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4711" y="4021835"/>
            <a:ext cx="190500" cy="1889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8783" y="0"/>
            <a:ext cx="1335531" cy="270814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7155" y="4572"/>
            <a:ext cx="237744" cy="108966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9144"/>
            <a:ext cx="524256" cy="466343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355" y="5480303"/>
            <a:ext cx="513588" cy="1373123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4944" y="4572"/>
            <a:ext cx="385572" cy="1740407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4881371"/>
            <a:ext cx="443484" cy="195833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5883" y="4572"/>
            <a:ext cx="813816" cy="4026407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19783" y="4867655"/>
            <a:ext cx="978819" cy="1990344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4444" y="9144"/>
            <a:ext cx="833628" cy="6835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43913" y="1820417"/>
            <a:ext cx="9504172" cy="2494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44" y="0"/>
            <a:ext cx="1166352" cy="23667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3549396"/>
            <a:ext cx="219456" cy="6614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482084"/>
            <a:ext cx="242315" cy="23622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4027" y="4867656"/>
            <a:ext cx="975844" cy="199034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371612" y="0"/>
            <a:ext cx="529304" cy="626363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532107" y="5551932"/>
            <a:ext cx="507492" cy="1296923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631168" y="4572"/>
            <a:ext cx="384048" cy="1725167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440668" y="4867655"/>
            <a:ext cx="384048" cy="1981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0883" y="929716"/>
            <a:ext cx="619023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4067" y="1563488"/>
            <a:ext cx="10103865" cy="350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www.unb.ca/cic/datasets/url-2016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5867400" y="4650431"/>
            <a:ext cx="4220845" cy="16030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/>
                <a:cs typeface="Arial" panose="020B0604020202020204"/>
              </a:rPr>
              <a:t>Aditya Rana-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/>
                <a:cs typeface="Arial" panose="020B0604020202020204"/>
              </a:rPr>
              <a:t>20BCS5643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/>
              <a:cs typeface="Arial" panose="020B0604020202020204"/>
            </a:endParaRP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/>
                <a:cs typeface="Arial" panose="020B0604020202020204"/>
              </a:rPr>
              <a:t>Gautam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/>
                <a:cs typeface="Arial" panose="020B0604020202020204"/>
              </a:rPr>
              <a:t> Aggarwal-20BCS2292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/>
              <a:cs typeface="Arial" panose="020B0604020202020204"/>
            </a:endParaRP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/>
                <a:cs typeface="Arial" panose="020B0604020202020204"/>
              </a:rPr>
              <a:t>Dhruv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/>
                <a:cs typeface="Arial" panose="020B0604020202020204"/>
              </a:rPr>
              <a:t>Malhotra-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/>
                <a:cs typeface="Arial" panose="020B0604020202020204"/>
              </a:rPr>
              <a:t>20BCS7135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/>
              <a:cs typeface="Arial" panose="020B0604020202020204"/>
            </a:endParaRP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/>
                <a:cs typeface="Arial" panose="020B0604020202020204"/>
              </a:rPr>
              <a:t>Ashish Kumar Yadav-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/>
                <a:cs typeface="Arial" panose="020B0604020202020204"/>
              </a:rPr>
              <a:t>20BCS5317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/>
              <a:cs typeface="Arial" panose="020B0604020202020204"/>
            </a:endParaRP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/>
                <a:cs typeface="Arial" panose="020B0604020202020204"/>
              </a:rPr>
              <a:t>Alok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/>
                <a:cs typeface="Arial" panose="020B0604020202020204"/>
              </a:rPr>
              <a:t> Raj-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/>
                <a:cs typeface="Arial" panose="020B0604020202020204"/>
              </a:rPr>
              <a:t>20BCS4883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3"/>
          </p:nvPr>
        </p:nvSpPr>
        <p:spPr>
          <a:xfrm flipV="1">
            <a:off x="2286000" y="101321"/>
            <a:ext cx="5303520" cy="7543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890141" y="1820417"/>
            <a:ext cx="895794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/>
                <a:cs typeface="Arial" panose="020B0604020202020204"/>
              </a:rPr>
              <a:t>PHISHING </a:t>
            </a:r>
            <a:r>
              <a:rPr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/>
                <a:cs typeface="Arial" panose="020B0604020202020204"/>
              </a:rPr>
              <a:t>WEBSITE 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/>
                <a:cs typeface="Arial" panose="020B0604020202020204"/>
              </a:rPr>
              <a:t>              </a:t>
            </a:r>
            <a:r>
              <a:rPr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/>
                <a:cs typeface="Arial" panose="020B0604020202020204"/>
              </a:rPr>
              <a:t>DETECTION  </a:t>
            </a:r>
            <a:r>
              <a:rPr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/>
                <a:cs typeface="Arial" panose="020B0604020202020204"/>
              </a:rPr>
              <a:t>by MACHINE LEARNING  TECHNIQUES</a:t>
            </a:r>
          </a:p>
        </p:txBody>
      </p:sp>
      <p:pic>
        <p:nvPicPr>
          <p:cNvPr id="13" name="image1.jpe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 r="39033"/>
          <a:stretch>
            <a:fillRect/>
          </a:stretch>
        </p:blipFill>
        <p:spPr>
          <a:xfrm>
            <a:off x="8958580" y="0"/>
            <a:ext cx="3233420" cy="781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1966" y="729533"/>
            <a:ext cx="533603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MODEL 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1967" y="1559116"/>
            <a:ext cx="8696325" cy="88074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9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000" spc="-229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55" dirty="0">
                <a:latin typeface="Microsoft Sans Serif" panose="020B0604020202020204"/>
                <a:cs typeface="Microsoft Sans Serif" panose="020B0604020202020204"/>
              </a:rPr>
              <a:t>models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40" dirty="0">
                <a:latin typeface="Microsoft Sans Serif" panose="020B0604020202020204"/>
                <a:cs typeface="Microsoft Sans Serif" panose="020B0604020202020204"/>
              </a:rPr>
              <a:t>are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80" dirty="0">
                <a:latin typeface="Microsoft Sans Serif" panose="020B0604020202020204"/>
                <a:cs typeface="Microsoft Sans Serif" panose="020B0604020202020204"/>
              </a:rPr>
              <a:t>evaluated,</a:t>
            </a:r>
            <a:r>
              <a:rPr sz="200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2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14" dirty="0">
                <a:latin typeface="Microsoft Sans Serif" panose="020B0604020202020204"/>
                <a:cs typeface="Microsoft Sans Serif" panose="020B0604020202020204"/>
              </a:rPr>
              <a:t>considered</a:t>
            </a:r>
            <a:r>
              <a:rPr sz="2000" spc="-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20" dirty="0">
                <a:latin typeface="Microsoft Sans Serif" panose="020B0604020202020204"/>
                <a:cs typeface="Microsoft Sans Serif" panose="020B0604020202020204"/>
              </a:rPr>
              <a:t>metric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80" dirty="0"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20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35" dirty="0">
                <a:latin typeface="Microsoft Sans Serif" panose="020B0604020202020204"/>
                <a:cs typeface="Microsoft Sans Serif" panose="020B0604020202020204"/>
              </a:rPr>
              <a:t>accuracy.</a:t>
            </a:r>
            <a:endParaRPr sz="2000" dirty="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8600">
              <a:lnSpc>
                <a:spcPct val="100000"/>
              </a:lnSpc>
              <a:spcBef>
                <a:spcPts val="123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000" spc="-145" dirty="0">
                <a:latin typeface="Microsoft Sans Serif" panose="020B0604020202020204"/>
                <a:cs typeface="Microsoft Sans Serif" panose="020B0604020202020204"/>
              </a:rPr>
              <a:t>Below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20" dirty="0">
                <a:latin typeface="Microsoft Sans Serif" panose="020B0604020202020204"/>
                <a:cs typeface="Microsoft Sans Serif" panose="020B0604020202020204"/>
              </a:rPr>
              <a:t>Figure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shows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2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70" dirty="0">
                <a:latin typeface="Microsoft Sans Serif" panose="020B0604020202020204"/>
                <a:cs typeface="Microsoft Sans Serif" panose="020B0604020202020204"/>
              </a:rPr>
              <a:t>training</a:t>
            </a:r>
            <a:r>
              <a:rPr sz="2000" spc="-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20" dirty="0">
                <a:latin typeface="Microsoft Sans Serif" panose="020B0604020202020204"/>
                <a:cs typeface="Microsoft Sans Serif" panose="020B0604020202020204"/>
              </a:rPr>
              <a:t>test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75" dirty="0">
                <a:latin typeface="Microsoft Sans Serif" panose="020B0604020202020204"/>
                <a:cs typeface="Microsoft Sans Serif" panose="020B0604020202020204"/>
              </a:rPr>
              <a:t>dataset</a:t>
            </a:r>
            <a:r>
              <a:rPr sz="2000" spc="-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20" dirty="0">
                <a:latin typeface="Microsoft Sans Serif" panose="020B0604020202020204"/>
                <a:cs typeface="Microsoft Sans Serif" panose="020B0604020202020204"/>
              </a:rPr>
              <a:t>accuracy</a:t>
            </a:r>
            <a:r>
              <a:rPr sz="20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50" dirty="0">
                <a:latin typeface="Microsoft Sans Serif" panose="020B0604020202020204"/>
                <a:cs typeface="Microsoft Sans Serif" panose="020B0604020202020204"/>
              </a:rPr>
              <a:t>by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2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10" dirty="0">
                <a:latin typeface="Microsoft Sans Serif" panose="020B0604020202020204"/>
                <a:cs typeface="Microsoft Sans Serif" panose="020B0604020202020204"/>
              </a:rPr>
              <a:t>respective</a:t>
            </a:r>
            <a:r>
              <a:rPr sz="2000" spc="-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50" dirty="0">
                <a:latin typeface="Microsoft Sans Serif" panose="020B0604020202020204"/>
                <a:cs typeface="Microsoft Sans Serif" panose="020B0604020202020204"/>
              </a:rPr>
              <a:t>models:</a:t>
            </a:r>
            <a:endParaRPr sz="2000" dirty="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1967" y="4840579"/>
            <a:ext cx="9089390" cy="6623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0000"/>
              </a:lnSpc>
              <a:spcBef>
                <a:spcPts val="100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000" spc="-165" dirty="0"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2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80" dirty="0">
                <a:latin typeface="Microsoft Sans Serif" panose="020B0604020202020204"/>
                <a:cs typeface="Microsoft Sans Serif" panose="020B0604020202020204"/>
              </a:rPr>
              <a:t>above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20" dirty="0">
                <a:latin typeface="Microsoft Sans Serif" panose="020B0604020202020204"/>
                <a:cs typeface="Microsoft Sans Serif" panose="020B0604020202020204"/>
              </a:rPr>
              <a:t>it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80" dirty="0"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20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75" dirty="0">
                <a:latin typeface="Microsoft Sans Serif" panose="020B0604020202020204"/>
                <a:cs typeface="Microsoft Sans Serif" panose="020B0604020202020204"/>
              </a:rPr>
              <a:t>clear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70" dirty="0">
                <a:latin typeface="Microsoft Sans Serif" panose="020B0604020202020204"/>
                <a:cs typeface="Microsoft Sans Serif" panose="020B0604020202020204"/>
              </a:rPr>
              <a:t>that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2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0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75" dirty="0">
                <a:latin typeface="Microsoft Sans Serif" panose="020B0604020202020204"/>
                <a:cs typeface="Microsoft Sans Serif" panose="020B0604020202020204"/>
              </a:rPr>
              <a:t>XGBoost</a:t>
            </a:r>
            <a:r>
              <a:rPr sz="2000" spc="-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14" dirty="0">
                <a:latin typeface="Microsoft Sans Serif" panose="020B0604020202020204"/>
                <a:cs typeface="Microsoft Sans Serif" panose="020B0604020202020204"/>
              </a:rPr>
              <a:t>model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25" dirty="0">
                <a:latin typeface="Microsoft Sans Serif" panose="020B0604020202020204"/>
                <a:cs typeface="Microsoft Sans Serif" panose="020B0604020202020204"/>
              </a:rPr>
              <a:t>gives</a:t>
            </a:r>
            <a:r>
              <a:rPr sz="2000" spc="-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45" dirty="0">
                <a:latin typeface="Microsoft Sans Serif" panose="020B0604020202020204"/>
                <a:cs typeface="Microsoft Sans Serif" panose="020B0604020202020204"/>
              </a:rPr>
              <a:t>better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00" dirty="0">
                <a:latin typeface="Microsoft Sans Serif" panose="020B0604020202020204"/>
                <a:cs typeface="Microsoft Sans Serif" panose="020B0604020202020204"/>
              </a:rPr>
              <a:t>performance.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229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14" dirty="0">
                <a:latin typeface="Microsoft Sans Serif" panose="020B0604020202020204"/>
                <a:cs typeface="Microsoft Sans Serif" panose="020B0604020202020204"/>
              </a:rPr>
              <a:t>model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80" dirty="0">
                <a:latin typeface="Microsoft Sans Serif" panose="020B0604020202020204"/>
                <a:cs typeface="Microsoft Sans Serif" panose="020B0604020202020204"/>
              </a:rPr>
              <a:t>is </a:t>
            </a:r>
            <a:r>
              <a:rPr sz="2000" spc="-5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25" dirty="0">
                <a:latin typeface="Microsoft Sans Serif" panose="020B0604020202020204"/>
                <a:cs typeface="Microsoft Sans Serif" panose="020B0604020202020204"/>
              </a:rPr>
              <a:t>saved</a:t>
            </a:r>
            <a:r>
              <a:rPr sz="2000" spc="-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5" dirty="0"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further</a:t>
            </a:r>
            <a:r>
              <a:rPr sz="200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45" dirty="0">
                <a:latin typeface="Microsoft Sans Serif" panose="020B0604020202020204"/>
                <a:cs typeface="Microsoft Sans Serif" panose="020B0604020202020204"/>
              </a:rPr>
              <a:t>usage.</a:t>
            </a:r>
            <a:endParaRPr sz="2000" dirty="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0376" y="2564892"/>
            <a:ext cx="4305300" cy="2139695"/>
          </a:xfrm>
          <a:prstGeom prst="rect">
            <a:avLst/>
          </a:prstGeom>
        </p:spPr>
      </p:pic>
      <p:pic>
        <p:nvPicPr>
          <p:cNvPr id="13" name="image1.jpe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 r="39033"/>
          <a:stretch>
            <a:fillRect/>
          </a:stretch>
        </p:blipFill>
        <p:spPr>
          <a:xfrm>
            <a:off x="8958580" y="0"/>
            <a:ext cx="3233420" cy="781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467995"/>
            <a:ext cx="3657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NEXT STEPS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xfrm>
            <a:off x="1447800" y="1600200"/>
            <a:ext cx="8305800" cy="3630096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718820" indent="-228600">
              <a:lnSpc>
                <a:spcPct val="100000"/>
              </a:lnSpc>
              <a:spcBef>
                <a:spcPts val="875"/>
              </a:spcBef>
              <a:buSzPct val="125000"/>
              <a:buFont typeface="Arial MT"/>
              <a:buChar char="•"/>
              <a:tabLst>
                <a:tab pos="719455" algn="l"/>
              </a:tabLst>
            </a:pPr>
            <a:r>
              <a:rPr sz="2200" spc="-90" dirty="0">
                <a:solidFill>
                  <a:schemeClr val="tx1"/>
                </a:solidFill>
              </a:rPr>
              <a:t>Working</a:t>
            </a:r>
            <a:r>
              <a:rPr sz="2200" spc="5" dirty="0">
                <a:solidFill>
                  <a:schemeClr val="tx1"/>
                </a:solidFill>
              </a:rPr>
              <a:t> </a:t>
            </a:r>
            <a:r>
              <a:rPr sz="2200" spc="-210" dirty="0">
                <a:solidFill>
                  <a:schemeClr val="tx1"/>
                </a:solidFill>
              </a:rPr>
              <a:t>on</a:t>
            </a:r>
            <a:r>
              <a:rPr sz="2200" spc="25" dirty="0">
                <a:solidFill>
                  <a:schemeClr val="tx1"/>
                </a:solidFill>
              </a:rPr>
              <a:t> </a:t>
            </a:r>
            <a:r>
              <a:rPr sz="2200" spc="-185" dirty="0">
                <a:solidFill>
                  <a:schemeClr val="tx1"/>
                </a:solidFill>
              </a:rPr>
              <a:t>this</a:t>
            </a:r>
            <a:r>
              <a:rPr sz="2200" spc="25" dirty="0">
                <a:solidFill>
                  <a:schemeClr val="tx1"/>
                </a:solidFill>
              </a:rPr>
              <a:t> </a:t>
            </a:r>
            <a:r>
              <a:rPr sz="2200" spc="-95" dirty="0">
                <a:solidFill>
                  <a:schemeClr val="tx1"/>
                </a:solidFill>
              </a:rPr>
              <a:t>project</a:t>
            </a:r>
            <a:r>
              <a:rPr sz="2200" spc="25" dirty="0">
                <a:solidFill>
                  <a:schemeClr val="tx1"/>
                </a:solidFill>
              </a:rPr>
              <a:t> </a:t>
            </a:r>
            <a:r>
              <a:rPr sz="2200" spc="-215" dirty="0">
                <a:solidFill>
                  <a:schemeClr val="tx1"/>
                </a:solidFill>
              </a:rPr>
              <a:t>is</a:t>
            </a:r>
            <a:r>
              <a:rPr sz="2200" spc="25" dirty="0">
                <a:solidFill>
                  <a:schemeClr val="tx1"/>
                </a:solidFill>
              </a:rPr>
              <a:t> </a:t>
            </a:r>
            <a:r>
              <a:rPr sz="2200" spc="-85" dirty="0">
                <a:solidFill>
                  <a:schemeClr val="tx1"/>
                </a:solidFill>
              </a:rPr>
              <a:t>very</a:t>
            </a:r>
            <a:r>
              <a:rPr sz="2200" spc="20" dirty="0">
                <a:solidFill>
                  <a:schemeClr val="tx1"/>
                </a:solidFill>
              </a:rPr>
              <a:t> </a:t>
            </a:r>
            <a:r>
              <a:rPr sz="2200" spc="-105" dirty="0">
                <a:solidFill>
                  <a:schemeClr val="tx1"/>
                </a:solidFill>
              </a:rPr>
              <a:t>knowledgeable</a:t>
            </a:r>
            <a:r>
              <a:rPr sz="2200" spc="35" dirty="0">
                <a:solidFill>
                  <a:schemeClr val="tx1"/>
                </a:solidFill>
              </a:rPr>
              <a:t> </a:t>
            </a:r>
            <a:r>
              <a:rPr sz="2200" spc="-105" dirty="0">
                <a:solidFill>
                  <a:schemeClr val="tx1"/>
                </a:solidFill>
              </a:rPr>
              <a:t>and</a:t>
            </a:r>
            <a:r>
              <a:rPr sz="2200" spc="30" dirty="0">
                <a:solidFill>
                  <a:schemeClr val="tx1"/>
                </a:solidFill>
              </a:rPr>
              <a:t> </a:t>
            </a:r>
            <a:r>
              <a:rPr sz="2200" spc="-114" dirty="0">
                <a:solidFill>
                  <a:schemeClr val="tx1"/>
                </a:solidFill>
              </a:rPr>
              <a:t>worth</a:t>
            </a:r>
            <a:r>
              <a:rPr sz="2200" spc="20" dirty="0">
                <a:solidFill>
                  <a:schemeClr val="tx1"/>
                </a:solidFill>
              </a:rPr>
              <a:t> </a:t>
            </a:r>
            <a:r>
              <a:rPr sz="2200" spc="-145" dirty="0">
                <a:solidFill>
                  <a:schemeClr val="tx1"/>
                </a:solidFill>
              </a:rPr>
              <a:t>the</a:t>
            </a:r>
            <a:r>
              <a:rPr sz="2200" spc="15" dirty="0">
                <a:solidFill>
                  <a:schemeClr val="tx1"/>
                </a:solidFill>
              </a:rPr>
              <a:t> </a:t>
            </a:r>
            <a:r>
              <a:rPr sz="2200" spc="-25" dirty="0">
                <a:solidFill>
                  <a:schemeClr val="tx1"/>
                </a:solidFill>
              </a:rPr>
              <a:t>effort.</a:t>
            </a:r>
          </a:p>
          <a:p>
            <a:pPr marL="718820" indent="-228600">
              <a:lnSpc>
                <a:spcPct val="100000"/>
              </a:lnSpc>
              <a:spcBef>
                <a:spcPts val="1570"/>
              </a:spcBef>
              <a:buSzPct val="125000"/>
              <a:buFont typeface="Arial MT"/>
              <a:buChar char="•"/>
              <a:tabLst>
                <a:tab pos="719455" algn="l"/>
              </a:tabLst>
            </a:pPr>
            <a:r>
              <a:rPr sz="2200" spc="-350" dirty="0">
                <a:solidFill>
                  <a:schemeClr val="tx1"/>
                </a:solidFill>
              </a:rPr>
              <a:t>Th</a:t>
            </a:r>
            <a:r>
              <a:rPr sz="2200" spc="-45" dirty="0">
                <a:solidFill>
                  <a:schemeClr val="tx1"/>
                </a:solidFill>
              </a:rPr>
              <a:t>r</a:t>
            </a:r>
            <a:r>
              <a:rPr sz="2200" spc="-180" dirty="0">
                <a:solidFill>
                  <a:schemeClr val="tx1"/>
                </a:solidFill>
              </a:rPr>
              <a:t>ough</a:t>
            </a:r>
            <a:r>
              <a:rPr sz="2200" spc="-5" dirty="0">
                <a:solidFill>
                  <a:schemeClr val="tx1"/>
                </a:solidFill>
              </a:rPr>
              <a:t> </a:t>
            </a:r>
            <a:r>
              <a:rPr sz="2200" spc="-180" dirty="0">
                <a:solidFill>
                  <a:schemeClr val="tx1"/>
                </a:solidFill>
              </a:rPr>
              <a:t>this</a:t>
            </a:r>
            <a:r>
              <a:rPr sz="2200" spc="25" dirty="0">
                <a:solidFill>
                  <a:schemeClr val="tx1"/>
                </a:solidFill>
              </a:rPr>
              <a:t> </a:t>
            </a:r>
            <a:r>
              <a:rPr sz="2200" spc="-10" dirty="0">
                <a:solidFill>
                  <a:schemeClr val="tx1"/>
                </a:solidFill>
              </a:rPr>
              <a:t>p</a:t>
            </a:r>
            <a:r>
              <a:rPr sz="2200" spc="-55" dirty="0">
                <a:solidFill>
                  <a:schemeClr val="tx1"/>
                </a:solidFill>
              </a:rPr>
              <a:t>r</a:t>
            </a:r>
            <a:r>
              <a:rPr sz="2200" spc="-120" dirty="0">
                <a:solidFill>
                  <a:schemeClr val="tx1"/>
                </a:solidFill>
              </a:rPr>
              <a:t>oject,</a:t>
            </a:r>
            <a:r>
              <a:rPr sz="2200" spc="25" dirty="0">
                <a:solidFill>
                  <a:schemeClr val="tx1"/>
                </a:solidFill>
              </a:rPr>
              <a:t> </a:t>
            </a:r>
            <a:r>
              <a:rPr sz="2200" spc="-185" dirty="0">
                <a:solidFill>
                  <a:schemeClr val="tx1"/>
                </a:solidFill>
              </a:rPr>
              <a:t>one</a:t>
            </a:r>
            <a:r>
              <a:rPr sz="2200" spc="5" dirty="0">
                <a:solidFill>
                  <a:schemeClr val="tx1"/>
                </a:solidFill>
              </a:rPr>
              <a:t> </a:t>
            </a:r>
            <a:r>
              <a:rPr sz="2200" spc="-190" dirty="0">
                <a:solidFill>
                  <a:schemeClr val="tx1"/>
                </a:solidFill>
              </a:rPr>
              <a:t>can</a:t>
            </a:r>
            <a:r>
              <a:rPr sz="2200" spc="25" dirty="0">
                <a:solidFill>
                  <a:schemeClr val="tx1"/>
                </a:solidFill>
              </a:rPr>
              <a:t> </a:t>
            </a:r>
            <a:r>
              <a:rPr sz="2200" spc="-145" dirty="0">
                <a:solidFill>
                  <a:schemeClr val="tx1"/>
                </a:solidFill>
              </a:rPr>
              <a:t>k</a:t>
            </a:r>
            <a:r>
              <a:rPr sz="2200" spc="-210" dirty="0">
                <a:solidFill>
                  <a:schemeClr val="tx1"/>
                </a:solidFill>
              </a:rPr>
              <a:t>n</a:t>
            </a:r>
            <a:r>
              <a:rPr sz="2200" spc="-280" dirty="0">
                <a:solidFill>
                  <a:schemeClr val="tx1"/>
                </a:solidFill>
              </a:rPr>
              <a:t>o</a:t>
            </a:r>
            <a:r>
              <a:rPr sz="2200" spc="-135" dirty="0">
                <a:solidFill>
                  <a:schemeClr val="tx1"/>
                </a:solidFill>
              </a:rPr>
              <a:t>w</a:t>
            </a:r>
            <a:r>
              <a:rPr sz="2200" dirty="0">
                <a:solidFill>
                  <a:schemeClr val="tx1"/>
                </a:solidFill>
              </a:rPr>
              <a:t> </a:t>
            </a:r>
            <a:r>
              <a:rPr sz="2200" spc="-10" dirty="0">
                <a:solidFill>
                  <a:schemeClr val="tx1"/>
                </a:solidFill>
              </a:rPr>
              <a:t>a</a:t>
            </a:r>
            <a:r>
              <a:rPr sz="2200" spc="25" dirty="0">
                <a:solidFill>
                  <a:schemeClr val="tx1"/>
                </a:solidFill>
              </a:rPr>
              <a:t> </a:t>
            </a:r>
            <a:r>
              <a:rPr sz="2200" spc="-70" dirty="0">
                <a:solidFill>
                  <a:schemeClr val="tx1"/>
                </a:solidFill>
              </a:rPr>
              <a:t>lo</a:t>
            </a:r>
            <a:r>
              <a:rPr sz="2200" spc="-45" dirty="0">
                <a:solidFill>
                  <a:schemeClr val="tx1"/>
                </a:solidFill>
              </a:rPr>
              <a:t>t</a:t>
            </a:r>
            <a:r>
              <a:rPr sz="2200" spc="20" dirty="0">
                <a:solidFill>
                  <a:schemeClr val="tx1"/>
                </a:solidFill>
              </a:rPr>
              <a:t> </a:t>
            </a:r>
            <a:r>
              <a:rPr sz="2200" spc="-20" dirty="0">
                <a:solidFill>
                  <a:schemeClr val="tx1"/>
                </a:solidFill>
              </a:rPr>
              <a:t>a</a:t>
            </a:r>
            <a:r>
              <a:rPr sz="2200" spc="-75" dirty="0">
                <a:solidFill>
                  <a:schemeClr val="tx1"/>
                </a:solidFill>
              </a:rPr>
              <a:t>b</a:t>
            </a:r>
            <a:r>
              <a:rPr sz="2200" spc="-85" dirty="0">
                <a:solidFill>
                  <a:schemeClr val="tx1"/>
                </a:solidFill>
              </a:rPr>
              <a:t>o</a:t>
            </a:r>
            <a:r>
              <a:rPr sz="2200" spc="-150" dirty="0">
                <a:solidFill>
                  <a:schemeClr val="tx1"/>
                </a:solidFill>
              </a:rPr>
              <a:t>ut</a:t>
            </a:r>
            <a:r>
              <a:rPr sz="2200" spc="30" dirty="0">
                <a:solidFill>
                  <a:schemeClr val="tx1"/>
                </a:solidFill>
              </a:rPr>
              <a:t> </a:t>
            </a:r>
            <a:r>
              <a:rPr sz="2200" spc="-145" dirty="0">
                <a:solidFill>
                  <a:schemeClr val="tx1"/>
                </a:solidFill>
              </a:rPr>
              <a:t>the</a:t>
            </a:r>
            <a:r>
              <a:rPr sz="2200" spc="10" dirty="0">
                <a:solidFill>
                  <a:schemeClr val="tx1"/>
                </a:solidFill>
              </a:rPr>
              <a:t> </a:t>
            </a:r>
            <a:r>
              <a:rPr sz="2200" spc="-195" dirty="0">
                <a:solidFill>
                  <a:schemeClr val="tx1"/>
                </a:solidFill>
              </a:rPr>
              <a:t>phis</a:t>
            </a:r>
            <a:r>
              <a:rPr sz="2200" spc="-229" dirty="0">
                <a:solidFill>
                  <a:schemeClr val="tx1"/>
                </a:solidFill>
              </a:rPr>
              <a:t>h</a:t>
            </a:r>
            <a:r>
              <a:rPr sz="2200" spc="-100" dirty="0">
                <a:solidFill>
                  <a:schemeClr val="tx1"/>
                </a:solidFill>
              </a:rPr>
              <a:t>in</a:t>
            </a:r>
            <a:r>
              <a:rPr sz="2200" spc="-130" dirty="0">
                <a:solidFill>
                  <a:schemeClr val="tx1"/>
                </a:solidFill>
              </a:rPr>
              <a:t>g</a:t>
            </a:r>
            <a:r>
              <a:rPr sz="2200" spc="10" dirty="0">
                <a:solidFill>
                  <a:schemeClr val="tx1"/>
                </a:solidFill>
              </a:rPr>
              <a:t> </a:t>
            </a:r>
            <a:r>
              <a:rPr sz="2200" spc="-195" dirty="0">
                <a:solidFill>
                  <a:schemeClr val="tx1"/>
                </a:solidFill>
              </a:rPr>
              <a:t>w</a:t>
            </a:r>
            <a:r>
              <a:rPr sz="2200" spc="-185" dirty="0">
                <a:solidFill>
                  <a:schemeClr val="tx1"/>
                </a:solidFill>
              </a:rPr>
              <a:t>e</a:t>
            </a:r>
            <a:r>
              <a:rPr sz="2200" spc="-165" dirty="0">
                <a:solidFill>
                  <a:schemeClr val="tx1"/>
                </a:solidFill>
              </a:rPr>
              <a:t>bsites</a:t>
            </a:r>
            <a:r>
              <a:rPr sz="2200" spc="25" dirty="0">
                <a:solidFill>
                  <a:schemeClr val="tx1"/>
                </a:solidFill>
              </a:rPr>
              <a:t> </a:t>
            </a:r>
            <a:r>
              <a:rPr sz="2200" spc="-20" dirty="0">
                <a:solidFill>
                  <a:schemeClr val="tx1"/>
                </a:solidFill>
              </a:rPr>
              <a:t>a</a:t>
            </a:r>
            <a:r>
              <a:rPr sz="2200" spc="-150" dirty="0">
                <a:solidFill>
                  <a:schemeClr val="tx1"/>
                </a:solidFill>
              </a:rPr>
              <a:t>nd</a:t>
            </a:r>
            <a:r>
              <a:rPr sz="2200" spc="25" dirty="0">
                <a:solidFill>
                  <a:schemeClr val="tx1"/>
                </a:solidFill>
              </a:rPr>
              <a:t> </a:t>
            </a:r>
            <a:r>
              <a:rPr sz="2200" spc="-280" dirty="0">
                <a:solidFill>
                  <a:schemeClr val="tx1"/>
                </a:solidFill>
              </a:rPr>
              <a:t>h</a:t>
            </a:r>
            <a:r>
              <a:rPr sz="2200" spc="-210" dirty="0">
                <a:solidFill>
                  <a:schemeClr val="tx1"/>
                </a:solidFill>
              </a:rPr>
              <a:t>o</a:t>
            </a:r>
            <a:r>
              <a:rPr sz="2200" spc="-135" dirty="0">
                <a:solidFill>
                  <a:schemeClr val="tx1"/>
                </a:solidFill>
              </a:rPr>
              <a:t>w</a:t>
            </a:r>
          </a:p>
          <a:p>
            <a:pPr marL="718820">
              <a:lnSpc>
                <a:spcPct val="100000"/>
              </a:lnSpc>
              <a:spcBef>
                <a:spcPts val="580"/>
              </a:spcBef>
            </a:pPr>
            <a:r>
              <a:rPr sz="2200" spc="-135" dirty="0">
                <a:solidFill>
                  <a:schemeClr val="tx1"/>
                </a:solidFill>
              </a:rPr>
              <a:t>they</a:t>
            </a:r>
            <a:r>
              <a:rPr sz="2200" spc="20" dirty="0">
                <a:solidFill>
                  <a:schemeClr val="tx1"/>
                </a:solidFill>
              </a:rPr>
              <a:t> </a:t>
            </a:r>
            <a:r>
              <a:rPr sz="2200" spc="-55" dirty="0">
                <a:solidFill>
                  <a:schemeClr val="tx1"/>
                </a:solidFill>
              </a:rPr>
              <a:t>are</a:t>
            </a:r>
            <a:r>
              <a:rPr sz="2200" spc="15" dirty="0">
                <a:solidFill>
                  <a:schemeClr val="tx1"/>
                </a:solidFill>
              </a:rPr>
              <a:t> </a:t>
            </a:r>
            <a:r>
              <a:rPr sz="2200" spc="-40" dirty="0">
                <a:solidFill>
                  <a:schemeClr val="tx1"/>
                </a:solidFill>
              </a:rPr>
              <a:t>differentiated</a:t>
            </a:r>
            <a:r>
              <a:rPr sz="2200" spc="15" dirty="0">
                <a:solidFill>
                  <a:schemeClr val="tx1"/>
                </a:solidFill>
              </a:rPr>
              <a:t> </a:t>
            </a:r>
            <a:r>
              <a:rPr sz="2200" spc="-114" dirty="0">
                <a:solidFill>
                  <a:schemeClr val="tx1"/>
                </a:solidFill>
              </a:rPr>
              <a:t>from</a:t>
            </a:r>
            <a:r>
              <a:rPr sz="2200" spc="15" dirty="0">
                <a:solidFill>
                  <a:schemeClr val="tx1"/>
                </a:solidFill>
              </a:rPr>
              <a:t> </a:t>
            </a:r>
            <a:r>
              <a:rPr sz="2200" spc="-85" dirty="0">
                <a:solidFill>
                  <a:schemeClr val="tx1"/>
                </a:solidFill>
              </a:rPr>
              <a:t>legitimate</a:t>
            </a:r>
            <a:r>
              <a:rPr sz="2200" spc="20" dirty="0">
                <a:solidFill>
                  <a:schemeClr val="tx1"/>
                </a:solidFill>
              </a:rPr>
              <a:t> </a:t>
            </a:r>
            <a:r>
              <a:rPr sz="2200" spc="-225" dirty="0">
                <a:solidFill>
                  <a:schemeClr val="tx1"/>
                </a:solidFill>
              </a:rPr>
              <a:t>ones.</a:t>
            </a:r>
          </a:p>
          <a:p>
            <a:pPr marL="718820" marR="1061720" indent="-228600">
              <a:lnSpc>
                <a:spcPct val="120000"/>
              </a:lnSpc>
              <a:spcBef>
                <a:spcPts val="1005"/>
              </a:spcBef>
              <a:buSzPct val="125000"/>
              <a:buFont typeface="Arial MT"/>
              <a:buChar char="•"/>
              <a:tabLst>
                <a:tab pos="719455" algn="l"/>
              </a:tabLst>
            </a:pPr>
            <a:r>
              <a:rPr sz="2200" spc="-285" dirty="0">
                <a:solidFill>
                  <a:schemeClr val="tx1"/>
                </a:solidFill>
              </a:rPr>
              <a:t>This</a:t>
            </a:r>
            <a:r>
              <a:rPr sz="2200" spc="10" dirty="0">
                <a:solidFill>
                  <a:schemeClr val="tx1"/>
                </a:solidFill>
              </a:rPr>
              <a:t> </a:t>
            </a:r>
            <a:r>
              <a:rPr sz="2200" spc="-95" dirty="0">
                <a:solidFill>
                  <a:schemeClr val="tx1"/>
                </a:solidFill>
              </a:rPr>
              <a:t>project</a:t>
            </a:r>
            <a:r>
              <a:rPr sz="2200" spc="25" dirty="0">
                <a:solidFill>
                  <a:schemeClr val="tx1"/>
                </a:solidFill>
              </a:rPr>
              <a:t> </a:t>
            </a:r>
            <a:r>
              <a:rPr sz="2200" spc="-195" dirty="0">
                <a:solidFill>
                  <a:schemeClr val="tx1"/>
                </a:solidFill>
              </a:rPr>
              <a:t>can</a:t>
            </a:r>
            <a:r>
              <a:rPr sz="2200" spc="25" dirty="0">
                <a:solidFill>
                  <a:schemeClr val="tx1"/>
                </a:solidFill>
              </a:rPr>
              <a:t> </a:t>
            </a:r>
            <a:r>
              <a:rPr sz="2200" spc="-75" dirty="0">
                <a:solidFill>
                  <a:schemeClr val="tx1"/>
                </a:solidFill>
              </a:rPr>
              <a:t>be</a:t>
            </a:r>
            <a:r>
              <a:rPr sz="2200" spc="35" dirty="0">
                <a:solidFill>
                  <a:schemeClr val="tx1"/>
                </a:solidFill>
              </a:rPr>
              <a:t> </a:t>
            </a:r>
            <a:r>
              <a:rPr sz="2200" spc="-130" dirty="0">
                <a:solidFill>
                  <a:schemeClr val="tx1"/>
                </a:solidFill>
              </a:rPr>
              <a:t>taken</a:t>
            </a:r>
            <a:r>
              <a:rPr sz="2200" spc="25" dirty="0">
                <a:solidFill>
                  <a:schemeClr val="tx1"/>
                </a:solidFill>
              </a:rPr>
              <a:t> </a:t>
            </a:r>
            <a:r>
              <a:rPr sz="2200" spc="-80" dirty="0">
                <a:solidFill>
                  <a:schemeClr val="tx1"/>
                </a:solidFill>
              </a:rPr>
              <a:t>further</a:t>
            </a:r>
            <a:r>
              <a:rPr sz="2200" dirty="0">
                <a:solidFill>
                  <a:schemeClr val="tx1"/>
                </a:solidFill>
              </a:rPr>
              <a:t> </a:t>
            </a:r>
            <a:r>
              <a:rPr sz="2200" spc="-70" dirty="0">
                <a:solidFill>
                  <a:schemeClr val="tx1"/>
                </a:solidFill>
              </a:rPr>
              <a:t>by</a:t>
            </a:r>
            <a:r>
              <a:rPr sz="2200" spc="35" dirty="0">
                <a:solidFill>
                  <a:schemeClr val="tx1"/>
                </a:solidFill>
              </a:rPr>
              <a:t> </a:t>
            </a:r>
            <a:r>
              <a:rPr sz="2200" spc="-95" dirty="0">
                <a:solidFill>
                  <a:schemeClr val="tx1"/>
                </a:solidFill>
              </a:rPr>
              <a:t>creating</a:t>
            </a:r>
            <a:r>
              <a:rPr sz="2200" spc="25" dirty="0">
                <a:solidFill>
                  <a:schemeClr val="tx1"/>
                </a:solidFill>
              </a:rPr>
              <a:t> </a:t>
            </a:r>
            <a:r>
              <a:rPr sz="2200" spc="-15" dirty="0">
                <a:solidFill>
                  <a:schemeClr val="tx1"/>
                </a:solidFill>
              </a:rPr>
              <a:t>a</a:t>
            </a:r>
            <a:r>
              <a:rPr sz="2200" spc="20" dirty="0">
                <a:solidFill>
                  <a:schemeClr val="tx1"/>
                </a:solidFill>
              </a:rPr>
              <a:t> </a:t>
            </a:r>
            <a:r>
              <a:rPr sz="2200" spc="-135" dirty="0">
                <a:solidFill>
                  <a:schemeClr val="tx1"/>
                </a:solidFill>
              </a:rPr>
              <a:t>browser</a:t>
            </a:r>
            <a:r>
              <a:rPr sz="2200" spc="25" dirty="0">
                <a:solidFill>
                  <a:schemeClr val="tx1"/>
                </a:solidFill>
              </a:rPr>
              <a:t> </a:t>
            </a:r>
            <a:r>
              <a:rPr sz="2200" spc="-190" dirty="0">
                <a:solidFill>
                  <a:schemeClr val="tx1"/>
                </a:solidFill>
              </a:rPr>
              <a:t>extensions</a:t>
            </a:r>
            <a:r>
              <a:rPr sz="2200" spc="15" dirty="0">
                <a:solidFill>
                  <a:schemeClr val="tx1"/>
                </a:solidFill>
              </a:rPr>
              <a:t> </a:t>
            </a:r>
            <a:r>
              <a:rPr sz="2200" spc="-5" dirty="0">
                <a:solidFill>
                  <a:schemeClr val="tx1"/>
                </a:solidFill>
              </a:rPr>
              <a:t>of </a:t>
            </a:r>
            <a:r>
              <a:rPr sz="2200" spc="-620" dirty="0">
                <a:solidFill>
                  <a:schemeClr val="tx1"/>
                </a:solidFill>
              </a:rPr>
              <a:t> </a:t>
            </a:r>
            <a:r>
              <a:rPr sz="2200" spc="-100" dirty="0">
                <a:solidFill>
                  <a:schemeClr val="tx1"/>
                </a:solidFill>
              </a:rPr>
              <a:t>developing</a:t>
            </a:r>
            <a:r>
              <a:rPr sz="2200" spc="15" dirty="0">
                <a:solidFill>
                  <a:schemeClr val="tx1"/>
                </a:solidFill>
              </a:rPr>
              <a:t> </a:t>
            </a:r>
            <a:r>
              <a:rPr sz="2200" spc="-15" dirty="0">
                <a:solidFill>
                  <a:schemeClr val="tx1"/>
                </a:solidFill>
              </a:rPr>
              <a:t>a</a:t>
            </a:r>
            <a:r>
              <a:rPr sz="2200" spc="25" dirty="0">
                <a:solidFill>
                  <a:schemeClr val="tx1"/>
                </a:solidFill>
              </a:rPr>
              <a:t> </a:t>
            </a:r>
            <a:r>
              <a:rPr sz="2200" spc="-150" dirty="0">
                <a:solidFill>
                  <a:schemeClr val="tx1"/>
                </a:solidFill>
              </a:rPr>
              <a:t>GUI.</a:t>
            </a:r>
          </a:p>
          <a:p>
            <a:pPr marL="718820" marR="508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 MT"/>
              <a:buChar char="•"/>
              <a:tabLst>
                <a:tab pos="719455" algn="l"/>
              </a:tabLst>
            </a:pPr>
            <a:r>
              <a:rPr sz="2200" spc="-370" dirty="0">
                <a:solidFill>
                  <a:schemeClr val="tx1"/>
                </a:solidFill>
              </a:rPr>
              <a:t>T</a:t>
            </a:r>
            <a:r>
              <a:rPr sz="2200" spc="-330" dirty="0">
                <a:solidFill>
                  <a:schemeClr val="tx1"/>
                </a:solidFill>
              </a:rPr>
              <a:t>h</a:t>
            </a:r>
            <a:r>
              <a:rPr sz="2200" spc="-225" dirty="0">
                <a:solidFill>
                  <a:schemeClr val="tx1"/>
                </a:solidFill>
              </a:rPr>
              <a:t>ese</a:t>
            </a:r>
            <a:r>
              <a:rPr sz="2200" spc="15" dirty="0">
                <a:solidFill>
                  <a:schemeClr val="tx1"/>
                </a:solidFill>
              </a:rPr>
              <a:t> </a:t>
            </a:r>
            <a:r>
              <a:rPr sz="2200" spc="-325" dirty="0">
                <a:solidFill>
                  <a:schemeClr val="tx1"/>
                </a:solidFill>
              </a:rPr>
              <a:t>s</a:t>
            </a:r>
            <a:r>
              <a:rPr sz="2200" spc="-360" dirty="0">
                <a:solidFill>
                  <a:schemeClr val="tx1"/>
                </a:solidFill>
              </a:rPr>
              <a:t>h</a:t>
            </a:r>
            <a:r>
              <a:rPr sz="2200" spc="-150" dirty="0">
                <a:solidFill>
                  <a:schemeClr val="tx1"/>
                </a:solidFill>
              </a:rPr>
              <a:t>oul</a:t>
            </a:r>
            <a:r>
              <a:rPr sz="2200" spc="-15" dirty="0">
                <a:solidFill>
                  <a:schemeClr val="tx1"/>
                </a:solidFill>
              </a:rPr>
              <a:t>d</a:t>
            </a:r>
            <a:r>
              <a:rPr sz="2200" spc="5" dirty="0">
                <a:solidFill>
                  <a:schemeClr val="tx1"/>
                </a:solidFill>
              </a:rPr>
              <a:t> </a:t>
            </a:r>
            <a:r>
              <a:rPr sz="2200" spc="-220" dirty="0">
                <a:solidFill>
                  <a:schemeClr val="tx1"/>
                </a:solidFill>
              </a:rPr>
              <a:t>clas</a:t>
            </a:r>
            <a:r>
              <a:rPr sz="2200" spc="-240" dirty="0">
                <a:solidFill>
                  <a:schemeClr val="tx1"/>
                </a:solidFill>
              </a:rPr>
              <a:t>s</a:t>
            </a:r>
            <a:r>
              <a:rPr sz="2200" spc="45" dirty="0">
                <a:solidFill>
                  <a:schemeClr val="tx1"/>
                </a:solidFill>
              </a:rPr>
              <a:t>i</a:t>
            </a:r>
            <a:r>
              <a:rPr sz="2200" spc="60" dirty="0">
                <a:solidFill>
                  <a:schemeClr val="tx1"/>
                </a:solidFill>
              </a:rPr>
              <a:t>f</a:t>
            </a:r>
            <a:r>
              <a:rPr sz="2200" dirty="0">
                <a:solidFill>
                  <a:schemeClr val="tx1"/>
                </a:solidFill>
              </a:rPr>
              <a:t>y</a:t>
            </a:r>
            <a:r>
              <a:rPr sz="2200" spc="10" dirty="0">
                <a:solidFill>
                  <a:schemeClr val="tx1"/>
                </a:solidFill>
              </a:rPr>
              <a:t> </a:t>
            </a:r>
            <a:r>
              <a:rPr sz="2200" spc="-145" dirty="0">
                <a:solidFill>
                  <a:schemeClr val="tx1"/>
                </a:solidFill>
              </a:rPr>
              <a:t>the</a:t>
            </a:r>
            <a:r>
              <a:rPr sz="2200" spc="20" dirty="0">
                <a:solidFill>
                  <a:schemeClr val="tx1"/>
                </a:solidFill>
              </a:rPr>
              <a:t> </a:t>
            </a:r>
            <a:r>
              <a:rPr sz="2200" spc="-95" dirty="0">
                <a:solidFill>
                  <a:schemeClr val="tx1"/>
                </a:solidFill>
              </a:rPr>
              <a:t>i</a:t>
            </a:r>
            <a:r>
              <a:rPr sz="2200" spc="-220" dirty="0">
                <a:solidFill>
                  <a:schemeClr val="tx1"/>
                </a:solidFill>
              </a:rPr>
              <a:t>n</a:t>
            </a:r>
            <a:r>
              <a:rPr sz="2200" spc="-80" dirty="0">
                <a:solidFill>
                  <a:schemeClr val="tx1"/>
                </a:solidFill>
              </a:rPr>
              <a:t>putted</a:t>
            </a:r>
            <a:r>
              <a:rPr sz="2200" spc="15" dirty="0">
                <a:solidFill>
                  <a:schemeClr val="tx1"/>
                </a:solidFill>
              </a:rPr>
              <a:t> </a:t>
            </a:r>
            <a:r>
              <a:rPr sz="2200" spc="-409" dirty="0">
                <a:solidFill>
                  <a:schemeClr val="tx1"/>
                </a:solidFill>
              </a:rPr>
              <a:t>URL</a:t>
            </a:r>
            <a:r>
              <a:rPr sz="2200" spc="20" dirty="0">
                <a:solidFill>
                  <a:schemeClr val="tx1"/>
                </a:solidFill>
              </a:rPr>
              <a:t> </a:t>
            </a:r>
            <a:r>
              <a:rPr sz="2200" spc="-80" dirty="0">
                <a:solidFill>
                  <a:schemeClr val="tx1"/>
                </a:solidFill>
              </a:rPr>
              <a:t>to</a:t>
            </a:r>
            <a:r>
              <a:rPr sz="2200" spc="20" dirty="0">
                <a:solidFill>
                  <a:schemeClr val="tx1"/>
                </a:solidFill>
              </a:rPr>
              <a:t> </a:t>
            </a:r>
            <a:r>
              <a:rPr sz="2200" spc="-25" dirty="0">
                <a:solidFill>
                  <a:schemeClr val="tx1"/>
                </a:solidFill>
              </a:rPr>
              <a:t>l</a:t>
            </a:r>
            <a:r>
              <a:rPr sz="2200" spc="-85" dirty="0">
                <a:solidFill>
                  <a:schemeClr val="tx1"/>
                </a:solidFill>
              </a:rPr>
              <a:t>egiti</a:t>
            </a:r>
            <a:r>
              <a:rPr sz="2200" spc="-200" dirty="0">
                <a:solidFill>
                  <a:schemeClr val="tx1"/>
                </a:solidFill>
              </a:rPr>
              <a:t>m</a:t>
            </a:r>
            <a:r>
              <a:rPr sz="2200" spc="-55" dirty="0">
                <a:solidFill>
                  <a:schemeClr val="tx1"/>
                </a:solidFill>
              </a:rPr>
              <a:t>ate</a:t>
            </a:r>
            <a:r>
              <a:rPr sz="2200" spc="25" dirty="0">
                <a:solidFill>
                  <a:schemeClr val="tx1"/>
                </a:solidFill>
              </a:rPr>
              <a:t> </a:t>
            </a:r>
            <a:r>
              <a:rPr sz="2200" spc="-70" dirty="0">
                <a:solidFill>
                  <a:schemeClr val="tx1"/>
                </a:solidFill>
              </a:rPr>
              <a:t>or</a:t>
            </a:r>
            <a:r>
              <a:rPr sz="2200" spc="15" dirty="0">
                <a:solidFill>
                  <a:schemeClr val="tx1"/>
                </a:solidFill>
              </a:rPr>
              <a:t> </a:t>
            </a:r>
            <a:r>
              <a:rPr sz="2200" spc="-175" dirty="0">
                <a:solidFill>
                  <a:schemeClr val="tx1"/>
                </a:solidFill>
              </a:rPr>
              <a:t>phi</a:t>
            </a:r>
            <a:r>
              <a:rPr sz="2200" spc="-190" dirty="0">
                <a:solidFill>
                  <a:schemeClr val="tx1"/>
                </a:solidFill>
              </a:rPr>
              <a:t>s</a:t>
            </a:r>
            <a:r>
              <a:rPr sz="2200" spc="-175" dirty="0">
                <a:solidFill>
                  <a:schemeClr val="tx1"/>
                </a:solidFill>
              </a:rPr>
              <a:t>hi</a:t>
            </a:r>
            <a:r>
              <a:rPr sz="2200" spc="-240" dirty="0">
                <a:solidFill>
                  <a:schemeClr val="tx1"/>
                </a:solidFill>
              </a:rPr>
              <a:t>n</a:t>
            </a:r>
            <a:r>
              <a:rPr sz="2200" spc="-15" dirty="0">
                <a:solidFill>
                  <a:schemeClr val="tx1"/>
                </a:solidFill>
              </a:rPr>
              <a:t>g</a:t>
            </a:r>
            <a:r>
              <a:rPr sz="2200" spc="5" dirty="0">
                <a:solidFill>
                  <a:schemeClr val="tx1"/>
                </a:solidFill>
              </a:rPr>
              <a:t> </a:t>
            </a:r>
            <a:r>
              <a:rPr sz="2200" spc="-114" dirty="0">
                <a:solidFill>
                  <a:schemeClr val="tx1"/>
                </a:solidFill>
              </a:rPr>
              <a:t>with</a:t>
            </a:r>
            <a:r>
              <a:rPr sz="2200" spc="20" dirty="0">
                <a:solidFill>
                  <a:schemeClr val="tx1"/>
                </a:solidFill>
              </a:rPr>
              <a:t> </a:t>
            </a:r>
            <a:r>
              <a:rPr sz="2200" spc="-145" dirty="0">
                <a:solidFill>
                  <a:schemeClr val="tx1"/>
                </a:solidFill>
              </a:rPr>
              <a:t>the</a:t>
            </a:r>
            <a:r>
              <a:rPr sz="2200" spc="20" dirty="0">
                <a:solidFill>
                  <a:schemeClr val="tx1"/>
                </a:solidFill>
              </a:rPr>
              <a:t> </a:t>
            </a:r>
            <a:r>
              <a:rPr sz="2200" spc="-345" dirty="0">
                <a:solidFill>
                  <a:schemeClr val="tx1"/>
                </a:solidFill>
              </a:rPr>
              <a:t>us</a:t>
            </a:r>
            <a:r>
              <a:rPr sz="2200" spc="-135" dirty="0">
                <a:solidFill>
                  <a:schemeClr val="tx1"/>
                </a:solidFill>
              </a:rPr>
              <a:t>e</a:t>
            </a:r>
            <a:r>
              <a:rPr sz="2200" spc="10" dirty="0">
                <a:solidFill>
                  <a:schemeClr val="tx1"/>
                </a:solidFill>
              </a:rPr>
              <a:t> </a:t>
            </a:r>
            <a:r>
              <a:rPr sz="2200" spc="-5" dirty="0">
                <a:solidFill>
                  <a:schemeClr val="tx1"/>
                </a:solidFill>
              </a:rPr>
              <a:t>of  </a:t>
            </a:r>
            <a:r>
              <a:rPr sz="2200" spc="-145" dirty="0">
                <a:solidFill>
                  <a:schemeClr val="tx1"/>
                </a:solidFill>
              </a:rPr>
              <a:t>the</a:t>
            </a:r>
            <a:r>
              <a:rPr sz="2200" spc="15" dirty="0">
                <a:solidFill>
                  <a:schemeClr val="tx1"/>
                </a:solidFill>
              </a:rPr>
              <a:t> </a:t>
            </a:r>
            <a:r>
              <a:rPr sz="2200" spc="-155" dirty="0">
                <a:solidFill>
                  <a:schemeClr val="tx1"/>
                </a:solidFill>
              </a:rPr>
              <a:t>saved</a:t>
            </a:r>
            <a:r>
              <a:rPr sz="2200" spc="15" dirty="0">
                <a:solidFill>
                  <a:schemeClr val="tx1"/>
                </a:solidFill>
              </a:rPr>
              <a:t> </a:t>
            </a:r>
            <a:r>
              <a:rPr sz="2200" spc="-145" dirty="0">
                <a:solidFill>
                  <a:schemeClr val="tx1"/>
                </a:solidFill>
              </a:rPr>
              <a:t>model.</a:t>
            </a:r>
          </a:p>
        </p:txBody>
      </p:sp>
      <p:pic>
        <p:nvPicPr>
          <p:cNvPr id="13" name="image1.jpe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 r="39033"/>
          <a:stretch>
            <a:fillRect/>
          </a:stretch>
        </p:blipFill>
        <p:spPr>
          <a:xfrm>
            <a:off x="7861935" y="0"/>
            <a:ext cx="4330065" cy="781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8027" y="2292095"/>
            <a:ext cx="8720328" cy="265023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99105" y="2609469"/>
            <a:ext cx="719137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780" dirty="0">
                <a:solidFill>
                  <a:srgbClr val="82FFFF"/>
                </a:solidFill>
                <a:latin typeface="Arial" panose="020B0604020202020204"/>
                <a:cs typeface="Arial" panose="020B0604020202020204"/>
              </a:rPr>
              <a:t>Than</a:t>
            </a:r>
            <a:r>
              <a:rPr sz="9600" b="1" spc="-725" dirty="0">
                <a:solidFill>
                  <a:srgbClr val="82FFFF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9600" b="1" spc="-114" dirty="0">
                <a:solidFill>
                  <a:srgbClr val="82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600" b="1" spc="-1780" dirty="0" smtClean="0">
                <a:solidFill>
                  <a:srgbClr val="82FFFF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9600" b="1" spc="-380" dirty="0" smtClean="0">
                <a:solidFill>
                  <a:srgbClr val="82FFFF"/>
                </a:solidFill>
                <a:latin typeface="Arial" panose="020B0604020202020204"/>
                <a:cs typeface="Arial" panose="020B0604020202020204"/>
              </a:rPr>
              <a:t>ou…..</a:t>
            </a:r>
            <a:endParaRPr sz="96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3" name="image1.jpe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 r="39033"/>
          <a:stretch>
            <a:fillRect/>
          </a:stretch>
        </p:blipFill>
        <p:spPr>
          <a:xfrm>
            <a:off x="8958580" y="0"/>
            <a:ext cx="3233420" cy="781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781685"/>
            <a:ext cx="41910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INTRODUCTION</a:t>
            </a:r>
            <a:endParaRPr u="sng" spc="-395" dirty="0"/>
          </a:p>
        </p:txBody>
      </p:sp>
      <p:sp>
        <p:nvSpPr>
          <p:cNvPr id="3" name="object 3"/>
          <p:cNvSpPr txBox="1"/>
          <p:nvPr/>
        </p:nvSpPr>
        <p:spPr>
          <a:xfrm>
            <a:off x="1371091" y="1788922"/>
            <a:ext cx="9716135" cy="409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200" spc="-200" dirty="0">
                <a:latin typeface="Microsoft Sans Serif" panose="020B0604020202020204"/>
                <a:cs typeface="Microsoft Sans Serif" panose="020B0604020202020204"/>
              </a:rPr>
              <a:t>Phishing</a:t>
            </a:r>
            <a:r>
              <a:rPr sz="2200" spc="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200" dirty="0"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2200" spc="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35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200" spc="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220" dirty="0">
                <a:latin typeface="Microsoft Sans Serif" panose="020B0604020202020204"/>
                <a:cs typeface="Microsoft Sans Serif" panose="020B0604020202020204"/>
              </a:rPr>
              <a:t>most</a:t>
            </a:r>
            <a:r>
              <a:rPr sz="2200" spc="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95" dirty="0">
                <a:latin typeface="Microsoft Sans Serif" panose="020B0604020202020204"/>
                <a:cs typeface="Microsoft Sans Serif" panose="020B0604020202020204"/>
              </a:rPr>
              <a:t>commonly</a:t>
            </a:r>
            <a:r>
              <a:rPr sz="2200" spc="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95" dirty="0">
                <a:latin typeface="Microsoft Sans Serif" panose="020B0604020202020204"/>
                <a:cs typeface="Microsoft Sans Serif" panose="020B0604020202020204"/>
              </a:rPr>
              <a:t>used</a:t>
            </a:r>
            <a:r>
              <a:rPr sz="2200" spc="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35" dirty="0">
                <a:latin typeface="Microsoft Sans Serif" panose="020B0604020202020204"/>
                <a:cs typeface="Microsoft Sans Serif" panose="020B0604020202020204"/>
              </a:rPr>
              <a:t>social</a:t>
            </a:r>
            <a:r>
              <a:rPr sz="2200" spc="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14" dirty="0">
                <a:latin typeface="Microsoft Sans Serif" panose="020B0604020202020204"/>
                <a:cs typeface="Microsoft Sans Serif" panose="020B0604020202020204"/>
              </a:rPr>
              <a:t>engineering</a:t>
            </a:r>
            <a:r>
              <a:rPr sz="22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00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2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80" dirty="0">
                <a:latin typeface="Microsoft Sans Serif" panose="020B0604020202020204"/>
                <a:cs typeface="Microsoft Sans Serif" panose="020B0604020202020204"/>
              </a:rPr>
              <a:t>cyber</a:t>
            </a:r>
            <a:r>
              <a:rPr sz="2200" spc="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80" dirty="0">
                <a:latin typeface="Microsoft Sans Serif" panose="020B0604020202020204"/>
                <a:cs typeface="Microsoft Sans Serif" panose="020B0604020202020204"/>
              </a:rPr>
              <a:t>attack.</a:t>
            </a:r>
            <a:endParaRPr sz="2200" dirty="0">
              <a:latin typeface="Microsoft Sans Serif" panose="020B0604020202020204"/>
              <a:cs typeface="Microsoft Sans Serif" panose="020B0604020202020204"/>
            </a:endParaRPr>
          </a:p>
          <a:p>
            <a:pPr marL="241300" marR="6985" indent="-228600">
              <a:lnSpc>
                <a:spcPts val="2110"/>
              </a:lnSpc>
              <a:spcBef>
                <a:spcPts val="980"/>
              </a:spcBef>
              <a:buSzPct val="125000"/>
              <a:buFont typeface="Arial MT"/>
              <a:buChar char="•"/>
              <a:tabLst>
                <a:tab pos="241300" algn="l"/>
                <a:tab pos="1242695" algn="l"/>
                <a:tab pos="1831975" algn="l"/>
                <a:tab pos="2809240" algn="l"/>
                <a:tab pos="3280410" algn="l"/>
                <a:tab pos="4199255" algn="l"/>
                <a:tab pos="5113655" algn="l"/>
                <a:tab pos="5839460" algn="l"/>
                <a:tab pos="6621145" algn="l"/>
                <a:tab pos="7294880" algn="l"/>
                <a:tab pos="7707630" algn="l"/>
                <a:tab pos="8645525" algn="l"/>
                <a:tab pos="9304020" algn="l"/>
              </a:tabLst>
            </a:pPr>
            <a:r>
              <a:rPr sz="2200" spc="-254" dirty="0">
                <a:latin typeface="Microsoft Sans Serif" panose="020B0604020202020204"/>
                <a:cs typeface="Microsoft Sans Serif" panose="020B0604020202020204"/>
              </a:rPr>
              <a:t>Th</a:t>
            </a:r>
            <a:r>
              <a:rPr sz="2200" spc="-200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200" spc="-170" dirty="0">
                <a:latin typeface="Microsoft Sans Serif" panose="020B0604020202020204"/>
                <a:cs typeface="Microsoft Sans Serif" panose="020B0604020202020204"/>
              </a:rPr>
              <a:t>ough</a:t>
            </a:r>
            <a:r>
              <a:rPr sz="22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200" spc="-36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200" spc="-260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200" spc="-185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200" spc="-265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2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200" spc="-20" dirty="0">
                <a:latin typeface="Microsoft Sans Serif" panose="020B0604020202020204"/>
                <a:cs typeface="Microsoft Sans Serif" panose="020B0604020202020204"/>
              </a:rPr>
              <a:t>at</a:t>
            </a:r>
            <a:r>
              <a:rPr sz="2200" spc="-1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200" spc="-14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200" spc="-9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200" spc="-135" dirty="0">
                <a:latin typeface="Microsoft Sans Serif" panose="020B0604020202020204"/>
                <a:cs typeface="Microsoft Sans Serif" panose="020B0604020202020204"/>
              </a:rPr>
              <a:t>k</a:t>
            </a:r>
            <a:r>
              <a:rPr sz="2200" spc="-409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200" spc="-130" dirty="0"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22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200" spc="-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200" spc="-195" dirty="0">
                <a:latin typeface="Microsoft Sans Serif" panose="020B0604020202020204"/>
                <a:cs typeface="Microsoft Sans Serif" panose="020B0604020202020204"/>
              </a:rPr>
              <a:t>he</a:t>
            </a:r>
            <a:r>
              <a:rPr sz="22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200" spc="-125" dirty="0">
                <a:latin typeface="Microsoft Sans Serif" panose="020B0604020202020204"/>
                <a:cs typeface="Microsoft Sans Serif" panose="020B0604020202020204"/>
              </a:rPr>
              <a:t>ph</a:t>
            </a:r>
            <a:r>
              <a:rPr sz="2200" spc="-4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200" spc="-190" dirty="0">
                <a:latin typeface="Microsoft Sans Serif" panose="020B0604020202020204"/>
                <a:cs typeface="Microsoft Sans Serif" panose="020B0604020202020204"/>
              </a:rPr>
              <a:t>sher</a:t>
            </a:r>
            <a:r>
              <a:rPr sz="22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200" spc="-15" dirty="0">
                <a:latin typeface="Microsoft Sans Serif" panose="020B0604020202020204"/>
                <a:cs typeface="Microsoft Sans Serif" panose="020B0604020202020204"/>
              </a:rPr>
              <a:t>ta</a:t>
            </a:r>
            <a:r>
              <a:rPr sz="2200" spc="5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200" spc="-50" dirty="0"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2200" spc="-9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200" spc="-4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200" spc="-37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2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200" spc="-140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200" spc="-13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200" spc="-55" dirty="0">
                <a:latin typeface="Microsoft Sans Serif" panose="020B0604020202020204"/>
                <a:cs typeface="Microsoft Sans Serif" panose="020B0604020202020204"/>
              </a:rPr>
              <a:t>ï</a:t>
            </a:r>
            <a:r>
              <a:rPr sz="2200" spc="-165" dirty="0"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200" spc="-13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2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200" spc="-19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200" spc="-185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200" spc="-20" dirty="0">
                <a:latin typeface="Microsoft Sans Serif" panose="020B0604020202020204"/>
                <a:cs typeface="Microsoft Sans Serif" panose="020B0604020202020204"/>
              </a:rPr>
              <a:t>li</a:t>
            </a:r>
            <a:r>
              <a:rPr sz="2200" spc="-195" dirty="0">
                <a:latin typeface="Microsoft Sans Serif" panose="020B0604020202020204"/>
                <a:cs typeface="Microsoft Sans Serif" panose="020B0604020202020204"/>
              </a:rPr>
              <a:t>ne</a:t>
            </a:r>
            <a:r>
              <a:rPr sz="22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200" spc="-210" dirty="0">
                <a:latin typeface="Microsoft Sans Serif" panose="020B0604020202020204"/>
                <a:cs typeface="Microsoft Sans Serif" panose="020B0604020202020204"/>
              </a:rPr>
              <a:t>use</a:t>
            </a:r>
            <a:r>
              <a:rPr sz="2200" spc="-114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200" spc="-37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2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200" spc="-120" dirty="0"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2200" spc="-10" dirty="0"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2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200" spc="-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200" spc="-15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200" spc="-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200" spc="-22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200" spc="-110" dirty="0">
                <a:latin typeface="Microsoft Sans Serif" panose="020B0604020202020204"/>
                <a:cs typeface="Microsoft Sans Serif" panose="020B0604020202020204"/>
              </a:rPr>
              <a:t>k</a:t>
            </a:r>
            <a:r>
              <a:rPr sz="2200" spc="-4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200" spc="-140" dirty="0">
                <a:latin typeface="Microsoft Sans Serif" panose="020B0604020202020204"/>
                <a:cs typeface="Microsoft Sans Serif" panose="020B0604020202020204"/>
              </a:rPr>
              <a:t>ng</a:t>
            </a:r>
            <a:r>
              <a:rPr sz="22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200" spc="-125" dirty="0">
                <a:latin typeface="Microsoft Sans Serif" panose="020B0604020202020204"/>
                <a:cs typeface="Microsoft Sans Serif" panose="020B0604020202020204"/>
              </a:rPr>
              <a:t>th</a:t>
            </a:r>
            <a:r>
              <a:rPr sz="2200" spc="-16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200" spc="-370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2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200" spc="-114" dirty="0"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2200" spc="-9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200" spc="-85" dirty="0">
                <a:latin typeface="Microsoft Sans Serif" panose="020B0604020202020204"/>
                <a:cs typeface="Microsoft Sans Serif" panose="020B0604020202020204"/>
              </a:rPr>
              <a:t>o  </a:t>
            </a:r>
            <a:r>
              <a:rPr sz="2200" spc="-90" dirty="0">
                <a:latin typeface="Microsoft Sans Serif" panose="020B0604020202020204"/>
                <a:cs typeface="Microsoft Sans Serif" panose="020B0604020202020204"/>
              </a:rPr>
              <a:t>revealing</a:t>
            </a:r>
            <a:r>
              <a:rPr sz="2200" spc="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85" dirty="0">
                <a:latin typeface="Microsoft Sans Serif" panose="020B0604020202020204"/>
                <a:cs typeface="Microsoft Sans Serif" panose="020B0604020202020204"/>
              </a:rPr>
              <a:t>confidential</a:t>
            </a:r>
            <a:r>
              <a:rPr sz="2200" spc="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05" dirty="0">
                <a:latin typeface="Microsoft Sans Serif" panose="020B0604020202020204"/>
                <a:cs typeface="Microsoft Sans Serif" panose="020B0604020202020204"/>
              </a:rPr>
              <a:t>information,</a:t>
            </a:r>
            <a:r>
              <a:rPr sz="2200" spc="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10" dirty="0"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2200" spc="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35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200" spc="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30" dirty="0">
                <a:latin typeface="Microsoft Sans Serif" panose="020B0604020202020204"/>
                <a:cs typeface="Microsoft Sans Serif" panose="020B0604020202020204"/>
              </a:rPr>
              <a:t>purpose</a:t>
            </a:r>
            <a:r>
              <a:rPr sz="2200" spc="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5" dirty="0"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2200" spc="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85" dirty="0"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2200" spc="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25" dirty="0">
                <a:latin typeface="Microsoft Sans Serif" panose="020B0604020202020204"/>
                <a:cs typeface="Microsoft Sans Serif" panose="020B0604020202020204"/>
              </a:rPr>
              <a:t>it</a:t>
            </a:r>
            <a:r>
              <a:rPr sz="2200" spc="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90" dirty="0">
                <a:latin typeface="Microsoft Sans Serif" panose="020B0604020202020204"/>
                <a:cs typeface="Microsoft Sans Serif" panose="020B0604020202020204"/>
              </a:rPr>
              <a:t>fraudulently.</a:t>
            </a:r>
            <a:endParaRPr sz="2200" dirty="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8600">
              <a:lnSpc>
                <a:spcPct val="100000"/>
              </a:lnSpc>
              <a:spcBef>
                <a:spcPts val="500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200" spc="-14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200" spc="-265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200" spc="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65" dirty="0">
                <a:latin typeface="Microsoft Sans Serif" panose="020B0604020202020204"/>
                <a:cs typeface="Microsoft Sans Serif" panose="020B0604020202020204"/>
              </a:rPr>
              <a:t>or</a:t>
            </a:r>
            <a:r>
              <a:rPr sz="2200" spc="-50" dirty="0">
                <a:latin typeface="Microsoft Sans Serif" panose="020B0604020202020204"/>
                <a:cs typeface="Microsoft Sans Serif" panose="020B0604020202020204"/>
              </a:rPr>
              <a:t>der</a:t>
            </a:r>
            <a:r>
              <a:rPr sz="2200" spc="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75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2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8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200" spc="-125" dirty="0"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200" spc="-55" dirty="0">
                <a:latin typeface="Microsoft Sans Serif" panose="020B0604020202020204"/>
                <a:cs typeface="Microsoft Sans Serif" panose="020B0604020202020204"/>
              </a:rPr>
              <a:t>oid</a:t>
            </a:r>
            <a:r>
              <a:rPr sz="2200" spc="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65" dirty="0"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2200" spc="-9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200" spc="-4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200" spc="-80" dirty="0">
                <a:latin typeface="Microsoft Sans Serif" panose="020B0604020202020204"/>
                <a:cs typeface="Microsoft Sans Serif" panose="020B0604020202020204"/>
              </a:rPr>
              <a:t>ting</a:t>
            </a:r>
            <a:r>
              <a:rPr sz="2200" spc="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50" dirty="0">
                <a:latin typeface="Microsoft Sans Serif" panose="020B0604020202020204"/>
                <a:cs typeface="Microsoft Sans Serif" panose="020B0604020202020204"/>
              </a:rPr>
              <a:t>phished,</a:t>
            </a:r>
            <a:endParaRPr sz="2200" dirty="0">
              <a:latin typeface="Microsoft Sans Serif" panose="020B0604020202020204"/>
              <a:cs typeface="Microsoft Sans Serif" panose="020B0604020202020204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SzPct val="124000"/>
              <a:buFont typeface="Arial MT"/>
              <a:buChar char="•"/>
              <a:tabLst>
                <a:tab pos="698500" algn="l"/>
              </a:tabLst>
            </a:pPr>
            <a:r>
              <a:rPr sz="1900" spc="-185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1900" spc="-1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900" spc="-32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9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55" dirty="0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sz="19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25" dirty="0">
                <a:latin typeface="Arial" panose="020B0604020202020204" pitchFamily="34" charset="0"/>
                <a:cs typeface="Arial" panose="020B0604020202020204" pitchFamily="34" charset="0"/>
              </a:rPr>
              <a:t>ha</a:t>
            </a:r>
            <a:r>
              <a:rPr sz="1900" spc="-16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1900" spc="-1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9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5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900" spc="-15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1900" spc="-160" dirty="0">
                <a:latin typeface="Arial" panose="020B0604020202020204" pitchFamily="34" charset="0"/>
                <a:cs typeface="Arial" panose="020B0604020202020204" pitchFamily="34" charset="0"/>
              </a:rPr>
              <a:t>areness</a:t>
            </a:r>
            <a:r>
              <a:rPr sz="19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9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50" dirty="0">
                <a:latin typeface="Arial" panose="020B0604020202020204" pitchFamily="34" charset="0"/>
                <a:cs typeface="Arial" panose="020B0604020202020204" pitchFamily="34" charset="0"/>
              </a:rPr>
              <a:t>phish</a:t>
            </a:r>
            <a:r>
              <a:rPr sz="1900" spc="-7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900" spc="-120" dirty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sz="19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50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z="1900" spc="-145" dirty="0">
                <a:latin typeface="Arial" panose="020B0604020202020204" pitchFamily="34" charset="0"/>
                <a:cs typeface="Arial" panose="020B0604020202020204" pitchFamily="34" charset="0"/>
              </a:rPr>
              <a:t>bs</a:t>
            </a:r>
            <a:r>
              <a:rPr sz="1900" spc="-6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900" spc="-140" dirty="0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sz="1900" spc="-19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900" spc="-114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marR="5080" lvl="1" indent="-228600">
              <a:lnSpc>
                <a:spcPct val="80000"/>
              </a:lnSpc>
              <a:spcBef>
                <a:spcPts val="505"/>
              </a:spcBef>
              <a:buSzPct val="124000"/>
              <a:buFont typeface="Arial MT"/>
              <a:buChar char="•"/>
              <a:tabLst>
                <a:tab pos="698500" algn="l"/>
              </a:tabLst>
            </a:pPr>
            <a:r>
              <a:rPr sz="1900" spc="-125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sz="19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9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80" dirty="0">
                <a:latin typeface="Arial" panose="020B0604020202020204" pitchFamily="34" charset="0"/>
                <a:cs typeface="Arial" panose="020B0604020202020204" pitchFamily="34" charset="0"/>
              </a:rPr>
              <a:t>blacklist</a:t>
            </a:r>
            <a:r>
              <a:rPr sz="19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9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35" dirty="0">
                <a:latin typeface="Arial" panose="020B0604020202020204" pitchFamily="34" charset="0"/>
                <a:cs typeface="Arial" panose="020B0604020202020204" pitchFamily="34" charset="0"/>
              </a:rPr>
              <a:t>phishing</a:t>
            </a:r>
            <a:r>
              <a:rPr sz="19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35" dirty="0">
                <a:latin typeface="Arial" panose="020B0604020202020204" pitchFamily="34" charset="0"/>
                <a:cs typeface="Arial" panose="020B0604020202020204" pitchFamily="34" charset="0"/>
              </a:rPr>
              <a:t>websites</a:t>
            </a:r>
            <a:r>
              <a:rPr sz="19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50" dirty="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sz="19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00" dirty="0">
                <a:latin typeface="Arial" panose="020B0604020202020204" pitchFamily="34" charset="0"/>
                <a:cs typeface="Arial" panose="020B0604020202020204" pitchFamily="34" charset="0"/>
              </a:rPr>
              <a:t>requires</a:t>
            </a:r>
            <a:r>
              <a:rPr sz="19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2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9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05" dirty="0"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sz="19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9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10" dirty="0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sz="19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75" dirty="0">
                <a:latin typeface="Arial" panose="020B0604020202020204" pitchFamily="34" charset="0"/>
                <a:cs typeface="Arial" panose="020B0604020202020204" pitchFamily="34" charset="0"/>
              </a:rPr>
              <a:t>being</a:t>
            </a:r>
            <a:r>
              <a:rPr sz="19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75" dirty="0">
                <a:latin typeface="Arial" panose="020B0604020202020204" pitchFamily="34" charset="0"/>
                <a:cs typeface="Arial" panose="020B0604020202020204" pitchFamily="34" charset="0"/>
              </a:rPr>
              <a:t>detected </a:t>
            </a:r>
            <a:r>
              <a:rPr sz="1900" spc="-4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7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19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35" dirty="0">
                <a:latin typeface="Arial" panose="020B0604020202020204" pitchFamily="34" charset="0"/>
                <a:cs typeface="Arial" panose="020B0604020202020204" pitchFamily="34" charset="0"/>
              </a:rPr>
              <a:t>phishing.</a:t>
            </a: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marR="7620" lvl="1" indent="-228600">
              <a:lnSpc>
                <a:spcPts val="1820"/>
              </a:lnSpc>
              <a:spcBef>
                <a:spcPts val="495"/>
              </a:spcBef>
              <a:buSzPct val="124000"/>
              <a:buFont typeface="Arial MT"/>
              <a:buChar char="•"/>
              <a:tabLst>
                <a:tab pos="698500" algn="l"/>
              </a:tabLst>
            </a:pPr>
            <a:r>
              <a:rPr sz="1900" spc="-80" dirty="0">
                <a:latin typeface="Arial" panose="020B0604020202020204" pitchFamily="34" charset="0"/>
                <a:cs typeface="Arial" panose="020B0604020202020204" pitchFamily="34" charset="0"/>
              </a:rPr>
              <a:t>detect</a:t>
            </a:r>
            <a:r>
              <a:rPr sz="19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70" dirty="0"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sz="19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25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9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75" dirty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sz="19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25" dirty="0"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  <a:r>
              <a:rPr sz="1900" spc="3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85" dirty="0">
                <a:latin typeface="Arial" panose="020B0604020202020204" pitchFamily="34" charset="0"/>
                <a:cs typeface="Arial" panose="020B0604020202020204" pitchFamily="34" charset="0"/>
              </a:rPr>
              <a:t>appearance,</a:t>
            </a:r>
            <a:r>
              <a:rPr sz="19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60" dirty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sz="19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55" dirty="0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sz="19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75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sz="19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8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9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60" dirty="0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sz="19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00" dirty="0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sz="19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00" dirty="0"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sz="1900" spc="-4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00" spc="-110" dirty="0">
                <a:latin typeface="Arial" panose="020B0604020202020204" pitchFamily="34" charset="0"/>
                <a:cs typeface="Arial" panose="020B0604020202020204" pitchFamily="34" charset="0"/>
              </a:rPr>
              <a:t>algorithms.</a:t>
            </a: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7620" indent="-228600">
              <a:lnSpc>
                <a:spcPct val="80000"/>
              </a:lnSpc>
              <a:spcBef>
                <a:spcPts val="1005"/>
              </a:spcBef>
              <a:buSzPct val="125000"/>
              <a:buFont typeface="Arial MT"/>
              <a:buChar char="•"/>
              <a:tabLst>
                <a:tab pos="241300" algn="l"/>
                <a:tab pos="702945" algn="l"/>
                <a:tab pos="1186180" algn="l"/>
                <a:tab pos="2035175" algn="l"/>
                <a:tab pos="2801620" algn="l"/>
                <a:tab pos="3286760" algn="l"/>
                <a:tab pos="4336415" algn="l"/>
                <a:tab pos="5394325" algn="l"/>
                <a:tab pos="6236970" algn="l"/>
                <a:tab pos="7198995" algn="l"/>
                <a:tab pos="7499350" algn="l"/>
                <a:tab pos="8404860" algn="l"/>
                <a:tab pos="8766175" algn="l"/>
                <a:tab pos="9206230" algn="l"/>
              </a:tabLst>
            </a:pPr>
            <a:r>
              <a:rPr sz="2200" spc="8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200" spc="2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2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200" spc="-135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2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200" spc="-75" dirty="0">
                <a:latin typeface="Microsoft Sans Serif" panose="020B0604020202020204"/>
                <a:cs typeface="Microsoft Sans Serif" panose="020B0604020202020204"/>
              </a:rPr>
              <a:t>abo</a:t>
            </a:r>
            <a:r>
              <a:rPr sz="2200" spc="-105" dirty="0"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200" spc="-13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2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200" spc="-9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200" spc="-180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200" spc="-65" dirty="0">
                <a:latin typeface="Microsoft Sans Serif" panose="020B0604020202020204"/>
                <a:cs typeface="Microsoft Sans Serif" panose="020B0604020202020204"/>
              </a:rPr>
              <a:t>re</a:t>
            </a:r>
            <a:r>
              <a:rPr sz="2200" spc="-21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200" spc="-130" dirty="0"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22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200" spc="-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200" spc="-195" dirty="0">
                <a:latin typeface="Microsoft Sans Serif" panose="020B0604020202020204"/>
                <a:cs typeface="Microsoft Sans Serif" panose="020B0604020202020204"/>
              </a:rPr>
              <a:t>he</a:t>
            </a:r>
            <a:r>
              <a:rPr sz="22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200" spc="-235" dirty="0">
                <a:latin typeface="Microsoft Sans Serif" panose="020B0604020202020204"/>
                <a:cs typeface="Microsoft Sans Serif" panose="020B0604020202020204"/>
              </a:rPr>
              <a:t>ma</a:t>
            </a:r>
            <a:r>
              <a:rPr sz="2200" spc="-10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200" spc="-260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200" spc="-125" dirty="0"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2200" spc="-17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2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200" spc="-50" dirty="0">
                <a:latin typeface="Microsoft Sans Serif" panose="020B0604020202020204"/>
                <a:cs typeface="Microsoft Sans Serif" panose="020B0604020202020204"/>
              </a:rPr>
              <a:t>lea</a:t>
            </a:r>
            <a:r>
              <a:rPr sz="2200" spc="15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200" spc="-140" dirty="0">
                <a:latin typeface="Microsoft Sans Serif" panose="020B0604020202020204"/>
                <a:cs typeface="Microsoft Sans Serif" panose="020B0604020202020204"/>
              </a:rPr>
              <a:t>ning</a:t>
            </a:r>
            <a:r>
              <a:rPr sz="22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200" spc="-15" dirty="0"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2200" spc="-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200" spc="-250" dirty="0">
                <a:latin typeface="Microsoft Sans Serif" panose="020B0604020202020204"/>
                <a:cs typeface="Microsoft Sans Serif" panose="020B0604020202020204"/>
              </a:rPr>
              <a:t>se</a:t>
            </a:r>
            <a:r>
              <a:rPr sz="2200" spc="-15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2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200" spc="-215" dirty="0">
                <a:latin typeface="Microsoft Sans Serif" panose="020B0604020202020204"/>
                <a:cs typeface="Microsoft Sans Serif" panose="020B0604020202020204"/>
              </a:rPr>
              <a:t>me</a:t>
            </a:r>
            <a:r>
              <a:rPr sz="2200" spc="-8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200" spc="-135" dirty="0">
                <a:latin typeface="Microsoft Sans Serif" panose="020B0604020202020204"/>
                <a:cs typeface="Microsoft Sans Serif" panose="020B0604020202020204"/>
              </a:rPr>
              <a:t>hod</a:t>
            </a:r>
            <a:r>
              <a:rPr sz="22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200" spc="-114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200" spc="-27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2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200" spc="-10" dirty="0"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2200" spc="-45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200" spc="-14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200" spc="-170" dirty="0"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200" spc="-195" dirty="0">
                <a:latin typeface="Microsoft Sans Serif" panose="020B0604020202020204"/>
                <a:cs typeface="Microsoft Sans Serif" panose="020B0604020202020204"/>
              </a:rPr>
              <a:t>en</a:t>
            </a:r>
            <a:r>
              <a:rPr sz="22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200" spc="-75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2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200" spc="-70" dirty="0">
                <a:latin typeface="Microsoft Sans Serif" panose="020B0604020202020204"/>
                <a:cs typeface="Microsoft Sans Serif" panose="020B0604020202020204"/>
              </a:rPr>
              <a:t>be</a:t>
            </a:r>
            <a:r>
              <a:rPr sz="22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2200" spc="-185" dirty="0">
                <a:latin typeface="Microsoft Sans Serif" panose="020B0604020202020204"/>
                <a:cs typeface="Microsoft Sans Serif" panose="020B0604020202020204"/>
              </a:rPr>
              <a:t>most  </a:t>
            </a:r>
            <a:r>
              <a:rPr sz="2200" spc="-70" dirty="0">
                <a:latin typeface="Microsoft Sans Serif" panose="020B0604020202020204"/>
                <a:cs typeface="Microsoft Sans Serif" panose="020B0604020202020204"/>
              </a:rPr>
              <a:t>effective</a:t>
            </a:r>
            <a:r>
              <a:rPr sz="2200" spc="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40" dirty="0">
                <a:latin typeface="Microsoft Sans Serif" panose="020B0604020202020204"/>
                <a:cs typeface="Microsoft Sans Serif" panose="020B0604020202020204"/>
              </a:rPr>
              <a:t>than</a:t>
            </a:r>
            <a:r>
              <a:rPr sz="22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35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200" spc="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10" dirty="0">
                <a:latin typeface="Microsoft Sans Serif" panose="020B0604020202020204"/>
                <a:cs typeface="Microsoft Sans Serif" panose="020B0604020202020204"/>
              </a:rPr>
              <a:t>other</a:t>
            </a:r>
            <a:r>
              <a:rPr sz="22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80" dirty="0">
                <a:latin typeface="Microsoft Sans Serif" panose="020B0604020202020204"/>
                <a:cs typeface="Microsoft Sans Serif" panose="020B0604020202020204"/>
              </a:rPr>
              <a:t>methods.</a:t>
            </a:r>
            <a:endParaRPr sz="2200" dirty="0">
              <a:latin typeface="Microsoft Sans Serif" panose="020B0604020202020204"/>
              <a:cs typeface="Microsoft Sans Serif" panose="020B0604020202020204"/>
            </a:endParaRPr>
          </a:p>
          <a:p>
            <a:pPr marL="241300" marR="8890" indent="-228600">
              <a:lnSpc>
                <a:spcPts val="2110"/>
              </a:lnSpc>
              <a:spcBef>
                <a:spcPts val="980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200" spc="-275" dirty="0">
                <a:latin typeface="Microsoft Sans Serif" panose="020B0604020202020204"/>
                <a:cs typeface="Microsoft Sans Serif" panose="020B0604020202020204"/>
              </a:rPr>
              <a:t>Even</a:t>
            </a:r>
            <a:r>
              <a:rPr sz="2200" spc="-1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60" dirty="0">
                <a:latin typeface="Microsoft Sans Serif" panose="020B0604020202020204"/>
                <a:cs typeface="Microsoft Sans Serif" panose="020B0604020202020204"/>
              </a:rPr>
              <a:t>then,</a:t>
            </a:r>
            <a:r>
              <a:rPr sz="2200" spc="1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40" dirty="0">
                <a:latin typeface="Microsoft Sans Serif" panose="020B0604020202020204"/>
                <a:cs typeface="Microsoft Sans Serif" panose="020B0604020202020204"/>
              </a:rPr>
              <a:t>online</a:t>
            </a:r>
            <a:r>
              <a:rPr sz="2200" spc="1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225" dirty="0">
                <a:latin typeface="Microsoft Sans Serif" panose="020B0604020202020204"/>
                <a:cs typeface="Microsoft Sans Serif" panose="020B0604020202020204"/>
              </a:rPr>
              <a:t>users</a:t>
            </a:r>
            <a:r>
              <a:rPr sz="2200" spc="-1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50" dirty="0">
                <a:latin typeface="Microsoft Sans Serif" panose="020B0604020202020204"/>
                <a:cs typeface="Microsoft Sans Serif" panose="020B0604020202020204"/>
              </a:rPr>
              <a:t>are</a:t>
            </a:r>
            <a:r>
              <a:rPr sz="2200" spc="2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90" dirty="0">
                <a:latin typeface="Microsoft Sans Serif" panose="020B0604020202020204"/>
                <a:cs typeface="Microsoft Sans Serif" panose="020B0604020202020204"/>
              </a:rPr>
              <a:t>still</a:t>
            </a:r>
            <a:r>
              <a:rPr sz="2200" spc="1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85" dirty="0">
                <a:latin typeface="Microsoft Sans Serif" panose="020B0604020202020204"/>
                <a:cs typeface="Microsoft Sans Serif" panose="020B0604020202020204"/>
              </a:rPr>
              <a:t>being</a:t>
            </a:r>
            <a:r>
              <a:rPr sz="2200" spc="1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30" dirty="0">
                <a:latin typeface="Microsoft Sans Serif" panose="020B0604020202020204"/>
                <a:cs typeface="Microsoft Sans Serif" panose="020B0604020202020204"/>
              </a:rPr>
              <a:t>trapped</a:t>
            </a:r>
            <a:r>
              <a:rPr sz="2200" spc="1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10" dirty="0">
                <a:latin typeface="Microsoft Sans Serif" panose="020B0604020202020204"/>
                <a:cs typeface="Microsoft Sans Serif" panose="020B0604020202020204"/>
              </a:rPr>
              <a:t>into</a:t>
            </a:r>
            <a:r>
              <a:rPr sz="2200" spc="19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85" dirty="0">
                <a:latin typeface="Microsoft Sans Serif" panose="020B0604020202020204"/>
                <a:cs typeface="Microsoft Sans Serif" panose="020B0604020202020204"/>
              </a:rPr>
              <a:t>revealing</a:t>
            </a:r>
            <a:r>
              <a:rPr sz="2200" spc="19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65" dirty="0">
                <a:latin typeface="Microsoft Sans Serif" panose="020B0604020202020204"/>
                <a:cs typeface="Microsoft Sans Serif" panose="020B0604020202020204"/>
              </a:rPr>
              <a:t>sensitive</a:t>
            </a:r>
            <a:r>
              <a:rPr sz="2200" spc="19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00" dirty="0">
                <a:latin typeface="Microsoft Sans Serif" panose="020B0604020202020204"/>
                <a:cs typeface="Microsoft Sans Serif" panose="020B0604020202020204"/>
              </a:rPr>
              <a:t>information</a:t>
            </a:r>
            <a:r>
              <a:rPr sz="2200" spc="19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50" dirty="0">
                <a:latin typeface="Microsoft Sans Serif" panose="020B0604020202020204"/>
                <a:cs typeface="Microsoft Sans Serif" panose="020B0604020202020204"/>
              </a:rPr>
              <a:t>in </a:t>
            </a:r>
            <a:r>
              <a:rPr sz="2200" spc="-5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55" dirty="0">
                <a:latin typeface="Microsoft Sans Serif" panose="020B0604020202020204"/>
                <a:cs typeface="Microsoft Sans Serif" panose="020B0604020202020204"/>
              </a:rPr>
              <a:t>phishing</a:t>
            </a:r>
            <a:r>
              <a:rPr sz="2200" spc="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60" dirty="0">
                <a:latin typeface="Microsoft Sans Serif" panose="020B0604020202020204"/>
                <a:cs typeface="Microsoft Sans Serif" panose="020B0604020202020204"/>
              </a:rPr>
              <a:t>websites.</a:t>
            </a:r>
            <a:endParaRPr sz="2200" dirty="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13" name="image1.jpe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 r="39033"/>
          <a:stretch>
            <a:fillRect/>
          </a:stretch>
        </p:blipFill>
        <p:spPr>
          <a:xfrm>
            <a:off x="8958580" y="0"/>
            <a:ext cx="3233420" cy="781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1066800"/>
            <a:ext cx="35052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494" y="2234311"/>
            <a:ext cx="9683750" cy="309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 algn="just">
              <a:lnSpc>
                <a:spcPct val="120000"/>
              </a:lnSpc>
              <a:spcBef>
                <a:spcPts val="100"/>
              </a:spcBef>
            </a:pPr>
            <a:r>
              <a:rPr sz="2400" spc="-155" dirty="0"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2400" spc="-165" dirty="0">
                <a:latin typeface="Microsoft Sans Serif" panose="020B0604020202020204"/>
                <a:cs typeface="Microsoft Sans Serif" panose="020B0604020202020204"/>
              </a:rPr>
              <a:t>phishing </a:t>
            </a:r>
            <a:r>
              <a:rPr sz="2400" spc="-140" dirty="0">
                <a:latin typeface="Microsoft Sans Serif" panose="020B0604020202020204"/>
                <a:cs typeface="Microsoft Sans Serif" panose="020B0604020202020204"/>
              </a:rPr>
              <a:t>website </a:t>
            </a:r>
            <a:r>
              <a:rPr sz="2400" spc="-215" dirty="0"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2400" spc="-2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5" dirty="0"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2400" spc="-275" dirty="0">
                <a:latin typeface="Microsoft Sans Serif" panose="020B0604020202020204"/>
                <a:cs typeface="Microsoft Sans Serif" panose="020B0604020202020204"/>
              </a:rPr>
              <a:t>common</a:t>
            </a:r>
            <a:r>
              <a:rPr sz="2400" spc="-2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45" dirty="0">
                <a:latin typeface="Microsoft Sans Serif" panose="020B0604020202020204"/>
                <a:cs typeface="Microsoft Sans Serif" panose="020B0604020202020204"/>
              </a:rPr>
              <a:t>social </a:t>
            </a:r>
            <a:r>
              <a:rPr sz="2400" spc="-120" dirty="0">
                <a:latin typeface="Microsoft Sans Serif" panose="020B0604020202020204"/>
                <a:cs typeface="Microsoft Sans Serif" panose="020B0604020202020204"/>
              </a:rPr>
              <a:t>engineering </a:t>
            </a:r>
            <a:r>
              <a:rPr sz="2400" spc="-165" dirty="0">
                <a:latin typeface="Microsoft Sans Serif" panose="020B0604020202020204"/>
                <a:cs typeface="Microsoft Sans Serif" panose="020B0604020202020204"/>
              </a:rPr>
              <a:t>method </a:t>
            </a:r>
            <a:r>
              <a:rPr sz="2400" spc="-85" dirty="0">
                <a:latin typeface="Microsoft Sans Serif" panose="020B0604020202020204"/>
                <a:cs typeface="Microsoft Sans Serif" panose="020B0604020202020204"/>
              </a:rPr>
              <a:t>that </a:t>
            </a:r>
            <a:r>
              <a:rPr sz="2400" spc="-260" dirty="0">
                <a:latin typeface="Microsoft Sans Serif" panose="020B0604020202020204"/>
                <a:cs typeface="Microsoft Sans Serif" panose="020B0604020202020204"/>
              </a:rPr>
              <a:t>mimics </a:t>
            </a:r>
            <a:r>
              <a:rPr sz="2400" spc="-254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10" dirty="0">
                <a:latin typeface="Microsoft Sans Serif" panose="020B0604020202020204"/>
                <a:cs typeface="Microsoft Sans Serif" panose="020B0604020202020204"/>
              </a:rPr>
              <a:t>trustful</a:t>
            </a:r>
            <a:r>
              <a:rPr sz="2400" spc="-10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45" dirty="0">
                <a:latin typeface="Microsoft Sans Serif" panose="020B0604020202020204"/>
                <a:cs typeface="Microsoft Sans Serif" panose="020B0604020202020204"/>
              </a:rPr>
              <a:t>uniform</a:t>
            </a:r>
            <a:r>
              <a:rPr sz="2400" spc="-1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70" dirty="0">
                <a:latin typeface="Microsoft Sans Serif" panose="020B0604020202020204"/>
                <a:cs typeface="Microsoft Sans Serif" panose="020B0604020202020204"/>
              </a:rPr>
              <a:t>resource</a:t>
            </a:r>
            <a:r>
              <a:rPr sz="2400" spc="-1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30" dirty="0">
                <a:latin typeface="Microsoft Sans Serif" panose="020B0604020202020204"/>
                <a:cs typeface="Microsoft Sans Serif" panose="020B0604020202020204"/>
              </a:rPr>
              <a:t>locators</a:t>
            </a:r>
            <a:r>
              <a:rPr sz="2400" spc="-1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325" dirty="0">
                <a:latin typeface="Microsoft Sans Serif" panose="020B0604020202020204"/>
                <a:cs typeface="Microsoft Sans Serif" panose="020B0604020202020204"/>
              </a:rPr>
              <a:t>(URLs)</a:t>
            </a:r>
            <a:r>
              <a:rPr sz="2400" spc="-3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05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400" spc="-1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30" dirty="0">
                <a:latin typeface="Microsoft Sans Serif" panose="020B0604020202020204"/>
                <a:cs typeface="Microsoft Sans Serif" panose="020B0604020202020204"/>
              </a:rPr>
              <a:t>webpages.</a:t>
            </a:r>
            <a:r>
              <a:rPr sz="2400" spc="-1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28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400" spc="-2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10" dirty="0">
                <a:latin typeface="Microsoft Sans Serif" panose="020B0604020202020204"/>
                <a:cs typeface="Microsoft Sans Serif" panose="020B0604020202020204"/>
              </a:rPr>
              <a:t>objective</a:t>
            </a:r>
            <a:r>
              <a:rPr sz="2400" spc="-10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latin typeface="Microsoft Sans Serif" panose="020B0604020202020204"/>
                <a:cs typeface="Microsoft Sans Serif" panose="020B0604020202020204"/>
              </a:rPr>
              <a:t>of </a:t>
            </a:r>
            <a:r>
              <a:rPr sz="2400" spc="-185" dirty="0">
                <a:latin typeface="Microsoft Sans Serif" panose="020B0604020202020204"/>
                <a:cs typeface="Microsoft Sans Serif" panose="020B0604020202020204"/>
              </a:rPr>
              <a:t>this </a:t>
            </a:r>
            <a:r>
              <a:rPr sz="2400" spc="-1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95" dirty="0">
                <a:latin typeface="Microsoft Sans Serif" panose="020B0604020202020204"/>
                <a:cs typeface="Microsoft Sans Serif" panose="020B0604020202020204"/>
              </a:rPr>
              <a:t>project </a:t>
            </a:r>
            <a:r>
              <a:rPr sz="2400" spc="-215" dirty="0">
                <a:latin typeface="Microsoft Sans Serif" panose="020B0604020202020204"/>
                <a:cs typeface="Microsoft Sans Serif" panose="020B0604020202020204"/>
              </a:rPr>
              <a:t>is </a:t>
            </a:r>
            <a:r>
              <a:rPr sz="2400" spc="-80" dirty="0"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2400" spc="-75" dirty="0">
                <a:latin typeface="Microsoft Sans Serif" panose="020B0604020202020204"/>
                <a:cs typeface="Microsoft Sans Serif" panose="020B0604020202020204"/>
              </a:rPr>
              <a:t>train </a:t>
            </a:r>
            <a:r>
              <a:rPr sz="2400" spc="-190" dirty="0">
                <a:latin typeface="Microsoft Sans Serif" panose="020B0604020202020204"/>
                <a:cs typeface="Microsoft Sans Serif" panose="020B0604020202020204"/>
              </a:rPr>
              <a:t>machine </a:t>
            </a:r>
            <a:r>
              <a:rPr sz="2400" spc="-95" dirty="0">
                <a:latin typeface="Microsoft Sans Serif" panose="020B0604020202020204"/>
                <a:cs typeface="Microsoft Sans Serif" panose="020B0604020202020204"/>
              </a:rPr>
              <a:t>learning </a:t>
            </a:r>
            <a:r>
              <a:rPr sz="2400" spc="-190" dirty="0">
                <a:latin typeface="Microsoft Sans Serif" panose="020B0604020202020204"/>
                <a:cs typeface="Microsoft Sans Serif" panose="020B0604020202020204"/>
              </a:rPr>
              <a:t>models </a:t>
            </a:r>
            <a:r>
              <a:rPr sz="2400" spc="-105" dirty="0"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2400" spc="-75" dirty="0">
                <a:latin typeface="Microsoft Sans Serif" panose="020B0604020202020204"/>
                <a:cs typeface="Microsoft Sans Serif" panose="020B0604020202020204"/>
              </a:rPr>
              <a:t>deep </a:t>
            </a:r>
            <a:r>
              <a:rPr sz="2400" spc="-125" dirty="0">
                <a:latin typeface="Microsoft Sans Serif" panose="020B0604020202020204"/>
                <a:cs typeface="Microsoft Sans Serif" panose="020B0604020202020204"/>
              </a:rPr>
              <a:t>neural </a:t>
            </a:r>
            <a:r>
              <a:rPr sz="2400" spc="-215" dirty="0">
                <a:latin typeface="Microsoft Sans Serif" panose="020B0604020202020204"/>
                <a:cs typeface="Microsoft Sans Serif" panose="020B0604020202020204"/>
              </a:rPr>
              <a:t>nets on </a:t>
            </a:r>
            <a:r>
              <a:rPr sz="2400" spc="-145" dirty="0"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400" spc="-90" dirty="0">
                <a:latin typeface="Microsoft Sans Serif" panose="020B0604020202020204"/>
                <a:cs typeface="Microsoft Sans Serif" panose="020B0604020202020204"/>
              </a:rPr>
              <a:t>dataset </a:t>
            </a:r>
            <a:r>
              <a:rPr sz="2400" spc="-85" dirty="0">
                <a:latin typeface="Microsoft Sans Serif" panose="020B0604020202020204"/>
                <a:cs typeface="Microsoft Sans Serif" panose="020B0604020202020204"/>
              </a:rPr>
              <a:t> created </a:t>
            </a:r>
            <a:r>
              <a:rPr sz="2400" spc="-80" dirty="0"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2400" spc="-70" dirty="0">
                <a:latin typeface="Microsoft Sans Serif" panose="020B0604020202020204"/>
                <a:cs typeface="Microsoft Sans Serif" panose="020B0604020202020204"/>
              </a:rPr>
              <a:t>predict </a:t>
            </a:r>
            <a:r>
              <a:rPr sz="2400" spc="-165" dirty="0">
                <a:latin typeface="Microsoft Sans Serif" panose="020B0604020202020204"/>
                <a:cs typeface="Microsoft Sans Serif" panose="020B0604020202020204"/>
              </a:rPr>
              <a:t>phishing </a:t>
            </a:r>
            <a:r>
              <a:rPr sz="2400" spc="-170" dirty="0">
                <a:latin typeface="Microsoft Sans Serif" panose="020B0604020202020204"/>
                <a:cs typeface="Microsoft Sans Serif" panose="020B0604020202020204"/>
              </a:rPr>
              <a:t>websites. </a:t>
            </a:r>
            <a:r>
              <a:rPr sz="2400" spc="-210" dirty="0">
                <a:latin typeface="Microsoft Sans Serif" panose="020B0604020202020204"/>
                <a:cs typeface="Microsoft Sans Serif" panose="020B0604020202020204"/>
              </a:rPr>
              <a:t>Both </a:t>
            </a:r>
            <a:r>
              <a:rPr sz="2400" spc="-170" dirty="0">
                <a:latin typeface="Microsoft Sans Serif" panose="020B0604020202020204"/>
                <a:cs typeface="Microsoft Sans Serif" panose="020B0604020202020204"/>
              </a:rPr>
              <a:t>phishing </a:t>
            </a:r>
            <a:r>
              <a:rPr sz="2400" spc="-105" dirty="0"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2400" spc="-125" dirty="0">
                <a:latin typeface="Microsoft Sans Serif" panose="020B0604020202020204"/>
                <a:cs typeface="Microsoft Sans Serif" panose="020B0604020202020204"/>
              </a:rPr>
              <a:t>benign </a:t>
            </a:r>
            <a:r>
              <a:rPr sz="2400" spc="-409" dirty="0">
                <a:latin typeface="Microsoft Sans Serif" panose="020B0604020202020204"/>
                <a:cs typeface="Microsoft Sans Serif" panose="020B0604020202020204"/>
              </a:rPr>
              <a:t>URLs</a:t>
            </a:r>
            <a:r>
              <a:rPr sz="2400" spc="-40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latin typeface="Microsoft Sans Serif" panose="020B0604020202020204"/>
                <a:cs typeface="Microsoft Sans Serif" panose="020B0604020202020204"/>
              </a:rPr>
              <a:t>of </a:t>
            </a:r>
            <a:r>
              <a:rPr sz="2400" spc="-170" dirty="0">
                <a:latin typeface="Microsoft Sans Serif" panose="020B0604020202020204"/>
                <a:cs typeface="Microsoft Sans Serif" panose="020B0604020202020204"/>
              </a:rPr>
              <a:t>websites </a:t>
            </a:r>
            <a:r>
              <a:rPr sz="2400" spc="-1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0" dirty="0">
                <a:latin typeface="Microsoft Sans Serif" panose="020B0604020202020204"/>
                <a:cs typeface="Microsoft Sans Serif" panose="020B0604020202020204"/>
              </a:rPr>
              <a:t>are</a:t>
            </a:r>
            <a:r>
              <a:rPr sz="2400" spc="-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85" dirty="0">
                <a:latin typeface="Microsoft Sans Serif" panose="020B0604020202020204"/>
                <a:cs typeface="Microsoft Sans Serif" panose="020B0604020202020204"/>
              </a:rPr>
              <a:t>gathered</a:t>
            </a:r>
            <a:r>
              <a:rPr sz="2400" spc="-80" dirty="0">
                <a:latin typeface="Microsoft Sans Serif" panose="020B0604020202020204"/>
                <a:cs typeface="Microsoft Sans Serif" panose="020B0604020202020204"/>
              </a:rPr>
              <a:t> to</a:t>
            </a:r>
            <a:r>
              <a:rPr sz="2400" spc="-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00" dirty="0">
                <a:latin typeface="Microsoft Sans Serif" panose="020B0604020202020204"/>
                <a:cs typeface="Microsoft Sans Serif" panose="020B0604020202020204"/>
              </a:rPr>
              <a:t>form</a:t>
            </a:r>
            <a:r>
              <a:rPr sz="2400" spc="-9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5" dirty="0"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2400" spc="-90" dirty="0">
                <a:latin typeface="Microsoft Sans Serif" panose="020B0604020202020204"/>
                <a:cs typeface="Microsoft Sans Serif" panose="020B0604020202020204"/>
              </a:rPr>
              <a:t>dataset</a:t>
            </a:r>
            <a:r>
              <a:rPr sz="24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00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400" spc="-9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14" dirty="0">
                <a:latin typeface="Microsoft Sans Serif" panose="020B0604020202020204"/>
                <a:cs typeface="Microsoft Sans Serif" panose="020B0604020202020204"/>
              </a:rPr>
              <a:t>from</a:t>
            </a:r>
            <a:r>
              <a:rPr sz="2400" spc="-1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210" dirty="0">
                <a:latin typeface="Microsoft Sans Serif" panose="020B0604020202020204"/>
                <a:cs typeface="Microsoft Sans Serif" panose="020B0604020202020204"/>
              </a:rPr>
              <a:t>them</a:t>
            </a:r>
            <a:r>
              <a:rPr sz="2400" spc="-204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75" dirty="0">
                <a:latin typeface="Microsoft Sans Serif" panose="020B0604020202020204"/>
                <a:cs typeface="Microsoft Sans Serif" panose="020B0604020202020204"/>
              </a:rPr>
              <a:t>required</a:t>
            </a:r>
            <a:r>
              <a:rPr sz="2400" spc="-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409" dirty="0">
                <a:latin typeface="Microsoft Sans Serif" panose="020B0604020202020204"/>
                <a:cs typeface="Microsoft Sans Serif" panose="020B0604020202020204"/>
              </a:rPr>
              <a:t>URL</a:t>
            </a:r>
            <a:r>
              <a:rPr sz="2400" spc="-40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05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400" spc="-1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40" dirty="0">
                <a:latin typeface="Microsoft Sans Serif" panose="020B0604020202020204"/>
                <a:cs typeface="Microsoft Sans Serif" panose="020B0604020202020204"/>
              </a:rPr>
              <a:t>website </a:t>
            </a:r>
            <a:r>
              <a:rPr sz="2400" spc="-135" dirty="0">
                <a:latin typeface="Microsoft Sans Serif" panose="020B0604020202020204"/>
                <a:cs typeface="Microsoft Sans Serif" panose="020B0604020202020204"/>
              </a:rPr>
              <a:t> content-based </a:t>
            </a:r>
            <a:r>
              <a:rPr sz="2400" spc="-110" dirty="0">
                <a:latin typeface="Microsoft Sans Serif" panose="020B0604020202020204"/>
                <a:cs typeface="Microsoft Sans Serif" panose="020B0604020202020204"/>
              </a:rPr>
              <a:t>features </a:t>
            </a:r>
            <a:r>
              <a:rPr sz="2400" spc="-50" dirty="0">
                <a:latin typeface="Microsoft Sans Serif" panose="020B0604020202020204"/>
                <a:cs typeface="Microsoft Sans Serif" panose="020B0604020202020204"/>
              </a:rPr>
              <a:t>are </a:t>
            </a:r>
            <a:r>
              <a:rPr sz="2400" spc="-85" dirty="0">
                <a:latin typeface="Microsoft Sans Serif" panose="020B0604020202020204"/>
                <a:cs typeface="Microsoft Sans Serif" panose="020B0604020202020204"/>
              </a:rPr>
              <a:t>extracted. </a:t>
            </a:r>
            <a:r>
              <a:rPr sz="2400" spc="-28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400" spc="-2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20" dirty="0">
                <a:latin typeface="Microsoft Sans Serif" panose="020B0604020202020204"/>
                <a:cs typeface="Microsoft Sans Serif" panose="020B0604020202020204"/>
              </a:rPr>
              <a:t>performance </a:t>
            </a:r>
            <a:r>
              <a:rPr sz="2400" spc="-105" dirty="0">
                <a:latin typeface="Microsoft Sans Serif" panose="020B0604020202020204"/>
                <a:cs typeface="Microsoft Sans Serif" panose="020B0604020202020204"/>
              </a:rPr>
              <a:t>level </a:t>
            </a:r>
            <a:r>
              <a:rPr sz="2400" spc="-5" dirty="0">
                <a:latin typeface="Microsoft Sans Serif" panose="020B0604020202020204"/>
                <a:cs typeface="Microsoft Sans Serif" panose="020B0604020202020204"/>
              </a:rPr>
              <a:t>of </a:t>
            </a:r>
            <a:r>
              <a:rPr sz="2400" spc="-160" dirty="0">
                <a:latin typeface="Microsoft Sans Serif" panose="020B0604020202020204"/>
                <a:cs typeface="Microsoft Sans Serif" panose="020B0604020202020204"/>
              </a:rPr>
              <a:t>each </a:t>
            </a:r>
            <a:r>
              <a:rPr sz="2400" spc="-140" dirty="0">
                <a:latin typeface="Microsoft Sans Serif" panose="020B0604020202020204"/>
                <a:cs typeface="Microsoft Sans Serif" panose="020B0604020202020204"/>
              </a:rPr>
              <a:t>model </a:t>
            </a:r>
            <a:r>
              <a:rPr sz="2400" spc="-215" dirty="0">
                <a:latin typeface="Microsoft Sans Serif" panose="020B0604020202020204"/>
                <a:cs typeface="Microsoft Sans Serif" panose="020B0604020202020204"/>
              </a:rPr>
              <a:t>is </a:t>
            </a:r>
            <a:r>
              <a:rPr sz="2400" spc="-2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95" dirty="0">
                <a:latin typeface="Microsoft Sans Serif" panose="020B0604020202020204"/>
                <a:cs typeface="Microsoft Sans Serif" panose="020B0604020202020204"/>
              </a:rPr>
              <a:t>me</a:t>
            </a:r>
            <a:r>
              <a:rPr sz="2400" spc="-17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400" spc="-325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400" spc="-360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400" spc="-180" dirty="0">
                <a:latin typeface="Microsoft Sans Serif" panose="020B0604020202020204"/>
                <a:cs typeface="Microsoft Sans Serif" panose="020B0604020202020204"/>
              </a:rPr>
              <a:t>res</a:t>
            </a:r>
            <a:r>
              <a:rPr sz="24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05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4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215" dirty="0">
                <a:latin typeface="Microsoft Sans Serif" panose="020B0604020202020204"/>
                <a:cs typeface="Microsoft Sans Serif" panose="020B0604020202020204"/>
              </a:rPr>
              <a:t>com</a:t>
            </a:r>
            <a:r>
              <a:rPr sz="2400" spc="-200" dirty="0"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2400" spc="-40" dirty="0">
                <a:latin typeface="Microsoft Sans Serif" panose="020B0604020202020204"/>
                <a:cs typeface="Microsoft Sans Serif" panose="020B0604020202020204"/>
              </a:rPr>
              <a:t>are</a:t>
            </a:r>
            <a:r>
              <a:rPr sz="2400" spc="-55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400" spc="-145" dirty="0">
                <a:latin typeface="Microsoft Sans Serif" panose="020B0604020202020204"/>
                <a:cs typeface="Microsoft Sans Serif" panose="020B0604020202020204"/>
              </a:rPr>
              <a:t>.</a:t>
            </a:r>
            <a:endParaRPr sz="2400" dirty="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13" name="image1.jpe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 r="39033"/>
          <a:stretch>
            <a:fillRect/>
          </a:stretch>
        </p:blipFill>
        <p:spPr>
          <a:xfrm>
            <a:off x="8958580" y="0"/>
            <a:ext cx="3233420" cy="781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874" y="979234"/>
            <a:ext cx="294792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7875" y="1811782"/>
            <a:ext cx="9641840" cy="403288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00" spc="-165" dirty="0">
                <a:latin typeface="Microsoft Sans Serif" panose="020B0604020202020204"/>
                <a:cs typeface="Microsoft Sans Serif" panose="020B0604020202020204"/>
              </a:rPr>
              <a:t>Below</a:t>
            </a:r>
            <a:r>
              <a:rPr sz="22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50" dirty="0">
                <a:latin typeface="Microsoft Sans Serif" panose="020B0604020202020204"/>
                <a:cs typeface="Microsoft Sans Serif" panose="020B0604020202020204"/>
              </a:rPr>
              <a:t>mentioned</a:t>
            </a:r>
            <a:r>
              <a:rPr sz="2200" spc="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50" dirty="0">
                <a:latin typeface="Microsoft Sans Serif" panose="020B0604020202020204"/>
                <a:cs typeface="Microsoft Sans Serif" panose="020B0604020202020204"/>
              </a:rPr>
              <a:t>are</a:t>
            </a:r>
            <a:r>
              <a:rPr sz="22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35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200" spc="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80" dirty="0">
                <a:latin typeface="Microsoft Sans Serif" panose="020B0604020202020204"/>
                <a:cs typeface="Microsoft Sans Serif" panose="020B0604020202020204"/>
              </a:rPr>
              <a:t>steps</a:t>
            </a:r>
            <a:r>
              <a:rPr sz="2200" spc="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20" dirty="0">
                <a:latin typeface="Microsoft Sans Serif" panose="020B0604020202020204"/>
                <a:cs typeface="Microsoft Sans Serif" panose="020B0604020202020204"/>
              </a:rPr>
              <a:t>involved</a:t>
            </a:r>
            <a:r>
              <a:rPr sz="2200" spc="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45" dirty="0"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2200" spc="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35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2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35" dirty="0">
                <a:latin typeface="Microsoft Sans Serif" panose="020B0604020202020204"/>
                <a:cs typeface="Microsoft Sans Serif" panose="020B0604020202020204"/>
              </a:rPr>
              <a:t>completion</a:t>
            </a:r>
            <a:r>
              <a:rPr sz="2200" spc="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5" dirty="0"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2200" spc="10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70" dirty="0">
                <a:latin typeface="Microsoft Sans Serif" panose="020B0604020202020204"/>
                <a:cs typeface="Microsoft Sans Serif" panose="020B0604020202020204"/>
              </a:rPr>
              <a:t>this</a:t>
            </a:r>
            <a:r>
              <a:rPr sz="2200" spc="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95" dirty="0">
                <a:latin typeface="Microsoft Sans Serif" panose="020B0604020202020204"/>
                <a:cs typeface="Microsoft Sans Serif" panose="020B0604020202020204"/>
              </a:rPr>
              <a:t>project:</a:t>
            </a:r>
            <a:endParaRPr sz="2200" dirty="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260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000" spc="-105" dirty="0">
                <a:latin typeface="Microsoft Sans Serif" panose="020B0604020202020204"/>
                <a:cs typeface="Microsoft Sans Serif" panose="020B0604020202020204"/>
              </a:rPr>
              <a:t>Collect</a:t>
            </a:r>
            <a:r>
              <a:rPr sz="2000" spc="-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75" dirty="0">
                <a:latin typeface="Microsoft Sans Serif" panose="020B0604020202020204"/>
                <a:cs typeface="Microsoft Sans Serif" panose="020B0604020202020204"/>
              </a:rPr>
              <a:t>dataset</a:t>
            </a:r>
            <a:r>
              <a:rPr sz="2000" spc="-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14" dirty="0">
                <a:latin typeface="Microsoft Sans Serif" panose="020B0604020202020204"/>
                <a:cs typeface="Microsoft Sans Serif" panose="020B0604020202020204"/>
              </a:rPr>
              <a:t>containing</a:t>
            </a:r>
            <a:r>
              <a:rPr sz="2000" spc="-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35" dirty="0">
                <a:latin typeface="Microsoft Sans Serif" panose="020B0604020202020204"/>
                <a:cs typeface="Microsoft Sans Serif" panose="020B0604020202020204"/>
              </a:rPr>
              <a:t>phishing</a:t>
            </a:r>
            <a:r>
              <a:rPr sz="2000" spc="-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legitimate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40" dirty="0">
                <a:latin typeface="Microsoft Sans Serif" panose="020B0604020202020204"/>
                <a:cs typeface="Microsoft Sans Serif" panose="020B0604020202020204"/>
              </a:rPr>
              <a:t>websites</a:t>
            </a:r>
            <a:r>
              <a:rPr sz="2000" spc="-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90" dirty="0">
                <a:latin typeface="Microsoft Sans Serif" panose="020B0604020202020204"/>
                <a:cs typeface="Microsoft Sans Serif" panose="020B0604020202020204"/>
              </a:rPr>
              <a:t>from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2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14" dirty="0">
                <a:latin typeface="Microsoft Sans Serif" panose="020B0604020202020204"/>
                <a:cs typeface="Microsoft Sans Serif" panose="020B0604020202020204"/>
              </a:rPr>
              <a:t>open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70" dirty="0">
                <a:latin typeface="Microsoft Sans Serif" panose="020B0604020202020204"/>
                <a:cs typeface="Microsoft Sans Serif" panose="020B0604020202020204"/>
              </a:rPr>
              <a:t>source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platforms.</a:t>
            </a:r>
            <a:endParaRPr sz="2000" dirty="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250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000" spc="-20" dirty="0">
                <a:latin typeface="Microsoft Sans Serif" panose="020B0604020202020204"/>
                <a:cs typeface="Microsoft Sans Serif" panose="020B0604020202020204"/>
              </a:rPr>
              <a:t>Write</a:t>
            </a:r>
            <a:r>
              <a:rPr sz="2000" spc="-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20" dirty="0">
                <a:latin typeface="Microsoft Sans Serif" panose="020B0604020202020204"/>
                <a:cs typeface="Microsoft Sans Serif" panose="020B0604020202020204"/>
              </a:rPr>
              <a:t>code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extract</a:t>
            </a:r>
            <a:r>
              <a:rPr sz="2000" spc="-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2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60" dirty="0">
                <a:latin typeface="Microsoft Sans Serif" panose="020B0604020202020204"/>
                <a:cs typeface="Microsoft Sans Serif" panose="020B0604020202020204"/>
              </a:rPr>
              <a:t>required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90" dirty="0">
                <a:latin typeface="Microsoft Sans Serif" panose="020B0604020202020204"/>
                <a:cs typeface="Microsoft Sans Serif" panose="020B0604020202020204"/>
              </a:rPr>
              <a:t>features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90" dirty="0">
                <a:latin typeface="Microsoft Sans Serif" panose="020B0604020202020204"/>
                <a:cs typeface="Microsoft Sans Serif" panose="020B0604020202020204"/>
              </a:rPr>
              <a:t>from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2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340" dirty="0">
                <a:latin typeface="Microsoft Sans Serif" panose="020B0604020202020204"/>
                <a:cs typeface="Microsoft Sans Serif" panose="020B0604020202020204"/>
              </a:rPr>
              <a:t>URL</a:t>
            </a:r>
            <a:r>
              <a:rPr sz="2000" spc="-1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75" dirty="0">
                <a:latin typeface="Microsoft Sans Serif" panose="020B0604020202020204"/>
                <a:cs typeface="Microsoft Sans Serif" panose="020B0604020202020204"/>
              </a:rPr>
              <a:t>database.</a:t>
            </a:r>
            <a:endParaRPr sz="2000" dirty="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235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000" spc="-90" dirty="0">
                <a:latin typeface="Microsoft Sans Serif" panose="020B0604020202020204"/>
                <a:cs typeface="Microsoft Sans Serif" panose="020B0604020202020204"/>
              </a:rPr>
              <a:t>Analyze</a:t>
            </a:r>
            <a:r>
              <a:rPr sz="2000" spc="-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30" dirty="0">
                <a:latin typeface="Microsoft Sans Serif" panose="020B0604020202020204"/>
                <a:cs typeface="Microsoft Sans Serif" panose="020B0604020202020204"/>
              </a:rPr>
              <a:t>preprocess</a:t>
            </a:r>
            <a:r>
              <a:rPr sz="200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2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75" dirty="0">
                <a:latin typeface="Microsoft Sans Serif" panose="020B0604020202020204"/>
                <a:cs typeface="Microsoft Sans Serif" panose="020B0604020202020204"/>
              </a:rPr>
              <a:t>dataset</a:t>
            </a:r>
            <a:r>
              <a:rPr sz="2000" spc="-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55" dirty="0">
                <a:latin typeface="Microsoft Sans Serif" panose="020B0604020202020204"/>
                <a:cs typeface="Microsoft Sans Serif" panose="020B0604020202020204"/>
              </a:rPr>
              <a:t>by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65" dirty="0"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285" dirty="0">
                <a:latin typeface="Microsoft Sans Serif" panose="020B0604020202020204"/>
                <a:cs typeface="Microsoft Sans Serif" panose="020B0604020202020204"/>
              </a:rPr>
              <a:t>EDA</a:t>
            </a:r>
            <a:r>
              <a:rPr sz="2000" spc="-2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45" dirty="0">
                <a:latin typeface="Microsoft Sans Serif" panose="020B0604020202020204"/>
                <a:cs typeface="Microsoft Sans Serif" panose="020B0604020202020204"/>
              </a:rPr>
              <a:t>techniques.</a:t>
            </a:r>
            <a:endParaRPr sz="2000" dirty="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235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Divide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25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75" dirty="0">
                <a:latin typeface="Microsoft Sans Serif" panose="020B0604020202020204"/>
                <a:cs typeface="Microsoft Sans Serif" panose="020B0604020202020204"/>
              </a:rPr>
              <a:t>dataset</a:t>
            </a:r>
            <a:r>
              <a:rPr sz="2000" spc="-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00" dirty="0">
                <a:latin typeface="Microsoft Sans Serif" panose="020B0604020202020204"/>
                <a:cs typeface="Microsoft Sans Serif" panose="020B0604020202020204"/>
              </a:rPr>
              <a:t>into</a:t>
            </a:r>
            <a:r>
              <a:rPr sz="2000" spc="-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70" dirty="0">
                <a:latin typeface="Microsoft Sans Serif" panose="020B0604020202020204"/>
                <a:cs typeface="Microsoft Sans Serif" panose="020B0604020202020204"/>
              </a:rPr>
              <a:t>training</a:t>
            </a:r>
            <a:r>
              <a:rPr sz="2000" spc="-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05" dirty="0">
                <a:latin typeface="Microsoft Sans Serif" panose="020B0604020202020204"/>
                <a:cs typeface="Microsoft Sans Serif" panose="020B0604020202020204"/>
              </a:rPr>
              <a:t>testing</a:t>
            </a:r>
            <a:r>
              <a:rPr sz="2000" spc="-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85" dirty="0">
                <a:latin typeface="Microsoft Sans Serif" panose="020B0604020202020204"/>
                <a:cs typeface="Microsoft Sans Serif" panose="020B0604020202020204"/>
              </a:rPr>
              <a:t>sets.</a:t>
            </a:r>
            <a:endParaRPr sz="2000" dirty="0">
              <a:latin typeface="Microsoft Sans Serif" panose="020B0604020202020204"/>
              <a:cs typeface="Microsoft Sans Serif" panose="020B0604020202020204"/>
            </a:endParaRPr>
          </a:p>
          <a:p>
            <a:pPr marL="241300" marR="5080" indent="-229235">
              <a:lnSpc>
                <a:spcPct val="110000"/>
              </a:lnSpc>
              <a:spcBef>
                <a:spcPts val="1010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000" spc="-305" dirty="0">
                <a:latin typeface="Microsoft Sans Serif" panose="020B0604020202020204"/>
                <a:cs typeface="Microsoft Sans Serif" panose="020B0604020202020204"/>
              </a:rPr>
              <a:t>Run</a:t>
            </a:r>
            <a:r>
              <a:rPr sz="2000" spc="-204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20" dirty="0">
                <a:latin typeface="Microsoft Sans Serif" panose="020B0604020202020204"/>
                <a:cs typeface="Microsoft Sans Serif" panose="020B0604020202020204"/>
              </a:rPr>
              <a:t>selected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machine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75" dirty="0">
                <a:latin typeface="Microsoft Sans Serif" panose="020B0604020202020204"/>
                <a:cs typeface="Microsoft Sans Serif" panose="020B0604020202020204"/>
              </a:rPr>
              <a:t>learning</a:t>
            </a:r>
            <a:r>
              <a:rPr sz="2000" spc="-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60" dirty="0">
                <a:latin typeface="Microsoft Sans Serif" panose="020B0604020202020204"/>
                <a:cs typeface="Microsoft Sans Serif" panose="020B0604020202020204"/>
              </a:rPr>
              <a:t>deep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05" dirty="0">
                <a:latin typeface="Microsoft Sans Serif" panose="020B0604020202020204"/>
                <a:cs typeface="Microsoft Sans Serif" panose="020B0604020202020204"/>
              </a:rPr>
              <a:t>neural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05" dirty="0">
                <a:latin typeface="Microsoft Sans Serif" panose="020B0604020202020204"/>
                <a:cs typeface="Microsoft Sans Serif" panose="020B0604020202020204"/>
              </a:rPr>
              <a:t>network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10" dirty="0">
                <a:latin typeface="Microsoft Sans Serif" panose="020B0604020202020204"/>
                <a:cs typeface="Microsoft Sans Serif" panose="020B0604020202020204"/>
              </a:rPr>
              <a:t>algorithms</a:t>
            </a:r>
            <a:r>
              <a:rPr sz="2000" spc="-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80" dirty="0">
                <a:latin typeface="Microsoft Sans Serif" panose="020B0604020202020204"/>
                <a:cs typeface="Microsoft Sans Serif" panose="020B0604020202020204"/>
              </a:rPr>
              <a:t>like</a:t>
            </a:r>
            <a:r>
              <a:rPr sz="2000" spc="-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75" dirty="0">
                <a:latin typeface="Microsoft Sans Serif" panose="020B0604020202020204"/>
                <a:cs typeface="Microsoft Sans Serif" panose="020B0604020202020204"/>
              </a:rPr>
              <a:t>SVM,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204" dirty="0">
                <a:latin typeface="Microsoft Sans Serif" panose="020B0604020202020204"/>
                <a:cs typeface="Microsoft Sans Serif" panose="020B0604020202020204"/>
              </a:rPr>
              <a:t>Random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50" dirty="0">
                <a:latin typeface="Microsoft Sans Serif" panose="020B0604020202020204"/>
                <a:cs typeface="Microsoft Sans Serif" panose="020B0604020202020204"/>
              </a:rPr>
              <a:t>Forest, </a:t>
            </a:r>
            <a:r>
              <a:rPr sz="2000" spc="-5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20" dirty="0">
                <a:latin typeface="Microsoft Sans Serif" panose="020B0604020202020204"/>
                <a:cs typeface="Microsoft Sans Serif" panose="020B0604020202020204"/>
              </a:rPr>
              <a:t>Auto</a:t>
            </a:r>
            <a:r>
              <a:rPr sz="2000" spc="-12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114" dirty="0">
                <a:latin typeface="Microsoft Sans Serif" panose="020B0604020202020204"/>
                <a:cs typeface="Microsoft Sans Serif" panose="020B0604020202020204"/>
              </a:rPr>
              <a:t>ncoder</a:t>
            </a:r>
            <a:r>
              <a:rPr sz="2000" spc="-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75" dirty="0">
                <a:latin typeface="Microsoft Sans Serif" panose="020B0604020202020204"/>
                <a:cs typeface="Microsoft Sans Serif" panose="020B0604020202020204"/>
              </a:rPr>
              <a:t>on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2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5" dirty="0">
                <a:latin typeface="Microsoft Sans Serif" panose="020B0604020202020204"/>
                <a:cs typeface="Microsoft Sans Serif" panose="020B0604020202020204"/>
              </a:rPr>
              <a:t>da</a:t>
            </a:r>
            <a:r>
              <a:rPr sz="2000" spc="-2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-150" dirty="0">
                <a:latin typeface="Microsoft Sans Serif" panose="020B0604020202020204"/>
                <a:cs typeface="Microsoft Sans Serif" panose="020B0604020202020204"/>
              </a:rPr>
              <a:t>as</a:t>
            </a:r>
            <a:r>
              <a:rPr sz="2000" spc="-15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t.</a:t>
            </a:r>
            <a:endParaRPr sz="2000" dirty="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235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000" spc="-20" dirty="0">
                <a:latin typeface="Microsoft Sans Serif" panose="020B0604020202020204"/>
                <a:cs typeface="Microsoft Sans Serif" panose="020B0604020202020204"/>
              </a:rPr>
              <a:t>Write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a</a:t>
            </a:r>
            <a:r>
              <a:rPr sz="20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20" dirty="0">
                <a:latin typeface="Microsoft Sans Serif" panose="020B0604020202020204"/>
                <a:cs typeface="Microsoft Sans Serif" panose="020B0604020202020204"/>
              </a:rPr>
              <a:t>code</a:t>
            </a:r>
            <a:r>
              <a:rPr sz="20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5" dirty="0"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2000" spc="-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70" dirty="0">
                <a:latin typeface="Microsoft Sans Serif" panose="020B0604020202020204"/>
                <a:cs typeface="Microsoft Sans Serif" panose="020B0604020202020204"/>
              </a:rPr>
              <a:t>displaying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2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95" dirty="0">
                <a:latin typeface="Microsoft Sans Serif" panose="020B0604020202020204"/>
                <a:cs typeface="Microsoft Sans Serif" panose="020B0604020202020204"/>
              </a:rPr>
              <a:t>evaluation</a:t>
            </a:r>
            <a:r>
              <a:rPr sz="2000" spc="-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20" dirty="0">
                <a:latin typeface="Microsoft Sans Serif" panose="020B0604020202020204"/>
                <a:cs typeface="Microsoft Sans Serif" panose="020B0604020202020204"/>
              </a:rPr>
              <a:t>result</a:t>
            </a:r>
            <a:r>
              <a:rPr sz="200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20" dirty="0">
                <a:latin typeface="Microsoft Sans Serif" panose="020B0604020202020204"/>
                <a:cs typeface="Microsoft Sans Serif" panose="020B0604020202020204"/>
              </a:rPr>
              <a:t>considering</a:t>
            </a:r>
            <a:r>
              <a:rPr sz="200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20" dirty="0">
                <a:latin typeface="Microsoft Sans Serif" panose="020B0604020202020204"/>
                <a:cs typeface="Microsoft Sans Serif" panose="020B0604020202020204"/>
              </a:rPr>
              <a:t>accuracy</a:t>
            </a:r>
            <a:r>
              <a:rPr sz="20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50" dirty="0">
                <a:latin typeface="Microsoft Sans Serif" panose="020B0604020202020204"/>
                <a:cs typeface="Microsoft Sans Serif" panose="020B0604020202020204"/>
              </a:rPr>
              <a:t>metrics.</a:t>
            </a:r>
            <a:endParaRPr sz="2000" dirty="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240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000" spc="-114" dirty="0">
                <a:latin typeface="Microsoft Sans Serif" panose="020B0604020202020204"/>
                <a:cs typeface="Microsoft Sans Serif" panose="020B0604020202020204"/>
              </a:rPr>
              <a:t>Compare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2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obtained</a:t>
            </a:r>
            <a:r>
              <a:rPr sz="2000" spc="-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50" dirty="0">
                <a:latin typeface="Microsoft Sans Serif" panose="020B0604020202020204"/>
                <a:cs typeface="Microsoft Sans Serif" panose="020B0604020202020204"/>
              </a:rPr>
              <a:t>results</a:t>
            </a:r>
            <a:r>
              <a:rPr sz="200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5" dirty="0"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2000" spc="-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60" dirty="0">
                <a:latin typeface="Microsoft Sans Serif" panose="020B0604020202020204"/>
                <a:cs typeface="Microsoft Sans Serif" panose="020B0604020202020204"/>
              </a:rPr>
              <a:t>trained</a:t>
            </a:r>
            <a:r>
              <a:rPr sz="2000" spc="-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55" dirty="0">
                <a:latin typeface="Microsoft Sans Serif" panose="020B0604020202020204"/>
                <a:cs typeface="Microsoft Sans Serif" panose="020B0604020202020204"/>
              </a:rPr>
              <a:t>models</a:t>
            </a:r>
            <a:r>
              <a:rPr sz="2000" spc="-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specify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55" dirty="0">
                <a:latin typeface="Microsoft Sans Serif" panose="020B0604020202020204"/>
                <a:cs typeface="Microsoft Sans Serif" panose="020B0604020202020204"/>
              </a:rPr>
              <a:t>which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80" dirty="0"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20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75" dirty="0">
                <a:latin typeface="Microsoft Sans Serif" panose="020B0604020202020204"/>
                <a:cs typeface="Microsoft Sans Serif" panose="020B0604020202020204"/>
              </a:rPr>
              <a:t>better.</a:t>
            </a:r>
            <a:endParaRPr sz="2000" dirty="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13" name="image1.jpe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 r="39033"/>
          <a:stretch>
            <a:fillRect/>
          </a:stretch>
        </p:blipFill>
        <p:spPr>
          <a:xfrm>
            <a:off x="8958580" y="0"/>
            <a:ext cx="3233420" cy="781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885723"/>
            <a:ext cx="48768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DATA COLLECTION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7875" y="1849501"/>
            <a:ext cx="9683750" cy="349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4605" indent="-229235" algn="just">
              <a:lnSpc>
                <a:spcPct val="120000"/>
              </a:lnSpc>
              <a:spcBef>
                <a:spcPts val="100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400" spc="-120" dirty="0">
                <a:latin typeface="Microsoft Sans Serif" panose="020B0604020202020204"/>
                <a:cs typeface="Microsoft Sans Serif" panose="020B0604020202020204"/>
              </a:rPr>
              <a:t>Legitimate</a:t>
            </a:r>
            <a:r>
              <a:rPr sz="2400" spc="-114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409" dirty="0">
                <a:latin typeface="Microsoft Sans Serif" panose="020B0604020202020204"/>
                <a:cs typeface="Microsoft Sans Serif" panose="020B0604020202020204"/>
              </a:rPr>
              <a:t>URLs</a:t>
            </a:r>
            <a:r>
              <a:rPr sz="2400" spc="-40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0" dirty="0">
                <a:latin typeface="Microsoft Sans Serif" panose="020B0604020202020204"/>
                <a:cs typeface="Microsoft Sans Serif" panose="020B0604020202020204"/>
              </a:rPr>
              <a:t>are </a:t>
            </a:r>
            <a:r>
              <a:rPr sz="2400" spc="-120" dirty="0">
                <a:latin typeface="Microsoft Sans Serif" panose="020B0604020202020204"/>
                <a:cs typeface="Microsoft Sans Serif" panose="020B0604020202020204"/>
              </a:rPr>
              <a:t>collected</a:t>
            </a:r>
            <a:r>
              <a:rPr sz="2400" spc="-114" dirty="0">
                <a:latin typeface="Microsoft Sans Serif" panose="020B0604020202020204"/>
                <a:cs typeface="Microsoft Sans Serif" panose="020B0604020202020204"/>
              </a:rPr>
              <a:t> from</a:t>
            </a:r>
            <a:r>
              <a:rPr sz="2400" spc="-1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45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400" spc="-1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90" dirty="0">
                <a:latin typeface="Microsoft Sans Serif" panose="020B0604020202020204"/>
                <a:cs typeface="Microsoft Sans Serif" panose="020B0604020202020204"/>
              </a:rPr>
              <a:t>dataset</a:t>
            </a:r>
            <a:r>
              <a:rPr sz="2400" spc="4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70" dirty="0">
                <a:latin typeface="Microsoft Sans Serif" panose="020B0604020202020204"/>
                <a:cs typeface="Microsoft Sans Serif" panose="020B0604020202020204"/>
              </a:rPr>
              <a:t>provided</a:t>
            </a:r>
            <a:r>
              <a:rPr sz="2400" spc="5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70" dirty="0">
                <a:latin typeface="Microsoft Sans Serif" panose="020B0604020202020204"/>
                <a:cs typeface="Microsoft Sans Serif" panose="020B0604020202020204"/>
              </a:rPr>
              <a:t>by</a:t>
            </a:r>
            <a:r>
              <a:rPr sz="2400" spc="49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lang="en-US" sz="2400" spc="495" dirty="0" err="1" smtClean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lang="en-US" sz="2400" spc="495" dirty="0" err="1" smtClean="0">
                <a:latin typeface="Microsoft Sans Serif" panose="020B0604020202020204"/>
                <a:cs typeface="Microsoft Sans Serif" panose="020B0604020202020204"/>
              </a:rPr>
              <a:t>he</a:t>
            </a:r>
            <a:r>
              <a:rPr sz="2400" spc="-140" dirty="0" err="1" smtClean="0">
                <a:latin typeface="Microsoft Sans Serif" panose="020B0604020202020204"/>
                <a:cs typeface="Microsoft Sans Serif" panose="020B0604020202020204"/>
              </a:rPr>
              <a:t>University</a:t>
            </a:r>
            <a:r>
              <a:rPr sz="2400" spc="360" dirty="0" smtClean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latin typeface="Microsoft Sans Serif" panose="020B0604020202020204"/>
                <a:cs typeface="Microsoft Sans Serif" panose="020B0604020202020204"/>
              </a:rPr>
              <a:t>of </a:t>
            </a:r>
            <a:r>
              <a:rPr sz="24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55" dirty="0">
                <a:latin typeface="Microsoft Sans Serif" panose="020B0604020202020204"/>
                <a:cs typeface="Microsoft Sans Serif" panose="020B0604020202020204"/>
              </a:rPr>
              <a:t>New</a:t>
            </a:r>
            <a:r>
              <a:rPr sz="24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204" dirty="0">
                <a:latin typeface="Microsoft Sans Serif" panose="020B0604020202020204"/>
                <a:cs typeface="Microsoft Sans Serif" panose="020B0604020202020204"/>
              </a:rPr>
              <a:t>Brunswick,</a:t>
            </a:r>
            <a:r>
              <a:rPr sz="24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u="heavy" spc="-65" dirty="0">
                <a:uFill>
                  <a:solidFill>
                    <a:srgbClr val="B8F955"/>
                  </a:solidFill>
                </a:uFill>
                <a:latin typeface="Microsoft Sans Serif" panose="020B0604020202020204"/>
                <a:cs typeface="Microsoft Sans Serif" panose="020B0604020202020204"/>
                <a:hlinkClick r:id="rId2"/>
              </a:rPr>
              <a:t>https://www.unb.ca/cic/datasets/url-2016.html</a:t>
            </a:r>
            <a:r>
              <a:rPr sz="2400" spc="-65" dirty="0">
                <a:latin typeface="Microsoft Sans Serif" panose="020B0604020202020204"/>
                <a:cs typeface="Microsoft Sans Serif" panose="020B0604020202020204"/>
              </a:rPr>
              <a:t>.</a:t>
            </a:r>
            <a:endParaRPr sz="2400" dirty="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 algn="just">
              <a:lnSpc>
                <a:spcPct val="100000"/>
              </a:lnSpc>
              <a:spcBef>
                <a:spcPts val="1570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400" spc="-434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400" spc="-45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400" spc="-270" dirty="0">
                <a:latin typeface="Microsoft Sans Serif" panose="020B0604020202020204"/>
                <a:cs typeface="Microsoft Sans Serif" panose="020B0604020202020204"/>
              </a:rPr>
              <a:t>om</a:t>
            </a:r>
            <a:r>
              <a:rPr sz="24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45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4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30" dirty="0">
                <a:latin typeface="Microsoft Sans Serif" panose="020B0604020202020204"/>
                <a:cs typeface="Microsoft Sans Serif" panose="020B0604020202020204"/>
              </a:rPr>
              <a:t>collectio</a:t>
            </a:r>
            <a:r>
              <a:rPr sz="2400" spc="-175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400" spc="-145" dirty="0"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24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lang="en-US" sz="2400" spc="-20" dirty="0" smtClean="0">
                <a:latin typeface="Microsoft Sans Serif" panose="020B0604020202020204"/>
                <a:cs typeface="Microsoft Sans Serif" panose="020B0604020202020204"/>
              </a:rPr>
              <a:t>10,</a:t>
            </a:r>
            <a:r>
              <a:rPr sz="2400" spc="-20" dirty="0" smtClean="0">
                <a:latin typeface="Microsoft Sans Serif" panose="020B0604020202020204"/>
                <a:cs typeface="Microsoft Sans Serif" panose="020B0604020202020204"/>
              </a:rPr>
              <a:t>00</a:t>
            </a:r>
            <a:r>
              <a:rPr sz="2400" spc="-15" dirty="0" smtClean="0">
                <a:latin typeface="Microsoft Sans Serif" panose="020B0604020202020204"/>
                <a:cs typeface="Microsoft Sans Serif" panose="020B0604020202020204"/>
              </a:rPr>
              <a:t>0</a:t>
            </a:r>
            <a:r>
              <a:rPr sz="2400" spc="40" dirty="0" smtClean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409" dirty="0">
                <a:latin typeface="Microsoft Sans Serif" panose="020B0604020202020204"/>
                <a:cs typeface="Microsoft Sans Serif" panose="020B0604020202020204"/>
              </a:rPr>
              <a:t>URLs</a:t>
            </a:r>
            <a:r>
              <a:rPr sz="24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0" dirty="0">
                <a:latin typeface="Microsoft Sans Serif" panose="020B0604020202020204"/>
                <a:cs typeface="Microsoft Sans Serif" panose="020B0604020202020204"/>
              </a:rPr>
              <a:t>are</a:t>
            </a:r>
            <a:r>
              <a:rPr sz="24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20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400" spc="-155" dirty="0">
                <a:latin typeface="Microsoft Sans Serif" panose="020B0604020202020204"/>
                <a:cs typeface="Microsoft Sans Serif" panose="020B0604020202020204"/>
              </a:rPr>
              <a:t>ando</a:t>
            </a:r>
            <a:r>
              <a:rPr sz="2400" spc="-240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400" spc="-15" dirty="0">
                <a:latin typeface="Microsoft Sans Serif" panose="020B0604020202020204"/>
                <a:cs typeface="Microsoft Sans Serif" panose="020B0604020202020204"/>
              </a:rPr>
              <a:t>ly</a:t>
            </a:r>
            <a:r>
              <a:rPr sz="24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95" dirty="0">
                <a:latin typeface="Microsoft Sans Serif" panose="020B0604020202020204"/>
                <a:cs typeface="Microsoft Sans Serif" panose="020B0604020202020204"/>
              </a:rPr>
              <a:t>pi</a:t>
            </a:r>
            <a:r>
              <a:rPr sz="2400" spc="-8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400" spc="-195" dirty="0">
                <a:latin typeface="Microsoft Sans Serif" panose="020B0604020202020204"/>
                <a:cs typeface="Microsoft Sans Serif" panose="020B0604020202020204"/>
              </a:rPr>
              <a:t>k</a:t>
            </a:r>
            <a:r>
              <a:rPr sz="2400" spc="-7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400" spc="-80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400" spc="-145" dirty="0">
                <a:latin typeface="Microsoft Sans Serif" panose="020B0604020202020204"/>
                <a:cs typeface="Microsoft Sans Serif" panose="020B0604020202020204"/>
              </a:rPr>
              <a:t>.</a:t>
            </a:r>
            <a:endParaRPr sz="2400" dirty="0">
              <a:latin typeface="Microsoft Sans Serif" panose="020B0604020202020204"/>
              <a:cs typeface="Microsoft Sans Serif" panose="020B0604020202020204"/>
            </a:endParaRPr>
          </a:p>
          <a:p>
            <a:pPr marL="241300" marR="5080" indent="-229235" algn="just">
              <a:lnSpc>
                <a:spcPct val="120000"/>
              </a:lnSpc>
              <a:spcBef>
                <a:spcPts val="1010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400" spc="-215" dirty="0">
                <a:latin typeface="Microsoft Sans Serif" panose="020B0604020202020204"/>
                <a:cs typeface="Microsoft Sans Serif" panose="020B0604020202020204"/>
              </a:rPr>
              <a:t>Phishing</a:t>
            </a:r>
            <a:r>
              <a:rPr sz="2400" spc="-2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409" dirty="0">
                <a:latin typeface="Microsoft Sans Serif" panose="020B0604020202020204"/>
                <a:cs typeface="Microsoft Sans Serif" panose="020B0604020202020204"/>
              </a:rPr>
              <a:t>URLs</a:t>
            </a:r>
            <a:r>
              <a:rPr sz="2400" spc="-40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0" dirty="0">
                <a:latin typeface="Microsoft Sans Serif" panose="020B0604020202020204"/>
                <a:cs typeface="Microsoft Sans Serif" panose="020B0604020202020204"/>
              </a:rPr>
              <a:t>are </a:t>
            </a:r>
            <a:r>
              <a:rPr sz="2400" spc="-114" dirty="0">
                <a:latin typeface="Microsoft Sans Serif" panose="020B0604020202020204"/>
                <a:cs typeface="Microsoft Sans Serif" panose="020B0604020202020204"/>
              </a:rPr>
              <a:t>collected from </a:t>
            </a:r>
            <a:r>
              <a:rPr lang="en-US" sz="2400" spc="-114" dirty="0" smtClean="0">
                <a:latin typeface="Microsoft Sans Serif" panose="020B0604020202020204"/>
                <a:cs typeface="Microsoft Sans Serif" panose="020B0604020202020204"/>
              </a:rPr>
              <a:t>an </a:t>
            </a:r>
            <a:r>
              <a:rPr lang="en-US" sz="2400" spc="-180" dirty="0" smtClean="0">
                <a:latin typeface="Microsoft Sans Serif" panose="020B0604020202020204"/>
                <a:cs typeface="Microsoft Sans Serif" panose="020B0604020202020204"/>
              </a:rPr>
              <a:t>open-source</a:t>
            </a:r>
            <a:r>
              <a:rPr sz="2400" spc="-175" dirty="0" smtClean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50" dirty="0">
                <a:latin typeface="Microsoft Sans Serif" panose="020B0604020202020204"/>
                <a:cs typeface="Microsoft Sans Serif" panose="020B0604020202020204"/>
              </a:rPr>
              <a:t>service</a:t>
            </a:r>
            <a:r>
              <a:rPr sz="2400" spc="-1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80" dirty="0">
                <a:latin typeface="Microsoft Sans Serif" panose="020B0604020202020204"/>
                <a:cs typeface="Microsoft Sans Serif" panose="020B0604020202020204"/>
              </a:rPr>
              <a:t>called </a:t>
            </a:r>
            <a:r>
              <a:rPr sz="2400" spc="-275" dirty="0">
                <a:latin typeface="Microsoft Sans Serif" panose="020B0604020202020204"/>
                <a:cs typeface="Microsoft Sans Serif" panose="020B0604020202020204"/>
              </a:rPr>
              <a:t>PhishTank</a:t>
            </a:r>
            <a:r>
              <a:rPr sz="2400" spc="-2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45" dirty="0">
                <a:latin typeface="Microsoft Sans Serif" panose="020B0604020202020204"/>
                <a:cs typeface="Microsoft Sans Serif" panose="020B0604020202020204"/>
              </a:rPr>
              <a:t>.</a:t>
            </a:r>
            <a:r>
              <a:rPr sz="2400" spc="-1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285" dirty="0" smtClean="0">
                <a:latin typeface="Microsoft Sans Serif" panose="020B0604020202020204"/>
                <a:cs typeface="Microsoft Sans Serif" panose="020B0604020202020204"/>
              </a:rPr>
              <a:t>This</a:t>
            </a:r>
            <a:r>
              <a:rPr lang="en-US" sz="2400" spc="-285" dirty="0" smtClean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50" dirty="0" smtClean="0">
                <a:latin typeface="Microsoft Sans Serif" panose="020B0604020202020204"/>
                <a:cs typeface="Microsoft Sans Serif" panose="020B0604020202020204"/>
              </a:rPr>
              <a:t>service</a:t>
            </a:r>
            <a:r>
              <a:rPr sz="2400" spc="335" dirty="0" smtClean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lang="en-US" sz="2400" spc="-80" dirty="0" smtClean="0">
                <a:latin typeface="Microsoft Sans Serif" panose="020B0604020202020204"/>
                <a:cs typeface="Microsoft Sans Serif" panose="020B0604020202020204"/>
              </a:rPr>
              <a:t>provides</a:t>
            </a:r>
            <a:r>
              <a:rPr sz="2400" spc="-80" dirty="0" smtClean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5" dirty="0"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2400" spc="-185" dirty="0">
                <a:latin typeface="Microsoft Sans Serif" panose="020B0604020202020204"/>
                <a:cs typeface="Microsoft Sans Serif" panose="020B0604020202020204"/>
              </a:rPr>
              <a:t>set</a:t>
            </a:r>
            <a:r>
              <a:rPr sz="2400" spc="2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latin typeface="Microsoft Sans Serif" panose="020B0604020202020204"/>
                <a:cs typeface="Microsoft Sans Serif" panose="020B0604020202020204"/>
              </a:rPr>
              <a:t>of </a:t>
            </a:r>
            <a:r>
              <a:rPr sz="2400" spc="-170" dirty="0">
                <a:latin typeface="Microsoft Sans Serif" panose="020B0604020202020204"/>
                <a:cs typeface="Microsoft Sans Serif" panose="020B0604020202020204"/>
              </a:rPr>
              <a:t>phishing</a:t>
            </a:r>
            <a:r>
              <a:rPr sz="2400" spc="29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409" dirty="0">
                <a:latin typeface="Microsoft Sans Serif" panose="020B0604020202020204"/>
                <a:cs typeface="Microsoft Sans Serif" panose="020B0604020202020204"/>
              </a:rPr>
              <a:t>URLs</a:t>
            </a:r>
            <a:r>
              <a:rPr sz="2400" spc="2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55" dirty="0"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2400" spc="3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14" dirty="0">
                <a:latin typeface="Microsoft Sans Serif" panose="020B0604020202020204"/>
                <a:cs typeface="Microsoft Sans Serif" panose="020B0604020202020204"/>
              </a:rPr>
              <a:t>multiple </a:t>
            </a:r>
            <a:r>
              <a:rPr sz="2400" spc="-120" dirty="0">
                <a:latin typeface="Microsoft Sans Serif" panose="020B0604020202020204"/>
                <a:cs typeface="Microsoft Sans Serif" panose="020B0604020202020204"/>
              </a:rPr>
              <a:t>formats </a:t>
            </a:r>
            <a:r>
              <a:rPr sz="2400" spc="-100" dirty="0">
                <a:latin typeface="Microsoft Sans Serif" panose="020B0604020202020204"/>
                <a:cs typeface="Microsoft Sans Serif" panose="020B0604020202020204"/>
              </a:rPr>
              <a:t>like </a:t>
            </a:r>
            <a:r>
              <a:rPr lang="en-US" sz="2400" spc="-295" dirty="0" smtClean="0">
                <a:latin typeface="Microsoft Sans Serif" panose="020B0604020202020204"/>
                <a:cs typeface="Microsoft Sans Serif" panose="020B0604020202020204"/>
              </a:rPr>
              <a:t>CSV</a:t>
            </a:r>
            <a:r>
              <a:rPr sz="2400" spc="-295" dirty="0" smtClean="0"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2400" spc="50" dirty="0" smtClean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lang="en-US" sz="2400" spc="-215" dirty="0" smtClean="0">
                <a:latin typeface="Microsoft Sans Serif" panose="020B0604020202020204"/>
                <a:cs typeface="Microsoft Sans Serif" panose="020B0604020202020204"/>
              </a:rPr>
              <a:t>JSON,</a:t>
            </a:r>
            <a:r>
              <a:rPr sz="2400" spc="204" dirty="0" smtClean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45" dirty="0">
                <a:latin typeface="Microsoft Sans Serif" panose="020B0604020202020204"/>
                <a:cs typeface="Microsoft Sans Serif" panose="020B0604020202020204"/>
              </a:rPr>
              <a:t>etc</a:t>
            </a:r>
            <a:r>
              <a:rPr sz="2400" spc="-145" dirty="0" smtClean="0">
                <a:latin typeface="Microsoft Sans Serif" panose="020B0604020202020204"/>
                <a:cs typeface="Microsoft Sans Serif" panose="020B0604020202020204"/>
              </a:rPr>
              <a:t>.</a:t>
            </a:r>
            <a:r>
              <a:rPr lang="en-US" sz="2400" spc="-145" dirty="0" smtClean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85" dirty="0" smtClean="0">
                <a:latin typeface="Microsoft Sans Serif" panose="020B0604020202020204"/>
                <a:cs typeface="Microsoft Sans Serif" panose="020B0604020202020204"/>
              </a:rPr>
              <a:t>that</a:t>
            </a:r>
            <a:r>
              <a:rPr sz="2400" spc="10" dirty="0" smtClean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55" dirty="0">
                <a:latin typeface="Microsoft Sans Serif" panose="020B0604020202020204"/>
                <a:cs typeface="Microsoft Sans Serif" panose="020B0604020202020204"/>
              </a:rPr>
              <a:t>gets</a:t>
            </a:r>
            <a:r>
              <a:rPr sz="2400" spc="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70" dirty="0">
                <a:latin typeface="Microsoft Sans Serif" panose="020B0604020202020204"/>
                <a:cs typeface="Microsoft Sans Serif" panose="020B0604020202020204"/>
              </a:rPr>
              <a:t>updated</a:t>
            </a:r>
            <a:r>
              <a:rPr sz="24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40" dirty="0">
                <a:latin typeface="Microsoft Sans Serif" panose="020B0604020202020204"/>
                <a:cs typeface="Microsoft Sans Serif" panose="020B0604020202020204"/>
              </a:rPr>
              <a:t>hourly.</a:t>
            </a:r>
            <a:endParaRPr sz="2400" dirty="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 algn="just">
              <a:lnSpc>
                <a:spcPct val="100000"/>
              </a:lnSpc>
              <a:spcBef>
                <a:spcPts val="1570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lang="en-US" sz="2400" spc="-229" dirty="0" smtClean="0">
                <a:latin typeface="Microsoft Sans Serif" panose="020B0604020202020204"/>
                <a:cs typeface="Microsoft Sans Serif" panose="020B0604020202020204"/>
              </a:rPr>
              <a:t>From</a:t>
            </a:r>
            <a:r>
              <a:rPr sz="2400" spc="20" dirty="0" smtClean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45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4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80" dirty="0">
                <a:latin typeface="Microsoft Sans Serif" panose="020B0604020202020204"/>
                <a:cs typeface="Microsoft Sans Serif" panose="020B0604020202020204"/>
              </a:rPr>
              <a:t>obtained</a:t>
            </a:r>
            <a:r>
              <a:rPr sz="24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35" dirty="0">
                <a:latin typeface="Microsoft Sans Serif" panose="020B0604020202020204"/>
                <a:cs typeface="Microsoft Sans Serif" panose="020B0604020202020204"/>
              </a:rPr>
              <a:t>collection,</a:t>
            </a:r>
            <a:r>
              <a:rPr sz="24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5" dirty="0">
                <a:latin typeface="Microsoft Sans Serif" panose="020B0604020202020204"/>
                <a:cs typeface="Microsoft Sans Serif" panose="020B0604020202020204"/>
              </a:rPr>
              <a:t>5000</a:t>
            </a:r>
            <a:r>
              <a:rPr sz="24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409" dirty="0">
                <a:latin typeface="Microsoft Sans Serif" panose="020B0604020202020204"/>
                <a:cs typeface="Microsoft Sans Serif" panose="020B0604020202020204"/>
              </a:rPr>
              <a:t>URLs</a:t>
            </a:r>
            <a:r>
              <a:rPr sz="2400" spc="-19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0" dirty="0">
                <a:latin typeface="Microsoft Sans Serif" panose="020B0604020202020204"/>
                <a:cs typeface="Microsoft Sans Serif" panose="020B0604020202020204"/>
              </a:rPr>
              <a:t>are</a:t>
            </a:r>
            <a:r>
              <a:rPr sz="24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14" dirty="0">
                <a:latin typeface="Microsoft Sans Serif" panose="020B0604020202020204"/>
                <a:cs typeface="Microsoft Sans Serif" panose="020B0604020202020204"/>
              </a:rPr>
              <a:t>randomly</a:t>
            </a:r>
            <a:r>
              <a:rPr sz="24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10" dirty="0">
                <a:latin typeface="Microsoft Sans Serif" panose="020B0604020202020204"/>
                <a:cs typeface="Microsoft Sans Serif" panose="020B0604020202020204"/>
              </a:rPr>
              <a:t>picked.</a:t>
            </a:r>
            <a:endParaRPr sz="2400" dirty="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13" name="image1.jpe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 r="39033"/>
          <a:stretch>
            <a:fillRect/>
          </a:stretch>
        </p:blipFill>
        <p:spPr>
          <a:xfrm>
            <a:off x="8958580" y="0"/>
            <a:ext cx="3233420" cy="781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214" y="987474"/>
            <a:ext cx="560298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FEATURE 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7875" y="1855260"/>
            <a:ext cx="6108065" cy="232791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30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400" spc="-28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4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85" dirty="0">
                <a:latin typeface="Microsoft Sans Serif" panose="020B0604020202020204"/>
                <a:cs typeface="Microsoft Sans Serif" panose="020B0604020202020204"/>
              </a:rPr>
              <a:t>following</a:t>
            </a:r>
            <a:r>
              <a:rPr sz="24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80" dirty="0">
                <a:latin typeface="Microsoft Sans Serif" panose="020B0604020202020204"/>
                <a:cs typeface="Microsoft Sans Serif" panose="020B0604020202020204"/>
              </a:rPr>
              <a:t>category</a:t>
            </a:r>
            <a:r>
              <a:rPr sz="2400" spc="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" dirty="0"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2400" spc="9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10" dirty="0">
                <a:latin typeface="Microsoft Sans Serif" panose="020B0604020202020204"/>
                <a:cs typeface="Microsoft Sans Serif" panose="020B0604020202020204"/>
              </a:rPr>
              <a:t>features</a:t>
            </a:r>
            <a:r>
              <a:rPr sz="24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0" dirty="0">
                <a:latin typeface="Microsoft Sans Serif" panose="020B0604020202020204"/>
                <a:cs typeface="Microsoft Sans Serif" panose="020B0604020202020204"/>
              </a:rPr>
              <a:t>are</a:t>
            </a:r>
            <a:r>
              <a:rPr sz="24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45" dirty="0">
                <a:latin typeface="Microsoft Sans Serif" panose="020B0604020202020204"/>
                <a:cs typeface="Microsoft Sans Serif" panose="020B0604020202020204"/>
              </a:rPr>
              <a:t>selected:</a:t>
            </a:r>
            <a:endParaRPr sz="2400" dirty="0">
              <a:latin typeface="Microsoft Sans Serif" panose="020B0604020202020204"/>
              <a:cs typeface="Microsoft Sans Serif" panose="020B0604020202020204"/>
            </a:endParaRPr>
          </a:p>
          <a:p>
            <a:pPr marL="698500" lvl="1" indent="-229235">
              <a:lnSpc>
                <a:spcPct val="100000"/>
              </a:lnSpc>
              <a:spcBef>
                <a:spcPts val="1055"/>
              </a:spcBef>
              <a:buSzPct val="125000"/>
              <a:buFont typeface="Arial MT"/>
              <a:buChar char="•"/>
              <a:tabLst>
                <a:tab pos="699135" algn="l"/>
              </a:tabLst>
            </a:pPr>
            <a:r>
              <a:rPr sz="2000" spc="-50" dirty="0">
                <a:latin typeface="Microsoft Sans Serif" panose="020B0604020202020204"/>
                <a:cs typeface="Microsoft Sans Serif" panose="020B0604020202020204"/>
              </a:rPr>
              <a:t>Addre</a:t>
            </a:r>
            <a:r>
              <a:rPr sz="2000" spc="-335" dirty="0">
                <a:latin typeface="Microsoft Sans Serif" panose="020B0604020202020204"/>
                <a:cs typeface="Microsoft Sans Serif" panose="020B0604020202020204"/>
              </a:rPr>
              <a:t>ss</a:t>
            </a:r>
            <a:r>
              <a:rPr sz="2000" spc="-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14" dirty="0">
                <a:latin typeface="Microsoft Sans Serif" panose="020B0604020202020204"/>
                <a:cs typeface="Microsoft Sans Serif" panose="020B0604020202020204"/>
              </a:rPr>
              <a:t>Bar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14" dirty="0">
                <a:latin typeface="Microsoft Sans Serif" panose="020B0604020202020204"/>
                <a:cs typeface="Microsoft Sans Serif" panose="020B0604020202020204"/>
              </a:rPr>
              <a:t>base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d </a:t>
            </a:r>
            <a:r>
              <a:rPr sz="2000" spc="-32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-120" dirty="0">
                <a:latin typeface="Microsoft Sans Serif" panose="020B0604020202020204"/>
                <a:cs typeface="Microsoft Sans Serif" panose="020B0604020202020204"/>
              </a:rPr>
              <a:t>eatures</a:t>
            </a:r>
            <a:endParaRPr sz="2000" dirty="0">
              <a:latin typeface="Microsoft Sans Serif" panose="020B0604020202020204"/>
              <a:cs typeface="Microsoft Sans Serif" panose="020B0604020202020204"/>
            </a:endParaRPr>
          </a:p>
          <a:p>
            <a:pPr marL="698500" lvl="1" indent="-229235">
              <a:lnSpc>
                <a:spcPct val="100000"/>
              </a:lnSpc>
              <a:spcBef>
                <a:spcPts val="970"/>
              </a:spcBef>
              <a:buSzPct val="125000"/>
              <a:buFont typeface="Arial MT"/>
              <a:buChar char="•"/>
              <a:tabLst>
                <a:tab pos="699135" algn="l"/>
              </a:tabLst>
            </a:pPr>
            <a:r>
              <a:rPr sz="2000" spc="-195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-14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-204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000" spc="-14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-8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-180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14" dirty="0">
                <a:latin typeface="Microsoft Sans Serif" panose="020B0604020202020204"/>
                <a:cs typeface="Microsoft Sans Serif" panose="020B0604020202020204"/>
              </a:rPr>
              <a:t>base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-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32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-80" dirty="0">
                <a:latin typeface="Microsoft Sans Serif" panose="020B0604020202020204"/>
                <a:cs typeface="Microsoft Sans Serif" panose="020B0604020202020204"/>
              </a:rPr>
              <a:t>eatur</a:t>
            </a:r>
            <a:r>
              <a:rPr sz="2000" spc="-9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335" dirty="0">
                <a:latin typeface="Microsoft Sans Serif" panose="020B0604020202020204"/>
                <a:cs typeface="Microsoft Sans Serif" panose="020B0604020202020204"/>
              </a:rPr>
              <a:t>s</a:t>
            </a:r>
            <a:endParaRPr sz="2000" dirty="0">
              <a:latin typeface="Microsoft Sans Serif" panose="020B0604020202020204"/>
              <a:cs typeface="Microsoft Sans Serif" panose="020B0604020202020204"/>
            </a:endParaRPr>
          </a:p>
          <a:p>
            <a:pPr marL="698500" lvl="1" indent="-229235">
              <a:lnSpc>
                <a:spcPct val="100000"/>
              </a:lnSpc>
              <a:spcBef>
                <a:spcPts val="985"/>
              </a:spcBef>
              <a:buSzPct val="125000"/>
              <a:buFont typeface="Arial MT"/>
              <a:buChar char="•"/>
              <a:tabLst>
                <a:tab pos="699135" algn="l"/>
              </a:tabLst>
            </a:pPr>
            <a:r>
              <a:rPr sz="2000" spc="-260" dirty="0">
                <a:latin typeface="Microsoft Sans Serif" panose="020B0604020202020204"/>
                <a:cs typeface="Microsoft Sans Serif" panose="020B0604020202020204"/>
              </a:rPr>
              <a:t>HTML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&amp;</a:t>
            </a:r>
            <a:r>
              <a:rPr sz="20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260" dirty="0">
                <a:latin typeface="Microsoft Sans Serif" panose="020B0604020202020204"/>
                <a:cs typeface="Microsoft Sans Serif" panose="020B0604020202020204"/>
              </a:rPr>
              <a:t>J</a:t>
            </a:r>
            <a:r>
              <a:rPr sz="2000" spc="-7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-105" dirty="0"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000" spc="-135" dirty="0">
                <a:latin typeface="Microsoft Sans Serif" panose="020B0604020202020204"/>
                <a:cs typeface="Microsoft Sans Serif" panose="020B0604020202020204"/>
              </a:rPr>
              <a:t>ascr</a:t>
            </a:r>
            <a:r>
              <a:rPr sz="2000" spc="-6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pt</a:t>
            </a:r>
            <a:r>
              <a:rPr sz="2000" spc="-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14" dirty="0">
                <a:latin typeface="Microsoft Sans Serif" panose="020B0604020202020204"/>
                <a:cs typeface="Microsoft Sans Serif" panose="020B0604020202020204"/>
              </a:rPr>
              <a:t>base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d </a:t>
            </a:r>
            <a:r>
              <a:rPr sz="2000" spc="-32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-80" dirty="0">
                <a:latin typeface="Microsoft Sans Serif" panose="020B0604020202020204"/>
                <a:cs typeface="Microsoft Sans Serif" panose="020B0604020202020204"/>
              </a:rPr>
              <a:t>eature</a:t>
            </a:r>
            <a:endParaRPr sz="2000" dirty="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505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400" spc="-160" dirty="0">
                <a:latin typeface="Microsoft Sans Serif" panose="020B0604020202020204"/>
                <a:cs typeface="Microsoft Sans Serif" panose="020B0604020202020204"/>
              </a:rPr>
              <a:t>Address</a:t>
            </a:r>
            <a:r>
              <a:rPr sz="24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40" dirty="0">
                <a:latin typeface="Microsoft Sans Serif" panose="020B0604020202020204"/>
                <a:cs typeface="Microsoft Sans Serif" panose="020B0604020202020204"/>
              </a:rPr>
              <a:t>Bar</a:t>
            </a:r>
            <a:r>
              <a:rPr sz="24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20" dirty="0">
                <a:latin typeface="Microsoft Sans Serif" panose="020B0604020202020204"/>
                <a:cs typeface="Microsoft Sans Serif" panose="020B0604020202020204"/>
              </a:rPr>
              <a:t>based</a:t>
            </a:r>
            <a:r>
              <a:rPr sz="24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75" dirty="0">
                <a:latin typeface="Microsoft Sans Serif" panose="020B0604020202020204"/>
                <a:cs typeface="Microsoft Sans Serif" panose="020B0604020202020204"/>
              </a:rPr>
              <a:t>Features</a:t>
            </a:r>
            <a:r>
              <a:rPr sz="24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45" dirty="0">
                <a:latin typeface="Microsoft Sans Serif" panose="020B0604020202020204"/>
                <a:cs typeface="Microsoft Sans Serif" panose="020B0604020202020204"/>
              </a:rPr>
              <a:t>considered</a:t>
            </a:r>
            <a:r>
              <a:rPr sz="24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75" dirty="0">
                <a:latin typeface="Microsoft Sans Serif" panose="020B0604020202020204"/>
                <a:cs typeface="Microsoft Sans Serif" panose="020B0604020202020204"/>
              </a:rPr>
              <a:t>are:</a:t>
            </a:r>
            <a:endParaRPr sz="2400" dirty="0">
              <a:latin typeface="Microsoft Sans Serif" panose="020B0604020202020204"/>
              <a:cs typeface="Microsoft Sans Serif" panose="020B060402020202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006116"/>
              </p:ext>
            </p:extLst>
          </p:nvPr>
        </p:nvGraphicFramePr>
        <p:xfrm>
          <a:off x="1712214" y="4423220"/>
          <a:ext cx="7261859" cy="195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5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577">
                <a:tc>
                  <a:txBody>
                    <a:bodyPr/>
                    <a:lstStyle/>
                    <a:p>
                      <a:pPr marL="413385" indent="-287020">
                        <a:lnSpc>
                          <a:spcPts val="1990"/>
                        </a:lnSpc>
                        <a:buFont typeface="Arial MT"/>
                        <a:buChar char="•"/>
                        <a:tabLst>
                          <a:tab pos="412750" algn="l"/>
                          <a:tab pos="414020" algn="l"/>
                        </a:tabLst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Domian</a:t>
                      </a:r>
                      <a:r>
                        <a:rPr sz="1800" spc="2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of</a:t>
                      </a:r>
                      <a:r>
                        <a:rPr sz="1800" spc="7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URL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2230" indent="-287020">
                        <a:lnSpc>
                          <a:spcPts val="1990"/>
                        </a:lnSpc>
                        <a:buFont typeface="Arial MT"/>
                        <a:buChar char="•"/>
                        <a:tabLst>
                          <a:tab pos="1332230" algn="l"/>
                          <a:tab pos="1332865" algn="l"/>
                        </a:tabLst>
                      </a:pPr>
                      <a:r>
                        <a:rPr sz="1800" spc="-114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Redirection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spc="19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‘//’</a:t>
                      </a:r>
                      <a:r>
                        <a:rPr sz="1800" spc="2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spc="-12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in</a:t>
                      </a:r>
                      <a:r>
                        <a:rPr sz="1800" spc="2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spc="-31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URL</a:t>
                      </a:r>
                      <a:endParaRPr sz="1800">
                        <a:solidFill>
                          <a:schemeClr val="tx1"/>
                        </a:solidFill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413385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Font typeface="Arial MT"/>
                        <a:buChar char="•"/>
                        <a:tabLst>
                          <a:tab pos="412750" algn="l"/>
                          <a:tab pos="414020" algn="l"/>
                        </a:tabLst>
                      </a:pPr>
                      <a:r>
                        <a:rPr sz="1800" spc="-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I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P</a:t>
                      </a:r>
                      <a:r>
                        <a:rPr sz="1800" spc="2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A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d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dress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i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n</a:t>
                      </a:r>
                      <a:r>
                        <a:rPr sz="1800" spc="1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URL</a:t>
                      </a: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332230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Font typeface="Arial MT"/>
                        <a:buChar char="•"/>
                        <a:tabLst>
                          <a:tab pos="1332230" algn="l"/>
                          <a:tab pos="1332865" algn="l"/>
                        </a:tabLst>
                      </a:pPr>
                      <a:r>
                        <a:rPr sz="1800" spc="-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‘h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t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t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p/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h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t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t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p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s’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i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n</a:t>
                      </a:r>
                      <a:r>
                        <a:rPr sz="1800" spc="1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Domain</a:t>
                      </a:r>
                      <a:r>
                        <a:rPr sz="1800" spc="2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name</a:t>
                      </a:r>
                      <a:endParaRPr sz="1800">
                        <a:solidFill>
                          <a:schemeClr val="tx1"/>
                        </a:solidFill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63">
                <a:tc>
                  <a:txBody>
                    <a:bodyPr/>
                    <a:lstStyle/>
                    <a:p>
                      <a:pPr marL="413385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Font typeface="Arial MT"/>
                        <a:buChar char="•"/>
                        <a:tabLst>
                          <a:tab pos="412750" algn="l"/>
                          <a:tab pos="414020" algn="l"/>
                        </a:tabLst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‘@’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spc="-12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Symbol</a:t>
                      </a:r>
                      <a:r>
                        <a:rPr sz="1800" spc="1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spc="-12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in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spc="-31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URL</a:t>
                      </a:r>
                      <a:endParaRPr sz="1800" dirty="0">
                        <a:solidFill>
                          <a:schemeClr val="tx1"/>
                        </a:solidFill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332230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Font typeface="Arial MT"/>
                        <a:buChar char="•"/>
                        <a:tabLst>
                          <a:tab pos="1332230" algn="l"/>
                          <a:tab pos="1332865" algn="l"/>
                        </a:tabLst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Us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in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g</a:t>
                      </a:r>
                      <a:r>
                        <a:rPr sz="1800" spc="2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URL Sho</a:t>
                      </a:r>
                      <a:r>
                        <a:rPr sz="1800" spc="3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r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te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n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in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g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Se</a:t>
                      </a:r>
                      <a:r>
                        <a:rPr sz="1800" spc="7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r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vi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c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e</a:t>
                      </a: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24">
                <a:tc>
                  <a:txBody>
                    <a:bodyPr/>
                    <a:lstStyle/>
                    <a:p>
                      <a:pPr marL="413385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Font typeface="Arial MT"/>
                        <a:buChar char="•"/>
                        <a:tabLst>
                          <a:tab pos="412750" algn="l"/>
                          <a:tab pos="414020" algn="l"/>
                        </a:tabLst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Leng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t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h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of</a:t>
                      </a:r>
                      <a:r>
                        <a:rPr sz="1800" spc="6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URL</a:t>
                      </a:r>
                      <a:endParaRPr sz="1800">
                        <a:solidFill>
                          <a:schemeClr val="tx1"/>
                        </a:solidFill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332230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Font typeface="Arial MT"/>
                        <a:buChar char="•"/>
                        <a:tabLst>
                          <a:tab pos="1332230" algn="l"/>
                          <a:tab pos="1332865" algn="l"/>
                        </a:tabLst>
                      </a:pPr>
                      <a:r>
                        <a:rPr sz="1800" spc="-5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Prefix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or</a:t>
                      </a:r>
                      <a:r>
                        <a:rPr sz="1800" spc="2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Suffix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"-"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spc="-12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in</a:t>
                      </a:r>
                      <a:r>
                        <a:rPr sz="1800" spc="1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spc="-14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Domain</a:t>
                      </a:r>
                      <a:endParaRPr sz="1800" dirty="0">
                        <a:solidFill>
                          <a:schemeClr val="tx1"/>
                        </a:solidFill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738">
                <a:tc>
                  <a:txBody>
                    <a:bodyPr/>
                    <a:lstStyle/>
                    <a:p>
                      <a:pPr marL="413385" indent="-287020">
                        <a:lnSpc>
                          <a:spcPts val="2120"/>
                        </a:lnSpc>
                        <a:spcBef>
                          <a:spcPts val="265"/>
                        </a:spcBef>
                        <a:buFont typeface="Arial MT"/>
                        <a:buChar char="•"/>
                        <a:tabLst>
                          <a:tab pos="412750" algn="l"/>
                          <a:tab pos="414020" algn="l"/>
                        </a:tabLst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Dep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t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h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of</a:t>
                      </a:r>
                      <a:r>
                        <a:rPr sz="1800" spc="6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URL</a:t>
                      </a:r>
                      <a:endParaRPr sz="1800">
                        <a:solidFill>
                          <a:schemeClr val="tx1"/>
                        </a:solidFill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solidFill>
                          <a:schemeClr val="tx1"/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3" name="image1.jpe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 r="39033"/>
          <a:stretch>
            <a:fillRect/>
          </a:stretch>
        </p:blipFill>
        <p:spPr>
          <a:xfrm>
            <a:off x="8958580" y="0"/>
            <a:ext cx="3233420" cy="781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898407"/>
            <a:ext cx="7086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FEATURE SELECTION </a:t>
            </a:r>
            <a:r>
              <a:rPr sz="3200"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7875" y="1923034"/>
            <a:ext cx="5087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400" spc="-220" dirty="0">
                <a:latin typeface="Microsoft Sans Serif" panose="020B0604020202020204"/>
                <a:cs typeface="Microsoft Sans Serif" panose="020B0604020202020204"/>
              </a:rPr>
              <a:t>Dom</a:t>
            </a:r>
            <a:r>
              <a:rPr sz="2400" spc="-18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400" spc="-9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400" spc="-220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4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14" dirty="0">
                <a:latin typeface="Microsoft Sans Serif" panose="020B0604020202020204"/>
                <a:cs typeface="Microsoft Sans Serif" panose="020B0604020202020204"/>
              </a:rPr>
              <a:t>based</a:t>
            </a:r>
            <a:r>
              <a:rPr sz="24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38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400" spc="-65" dirty="0">
                <a:latin typeface="Microsoft Sans Serif" panose="020B0604020202020204"/>
                <a:cs typeface="Microsoft Sans Serif" panose="020B0604020202020204"/>
              </a:rPr>
              <a:t>ea</a:t>
            </a:r>
            <a:r>
              <a:rPr sz="2400" spc="-4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400" spc="-180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400" spc="-105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400" spc="-270" dirty="0">
                <a:latin typeface="Microsoft Sans Serif" panose="020B0604020202020204"/>
                <a:cs typeface="Microsoft Sans Serif" panose="020B0604020202020204"/>
              </a:rPr>
              <a:t>es</a:t>
            </a:r>
            <a:r>
              <a:rPr sz="24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280" dirty="0">
                <a:latin typeface="Microsoft Sans Serif" panose="020B0604020202020204"/>
                <a:cs typeface="Microsoft Sans Serif" panose="020B0604020202020204"/>
              </a:rPr>
              <a:t>con</a:t>
            </a:r>
            <a:r>
              <a:rPr sz="2400" spc="-254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400" spc="-55" dirty="0">
                <a:latin typeface="Microsoft Sans Serif" panose="020B0604020202020204"/>
                <a:cs typeface="Microsoft Sans Serif" panose="020B0604020202020204"/>
              </a:rPr>
              <a:t>idere</a:t>
            </a:r>
            <a:r>
              <a:rPr sz="2400" spc="-65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4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2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400" spc="-95" dirty="0">
                <a:latin typeface="Microsoft Sans Serif" panose="020B0604020202020204"/>
                <a:cs typeface="Microsoft Sans Serif" panose="020B0604020202020204"/>
              </a:rPr>
              <a:t>re:</a:t>
            </a:r>
            <a:endParaRPr sz="2400" dirty="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7875" y="3620846"/>
            <a:ext cx="67570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400" spc="-315" dirty="0">
                <a:latin typeface="Microsoft Sans Serif" panose="020B0604020202020204"/>
                <a:cs typeface="Microsoft Sans Serif" panose="020B0604020202020204"/>
              </a:rPr>
              <a:t>HTML</a:t>
            </a:r>
            <a:r>
              <a:rPr sz="24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05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4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30" dirty="0">
                <a:latin typeface="Microsoft Sans Serif" panose="020B0604020202020204"/>
                <a:cs typeface="Microsoft Sans Serif" panose="020B0604020202020204"/>
              </a:rPr>
              <a:t>JavaScript</a:t>
            </a:r>
            <a:r>
              <a:rPr sz="24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14" dirty="0">
                <a:latin typeface="Microsoft Sans Serif" panose="020B0604020202020204"/>
                <a:cs typeface="Microsoft Sans Serif" panose="020B0604020202020204"/>
              </a:rPr>
              <a:t>based</a:t>
            </a:r>
            <a:r>
              <a:rPr sz="2400" spc="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75" dirty="0">
                <a:latin typeface="Microsoft Sans Serif" panose="020B0604020202020204"/>
                <a:cs typeface="Microsoft Sans Serif" panose="020B0604020202020204"/>
              </a:rPr>
              <a:t>Features</a:t>
            </a:r>
            <a:r>
              <a:rPr sz="24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45" dirty="0">
                <a:latin typeface="Microsoft Sans Serif" panose="020B0604020202020204"/>
                <a:cs typeface="Microsoft Sans Serif" panose="020B0604020202020204"/>
              </a:rPr>
              <a:t>considered</a:t>
            </a:r>
            <a:r>
              <a:rPr sz="24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75" dirty="0">
                <a:latin typeface="Microsoft Sans Serif" panose="020B0604020202020204"/>
                <a:cs typeface="Microsoft Sans Serif" panose="020B0604020202020204"/>
              </a:rPr>
              <a:t>are:</a:t>
            </a:r>
            <a:endParaRPr sz="2400" dirty="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7875" y="5318861"/>
            <a:ext cx="709358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400" spc="-65" dirty="0">
                <a:latin typeface="Microsoft Sans Serif" panose="020B0604020202020204"/>
                <a:cs typeface="Microsoft Sans Serif" panose="020B0604020202020204"/>
              </a:rPr>
              <a:t>All</a:t>
            </a:r>
            <a:r>
              <a:rPr sz="24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00" dirty="0">
                <a:latin typeface="Microsoft Sans Serif" panose="020B0604020202020204"/>
                <a:cs typeface="Microsoft Sans Serif" panose="020B0604020202020204"/>
              </a:rPr>
              <a:t>together</a:t>
            </a:r>
            <a:r>
              <a:rPr sz="24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0" dirty="0">
                <a:latin typeface="Microsoft Sans Serif" panose="020B0604020202020204"/>
                <a:cs typeface="Microsoft Sans Serif" panose="020B0604020202020204"/>
              </a:rPr>
              <a:t>17</a:t>
            </a:r>
            <a:r>
              <a:rPr sz="24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10" dirty="0">
                <a:latin typeface="Microsoft Sans Serif" panose="020B0604020202020204"/>
                <a:cs typeface="Microsoft Sans Serif" panose="020B0604020202020204"/>
              </a:rPr>
              <a:t>features</a:t>
            </a:r>
            <a:r>
              <a:rPr sz="24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50" dirty="0">
                <a:latin typeface="Microsoft Sans Serif" panose="020B0604020202020204"/>
                <a:cs typeface="Microsoft Sans Serif" panose="020B0604020202020204"/>
              </a:rPr>
              <a:t>are</a:t>
            </a:r>
            <a:r>
              <a:rPr sz="24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80" dirty="0">
                <a:latin typeface="Microsoft Sans Serif" panose="020B0604020202020204"/>
                <a:cs typeface="Microsoft Sans Serif" panose="020B0604020202020204"/>
              </a:rPr>
              <a:t>extracted</a:t>
            </a:r>
            <a:r>
              <a:rPr sz="2400" spc="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14" dirty="0">
                <a:latin typeface="Microsoft Sans Serif" panose="020B0604020202020204"/>
                <a:cs typeface="Microsoft Sans Serif" panose="020B0604020202020204"/>
              </a:rPr>
              <a:t>from</a:t>
            </a:r>
            <a:r>
              <a:rPr sz="24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145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4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-95" dirty="0">
                <a:latin typeface="Microsoft Sans Serif" panose="020B0604020202020204"/>
                <a:cs typeface="Microsoft Sans Serif" panose="020B0604020202020204"/>
              </a:rPr>
              <a:t>dataset</a:t>
            </a:r>
            <a:r>
              <a:rPr sz="2400" spc="-9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.</a:t>
            </a:r>
            <a:endParaRPr sz="2400" dirty="0">
              <a:latin typeface="Microsoft Sans Serif" panose="020B0604020202020204"/>
              <a:cs typeface="Microsoft Sans Serif" panose="020B06040202020202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811180"/>
              </p:ext>
            </p:extLst>
          </p:nvPr>
        </p:nvGraphicFramePr>
        <p:xfrm>
          <a:off x="1825498" y="2667318"/>
          <a:ext cx="6581775" cy="882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9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2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577">
                <a:tc>
                  <a:txBody>
                    <a:bodyPr/>
                    <a:lstStyle/>
                    <a:p>
                      <a:pPr marL="413385" indent="-287020">
                        <a:lnSpc>
                          <a:spcPts val="1990"/>
                        </a:lnSpc>
                        <a:buFont typeface="Arial MT"/>
                        <a:buChar char="•"/>
                        <a:tabLst>
                          <a:tab pos="412750" algn="l"/>
                          <a:tab pos="414020" algn="l"/>
                        </a:tabLst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DNS</a:t>
                      </a:r>
                      <a:r>
                        <a:rPr sz="1800" spc="1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R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ecord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8280" indent="-287020">
                        <a:lnSpc>
                          <a:spcPts val="1990"/>
                        </a:lnSpc>
                        <a:buFont typeface="Arial MT"/>
                        <a:buChar char="•"/>
                        <a:tabLst>
                          <a:tab pos="1478280" algn="l"/>
                          <a:tab pos="1478915" algn="l"/>
                        </a:tabLst>
                      </a:pPr>
                      <a:r>
                        <a:rPr sz="1800" spc="-8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Age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of</a:t>
                      </a:r>
                      <a:r>
                        <a:rPr sz="1800" spc="4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spc="-14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Domain</a:t>
                      </a:r>
                      <a:endParaRPr sz="1800">
                        <a:solidFill>
                          <a:schemeClr val="tx1"/>
                        </a:solidFill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77">
                <a:tc>
                  <a:txBody>
                    <a:bodyPr/>
                    <a:lstStyle/>
                    <a:p>
                      <a:pPr marL="413385" indent="-287020">
                        <a:lnSpc>
                          <a:spcPts val="2120"/>
                        </a:lnSpc>
                        <a:spcBef>
                          <a:spcPts val="265"/>
                        </a:spcBef>
                        <a:buFont typeface="Arial MT"/>
                        <a:buChar char="•"/>
                        <a:tabLst>
                          <a:tab pos="412750" algn="l"/>
                          <a:tab pos="414020" algn="l"/>
                        </a:tabLst>
                      </a:pPr>
                      <a:r>
                        <a:rPr sz="1800" spc="-9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Website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spc="-6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Traffic</a:t>
                      </a:r>
                      <a:endParaRPr sz="1800" dirty="0">
                        <a:solidFill>
                          <a:schemeClr val="tx1"/>
                        </a:solidFill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478280" indent="-287020">
                        <a:lnSpc>
                          <a:spcPts val="2120"/>
                        </a:lnSpc>
                        <a:spcBef>
                          <a:spcPts val="265"/>
                        </a:spcBef>
                        <a:buFont typeface="Arial MT"/>
                        <a:buChar char="•"/>
                        <a:tabLst>
                          <a:tab pos="1478280" algn="l"/>
                          <a:tab pos="1478915" algn="l"/>
                        </a:tabLst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E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n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d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spc="-11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P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eriod</a:t>
                      </a:r>
                      <a:r>
                        <a:rPr sz="1800" spc="1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of</a:t>
                      </a:r>
                      <a:r>
                        <a:rPr sz="1800" spc="8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Dom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a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in</a:t>
                      </a:r>
                      <a:endParaRPr sz="1800" dirty="0">
                        <a:solidFill>
                          <a:schemeClr val="tx1"/>
                        </a:solidFill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88275"/>
              </p:ext>
            </p:extLst>
          </p:nvPr>
        </p:nvGraphicFramePr>
        <p:xfrm>
          <a:off x="1825498" y="4256850"/>
          <a:ext cx="6457315" cy="631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7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9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577">
                <a:tc>
                  <a:txBody>
                    <a:bodyPr/>
                    <a:lstStyle/>
                    <a:p>
                      <a:pPr marL="413385" indent="-287020">
                        <a:lnSpc>
                          <a:spcPts val="1990"/>
                        </a:lnSpc>
                        <a:buFont typeface="Arial MT"/>
                        <a:buChar char="•"/>
                        <a:tabLst>
                          <a:tab pos="412750" algn="l"/>
                          <a:tab pos="414020" algn="l"/>
                        </a:tabLst>
                      </a:pPr>
                      <a:r>
                        <a:rPr sz="1800" spc="-7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Iframe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spc="-114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Redirection</a:t>
                      </a:r>
                      <a:endParaRPr sz="1800" dirty="0">
                        <a:solidFill>
                          <a:schemeClr val="tx1"/>
                        </a:solidFill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6385" marR="119380" indent="-286385" algn="r">
                        <a:lnSpc>
                          <a:spcPts val="1990"/>
                        </a:lnSpc>
                        <a:buFont typeface="Arial MT"/>
                        <a:buChar char="•"/>
                        <a:tabLst>
                          <a:tab pos="286385" algn="l"/>
                          <a:tab pos="287020" algn="l"/>
                        </a:tabLst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D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i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sab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li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n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g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Rig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h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t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C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l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i</a:t>
                      </a:r>
                      <a:r>
                        <a:rPr sz="1800" spc="3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c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k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77">
                <a:tc>
                  <a:txBody>
                    <a:bodyPr/>
                    <a:lstStyle/>
                    <a:p>
                      <a:pPr marL="413385" indent="-287020">
                        <a:lnSpc>
                          <a:spcPts val="2120"/>
                        </a:lnSpc>
                        <a:spcBef>
                          <a:spcPts val="265"/>
                        </a:spcBef>
                        <a:buFont typeface="Arial MT"/>
                        <a:buChar char="•"/>
                        <a:tabLst>
                          <a:tab pos="412750" algn="l"/>
                          <a:tab pos="414020" algn="l"/>
                        </a:tabLst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St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a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t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u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s Bar</a:t>
                      </a:r>
                      <a:r>
                        <a:rPr sz="1800" spc="1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C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u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stomization</a:t>
                      </a:r>
                      <a:endParaRPr sz="1800">
                        <a:solidFill>
                          <a:schemeClr val="tx1"/>
                        </a:solidFill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86385" marR="121285" indent="-286385" algn="r">
                        <a:lnSpc>
                          <a:spcPts val="2120"/>
                        </a:lnSpc>
                        <a:spcBef>
                          <a:spcPts val="265"/>
                        </a:spcBef>
                        <a:buFont typeface="Arial MT"/>
                        <a:buChar char="•"/>
                        <a:tabLst>
                          <a:tab pos="286385" algn="l"/>
                          <a:tab pos="287020" algn="l"/>
                        </a:tabLst>
                      </a:pPr>
                      <a:r>
                        <a:rPr sz="1800" spc="-14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W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e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bsi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t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e</a:t>
                      </a:r>
                      <a:r>
                        <a:rPr sz="1800" spc="1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F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or</a:t>
                      </a:r>
                      <a:r>
                        <a:rPr sz="1800" spc="-7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w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ard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ing</a:t>
                      </a:r>
                      <a:endParaRPr sz="1800" dirty="0">
                        <a:solidFill>
                          <a:schemeClr val="tx1"/>
                        </a:solidFill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" name="image1.jpe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 r="39033"/>
          <a:stretch>
            <a:fillRect/>
          </a:stretch>
        </p:blipFill>
        <p:spPr>
          <a:xfrm>
            <a:off x="8958580" y="0"/>
            <a:ext cx="3233420" cy="781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781685"/>
            <a:ext cx="6705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FEATURES DISTRIBUTION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0815" y="1642872"/>
            <a:ext cx="4940808" cy="4696968"/>
          </a:xfrm>
          <a:prstGeom prst="rect">
            <a:avLst/>
          </a:prstGeom>
        </p:spPr>
      </p:pic>
      <p:pic>
        <p:nvPicPr>
          <p:cNvPr id="13" name="image1.jpe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 r="39033"/>
          <a:stretch>
            <a:fillRect/>
          </a:stretch>
        </p:blipFill>
        <p:spPr>
          <a:xfrm>
            <a:off x="8958580" y="0"/>
            <a:ext cx="3233420" cy="781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875" y="951606"/>
            <a:ext cx="741070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u="sng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MACHINE LEARNING 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7875" y="1883410"/>
            <a:ext cx="9665335" cy="3962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200" spc="-260" dirty="0">
                <a:latin typeface="Microsoft Sans Serif" panose="020B0604020202020204"/>
                <a:cs typeface="Microsoft Sans Serif" panose="020B0604020202020204"/>
              </a:rPr>
              <a:t>This</a:t>
            </a:r>
            <a:r>
              <a:rPr sz="2200" spc="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200" dirty="0"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2200" spc="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2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35" dirty="0">
                <a:latin typeface="Microsoft Sans Serif" panose="020B0604020202020204"/>
                <a:cs typeface="Microsoft Sans Serif" panose="020B0604020202020204"/>
              </a:rPr>
              <a:t>supervised</a:t>
            </a:r>
            <a:r>
              <a:rPr sz="2200" spc="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80" dirty="0">
                <a:latin typeface="Microsoft Sans Serif" panose="020B0604020202020204"/>
                <a:cs typeface="Microsoft Sans Serif" panose="020B0604020202020204"/>
              </a:rPr>
              <a:t>machine</a:t>
            </a:r>
            <a:r>
              <a:rPr sz="2200" spc="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85" dirty="0">
                <a:latin typeface="Microsoft Sans Serif" panose="020B0604020202020204"/>
                <a:cs typeface="Microsoft Sans Serif" panose="020B0604020202020204"/>
              </a:rPr>
              <a:t>learning</a:t>
            </a:r>
            <a:r>
              <a:rPr sz="22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35" dirty="0">
                <a:latin typeface="Microsoft Sans Serif" panose="020B0604020202020204"/>
                <a:cs typeface="Microsoft Sans Serif" panose="020B0604020202020204"/>
              </a:rPr>
              <a:t>task.</a:t>
            </a:r>
            <a:r>
              <a:rPr sz="2200" spc="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80" dirty="0">
                <a:latin typeface="Microsoft Sans Serif" panose="020B0604020202020204"/>
                <a:cs typeface="Microsoft Sans Serif" panose="020B0604020202020204"/>
              </a:rPr>
              <a:t>There</a:t>
            </a:r>
            <a:r>
              <a:rPr sz="22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50" dirty="0">
                <a:latin typeface="Microsoft Sans Serif" panose="020B0604020202020204"/>
                <a:cs typeface="Microsoft Sans Serif" panose="020B0604020202020204"/>
              </a:rPr>
              <a:t>are</a:t>
            </a:r>
            <a:r>
              <a:rPr sz="22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05" dirty="0">
                <a:latin typeface="Microsoft Sans Serif" panose="020B0604020202020204"/>
                <a:cs typeface="Microsoft Sans Serif" panose="020B0604020202020204"/>
              </a:rPr>
              <a:t>two</a:t>
            </a:r>
            <a:r>
              <a:rPr sz="22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10" dirty="0">
                <a:latin typeface="Microsoft Sans Serif" panose="020B0604020202020204"/>
                <a:cs typeface="Microsoft Sans Serif" panose="020B0604020202020204"/>
              </a:rPr>
              <a:t>major</a:t>
            </a:r>
            <a:r>
              <a:rPr sz="2200" spc="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05" dirty="0">
                <a:latin typeface="Microsoft Sans Serif" panose="020B0604020202020204"/>
                <a:cs typeface="Microsoft Sans Serif" panose="020B0604020202020204"/>
              </a:rPr>
              <a:t>types</a:t>
            </a:r>
            <a:r>
              <a:rPr sz="22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5" dirty="0"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2200" spc="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35" dirty="0">
                <a:latin typeface="Microsoft Sans Serif" panose="020B0604020202020204"/>
                <a:cs typeface="Microsoft Sans Serif" panose="020B0604020202020204"/>
              </a:rPr>
              <a:t>supervised</a:t>
            </a:r>
            <a:endParaRPr sz="2200" dirty="0">
              <a:latin typeface="Microsoft Sans Serif" panose="020B0604020202020204"/>
              <a:cs typeface="Microsoft Sans Serif" panose="020B0604020202020204"/>
            </a:endParaRPr>
          </a:p>
          <a:p>
            <a:pPr marL="241300">
              <a:lnSpc>
                <a:spcPct val="100000"/>
              </a:lnSpc>
            </a:pPr>
            <a:r>
              <a:rPr sz="2200" spc="-180" dirty="0">
                <a:latin typeface="Microsoft Sans Serif" panose="020B0604020202020204"/>
                <a:cs typeface="Microsoft Sans Serif" panose="020B0604020202020204"/>
              </a:rPr>
              <a:t>machine</a:t>
            </a:r>
            <a:r>
              <a:rPr sz="2200" spc="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90" dirty="0">
                <a:latin typeface="Microsoft Sans Serif" panose="020B0604020202020204"/>
                <a:cs typeface="Microsoft Sans Serif" panose="020B0604020202020204"/>
              </a:rPr>
              <a:t>learning</a:t>
            </a:r>
            <a:r>
              <a:rPr sz="2200" spc="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40" dirty="0">
                <a:latin typeface="Microsoft Sans Serif" panose="020B0604020202020204"/>
                <a:cs typeface="Microsoft Sans Serif" panose="020B0604020202020204"/>
              </a:rPr>
              <a:t>problems,</a:t>
            </a:r>
            <a:r>
              <a:rPr sz="2200" spc="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80" dirty="0">
                <a:latin typeface="Microsoft Sans Serif" panose="020B0604020202020204"/>
                <a:cs typeface="Microsoft Sans Serif" panose="020B0604020202020204"/>
              </a:rPr>
              <a:t>called</a:t>
            </a:r>
            <a:r>
              <a:rPr sz="2200" spc="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20" dirty="0">
                <a:latin typeface="Microsoft Sans Serif" panose="020B0604020202020204"/>
                <a:cs typeface="Microsoft Sans Serif" panose="020B0604020202020204"/>
              </a:rPr>
              <a:t>classification</a:t>
            </a:r>
            <a:r>
              <a:rPr sz="2200" spc="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95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2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40" dirty="0">
                <a:latin typeface="Microsoft Sans Serif" panose="020B0604020202020204"/>
                <a:cs typeface="Microsoft Sans Serif" panose="020B0604020202020204"/>
              </a:rPr>
              <a:t>regression.</a:t>
            </a:r>
            <a:endParaRPr sz="2200" dirty="0">
              <a:latin typeface="Microsoft Sans Serif" panose="020B0604020202020204"/>
              <a:cs typeface="Microsoft Sans Serif" panose="020B0604020202020204"/>
            </a:endParaRPr>
          </a:p>
          <a:p>
            <a:pPr marL="241300" marR="5080" indent="-229235">
              <a:lnSpc>
                <a:spcPct val="100000"/>
              </a:lnSpc>
              <a:spcBef>
                <a:spcPts val="1000"/>
              </a:spcBef>
              <a:buSzPct val="125000"/>
              <a:buFont typeface="Arial MT"/>
              <a:buChar char="•"/>
              <a:tabLst>
                <a:tab pos="241935" algn="l"/>
              </a:tabLst>
            </a:pPr>
            <a:r>
              <a:rPr sz="2200" spc="-260" dirty="0">
                <a:latin typeface="Microsoft Sans Serif" panose="020B0604020202020204"/>
                <a:cs typeface="Microsoft Sans Serif" panose="020B0604020202020204"/>
              </a:rPr>
              <a:t>This</a:t>
            </a:r>
            <a:r>
              <a:rPr sz="2200" spc="-254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5" dirty="0">
                <a:latin typeface="Microsoft Sans Serif" panose="020B0604020202020204"/>
                <a:cs typeface="Microsoft Sans Serif" panose="020B0604020202020204"/>
              </a:rPr>
              <a:t>data </a:t>
            </a:r>
            <a:r>
              <a:rPr sz="2200" spc="-175" dirty="0">
                <a:latin typeface="Microsoft Sans Serif" panose="020B0604020202020204"/>
                <a:cs typeface="Microsoft Sans Serif" panose="020B0604020202020204"/>
              </a:rPr>
              <a:t>set</a:t>
            </a:r>
            <a:r>
              <a:rPr sz="2200" spc="-1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250" dirty="0">
                <a:latin typeface="Microsoft Sans Serif" panose="020B0604020202020204"/>
                <a:cs typeface="Microsoft Sans Serif" panose="020B0604020202020204"/>
              </a:rPr>
              <a:t>comes</a:t>
            </a:r>
            <a:r>
              <a:rPr sz="2200" spc="-2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35" dirty="0">
                <a:latin typeface="Microsoft Sans Serif" panose="020B0604020202020204"/>
                <a:cs typeface="Microsoft Sans Serif" panose="020B0604020202020204"/>
              </a:rPr>
              <a:t>under</a:t>
            </a:r>
            <a:r>
              <a:rPr sz="2200" spc="-1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20" dirty="0">
                <a:latin typeface="Microsoft Sans Serif" panose="020B0604020202020204"/>
                <a:cs typeface="Microsoft Sans Serif" panose="020B0604020202020204"/>
              </a:rPr>
              <a:t>classification</a:t>
            </a:r>
            <a:r>
              <a:rPr sz="2200" spc="-114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05" dirty="0">
                <a:latin typeface="Microsoft Sans Serif" panose="020B0604020202020204"/>
                <a:cs typeface="Microsoft Sans Serif" panose="020B0604020202020204"/>
              </a:rPr>
              <a:t>problem, </a:t>
            </a:r>
            <a:r>
              <a:rPr sz="2200" spc="-195" dirty="0">
                <a:latin typeface="Microsoft Sans Serif" panose="020B0604020202020204"/>
                <a:cs typeface="Microsoft Sans Serif" panose="020B0604020202020204"/>
              </a:rPr>
              <a:t>as</a:t>
            </a:r>
            <a:r>
              <a:rPr sz="2200" spc="-19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35" dirty="0"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200" spc="-120" dirty="0">
                <a:latin typeface="Microsoft Sans Serif" panose="020B0604020202020204"/>
                <a:cs typeface="Microsoft Sans Serif" panose="020B0604020202020204"/>
              </a:rPr>
              <a:t>input</a:t>
            </a:r>
            <a:r>
              <a:rPr sz="2200" spc="-114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380" dirty="0">
                <a:latin typeface="Microsoft Sans Serif" panose="020B0604020202020204"/>
                <a:cs typeface="Microsoft Sans Serif" panose="020B0604020202020204"/>
              </a:rPr>
              <a:t>URL</a:t>
            </a:r>
            <a:r>
              <a:rPr sz="2200" spc="-3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200" dirty="0"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2200" spc="-19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10" dirty="0">
                <a:latin typeface="Microsoft Sans Serif" panose="020B0604020202020204"/>
                <a:cs typeface="Microsoft Sans Serif" panose="020B0604020202020204"/>
              </a:rPr>
              <a:t>classified</a:t>
            </a:r>
            <a:r>
              <a:rPr sz="2200" spc="3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95" dirty="0">
                <a:latin typeface="Microsoft Sans Serif" panose="020B0604020202020204"/>
                <a:cs typeface="Microsoft Sans Serif" panose="020B0604020202020204"/>
              </a:rPr>
              <a:t>as </a:t>
            </a:r>
            <a:r>
              <a:rPr sz="2200" spc="-19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55" dirty="0">
                <a:latin typeface="Microsoft Sans Serif" panose="020B0604020202020204"/>
                <a:cs typeface="Microsoft Sans Serif" panose="020B0604020202020204"/>
              </a:rPr>
              <a:t>phishing</a:t>
            </a:r>
            <a:r>
              <a:rPr sz="2200" spc="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00" dirty="0">
                <a:latin typeface="Microsoft Sans Serif" panose="020B0604020202020204"/>
                <a:cs typeface="Microsoft Sans Serif" panose="020B0604020202020204"/>
              </a:rPr>
              <a:t>(1)</a:t>
            </a:r>
            <a:r>
              <a:rPr sz="2200" spc="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65" dirty="0">
                <a:latin typeface="Microsoft Sans Serif" panose="020B0604020202020204"/>
                <a:cs typeface="Microsoft Sans Serif" panose="020B0604020202020204"/>
              </a:rPr>
              <a:t>or</a:t>
            </a:r>
            <a:r>
              <a:rPr sz="22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75" dirty="0">
                <a:latin typeface="Microsoft Sans Serif" panose="020B0604020202020204"/>
                <a:cs typeface="Microsoft Sans Serif" panose="020B0604020202020204"/>
              </a:rPr>
              <a:t>legitimate</a:t>
            </a:r>
            <a:r>
              <a:rPr sz="2200" spc="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05" dirty="0">
                <a:latin typeface="Microsoft Sans Serif" panose="020B0604020202020204"/>
                <a:cs typeface="Microsoft Sans Serif" panose="020B0604020202020204"/>
              </a:rPr>
              <a:t>(0).</a:t>
            </a:r>
            <a:r>
              <a:rPr sz="2200" spc="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26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2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80" dirty="0">
                <a:latin typeface="Microsoft Sans Serif" panose="020B0604020202020204"/>
                <a:cs typeface="Microsoft Sans Serif" panose="020B0604020202020204"/>
              </a:rPr>
              <a:t>machine</a:t>
            </a:r>
            <a:r>
              <a:rPr sz="2200" spc="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85" dirty="0">
                <a:latin typeface="Microsoft Sans Serif" panose="020B0604020202020204"/>
                <a:cs typeface="Microsoft Sans Serif" panose="020B0604020202020204"/>
              </a:rPr>
              <a:t>learning</a:t>
            </a:r>
            <a:r>
              <a:rPr sz="2200" spc="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70" dirty="0">
                <a:latin typeface="Microsoft Sans Serif" panose="020B0604020202020204"/>
                <a:cs typeface="Microsoft Sans Serif" panose="020B0604020202020204"/>
              </a:rPr>
              <a:t>models</a:t>
            </a:r>
            <a:r>
              <a:rPr sz="2200" spc="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20" dirty="0">
                <a:latin typeface="Microsoft Sans Serif" panose="020B0604020202020204"/>
                <a:cs typeface="Microsoft Sans Serif" panose="020B0604020202020204"/>
              </a:rPr>
              <a:t>(classification)</a:t>
            </a:r>
            <a:r>
              <a:rPr sz="2200" spc="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35" dirty="0">
                <a:latin typeface="Microsoft Sans Serif" panose="020B0604020202020204"/>
                <a:cs typeface="Microsoft Sans Serif" panose="020B0604020202020204"/>
              </a:rPr>
              <a:t>considered </a:t>
            </a:r>
            <a:r>
              <a:rPr sz="2200" spc="-5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75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2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70" dirty="0">
                <a:latin typeface="Microsoft Sans Serif" panose="020B0604020202020204"/>
                <a:cs typeface="Microsoft Sans Serif" panose="020B0604020202020204"/>
              </a:rPr>
              <a:t>train</a:t>
            </a:r>
            <a:r>
              <a:rPr sz="2200" spc="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35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2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80" dirty="0">
                <a:latin typeface="Microsoft Sans Serif" panose="020B0604020202020204"/>
                <a:cs typeface="Microsoft Sans Serif" panose="020B0604020202020204"/>
              </a:rPr>
              <a:t>dataset</a:t>
            </a:r>
            <a:r>
              <a:rPr sz="2200" spc="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45" dirty="0"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22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70" dirty="0">
                <a:latin typeface="Microsoft Sans Serif" panose="020B0604020202020204"/>
                <a:cs typeface="Microsoft Sans Serif" panose="020B0604020202020204"/>
              </a:rPr>
              <a:t>this</a:t>
            </a:r>
            <a:r>
              <a:rPr sz="2200" spc="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125" dirty="0">
                <a:latin typeface="Microsoft Sans Serif" panose="020B0604020202020204"/>
                <a:cs typeface="Microsoft Sans Serif" panose="020B0604020202020204"/>
              </a:rPr>
              <a:t>notebook</a:t>
            </a:r>
            <a:r>
              <a:rPr sz="22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200" spc="-70" dirty="0">
                <a:latin typeface="Microsoft Sans Serif" panose="020B0604020202020204"/>
                <a:cs typeface="Microsoft Sans Serif" panose="020B0604020202020204"/>
              </a:rPr>
              <a:t>are:</a:t>
            </a:r>
            <a:endParaRPr sz="2200" dirty="0">
              <a:latin typeface="Microsoft Sans Serif" panose="020B0604020202020204"/>
              <a:cs typeface="Microsoft Sans Serif" panose="020B0604020202020204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SzPct val="124000"/>
              <a:buFont typeface="Arial MT"/>
              <a:buChar char="•"/>
              <a:tabLst>
                <a:tab pos="699135" algn="l"/>
              </a:tabLst>
            </a:pPr>
            <a:r>
              <a:rPr sz="1900" spc="-240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900" spc="-160" dirty="0">
                <a:latin typeface="Microsoft Sans Serif" panose="020B0604020202020204"/>
                <a:cs typeface="Microsoft Sans Serif" panose="020B0604020202020204"/>
              </a:rPr>
              <a:t>eci</a:t>
            </a:r>
            <a:r>
              <a:rPr sz="1900" spc="-185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900" spc="-110" dirty="0">
                <a:latin typeface="Microsoft Sans Serif" panose="020B0604020202020204"/>
                <a:cs typeface="Microsoft Sans Serif" panose="020B0604020202020204"/>
              </a:rPr>
              <a:t>io</a:t>
            </a:r>
            <a:r>
              <a:rPr sz="1900" spc="-150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9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-43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900" spc="-75" dirty="0">
                <a:latin typeface="Microsoft Sans Serif" panose="020B0604020202020204"/>
                <a:cs typeface="Microsoft Sans Serif" panose="020B0604020202020204"/>
              </a:rPr>
              <a:t>ree</a:t>
            </a:r>
            <a:endParaRPr sz="1900" dirty="0">
              <a:latin typeface="Microsoft Sans Serif" panose="020B0604020202020204"/>
              <a:cs typeface="Microsoft Sans Serif" panose="020B0604020202020204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SzPct val="124000"/>
              <a:buFont typeface="Arial MT"/>
              <a:buChar char="•"/>
              <a:tabLst>
                <a:tab pos="699135" algn="l"/>
              </a:tabLst>
            </a:pPr>
            <a:r>
              <a:rPr sz="1900" spc="-500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900" spc="-85" dirty="0"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1900" spc="-95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900" spc="-215" dirty="0">
                <a:latin typeface="Microsoft Sans Serif" panose="020B0604020202020204"/>
                <a:cs typeface="Microsoft Sans Serif" panose="020B0604020202020204"/>
              </a:rPr>
              <a:t>om</a:t>
            </a:r>
            <a:r>
              <a:rPr sz="1900" spc="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-36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1900" spc="-135" dirty="0">
                <a:latin typeface="Microsoft Sans Serif" panose="020B0604020202020204"/>
                <a:cs typeface="Microsoft Sans Serif" panose="020B0604020202020204"/>
              </a:rPr>
              <a:t>ores</a:t>
            </a:r>
            <a:r>
              <a:rPr sz="1900" spc="-15" dirty="0">
                <a:latin typeface="Microsoft Sans Serif" panose="020B0604020202020204"/>
                <a:cs typeface="Microsoft Sans Serif" panose="020B0604020202020204"/>
              </a:rPr>
              <a:t>t</a:t>
            </a:r>
            <a:endParaRPr sz="1900" dirty="0">
              <a:latin typeface="Microsoft Sans Serif" panose="020B0604020202020204"/>
              <a:cs typeface="Microsoft Sans Serif" panose="020B0604020202020204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SzPct val="124000"/>
              <a:buFont typeface="Arial MT"/>
              <a:buChar char="•"/>
              <a:tabLst>
                <a:tab pos="699135" algn="l"/>
              </a:tabLst>
            </a:pPr>
            <a:r>
              <a:rPr sz="1900" spc="-65" dirty="0">
                <a:latin typeface="Microsoft Sans Serif" panose="020B0604020202020204"/>
                <a:cs typeface="Microsoft Sans Serif" panose="020B0604020202020204"/>
              </a:rPr>
              <a:t>Multilayer</a:t>
            </a:r>
            <a:r>
              <a:rPr sz="19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-145" dirty="0">
                <a:latin typeface="Microsoft Sans Serif" panose="020B0604020202020204"/>
                <a:cs typeface="Microsoft Sans Serif" panose="020B0604020202020204"/>
              </a:rPr>
              <a:t>Perceptrons</a:t>
            </a:r>
            <a:endParaRPr sz="1900" dirty="0">
              <a:latin typeface="Microsoft Sans Serif" panose="020B0604020202020204"/>
              <a:cs typeface="Microsoft Sans Serif" panose="020B0604020202020204"/>
            </a:endParaRPr>
          </a:p>
          <a:p>
            <a:pPr marL="698500" lvl="1" indent="-229235">
              <a:lnSpc>
                <a:spcPct val="100000"/>
              </a:lnSpc>
              <a:spcBef>
                <a:spcPts val="490"/>
              </a:spcBef>
              <a:buSzPct val="124000"/>
              <a:buFont typeface="Arial MT"/>
              <a:buChar char="•"/>
              <a:tabLst>
                <a:tab pos="699135" algn="l"/>
              </a:tabLst>
            </a:pPr>
            <a:r>
              <a:rPr sz="1900" spc="-170" dirty="0">
                <a:latin typeface="Microsoft Sans Serif" panose="020B0604020202020204"/>
                <a:cs typeface="Microsoft Sans Serif" panose="020B0604020202020204"/>
              </a:rPr>
              <a:t>XGBoost</a:t>
            </a:r>
            <a:endParaRPr sz="1900" dirty="0">
              <a:latin typeface="Microsoft Sans Serif" panose="020B0604020202020204"/>
              <a:cs typeface="Microsoft Sans Serif" panose="020B0604020202020204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SzPct val="124000"/>
              <a:buFont typeface="Arial MT"/>
              <a:buChar char="•"/>
              <a:tabLst>
                <a:tab pos="699135" algn="l"/>
              </a:tabLst>
            </a:pPr>
            <a:r>
              <a:rPr sz="1900" spc="-120" dirty="0">
                <a:latin typeface="Microsoft Sans Serif" panose="020B0604020202020204"/>
                <a:cs typeface="Microsoft Sans Serif" panose="020B0604020202020204"/>
              </a:rPr>
              <a:t>Autoencoder</a:t>
            </a:r>
            <a:r>
              <a:rPr sz="1900" spc="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-85" dirty="0">
                <a:latin typeface="Microsoft Sans Serif" panose="020B0604020202020204"/>
                <a:cs typeface="Microsoft Sans Serif" panose="020B0604020202020204"/>
              </a:rPr>
              <a:t>Neural</a:t>
            </a:r>
            <a:r>
              <a:rPr sz="19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-85" dirty="0">
                <a:latin typeface="Microsoft Sans Serif" panose="020B0604020202020204"/>
                <a:cs typeface="Microsoft Sans Serif" panose="020B0604020202020204"/>
              </a:rPr>
              <a:t>Network</a:t>
            </a:r>
            <a:endParaRPr sz="1900" dirty="0">
              <a:latin typeface="Microsoft Sans Serif" panose="020B0604020202020204"/>
              <a:cs typeface="Microsoft Sans Serif" panose="020B0604020202020204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SzPct val="124000"/>
              <a:buFont typeface="Arial MT"/>
              <a:buChar char="•"/>
              <a:tabLst>
                <a:tab pos="699135" algn="l"/>
              </a:tabLst>
            </a:pPr>
            <a:r>
              <a:rPr sz="1900" spc="-100" dirty="0">
                <a:latin typeface="Microsoft Sans Serif" panose="020B0604020202020204"/>
                <a:cs typeface="Microsoft Sans Serif" panose="020B0604020202020204"/>
              </a:rPr>
              <a:t>Support</a:t>
            </a:r>
            <a:r>
              <a:rPr sz="1900" spc="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-120" dirty="0">
                <a:latin typeface="Microsoft Sans Serif" panose="020B0604020202020204"/>
                <a:cs typeface="Microsoft Sans Serif" panose="020B0604020202020204"/>
              </a:rPr>
              <a:t>Vector</a:t>
            </a:r>
            <a:r>
              <a:rPr sz="190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900" spc="-150" dirty="0">
                <a:latin typeface="Microsoft Sans Serif" panose="020B0604020202020204"/>
                <a:cs typeface="Microsoft Sans Serif" panose="020B0604020202020204"/>
              </a:rPr>
              <a:t>Machines</a:t>
            </a:r>
            <a:endParaRPr sz="1900" dirty="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13" name="image1.jpe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 r="39033"/>
          <a:stretch>
            <a:fillRect/>
          </a:stretch>
        </p:blipFill>
        <p:spPr>
          <a:xfrm>
            <a:off x="8958580" y="0"/>
            <a:ext cx="3233420" cy="781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8F95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621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MT</vt:lpstr>
      <vt:lpstr>Calibri</vt:lpstr>
      <vt:lpstr>Microsoft Sans Serif</vt:lpstr>
      <vt:lpstr>Times New Roman</vt:lpstr>
      <vt:lpstr>Office Theme</vt:lpstr>
      <vt:lpstr>PowerPoint Presentation</vt:lpstr>
      <vt:lpstr>INTRODUCTION</vt:lpstr>
      <vt:lpstr>OBJECTIVES</vt:lpstr>
      <vt:lpstr>APPROACH</vt:lpstr>
      <vt:lpstr>DATA COLLECTION</vt:lpstr>
      <vt:lpstr>FEATURE SELECTION</vt:lpstr>
      <vt:lpstr>FEATURE SELECTION (CONT.)</vt:lpstr>
      <vt:lpstr>FEATURES DISTRIBUTION</vt:lpstr>
      <vt:lpstr>MACHINE LEARNING MODELS</vt:lpstr>
      <vt:lpstr>MODEL EVALUATION</vt:lpstr>
      <vt:lpstr>NEXT STEPS</vt:lpstr>
      <vt:lpstr>Thank You…..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WebPage Detection</dc:title>
  <dc:creator>Shreya Gopal Sundari</dc:creator>
  <cp:lastModifiedBy>Dell</cp:lastModifiedBy>
  <cp:revision>5</cp:revision>
  <dcterms:created xsi:type="dcterms:W3CDTF">2022-11-14T18:39:00Z</dcterms:created>
  <dcterms:modified xsi:type="dcterms:W3CDTF">2022-11-16T05:53:37Z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2020-05-10T11:00:00Z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2022-11-14T11:00:00Z</vt:filetime>
  </property>
  <property fmtid="{D5CDD505-2E9C-101B-9397-08002B2CF9AE}" pid="5" name="ICV">
    <vt:lpwstr>DB018C5CC4B94C40B2FB5634EDF84C34</vt:lpwstr>
  </property>
  <property fmtid="{D5CDD505-2E9C-101B-9397-08002B2CF9AE}" pid="6" name="KSOProductBuildVer">
    <vt:lpwstr>1033-11.2.0.11380</vt:lpwstr>
  </property>
</Properties>
</file>