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s://www.forbes.com/sites/forbestechcouncil/2021/12/02/to-prevent-cyberattacks-make-reconnaissance-harder/?sh=446b797319b2"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hyperlink" Target="https://www.eccouncil.org/train-certify/certified-ethical-hacker-ceh/"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37CE-DA6E-0FB9-BE9E-6EF9FE6FB8D3}"/>
              </a:ext>
            </a:extLst>
          </p:cNvPr>
          <p:cNvSpPr>
            <a:spLocks noGrp="1"/>
          </p:cNvSpPr>
          <p:nvPr>
            <p:ph type="ctrTitle"/>
          </p:nvPr>
        </p:nvSpPr>
        <p:spPr/>
        <p:txBody>
          <a:bodyPr/>
          <a:lstStyle/>
          <a:p>
            <a:r>
              <a:rPr lang="en-GB" dirty="0"/>
              <a:t>Cyber security </a:t>
            </a:r>
            <a:endParaRPr lang="en-US" dirty="0"/>
          </a:p>
        </p:txBody>
      </p:sp>
      <p:sp>
        <p:nvSpPr>
          <p:cNvPr id="3" name="Subtitle 2">
            <a:extLst>
              <a:ext uri="{FF2B5EF4-FFF2-40B4-BE49-F238E27FC236}">
                <a16:creationId xmlns:a16="http://schemas.microsoft.com/office/drawing/2014/main" id="{06982130-EB76-DDDF-D375-C887857DBC61}"/>
              </a:ext>
            </a:extLst>
          </p:cNvPr>
          <p:cNvSpPr>
            <a:spLocks noGrp="1"/>
          </p:cNvSpPr>
          <p:nvPr>
            <p:ph type="subTitle" idx="1"/>
          </p:nvPr>
        </p:nvSpPr>
        <p:spPr/>
        <p:txBody>
          <a:bodyPr/>
          <a:lstStyle/>
          <a:p>
            <a:r>
              <a:rPr lang="en-GB" dirty="0"/>
              <a:t>Assignment 2</a:t>
            </a:r>
            <a:endParaRPr lang="en-US" dirty="0"/>
          </a:p>
        </p:txBody>
      </p:sp>
    </p:spTree>
    <p:extLst>
      <p:ext uri="{BB962C8B-B14F-4D97-AF65-F5344CB8AC3E}">
        <p14:creationId xmlns:p14="http://schemas.microsoft.com/office/powerpoint/2010/main" val="417648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9214-AB33-A41C-F4E1-6F1D09D1AA58}"/>
              </a:ext>
            </a:extLst>
          </p:cNvPr>
          <p:cNvSpPr>
            <a:spLocks noGrp="1"/>
          </p:cNvSpPr>
          <p:nvPr>
            <p:ph type="title"/>
          </p:nvPr>
        </p:nvSpPr>
        <p:spPr/>
        <p:txBody>
          <a:bodyPr/>
          <a:lstStyle/>
          <a:p>
            <a:r>
              <a:rPr lang="en-GB" dirty="0"/>
              <a:t>What is </a:t>
            </a:r>
            <a:r>
              <a:rPr lang="en-GB" dirty="0" err="1"/>
              <a:t>footprinting</a:t>
            </a:r>
            <a:r>
              <a:rPr lang="en-GB" dirty="0"/>
              <a:t> and reconnaissance </a:t>
            </a:r>
            <a:endParaRPr lang="en-US" dirty="0"/>
          </a:p>
        </p:txBody>
      </p:sp>
      <p:sp>
        <p:nvSpPr>
          <p:cNvPr id="3" name="Content Placeholder 2">
            <a:extLst>
              <a:ext uri="{FF2B5EF4-FFF2-40B4-BE49-F238E27FC236}">
                <a16:creationId xmlns:a16="http://schemas.microsoft.com/office/drawing/2014/main" id="{0FF03190-FB9C-CC15-6263-83FA64F3B34E}"/>
              </a:ext>
            </a:extLst>
          </p:cNvPr>
          <p:cNvSpPr>
            <a:spLocks noGrp="1"/>
          </p:cNvSpPr>
          <p:nvPr>
            <p:ph idx="1"/>
          </p:nvPr>
        </p:nvSpPr>
        <p:spPr/>
        <p:txBody>
          <a:bodyPr/>
          <a:lstStyle/>
          <a:p>
            <a:r>
              <a:rPr lang="en-GB" b="0" i="0" dirty="0" err="1">
                <a:solidFill>
                  <a:srgbClr val="333333"/>
                </a:solidFill>
                <a:effectLst/>
                <a:latin typeface="Inter"/>
              </a:rPr>
              <a:t>Footprinting</a:t>
            </a:r>
            <a:r>
              <a:rPr lang="en-GB" b="0" i="0" dirty="0">
                <a:solidFill>
                  <a:srgbClr val="333333"/>
                </a:solidFill>
                <a:effectLst/>
                <a:latin typeface="Inter"/>
              </a:rPr>
              <a:t> and </a:t>
            </a:r>
            <a:r>
              <a:rPr lang="en-GB" b="0" i="0" u="sng" dirty="0">
                <a:effectLst/>
                <a:latin typeface="Inter"/>
                <a:hlinkClick r:id="rId2"/>
              </a:rPr>
              <a:t>reconnaissance</a:t>
            </a:r>
            <a:r>
              <a:rPr lang="en-GB" b="0" i="0" dirty="0">
                <a:solidFill>
                  <a:srgbClr val="333333"/>
                </a:solidFill>
                <a:effectLst/>
                <a:latin typeface="Inter"/>
              </a:rPr>
              <a:t> are two essential steps in any security assessment (Hunt, 2021). They help provide a blueprint of an organization’s security posture and can uncover potential vulnerabilities. This article will discuss </a:t>
            </a:r>
            <a:r>
              <a:rPr lang="en-GB" b="0" i="0" dirty="0" err="1">
                <a:solidFill>
                  <a:srgbClr val="333333"/>
                </a:solidFill>
                <a:effectLst/>
                <a:latin typeface="Inter"/>
              </a:rPr>
              <a:t>footprinting</a:t>
            </a:r>
            <a:r>
              <a:rPr lang="en-GB" b="0" i="0" dirty="0">
                <a:solidFill>
                  <a:srgbClr val="333333"/>
                </a:solidFill>
                <a:effectLst/>
                <a:latin typeface="Inter"/>
              </a:rPr>
              <a:t>, reconnaissance, and different types of </a:t>
            </a:r>
            <a:r>
              <a:rPr lang="en-GB" b="0" i="0" dirty="0" err="1">
                <a:solidFill>
                  <a:srgbClr val="333333"/>
                </a:solidFill>
                <a:effectLst/>
                <a:latin typeface="Inter"/>
              </a:rPr>
              <a:t>footprinting</a:t>
            </a:r>
            <a:r>
              <a:rPr lang="en-GB" b="0" i="0" dirty="0">
                <a:solidFill>
                  <a:srgbClr val="333333"/>
                </a:solidFill>
                <a:effectLst/>
                <a:latin typeface="Inter"/>
              </a:rPr>
              <a:t> methodologies. We will also look at what information can be gathered through </a:t>
            </a:r>
            <a:r>
              <a:rPr lang="en-GB" b="0" i="0" dirty="0" err="1">
                <a:solidFill>
                  <a:srgbClr val="333333"/>
                </a:solidFill>
                <a:effectLst/>
                <a:latin typeface="Inter"/>
              </a:rPr>
              <a:t>footprinting</a:t>
            </a:r>
            <a:r>
              <a:rPr lang="en-GB" b="0" i="0" dirty="0">
                <a:solidFill>
                  <a:srgbClr val="333333"/>
                </a:solidFill>
                <a:effectLst/>
                <a:latin typeface="Inter"/>
              </a:rPr>
              <a:t> and how it can improve organizations’ cybersecurity.</a:t>
            </a:r>
            <a:endParaRPr lang="en-US" dirty="0"/>
          </a:p>
        </p:txBody>
      </p:sp>
    </p:spTree>
    <p:extLst>
      <p:ext uri="{BB962C8B-B14F-4D97-AF65-F5344CB8AC3E}">
        <p14:creationId xmlns:p14="http://schemas.microsoft.com/office/powerpoint/2010/main" val="10513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37FF-902B-3706-A2F8-6B43069E12C0}"/>
              </a:ext>
            </a:extLst>
          </p:cNvPr>
          <p:cNvSpPr>
            <a:spLocks noGrp="1"/>
          </p:cNvSpPr>
          <p:nvPr>
            <p:ph type="title"/>
          </p:nvPr>
        </p:nvSpPr>
        <p:spPr/>
        <p:txBody>
          <a:bodyPr/>
          <a:lstStyle/>
          <a:p>
            <a:r>
              <a:rPr lang="en-GB" dirty="0"/>
              <a:t>What is </a:t>
            </a:r>
            <a:r>
              <a:rPr lang="en-GB" dirty="0" err="1"/>
              <a:t>footprinting</a:t>
            </a:r>
            <a:r>
              <a:rPr lang="en-GB" dirty="0"/>
              <a:t> </a:t>
            </a:r>
            <a:endParaRPr lang="en-US" dirty="0"/>
          </a:p>
        </p:txBody>
      </p:sp>
      <p:sp>
        <p:nvSpPr>
          <p:cNvPr id="5" name="Content Placeholder 4">
            <a:extLst>
              <a:ext uri="{FF2B5EF4-FFF2-40B4-BE49-F238E27FC236}">
                <a16:creationId xmlns:a16="http://schemas.microsoft.com/office/drawing/2014/main" id="{57DFDBE4-D055-EED2-AA79-3023DCD37B18}"/>
              </a:ext>
            </a:extLst>
          </p:cNvPr>
          <p:cNvSpPr>
            <a:spLocks noGrp="1"/>
          </p:cNvSpPr>
          <p:nvPr>
            <p:ph idx="1"/>
          </p:nvPr>
        </p:nvSpPr>
        <p:spPr/>
        <p:txBody>
          <a:bodyPr/>
          <a:lstStyle/>
          <a:p>
            <a:r>
              <a:rPr lang="en-GB" dirty="0" err="1"/>
              <a:t>Footprinting</a:t>
            </a:r>
            <a:r>
              <a:rPr lang="en-GB" dirty="0"/>
              <a:t> involves passive data gathering techniques, such as searching public websites, social media platforms, and online forums for information about the target. This information can include company details, employee names, email addresses, and even technical specifications of the systems they use.</a:t>
            </a:r>
            <a:endParaRPr lang="en-US" dirty="0"/>
          </a:p>
        </p:txBody>
      </p:sp>
    </p:spTree>
    <p:extLst>
      <p:ext uri="{BB962C8B-B14F-4D97-AF65-F5344CB8AC3E}">
        <p14:creationId xmlns:p14="http://schemas.microsoft.com/office/powerpoint/2010/main" val="303019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4E7B-61F8-BE28-A1AC-298637B9D26F}"/>
              </a:ext>
            </a:extLst>
          </p:cNvPr>
          <p:cNvSpPr>
            <a:spLocks noGrp="1"/>
          </p:cNvSpPr>
          <p:nvPr>
            <p:ph type="title"/>
          </p:nvPr>
        </p:nvSpPr>
        <p:spPr/>
        <p:txBody>
          <a:bodyPr/>
          <a:lstStyle/>
          <a:p>
            <a:r>
              <a:rPr lang="en-GB" dirty="0"/>
              <a:t>What is Reconnaissance </a:t>
            </a:r>
            <a:endParaRPr lang="en-US" dirty="0"/>
          </a:p>
        </p:txBody>
      </p:sp>
      <p:sp>
        <p:nvSpPr>
          <p:cNvPr id="3" name="Content Placeholder 2">
            <a:extLst>
              <a:ext uri="{FF2B5EF4-FFF2-40B4-BE49-F238E27FC236}">
                <a16:creationId xmlns:a16="http://schemas.microsoft.com/office/drawing/2014/main" id="{1EA0581E-10A7-3921-F696-90C840E02FDA}"/>
              </a:ext>
            </a:extLst>
          </p:cNvPr>
          <p:cNvSpPr>
            <a:spLocks noGrp="1"/>
          </p:cNvSpPr>
          <p:nvPr>
            <p:ph idx="1"/>
          </p:nvPr>
        </p:nvSpPr>
        <p:spPr/>
        <p:txBody>
          <a:bodyPr/>
          <a:lstStyle/>
          <a:p>
            <a:r>
              <a:rPr lang="en-GB" b="0" i="0" dirty="0" err="1">
                <a:solidFill>
                  <a:srgbClr val="333333"/>
                </a:solidFill>
                <a:effectLst/>
                <a:latin typeface="Inter"/>
              </a:rPr>
              <a:t>Footprinting</a:t>
            </a:r>
            <a:r>
              <a:rPr lang="en-GB" b="0" i="0" dirty="0">
                <a:solidFill>
                  <a:srgbClr val="333333"/>
                </a:solidFill>
                <a:effectLst/>
                <a:latin typeface="Inter"/>
              </a:rPr>
              <a:t> is a part of a larger process known as reconnaissance. Reconnaissance is the information-gathering stage of ethical hacking, where you collect data about the target system. This data can include anything from network infrastructure to employee contact details. The goal of reconnaissance is to identify as many potential attack vectors as possible.</a:t>
            </a:r>
            <a:endParaRPr lang="en-US" dirty="0"/>
          </a:p>
        </p:txBody>
      </p:sp>
    </p:spTree>
    <p:extLst>
      <p:ext uri="{BB962C8B-B14F-4D97-AF65-F5344CB8AC3E}">
        <p14:creationId xmlns:p14="http://schemas.microsoft.com/office/powerpoint/2010/main" val="337803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86EF-C254-81A0-4732-89402B9D6E52}"/>
              </a:ext>
            </a:extLst>
          </p:cNvPr>
          <p:cNvSpPr>
            <a:spLocks noGrp="1"/>
          </p:cNvSpPr>
          <p:nvPr>
            <p:ph type="title"/>
          </p:nvPr>
        </p:nvSpPr>
        <p:spPr/>
        <p:txBody>
          <a:bodyPr/>
          <a:lstStyle/>
          <a:p>
            <a:r>
              <a:rPr lang="en-GB" dirty="0"/>
              <a:t>Architecture of </a:t>
            </a:r>
            <a:r>
              <a:rPr lang="en-GB" dirty="0" err="1"/>
              <a:t>Footprinting</a:t>
            </a:r>
            <a:r>
              <a:rPr lang="en-GB" dirty="0"/>
              <a:t> and Reconnaissance </a:t>
            </a:r>
            <a:endParaRPr lang="en-US" dirty="0"/>
          </a:p>
        </p:txBody>
      </p:sp>
      <p:pic>
        <p:nvPicPr>
          <p:cNvPr id="4" name="Content Placeholder 3">
            <a:extLst>
              <a:ext uri="{FF2B5EF4-FFF2-40B4-BE49-F238E27FC236}">
                <a16:creationId xmlns:a16="http://schemas.microsoft.com/office/drawing/2014/main" id="{BD173886-F4FE-8EBF-0BDB-F92378AB5E3C}"/>
              </a:ext>
            </a:extLst>
          </p:cNvPr>
          <p:cNvPicPr>
            <a:picLocks noGrp="1" noChangeAspect="1"/>
          </p:cNvPicPr>
          <p:nvPr>
            <p:ph idx="1"/>
          </p:nvPr>
        </p:nvPicPr>
        <p:blipFill>
          <a:blip r:embed="rId2"/>
          <a:stretch>
            <a:fillRect/>
          </a:stretch>
        </p:blipFill>
        <p:spPr>
          <a:xfrm>
            <a:off x="1883098" y="2286000"/>
            <a:ext cx="8578203" cy="3581400"/>
          </a:xfrm>
        </p:spPr>
      </p:pic>
    </p:spTree>
    <p:extLst>
      <p:ext uri="{BB962C8B-B14F-4D97-AF65-F5344CB8AC3E}">
        <p14:creationId xmlns:p14="http://schemas.microsoft.com/office/powerpoint/2010/main" val="68727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19EC-D1DA-0F2E-A445-055D1ADC7026}"/>
              </a:ext>
            </a:extLst>
          </p:cNvPr>
          <p:cNvSpPr>
            <a:spLocks noGrp="1"/>
          </p:cNvSpPr>
          <p:nvPr>
            <p:ph type="title"/>
          </p:nvPr>
        </p:nvSpPr>
        <p:spPr/>
        <p:txBody>
          <a:bodyPr/>
          <a:lstStyle/>
          <a:p>
            <a:r>
              <a:rPr lang="en-GB" dirty="0" err="1"/>
              <a:t>Footprinting</a:t>
            </a:r>
            <a:r>
              <a:rPr lang="en-GB" dirty="0"/>
              <a:t> Methodology </a:t>
            </a:r>
            <a:endParaRPr lang="en-US" dirty="0"/>
          </a:p>
        </p:txBody>
      </p:sp>
      <p:sp>
        <p:nvSpPr>
          <p:cNvPr id="3" name="Content Placeholder 2">
            <a:extLst>
              <a:ext uri="{FF2B5EF4-FFF2-40B4-BE49-F238E27FC236}">
                <a16:creationId xmlns:a16="http://schemas.microsoft.com/office/drawing/2014/main" id="{67B1C319-2ACB-97D1-A939-DBD342E51104}"/>
              </a:ext>
            </a:extLst>
          </p:cNvPr>
          <p:cNvSpPr>
            <a:spLocks noGrp="1"/>
          </p:cNvSpPr>
          <p:nvPr>
            <p:ph idx="1"/>
          </p:nvPr>
        </p:nvSpPr>
        <p:spPr/>
        <p:txBody>
          <a:bodyPr>
            <a:normAutofit fontScale="92500" lnSpcReduction="10000"/>
          </a:bodyPr>
          <a:lstStyle/>
          <a:p>
            <a:r>
              <a:rPr lang="en-GB" dirty="0"/>
              <a:t>There are many different ways to approach </a:t>
            </a:r>
            <a:r>
              <a:rPr lang="en-GB" dirty="0" err="1"/>
              <a:t>footprinting</a:t>
            </a:r>
            <a:r>
              <a:rPr lang="en-GB" dirty="0"/>
              <a:t>, but all approaches should follow a similar methodology. This includes identifying the assessment goals, gathering information about the target, </a:t>
            </a:r>
            <a:r>
              <a:rPr lang="en-GB" dirty="0" err="1"/>
              <a:t>analyzing</a:t>
            </a:r>
            <a:r>
              <a:rPr lang="en-GB" dirty="0"/>
              <a:t> this information, and reporting your findings.
The first step is to identify the goals of the assessment. What do you want to achieve by conducting a security assessment (Arora, 2021)? Do you want to find out how easy it would be to hack into the organization’s systems, or do you want to gather general information about the organization’s network infrastructure?
Once you have identified your goals, you can gather information about the target. This includes anything relevant, such as the company’s name, website, contact details, and relevant social media profiles. It is also essential to gather information about the organization’s security posture, such as what type of security measures they use and how they are implemented</a:t>
            </a:r>
            <a:endParaRPr lang="en-US" dirty="0"/>
          </a:p>
        </p:txBody>
      </p:sp>
    </p:spTree>
    <p:extLst>
      <p:ext uri="{BB962C8B-B14F-4D97-AF65-F5344CB8AC3E}">
        <p14:creationId xmlns:p14="http://schemas.microsoft.com/office/powerpoint/2010/main" val="226762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4108-D51D-75AC-E3FD-8EE6717DC4C9}"/>
              </a:ext>
            </a:extLst>
          </p:cNvPr>
          <p:cNvSpPr>
            <a:spLocks noGrp="1"/>
          </p:cNvSpPr>
          <p:nvPr>
            <p:ph type="title"/>
          </p:nvPr>
        </p:nvSpPr>
        <p:spPr/>
        <p:txBody>
          <a:bodyPr/>
          <a:lstStyle/>
          <a:p>
            <a:r>
              <a:rPr lang="en-GB" dirty="0"/>
              <a:t>Information Gathered through </a:t>
            </a:r>
            <a:r>
              <a:rPr lang="en-GB" dirty="0" err="1"/>
              <a:t>Footprinting</a:t>
            </a:r>
            <a:r>
              <a:rPr lang="en-GB" dirty="0"/>
              <a:t> </a:t>
            </a:r>
            <a:endParaRPr lang="en-US" dirty="0"/>
          </a:p>
        </p:txBody>
      </p:sp>
      <p:sp>
        <p:nvSpPr>
          <p:cNvPr id="3" name="Content Placeholder 2">
            <a:extLst>
              <a:ext uri="{FF2B5EF4-FFF2-40B4-BE49-F238E27FC236}">
                <a16:creationId xmlns:a16="http://schemas.microsoft.com/office/drawing/2014/main" id="{B9A493F3-0644-D430-EFC4-66FD740AA413}"/>
              </a:ext>
            </a:extLst>
          </p:cNvPr>
          <p:cNvSpPr>
            <a:spLocks noGrp="1"/>
          </p:cNvSpPr>
          <p:nvPr>
            <p:ph idx="1"/>
          </p:nvPr>
        </p:nvSpPr>
        <p:spPr/>
        <p:txBody>
          <a:bodyPr/>
          <a:lstStyle/>
          <a:p>
            <a:r>
              <a:rPr lang="en-GB" dirty="0"/>
              <a:t>The information gathered during a </a:t>
            </a:r>
            <a:r>
              <a:rPr lang="en-GB" dirty="0" err="1"/>
              <a:t>footprinting</a:t>
            </a:r>
            <a:r>
              <a:rPr lang="en-GB" dirty="0"/>
              <a:t> assessment can be used in many different ways. It can be used to improve an organization’s security posture by identifying vulnerabilities and recommending corrective actions. It can also be used in future penetration tests or red team exercises (Forbes Technology Council Expert Panel, 2021) to assess the effectiveness of security measures.
Finally, it can also be used as evidence in the aftermath of a data breach or cyberattack. Having a comprehensive record of its security posture can help an organization show that it took all reasonable steps to protect its data</a:t>
            </a:r>
            <a:endParaRPr lang="en-US" dirty="0"/>
          </a:p>
        </p:txBody>
      </p:sp>
    </p:spTree>
    <p:extLst>
      <p:ext uri="{BB962C8B-B14F-4D97-AF65-F5344CB8AC3E}">
        <p14:creationId xmlns:p14="http://schemas.microsoft.com/office/powerpoint/2010/main" val="13766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7D55-2FEC-BC64-906B-B2AA94257297}"/>
              </a:ext>
            </a:extLst>
          </p:cNvPr>
          <p:cNvSpPr>
            <a:spLocks noGrp="1"/>
          </p:cNvSpPr>
          <p:nvPr>
            <p:ph type="title"/>
          </p:nvPr>
        </p:nvSpPr>
        <p:spPr/>
        <p:txBody>
          <a:bodyPr/>
          <a:lstStyle/>
          <a:p>
            <a:r>
              <a:rPr lang="en-GB" dirty="0"/>
              <a:t>How </a:t>
            </a:r>
            <a:r>
              <a:rPr lang="en-GB" dirty="0" err="1"/>
              <a:t>Footprinting</a:t>
            </a:r>
            <a:r>
              <a:rPr lang="en-GB" dirty="0"/>
              <a:t> is used</a:t>
            </a:r>
            <a:endParaRPr lang="en-US" dirty="0"/>
          </a:p>
        </p:txBody>
      </p:sp>
      <p:sp>
        <p:nvSpPr>
          <p:cNvPr id="3" name="Content Placeholder 2">
            <a:extLst>
              <a:ext uri="{FF2B5EF4-FFF2-40B4-BE49-F238E27FC236}">
                <a16:creationId xmlns:a16="http://schemas.microsoft.com/office/drawing/2014/main" id="{170807C8-127A-F632-1DDB-5C818347E3EC}"/>
              </a:ext>
            </a:extLst>
          </p:cNvPr>
          <p:cNvSpPr>
            <a:spLocks noGrp="1"/>
          </p:cNvSpPr>
          <p:nvPr>
            <p:ph idx="1"/>
          </p:nvPr>
        </p:nvSpPr>
        <p:spPr/>
        <p:txBody>
          <a:bodyPr/>
          <a:lstStyle/>
          <a:p>
            <a:r>
              <a:rPr lang="en-GB" b="0" i="0" dirty="0" err="1">
                <a:solidFill>
                  <a:srgbClr val="333333"/>
                </a:solidFill>
                <a:effectLst/>
                <a:latin typeface="Inter"/>
              </a:rPr>
              <a:t>Footprinting</a:t>
            </a:r>
            <a:r>
              <a:rPr lang="en-GB" b="0" i="0" dirty="0">
                <a:solidFill>
                  <a:srgbClr val="333333"/>
                </a:solidFill>
                <a:effectLst/>
                <a:latin typeface="Inter"/>
              </a:rPr>
              <a:t> in ethical hacking is a common technique used by security professionals to assess an organization’s security posture. It can be used as part of a more extensive assessment or in isolation and can provide valuable information about the organization’s cybersecurity vulnerabilities. To learn Ethical hacking, you can </a:t>
            </a:r>
            <a:r>
              <a:rPr lang="en-GB" b="0" i="0" dirty="0" err="1">
                <a:solidFill>
                  <a:srgbClr val="333333"/>
                </a:solidFill>
                <a:effectLst/>
                <a:latin typeface="Inter"/>
              </a:rPr>
              <a:t>enroll</a:t>
            </a:r>
            <a:r>
              <a:rPr lang="en-GB" b="0" i="0" dirty="0">
                <a:solidFill>
                  <a:srgbClr val="333333"/>
                </a:solidFill>
                <a:effectLst/>
                <a:latin typeface="Inter"/>
              </a:rPr>
              <a:t> to a </a:t>
            </a:r>
            <a:r>
              <a:rPr lang="en-GB" b="0" i="0" u="sng" dirty="0">
                <a:solidFill>
                  <a:srgbClr val="333333"/>
                </a:solidFill>
                <a:effectLst/>
                <a:latin typeface="Inter"/>
                <a:hlinkClick r:id="rId2"/>
              </a:rPr>
              <a:t>Ethical hacking course</a:t>
            </a:r>
            <a:r>
              <a:rPr lang="en-GB" b="0" i="0" dirty="0">
                <a:solidFill>
                  <a:srgbClr val="333333"/>
                </a:solidFill>
                <a:effectLst/>
                <a:latin typeface="Inter"/>
              </a:rPr>
              <a:t>.</a:t>
            </a:r>
          </a:p>
          <a:p>
            <a:r>
              <a:rPr lang="en-GB" b="0" i="0" dirty="0">
                <a:solidFill>
                  <a:srgbClr val="333333"/>
                </a:solidFill>
                <a:effectLst/>
                <a:latin typeface="Inter"/>
              </a:rPr>
              <a:t>For hackers, </a:t>
            </a:r>
            <a:r>
              <a:rPr lang="en-GB" b="0" i="0" dirty="0" err="1">
                <a:solidFill>
                  <a:srgbClr val="333333"/>
                </a:solidFill>
                <a:effectLst/>
                <a:latin typeface="Inter"/>
              </a:rPr>
              <a:t>footprinting</a:t>
            </a:r>
            <a:r>
              <a:rPr lang="en-GB" b="0" i="0" dirty="0">
                <a:solidFill>
                  <a:srgbClr val="333333"/>
                </a:solidFill>
                <a:effectLst/>
                <a:latin typeface="Inter"/>
              </a:rPr>
              <a:t> can be used to gather information about a target that can then be incorporated when planning an attack. This includes information such as the names of employees, contact details, and social media profiles.</a:t>
            </a:r>
          </a:p>
          <a:p>
            <a:pPr marL="0" indent="0">
              <a:buNone/>
            </a:pPr>
            <a:endParaRPr lang="en-US" dirty="0"/>
          </a:p>
        </p:txBody>
      </p:sp>
    </p:spTree>
    <p:extLst>
      <p:ext uri="{BB962C8B-B14F-4D97-AF65-F5344CB8AC3E}">
        <p14:creationId xmlns:p14="http://schemas.microsoft.com/office/powerpoint/2010/main" val="3227196541"/>
      </p:ext>
    </p:extLst>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TF10001025</vt:lpstr>
      <vt:lpstr>Cyber security </vt:lpstr>
      <vt:lpstr>What is footprinting and reconnaissance </vt:lpstr>
      <vt:lpstr>What is footprinting </vt:lpstr>
      <vt:lpstr>What is Reconnaissance </vt:lpstr>
      <vt:lpstr>Architecture of Footprinting and Reconnaissance </vt:lpstr>
      <vt:lpstr>Footprinting Methodology </vt:lpstr>
      <vt:lpstr>Information Gathered through Footprinting </vt:lpstr>
      <vt:lpstr>How Footprinting is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Aditya Randhi</dc:creator>
  <cp:lastModifiedBy>Aditya Randhi</cp:lastModifiedBy>
  <cp:revision>2</cp:revision>
  <dcterms:created xsi:type="dcterms:W3CDTF">2024-02-27T06:03:02Z</dcterms:created>
  <dcterms:modified xsi:type="dcterms:W3CDTF">2024-05-01T14:40:57Z</dcterms:modified>
</cp:coreProperties>
</file>