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71CA-A980-04D9-7237-C8C2DCD54ABB}"/>
              </a:ext>
            </a:extLst>
          </p:cNvPr>
          <p:cNvSpPr>
            <a:spLocks noGrp="1"/>
          </p:cNvSpPr>
          <p:nvPr>
            <p:ph type="ctrTitle"/>
          </p:nvPr>
        </p:nvSpPr>
        <p:spPr/>
        <p:txBody>
          <a:bodyPr/>
          <a:lstStyle/>
          <a:p>
            <a:r>
              <a:rPr lang="en-GB" dirty="0"/>
              <a:t>Cyber security </a:t>
            </a:r>
            <a:endParaRPr lang="en-US" dirty="0"/>
          </a:p>
        </p:txBody>
      </p:sp>
      <p:sp>
        <p:nvSpPr>
          <p:cNvPr id="3" name="Subtitle 2">
            <a:extLst>
              <a:ext uri="{FF2B5EF4-FFF2-40B4-BE49-F238E27FC236}">
                <a16:creationId xmlns:a16="http://schemas.microsoft.com/office/drawing/2014/main" id="{10DC3F28-EB97-29A4-15BB-2C9B405405C7}"/>
              </a:ext>
            </a:extLst>
          </p:cNvPr>
          <p:cNvSpPr>
            <a:spLocks noGrp="1"/>
          </p:cNvSpPr>
          <p:nvPr>
            <p:ph type="subTitle" idx="1"/>
          </p:nvPr>
        </p:nvSpPr>
        <p:spPr/>
        <p:txBody>
          <a:bodyPr/>
          <a:lstStyle/>
          <a:p>
            <a:r>
              <a:rPr lang="en-GB" dirty="0"/>
              <a:t>Assignment-1</a:t>
            </a:r>
            <a:endParaRPr lang="en-US" dirty="0"/>
          </a:p>
        </p:txBody>
      </p:sp>
    </p:spTree>
    <p:extLst>
      <p:ext uri="{BB962C8B-B14F-4D97-AF65-F5344CB8AC3E}">
        <p14:creationId xmlns:p14="http://schemas.microsoft.com/office/powerpoint/2010/main" val="2482473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25EE-E619-69B6-68F1-CC39AAE7125A}"/>
              </a:ext>
            </a:extLst>
          </p:cNvPr>
          <p:cNvSpPr>
            <a:spLocks noGrp="1"/>
          </p:cNvSpPr>
          <p:nvPr>
            <p:ph type="title"/>
          </p:nvPr>
        </p:nvSpPr>
        <p:spPr/>
        <p:txBody>
          <a:bodyPr/>
          <a:lstStyle/>
          <a:p>
            <a:r>
              <a:rPr lang="en-GB" dirty="0"/>
              <a:t>Data types</a:t>
            </a:r>
            <a:endParaRPr lang="en-US" dirty="0"/>
          </a:p>
        </p:txBody>
      </p:sp>
      <p:pic>
        <p:nvPicPr>
          <p:cNvPr id="4" name="Content Placeholder 3">
            <a:extLst>
              <a:ext uri="{FF2B5EF4-FFF2-40B4-BE49-F238E27FC236}">
                <a16:creationId xmlns:a16="http://schemas.microsoft.com/office/drawing/2014/main" id="{C462F8AF-210E-411D-5599-DC570BF93DEF}"/>
              </a:ext>
            </a:extLst>
          </p:cNvPr>
          <p:cNvPicPr>
            <a:picLocks noGrp="1" noChangeAspect="1"/>
          </p:cNvPicPr>
          <p:nvPr>
            <p:ph idx="1"/>
          </p:nvPr>
        </p:nvPicPr>
        <p:blipFill>
          <a:blip r:embed="rId2"/>
          <a:stretch>
            <a:fillRect/>
          </a:stretch>
        </p:blipFill>
        <p:spPr>
          <a:xfrm>
            <a:off x="2231137" y="2638425"/>
            <a:ext cx="7729728" cy="3915966"/>
          </a:xfrm>
        </p:spPr>
      </p:pic>
    </p:spTree>
    <p:extLst>
      <p:ext uri="{BB962C8B-B14F-4D97-AF65-F5344CB8AC3E}">
        <p14:creationId xmlns:p14="http://schemas.microsoft.com/office/powerpoint/2010/main" val="855181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9289-6D88-D2CB-0097-071440B48F33}"/>
              </a:ext>
            </a:extLst>
          </p:cNvPr>
          <p:cNvSpPr>
            <a:spLocks noGrp="1"/>
          </p:cNvSpPr>
          <p:nvPr>
            <p:ph type="title"/>
          </p:nvPr>
        </p:nvSpPr>
        <p:spPr/>
        <p:txBody>
          <a:bodyPr/>
          <a:lstStyle/>
          <a:p>
            <a:r>
              <a:rPr lang="en-GB" dirty="0"/>
              <a:t>Introduction to web application </a:t>
            </a:r>
            <a:endParaRPr lang="en-US" dirty="0"/>
          </a:p>
        </p:txBody>
      </p:sp>
      <p:sp>
        <p:nvSpPr>
          <p:cNvPr id="3" name="Content Placeholder 2">
            <a:extLst>
              <a:ext uri="{FF2B5EF4-FFF2-40B4-BE49-F238E27FC236}">
                <a16:creationId xmlns:a16="http://schemas.microsoft.com/office/drawing/2014/main" id="{447215D5-A60D-C4CC-1484-AD02BDB2990A}"/>
              </a:ext>
            </a:extLst>
          </p:cNvPr>
          <p:cNvSpPr>
            <a:spLocks noGrp="1"/>
          </p:cNvSpPr>
          <p:nvPr>
            <p:ph idx="1"/>
          </p:nvPr>
        </p:nvSpPr>
        <p:spPr/>
        <p:txBody>
          <a:bodyPr>
            <a:normAutofit fontScale="85000" lnSpcReduction="10000"/>
          </a:bodyPr>
          <a:lstStyle/>
          <a:p>
            <a:r>
              <a:rPr lang="en-GB" b="0" i="0" dirty="0">
                <a:solidFill>
                  <a:srgbClr val="333333"/>
                </a:solidFill>
                <a:effectLst/>
                <a:latin typeface="verdana" panose="020B0604030504040204" pitchFamily="34" charset="0"/>
              </a:rPr>
              <a:t>It is a type of computer program that usually runs with the help of a web browser and also uses many web technologies to perform various tasks on the internet.</a:t>
            </a:r>
          </a:p>
          <a:p>
            <a:r>
              <a:rPr lang="en-GB" b="0" i="0" dirty="0">
                <a:solidFill>
                  <a:srgbClr val="333333"/>
                </a:solidFill>
                <a:effectLst/>
                <a:latin typeface="verdana" panose="020B0604030504040204" pitchFamily="34" charset="0"/>
              </a:rPr>
              <a:t>A web application can be developed for several uses, which can be used by anyone like it can be used as an individual or as a whole organization for several reasons.</a:t>
            </a:r>
          </a:p>
          <a:p>
            <a:r>
              <a:rPr lang="en-GB" b="0" i="0" dirty="0">
                <a:solidFill>
                  <a:srgbClr val="333333"/>
                </a:solidFill>
                <a:effectLst/>
                <a:latin typeface="verdana" panose="020B0604030504040204" pitchFamily="34" charset="0"/>
              </a:rPr>
              <a:t>In general, a web application can contain online shops (or we can also say them e-commerce shops), webmail's, calculators, social media platforms, etc. There is also some kind of web application that usually requires a special kind of web browser to access them. We cannot access those kinds of web applications by using regular web- browsers. However, most of the web applications available on the internet can be accessed using a </a:t>
            </a:r>
            <a:r>
              <a:rPr lang="en-GB" b="1" i="0" dirty="0">
                <a:solidFill>
                  <a:srgbClr val="333333"/>
                </a:solidFill>
                <a:effectLst/>
                <a:latin typeface="inter-bold"/>
              </a:rPr>
              <a:t>standard web browser</a:t>
            </a:r>
            <a:r>
              <a:rPr lang="en-GB" b="0" i="0" dirty="0">
                <a:solidFill>
                  <a:srgbClr val="333333"/>
                </a:solidFill>
                <a:effectLst/>
                <a:latin typeface="verdana" panose="020B0604030504040204" pitchFamily="34" charset="0"/>
              </a:rPr>
              <a:t>.</a:t>
            </a:r>
          </a:p>
          <a:p>
            <a:endParaRPr lang="en-US" dirty="0"/>
          </a:p>
        </p:txBody>
      </p:sp>
    </p:spTree>
    <p:extLst>
      <p:ext uri="{BB962C8B-B14F-4D97-AF65-F5344CB8AC3E}">
        <p14:creationId xmlns:p14="http://schemas.microsoft.com/office/powerpoint/2010/main" val="344358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AE29-D5DB-B1AF-72D5-4D95517A63FC}"/>
              </a:ext>
            </a:extLst>
          </p:cNvPr>
          <p:cNvSpPr>
            <a:spLocks noGrp="1"/>
          </p:cNvSpPr>
          <p:nvPr>
            <p:ph type="title"/>
          </p:nvPr>
        </p:nvSpPr>
        <p:spPr/>
        <p:txBody>
          <a:bodyPr/>
          <a:lstStyle/>
          <a:p>
            <a:r>
              <a:rPr lang="en-GB" dirty="0"/>
              <a:t>Architecture of web application </a:t>
            </a:r>
            <a:endParaRPr lang="en-US" dirty="0"/>
          </a:p>
        </p:txBody>
      </p:sp>
      <p:pic>
        <p:nvPicPr>
          <p:cNvPr id="4" name="Content Placeholder 3">
            <a:extLst>
              <a:ext uri="{FF2B5EF4-FFF2-40B4-BE49-F238E27FC236}">
                <a16:creationId xmlns:a16="http://schemas.microsoft.com/office/drawing/2014/main" id="{727668D4-85CF-5AC9-8C53-28E62D7AF370}"/>
              </a:ext>
            </a:extLst>
          </p:cNvPr>
          <p:cNvPicPr>
            <a:picLocks noGrp="1" noChangeAspect="1"/>
          </p:cNvPicPr>
          <p:nvPr>
            <p:ph idx="1"/>
          </p:nvPr>
        </p:nvPicPr>
        <p:blipFill>
          <a:blip r:embed="rId2"/>
          <a:stretch>
            <a:fillRect/>
          </a:stretch>
        </p:blipFill>
        <p:spPr>
          <a:xfrm>
            <a:off x="2231136" y="2638425"/>
            <a:ext cx="7729728" cy="3969544"/>
          </a:xfrm>
        </p:spPr>
      </p:pic>
    </p:spTree>
    <p:extLst>
      <p:ext uri="{BB962C8B-B14F-4D97-AF65-F5344CB8AC3E}">
        <p14:creationId xmlns:p14="http://schemas.microsoft.com/office/powerpoint/2010/main" val="129619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E656-E202-D8C5-7CC4-EFFEC281FCF1}"/>
              </a:ext>
            </a:extLst>
          </p:cNvPr>
          <p:cNvSpPr>
            <a:spLocks noGrp="1"/>
          </p:cNvSpPr>
          <p:nvPr>
            <p:ph type="title"/>
          </p:nvPr>
        </p:nvSpPr>
        <p:spPr/>
        <p:txBody>
          <a:bodyPr/>
          <a:lstStyle/>
          <a:p>
            <a:r>
              <a:rPr lang="en-GB" dirty="0"/>
              <a:t>Web service </a:t>
            </a:r>
            <a:endParaRPr lang="en-US" dirty="0"/>
          </a:p>
        </p:txBody>
      </p:sp>
      <p:sp>
        <p:nvSpPr>
          <p:cNvPr id="3" name="Content Placeholder 2">
            <a:extLst>
              <a:ext uri="{FF2B5EF4-FFF2-40B4-BE49-F238E27FC236}">
                <a16:creationId xmlns:a16="http://schemas.microsoft.com/office/drawing/2014/main" id="{5D5F07A9-0B82-F01B-5556-1B1EA0B270C8}"/>
              </a:ext>
            </a:extLst>
          </p:cNvPr>
          <p:cNvSpPr>
            <a:spLocks noGrp="1"/>
          </p:cNvSpPr>
          <p:nvPr>
            <p:ph idx="1"/>
          </p:nvPr>
        </p:nvSpPr>
        <p:spPr/>
        <p:txBody>
          <a:bodyPr/>
          <a:lstStyle/>
          <a:p>
            <a:r>
              <a:rPr lang="en-GB" dirty="0"/>
              <a:t>A web server is software and hardware that uses HTTP (Hypertext Transfer Protocol) and other protocols to respond to client requests made over the World Wide Web. The main job of a web server is to display website content through storing, processing and delivering webpages to users.</a:t>
            </a:r>
            <a:endParaRPr lang="en-US" dirty="0"/>
          </a:p>
        </p:txBody>
      </p:sp>
      <p:pic>
        <p:nvPicPr>
          <p:cNvPr id="4" name="Picture 3">
            <a:extLst>
              <a:ext uri="{FF2B5EF4-FFF2-40B4-BE49-F238E27FC236}">
                <a16:creationId xmlns:a16="http://schemas.microsoft.com/office/drawing/2014/main" id="{824135C4-CCF5-5994-49C4-9637D6A2D92B}"/>
              </a:ext>
            </a:extLst>
          </p:cNvPr>
          <p:cNvPicPr>
            <a:picLocks noChangeAspect="1"/>
          </p:cNvPicPr>
          <p:nvPr/>
        </p:nvPicPr>
        <p:blipFill>
          <a:blip r:embed="rId2"/>
          <a:stretch>
            <a:fillRect/>
          </a:stretch>
        </p:blipFill>
        <p:spPr>
          <a:xfrm>
            <a:off x="2305050" y="3923108"/>
            <a:ext cx="7581900" cy="2476500"/>
          </a:xfrm>
          <a:prstGeom prst="rect">
            <a:avLst/>
          </a:prstGeom>
        </p:spPr>
      </p:pic>
    </p:spTree>
    <p:extLst>
      <p:ext uri="{BB962C8B-B14F-4D97-AF65-F5344CB8AC3E}">
        <p14:creationId xmlns:p14="http://schemas.microsoft.com/office/powerpoint/2010/main" val="401536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43FB-D76D-0A28-CDB9-4C770CA22BA0}"/>
              </a:ext>
            </a:extLst>
          </p:cNvPr>
          <p:cNvSpPr>
            <a:spLocks noGrp="1"/>
          </p:cNvSpPr>
          <p:nvPr>
            <p:ph type="title"/>
          </p:nvPr>
        </p:nvSpPr>
        <p:spPr/>
        <p:txBody>
          <a:bodyPr/>
          <a:lstStyle/>
          <a:p>
            <a:r>
              <a:rPr lang="en-GB" dirty="0"/>
              <a:t>What is cyber security </a:t>
            </a:r>
            <a:endParaRPr lang="en-US" dirty="0"/>
          </a:p>
        </p:txBody>
      </p:sp>
      <p:sp>
        <p:nvSpPr>
          <p:cNvPr id="3" name="Content Placeholder 2">
            <a:extLst>
              <a:ext uri="{FF2B5EF4-FFF2-40B4-BE49-F238E27FC236}">
                <a16:creationId xmlns:a16="http://schemas.microsoft.com/office/drawing/2014/main" id="{448FADC2-B2FA-9C21-651E-A7F0A69F802B}"/>
              </a:ext>
            </a:extLst>
          </p:cNvPr>
          <p:cNvSpPr>
            <a:spLocks noGrp="1"/>
          </p:cNvSpPr>
          <p:nvPr>
            <p:ph idx="1"/>
          </p:nvPr>
        </p:nvSpPr>
        <p:spPr/>
        <p:txBody>
          <a:bodyPr/>
          <a:lstStyle/>
          <a:p>
            <a:r>
              <a:rPr lang="en-GB" dirty="0"/>
              <a:t>The technique of protecting internet-connected systems such as computers, servers, mobile devices, electronic systems, networks, and data from malicious attacks is known as cybersecurity. We can divide cybersecurity into two parts one is cyber, and the other is security. Cyber refers to the technology that includes systems, networks, programs, and data. And security is concerned with the protection of systems, networks, applications, and information. In some cases, it is also called electronic information security or information technology security.</a:t>
            </a:r>
            <a:endParaRPr lang="en-US" dirty="0"/>
          </a:p>
        </p:txBody>
      </p:sp>
    </p:spTree>
    <p:extLst>
      <p:ext uri="{BB962C8B-B14F-4D97-AF65-F5344CB8AC3E}">
        <p14:creationId xmlns:p14="http://schemas.microsoft.com/office/powerpoint/2010/main" val="32461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1D2F-B7F0-7B16-EDC4-DDA4C963D40A}"/>
              </a:ext>
            </a:extLst>
          </p:cNvPr>
          <p:cNvSpPr>
            <a:spLocks noGrp="1"/>
          </p:cNvSpPr>
          <p:nvPr>
            <p:ph type="title"/>
          </p:nvPr>
        </p:nvSpPr>
        <p:spPr/>
        <p:txBody>
          <a:bodyPr/>
          <a:lstStyle/>
          <a:p>
            <a:r>
              <a:rPr lang="en-GB" dirty="0"/>
              <a:t>Types of cyber security </a:t>
            </a:r>
            <a:endParaRPr lang="en-US" dirty="0"/>
          </a:p>
        </p:txBody>
      </p:sp>
      <p:sp>
        <p:nvSpPr>
          <p:cNvPr id="3" name="Content Placeholder 2">
            <a:extLst>
              <a:ext uri="{FF2B5EF4-FFF2-40B4-BE49-F238E27FC236}">
                <a16:creationId xmlns:a16="http://schemas.microsoft.com/office/drawing/2014/main" id="{AAA5C578-1697-5A51-5286-5182812D81BB}"/>
              </a:ext>
            </a:extLst>
          </p:cNvPr>
          <p:cNvSpPr>
            <a:spLocks noGrp="1"/>
          </p:cNvSpPr>
          <p:nvPr>
            <p:ph idx="1"/>
          </p:nvPr>
        </p:nvSpPr>
        <p:spPr/>
        <p:txBody>
          <a:bodyPr>
            <a:normAutofit fontScale="92500" lnSpcReduction="20000"/>
          </a:bodyPr>
          <a:lstStyle/>
          <a:p>
            <a:r>
              <a:rPr lang="en-GB" dirty="0"/>
              <a:t>Every organization’s assets are the combinations of a variety of different systems. These systems have a strong cybersecurity posture that requires coordinated efforts across all of its systems. Therefore, we can categorize cybersecurity in the following sub-domains:</a:t>
            </a:r>
          </a:p>
          <a:p>
            <a:r>
              <a:rPr lang="en-GB" dirty="0"/>
              <a:t>Network security </a:t>
            </a:r>
          </a:p>
          <a:p>
            <a:r>
              <a:rPr lang="en-GB" dirty="0"/>
              <a:t>Application security </a:t>
            </a:r>
          </a:p>
          <a:p>
            <a:r>
              <a:rPr lang="en-GB" dirty="0"/>
              <a:t>Information or data security </a:t>
            </a:r>
          </a:p>
          <a:p>
            <a:r>
              <a:rPr lang="en-GB" dirty="0"/>
              <a:t>Identity management </a:t>
            </a:r>
          </a:p>
          <a:p>
            <a:r>
              <a:rPr lang="en-GB" dirty="0"/>
              <a:t>Operational security </a:t>
            </a:r>
          </a:p>
          <a:p>
            <a:r>
              <a:rPr lang="en-GB" dirty="0"/>
              <a:t>Mobile security </a:t>
            </a:r>
            <a:endParaRPr lang="en-US" dirty="0"/>
          </a:p>
        </p:txBody>
      </p:sp>
    </p:spTree>
    <p:extLst>
      <p:ext uri="{BB962C8B-B14F-4D97-AF65-F5344CB8AC3E}">
        <p14:creationId xmlns:p14="http://schemas.microsoft.com/office/powerpoint/2010/main" val="110990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35396-30DA-1F9F-B64D-3D48E00BE4B2}"/>
              </a:ext>
            </a:extLst>
          </p:cNvPr>
          <p:cNvSpPr>
            <a:spLocks noGrp="1"/>
          </p:cNvSpPr>
          <p:nvPr>
            <p:ph idx="1"/>
          </p:nvPr>
        </p:nvSpPr>
        <p:spPr>
          <a:xfrm>
            <a:off x="1232297" y="1000126"/>
            <a:ext cx="9358312" cy="4804172"/>
          </a:xfrm>
        </p:spPr>
        <p:txBody>
          <a:bodyPr>
            <a:normAutofit fontScale="77500" lnSpcReduction="20000"/>
          </a:bodyPr>
          <a:lstStyle/>
          <a:p>
            <a:pPr marL="0" indent="0">
              <a:buNone/>
            </a:pPr>
            <a:r>
              <a:rPr lang="en-GB" b="1" dirty="0"/>
              <a:t>Network Security:</a:t>
            </a:r>
          </a:p>
          <a:p>
            <a:pPr marL="0" indent="0">
              <a:buNone/>
            </a:pPr>
            <a:r>
              <a:rPr lang="en-GB" dirty="0"/>
              <a:t>                      It involves implementing the hardware and software to secure a computer network from unauthorized access, intruders, attacks, disruption, and misuse. This security helps an organization to protect its assets against external and internal threats.</a:t>
            </a:r>
          </a:p>
          <a:p>
            <a:pPr marL="0" indent="0">
              <a:buNone/>
            </a:pPr>
            <a:r>
              <a:rPr lang="en-GB" b="1" dirty="0"/>
              <a:t>Application Security: </a:t>
            </a:r>
          </a:p>
          <a:p>
            <a:pPr marL="0" indent="0">
              <a:buNone/>
            </a:pPr>
            <a:r>
              <a:rPr lang="en-GB" dirty="0"/>
              <a:t>                       It involves protecting the software and devices from unwanted threats. This protection can be done by constantly updating the apps to ensure they are secure from attacks. Successful security begins in the design stage, writing source code, validation, threat </a:t>
            </a:r>
            <a:r>
              <a:rPr lang="en-GB" dirty="0" err="1"/>
              <a:t>modeling</a:t>
            </a:r>
            <a:r>
              <a:rPr lang="en-GB" dirty="0"/>
              <a:t>, etc., before a program or device is deployed.
</a:t>
            </a:r>
            <a:r>
              <a:rPr lang="en-GB" b="1" dirty="0"/>
              <a:t>Information or Data Security: </a:t>
            </a:r>
          </a:p>
          <a:p>
            <a:pPr marL="0" indent="0">
              <a:buNone/>
            </a:pPr>
            <a:r>
              <a:rPr lang="en-GB" dirty="0"/>
              <a:t>                       It involves implementing a strong data storage mechanism to maintain the integrity and privacy of data, both in storage and in transit.
</a:t>
            </a:r>
            <a:r>
              <a:rPr lang="en-GB" b="1" dirty="0"/>
              <a:t>Identity management</a:t>
            </a:r>
            <a:r>
              <a:rPr lang="en-GB" dirty="0"/>
              <a:t>: </a:t>
            </a:r>
          </a:p>
          <a:p>
            <a:pPr marL="0" indent="0">
              <a:buNone/>
            </a:pPr>
            <a:r>
              <a:rPr lang="en-GB" dirty="0"/>
              <a:t>                        It deals with the procedure for determining the level of access that each individual has within an organization.
</a:t>
            </a:r>
            <a:r>
              <a:rPr lang="en-GB" b="1" dirty="0"/>
              <a:t>Operational Security: </a:t>
            </a:r>
          </a:p>
          <a:p>
            <a:pPr marL="0" indent="0">
              <a:buNone/>
            </a:pPr>
            <a:r>
              <a:rPr lang="en-GB" dirty="0"/>
              <a:t>                      It involves processing and making decisions on handling and securing data assets.
</a:t>
            </a:r>
            <a:r>
              <a:rPr lang="en-GB" b="1" dirty="0"/>
              <a:t>Mobile Security:</a:t>
            </a:r>
          </a:p>
          <a:p>
            <a:pPr marL="0" indent="0">
              <a:buNone/>
            </a:pPr>
            <a:r>
              <a:rPr lang="en-GB" dirty="0"/>
              <a:t>                     It involves securing the organizational and personal data stored on mobile devices such as cell phones, computers, tablets, and other similar devices against various malicious threats. These threats are unauthorized access, device loss or theft, malware, etc.</a:t>
            </a:r>
            <a:endParaRPr lang="en-US" dirty="0"/>
          </a:p>
        </p:txBody>
      </p:sp>
    </p:spTree>
    <p:extLst>
      <p:ext uri="{BB962C8B-B14F-4D97-AF65-F5344CB8AC3E}">
        <p14:creationId xmlns:p14="http://schemas.microsoft.com/office/powerpoint/2010/main" val="100785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A2F9-93EF-1EF9-3762-9C46592AE0B8}"/>
              </a:ext>
            </a:extLst>
          </p:cNvPr>
          <p:cNvSpPr>
            <a:spLocks noGrp="1"/>
          </p:cNvSpPr>
          <p:nvPr>
            <p:ph type="title"/>
          </p:nvPr>
        </p:nvSpPr>
        <p:spPr/>
        <p:txBody>
          <a:bodyPr/>
          <a:lstStyle/>
          <a:p>
            <a:r>
              <a:rPr lang="en-GB" dirty="0"/>
              <a:t>Importance of cyber security </a:t>
            </a:r>
            <a:endParaRPr lang="en-US" dirty="0"/>
          </a:p>
        </p:txBody>
      </p:sp>
      <p:sp>
        <p:nvSpPr>
          <p:cNvPr id="3" name="Content Placeholder 2">
            <a:extLst>
              <a:ext uri="{FF2B5EF4-FFF2-40B4-BE49-F238E27FC236}">
                <a16:creationId xmlns:a16="http://schemas.microsoft.com/office/drawing/2014/main" id="{CC98DEED-53C0-D0A6-D596-7693B4CB14B1}"/>
              </a:ext>
            </a:extLst>
          </p:cNvPr>
          <p:cNvSpPr>
            <a:spLocks noGrp="1"/>
          </p:cNvSpPr>
          <p:nvPr>
            <p:ph idx="1"/>
          </p:nvPr>
        </p:nvSpPr>
        <p:spPr/>
        <p:txBody>
          <a:bodyPr>
            <a:normAutofit fontScale="70000" lnSpcReduction="20000"/>
          </a:bodyPr>
          <a:lstStyle/>
          <a:p>
            <a:r>
              <a:rPr lang="en-GB" b="0" i="0" dirty="0">
                <a:solidFill>
                  <a:srgbClr val="333333"/>
                </a:solidFill>
                <a:effectLst/>
                <a:latin typeface="verdana" panose="020B0604030504040204" pitchFamily="34" charset="0"/>
              </a:rPr>
              <a:t>Today we live in a digital era where all aspects of our lives depend on the network, computer and other electronic devices, and software applications. All critical infrastructure such as the banking system, healthcare, financial institutions, governments, and manufacturing industries use </a:t>
            </a:r>
            <a:r>
              <a:rPr lang="en-GB" b="1" i="0" dirty="0">
                <a:solidFill>
                  <a:srgbClr val="333333"/>
                </a:solidFill>
                <a:effectLst/>
                <a:latin typeface="inter-bold"/>
              </a:rPr>
              <a:t>devices connected to the Internet</a:t>
            </a:r>
            <a:r>
              <a:rPr lang="en-GB" b="0" i="0" dirty="0">
                <a:solidFill>
                  <a:srgbClr val="333333"/>
                </a:solidFill>
                <a:effectLst/>
                <a:latin typeface="verdana" panose="020B0604030504040204" pitchFamily="34" charset="0"/>
              </a:rPr>
              <a:t> as a core part of their operations. Some of their information, such as intellectual property, financial data, and personal data, can be sensitive for unauthorized access or exposure that could have </a:t>
            </a:r>
            <a:r>
              <a:rPr lang="en-GB" b="1" i="0" dirty="0">
                <a:solidFill>
                  <a:srgbClr val="333333"/>
                </a:solidFill>
                <a:effectLst/>
                <a:latin typeface="inter-bold"/>
              </a:rPr>
              <a:t>negative consequences</a:t>
            </a:r>
            <a:r>
              <a:rPr lang="en-GB" b="0" i="0" dirty="0">
                <a:solidFill>
                  <a:srgbClr val="333333"/>
                </a:solidFill>
                <a:effectLst/>
                <a:latin typeface="verdana" panose="020B0604030504040204" pitchFamily="34" charset="0"/>
              </a:rPr>
              <a:t>. This information gives intruders and threat actors to infiltrate them for financial gain, extortion, political or social motives, or just vandalism.</a:t>
            </a:r>
          </a:p>
          <a:p>
            <a:r>
              <a:rPr lang="en-GB" b="0" i="0" dirty="0">
                <a:solidFill>
                  <a:srgbClr val="333333"/>
                </a:solidFill>
                <a:effectLst/>
                <a:latin typeface="verdana" panose="020B0604030504040204" pitchFamily="34" charset="0"/>
              </a:rPr>
              <a:t>Cyber-attack is now an international concern that hacks the system, and other security attacks could endanger the global economy. Therefore, it is essential to have an excellent cybersecurity strategy to protect sensitive information from high-profile security breaches. Furthermore, as the volume of cyber-attacks grows, companies and organizations, especially those that deal with information related to national security, health, or financial records, need to use strong cybersecurity measures and processes to protect their sensitive business and personal information.</a:t>
            </a:r>
          </a:p>
          <a:p>
            <a:endParaRPr lang="en-US" dirty="0"/>
          </a:p>
        </p:txBody>
      </p:sp>
    </p:spTree>
    <p:extLst>
      <p:ext uri="{BB962C8B-B14F-4D97-AF65-F5344CB8AC3E}">
        <p14:creationId xmlns:p14="http://schemas.microsoft.com/office/powerpoint/2010/main" val="77086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8D06-C4F7-0867-7C26-1DDDBF849767}"/>
              </a:ext>
            </a:extLst>
          </p:cNvPr>
          <p:cNvSpPr>
            <a:spLocks noGrp="1"/>
          </p:cNvSpPr>
          <p:nvPr>
            <p:ph type="title"/>
          </p:nvPr>
        </p:nvSpPr>
        <p:spPr/>
        <p:txBody>
          <a:bodyPr/>
          <a:lstStyle/>
          <a:p>
            <a:r>
              <a:rPr lang="en-GB" dirty="0"/>
              <a:t>Types of cyber security threads</a:t>
            </a:r>
            <a:endParaRPr lang="en-US" dirty="0"/>
          </a:p>
        </p:txBody>
      </p:sp>
      <p:sp>
        <p:nvSpPr>
          <p:cNvPr id="3" name="Content Placeholder 2">
            <a:extLst>
              <a:ext uri="{FF2B5EF4-FFF2-40B4-BE49-F238E27FC236}">
                <a16:creationId xmlns:a16="http://schemas.microsoft.com/office/drawing/2014/main" id="{BEBDD152-EF38-D039-6F4B-A2642AC9F5D0}"/>
              </a:ext>
            </a:extLst>
          </p:cNvPr>
          <p:cNvSpPr>
            <a:spLocks noGrp="1"/>
          </p:cNvSpPr>
          <p:nvPr>
            <p:ph idx="1"/>
          </p:nvPr>
        </p:nvSpPr>
        <p:spPr/>
        <p:txBody>
          <a:bodyPr/>
          <a:lstStyle/>
          <a:p>
            <a:r>
              <a:rPr lang="en-GB" dirty="0"/>
              <a:t>A threat in cybersecurity is a malicious activity by an individual or organization to corrupt or steal data, gain access to a network, or disrupts digital life in general. The cyber community defines the following threats available today</a:t>
            </a:r>
            <a:endParaRPr lang="en-US" dirty="0"/>
          </a:p>
        </p:txBody>
      </p:sp>
      <p:pic>
        <p:nvPicPr>
          <p:cNvPr id="4" name="Picture 3">
            <a:extLst>
              <a:ext uri="{FF2B5EF4-FFF2-40B4-BE49-F238E27FC236}">
                <a16:creationId xmlns:a16="http://schemas.microsoft.com/office/drawing/2014/main" id="{7DD0F1DB-D64B-B2D6-3158-0E97135DC966}"/>
              </a:ext>
            </a:extLst>
          </p:cNvPr>
          <p:cNvPicPr>
            <a:picLocks noChangeAspect="1"/>
          </p:cNvPicPr>
          <p:nvPr/>
        </p:nvPicPr>
        <p:blipFill>
          <a:blip r:embed="rId2"/>
          <a:stretch>
            <a:fillRect/>
          </a:stretch>
        </p:blipFill>
        <p:spPr>
          <a:xfrm>
            <a:off x="3238500" y="3584971"/>
            <a:ext cx="5715000" cy="2867025"/>
          </a:xfrm>
          <a:prstGeom prst="rect">
            <a:avLst/>
          </a:prstGeom>
        </p:spPr>
      </p:pic>
    </p:spTree>
    <p:extLst>
      <p:ext uri="{BB962C8B-B14F-4D97-AF65-F5344CB8AC3E}">
        <p14:creationId xmlns:p14="http://schemas.microsoft.com/office/powerpoint/2010/main" val="344733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E704-40B5-695F-E002-83C332D9BA95}"/>
              </a:ext>
            </a:extLst>
          </p:cNvPr>
          <p:cNvSpPr>
            <a:spLocks noGrp="1"/>
          </p:cNvSpPr>
          <p:nvPr>
            <p:ph type="title"/>
          </p:nvPr>
        </p:nvSpPr>
        <p:spPr/>
        <p:txBody>
          <a:bodyPr/>
          <a:lstStyle/>
          <a:p>
            <a:r>
              <a:rPr lang="en-GB" dirty="0" err="1"/>
              <a:t>Osi</a:t>
            </a:r>
            <a:r>
              <a:rPr lang="en-GB" dirty="0"/>
              <a:t> and </a:t>
            </a:r>
            <a:r>
              <a:rPr lang="en-GB" dirty="0" err="1"/>
              <a:t>tcp</a:t>
            </a:r>
            <a:r>
              <a:rPr lang="en-GB" dirty="0"/>
              <a:t>/</a:t>
            </a:r>
            <a:r>
              <a:rPr lang="en-GB" dirty="0" err="1"/>
              <a:t>ip</a:t>
            </a:r>
            <a:r>
              <a:rPr lang="en-GB" dirty="0"/>
              <a:t> model </a:t>
            </a:r>
            <a:endParaRPr lang="en-US" dirty="0"/>
          </a:p>
        </p:txBody>
      </p:sp>
      <p:pic>
        <p:nvPicPr>
          <p:cNvPr id="4" name="Content Placeholder 3">
            <a:extLst>
              <a:ext uri="{FF2B5EF4-FFF2-40B4-BE49-F238E27FC236}">
                <a16:creationId xmlns:a16="http://schemas.microsoft.com/office/drawing/2014/main" id="{DE817C6F-B017-3B77-4EAD-DC4B3AA14849}"/>
              </a:ext>
            </a:extLst>
          </p:cNvPr>
          <p:cNvPicPr>
            <a:picLocks noGrp="1" noChangeAspect="1"/>
          </p:cNvPicPr>
          <p:nvPr>
            <p:ph idx="1"/>
          </p:nvPr>
        </p:nvPicPr>
        <p:blipFill>
          <a:blip r:embed="rId2"/>
          <a:stretch>
            <a:fillRect/>
          </a:stretch>
        </p:blipFill>
        <p:spPr>
          <a:xfrm>
            <a:off x="2908101" y="2638425"/>
            <a:ext cx="6375797" cy="3254883"/>
          </a:xfrm>
        </p:spPr>
      </p:pic>
    </p:spTree>
    <p:extLst>
      <p:ext uri="{BB962C8B-B14F-4D97-AF65-F5344CB8AC3E}">
        <p14:creationId xmlns:p14="http://schemas.microsoft.com/office/powerpoint/2010/main" val="272781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2AE9F-2D18-1A25-8563-1CB5AF6B7ADC}"/>
              </a:ext>
            </a:extLst>
          </p:cNvPr>
          <p:cNvSpPr>
            <a:spLocks noGrp="1"/>
          </p:cNvSpPr>
          <p:nvPr>
            <p:ph type="title"/>
          </p:nvPr>
        </p:nvSpPr>
        <p:spPr/>
        <p:txBody>
          <a:bodyPr/>
          <a:lstStyle/>
          <a:p>
            <a:r>
              <a:rPr lang="en-GB" dirty="0"/>
              <a:t>Dash board of cisco packet tracer</a:t>
            </a:r>
            <a:endParaRPr lang="en-US" dirty="0"/>
          </a:p>
        </p:txBody>
      </p:sp>
      <p:sp>
        <p:nvSpPr>
          <p:cNvPr id="3" name="Content Placeholder 2">
            <a:extLst>
              <a:ext uri="{FF2B5EF4-FFF2-40B4-BE49-F238E27FC236}">
                <a16:creationId xmlns:a16="http://schemas.microsoft.com/office/drawing/2014/main" id="{75F50474-EDC9-6C58-B6B8-80B9ADE7F337}"/>
              </a:ext>
            </a:extLst>
          </p:cNvPr>
          <p:cNvSpPr>
            <a:spLocks noGrp="1"/>
          </p:cNvSpPr>
          <p:nvPr>
            <p:ph idx="1"/>
          </p:nvPr>
        </p:nvSpPr>
        <p:spPr/>
        <p:txBody>
          <a:bodyPr/>
          <a:lstStyle/>
          <a:p>
            <a:r>
              <a:rPr lang="en-GB" dirty="0"/>
              <a:t>Cisco Business Dashboard is a network management tool for Cisco Business switches, routers, and wireless access points. It simplifies the job of managing a business network by automating the deployment, monitoring, and lifecycle management of the network.
For managed service providers (MSPs), Cisco Business Dashboard offers the additional benefits of </a:t>
            </a:r>
            <a:r>
              <a:rPr lang="en-GB" dirty="0" err="1"/>
              <a:t>multitenancy</a:t>
            </a:r>
            <a:r>
              <a:rPr lang="en-GB" dirty="0"/>
              <a:t> and integration with the leading service automation (PSA) and remote monitoring and management (RMM) services, along with leading team collaboration tools</a:t>
            </a:r>
            <a:endParaRPr lang="en-US" dirty="0"/>
          </a:p>
        </p:txBody>
      </p:sp>
    </p:spTree>
    <p:extLst>
      <p:ext uri="{BB962C8B-B14F-4D97-AF65-F5344CB8AC3E}">
        <p14:creationId xmlns:p14="http://schemas.microsoft.com/office/powerpoint/2010/main" val="86320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6FF1-D9AC-F0C9-02B7-C905AD89BE16}"/>
              </a:ext>
            </a:extLst>
          </p:cNvPr>
          <p:cNvSpPr>
            <a:spLocks noGrp="1"/>
          </p:cNvSpPr>
          <p:nvPr>
            <p:ph type="title"/>
          </p:nvPr>
        </p:nvSpPr>
        <p:spPr/>
        <p:txBody>
          <a:bodyPr/>
          <a:lstStyle/>
          <a:p>
            <a:r>
              <a:rPr lang="en-GB" dirty="0"/>
              <a:t>What is </a:t>
            </a:r>
            <a:r>
              <a:rPr lang="en-GB" dirty="0" err="1"/>
              <a:t>phyton</a:t>
            </a:r>
            <a:endParaRPr lang="en-US" dirty="0"/>
          </a:p>
        </p:txBody>
      </p:sp>
      <p:sp>
        <p:nvSpPr>
          <p:cNvPr id="3" name="Content Placeholder 2">
            <a:extLst>
              <a:ext uri="{FF2B5EF4-FFF2-40B4-BE49-F238E27FC236}">
                <a16:creationId xmlns:a16="http://schemas.microsoft.com/office/drawing/2014/main" id="{34A2BAE1-6051-6046-34DE-9CA1ED84232F}"/>
              </a:ext>
            </a:extLst>
          </p:cNvPr>
          <p:cNvSpPr>
            <a:spLocks noGrp="1"/>
          </p:cNvSpPr>
          <p:nvPr>
            <p:ph idx="1"/>
          </p:nvPr>
        </p:nvSpPr>
        <p:spPr/>
        <p:txBody>
          <a:bodyPr>
            <a:normAutofit fontScale="85000" lnSpcReduction="10000"/>
          </a:bodyPr>
          <a:lstStyle/>
          <a:p>
            <a:r>
              <a:rPr lang="en-GB" dirty="0"/>
              <a:t>Python is a high-level, general-purpose, and interpreted programming language used in various sectors including machine learning, artificial intelligence, data analysis, web development, and many more. Python is known for its ease of use, powerful standard library, and dynamic semantics. It also has a large community of developers who keep on contributing towards its growth. The major focus behind creating it is making it easier for developers to read and understand, also reducing the lines of code.</a:t>
            </a:r>
            <a:r>
              <a:rPr lang="en-GB" b="0" i="0" dirty="0">
                <a:solidFill>
                  <a:srgbClr val="353535"/>
                </a:solidFill>
                <a:effectLst/>
                <a:latin typeface="Arial" panose="020B0604020202020204" pitchFamily="34" charset="0"/>
              </a:rPr>
              <a:t> Being one of the most </a:t>
            </a:r>
            <a:r>
              <a:rPr lang="en-GB" b="1" i="0" dirty="0">
                <a:solidFill>
                  <a:srgbClr val="353535"/>
                </a:solidFill>
                <a:effectLst/>
                <a:latin typeface="Arial" panose="020B0604020202020204" pitchFamily="34" charset="0"/>
              </a:rPr>
              <a:t>powerful, and versatile programming languages, </a:t>
            </a:r>
            <a:r>
              <a:rPr lang="en-GB" b="0" i="0" dirty="0">
                <a:solidFill>
                  <a:srgbClr val="353535"/>
                </a:solidFill>
                <a:effectLst/>
                <a:latin typeface="Arial" panose="020B0604020202020204" pitchFamily="34" charset="0"/>
              </a:rPr>
              <a:t>Python is easy to learn and is widely used among developers. Its popularity and demand is increasing ever since its launch and still continuing to grow. </a:t>
            </a:r>
            <a:r>
              <a:rPr lang="en-GB" b="1" i="1" dirty="0">
                <a:solidFill>
                  <a:srgbClr val="353535"/>
                </a:solidFill>
                <a:effectLst/>
                <a:latin typeface="Arial" panose="020B0604020202020204" pitchFamily="34" charset="0"/>
              </a:rPr>
              <a:t>Demand for Python developers has increased by 41% in the last 5 years.</a:t>
            </a:r>
            <a:r>
              <a:rPr lang="en-GB" b="0" i="0" dirty="0">
                <a:solidFill>
                  <a:srgbClr val="353535"/>
                </a:solidFill>
                <a:effectLst/>
                <a:latin typeface="Arial" panose="020B0604020202020204" pitchFamily="34" charset="0"/>
              </a:rPr>
              <a:t> </a:t>
            </a:r>
            <a:r>
              <a:rPr lang="en-GB" b="1" i="0" dirty="0">
                <a:solidFill>
                  <a:srgbClr val="353535"/>
                </a:solidFill>
                <a:effectLst/>
                <a:latin typeface="Arial" panose="020B0604020202020204" pitchFamily="34" charset="0"/>
              </a:rPr>
              <a:t>Out of 25 million developers in the world, 8.2 million are Python developers.</a:t>
            </a:r>
            <a:r>
              <a:rPr lang="en-GB" b="0" i="0" dirty="0">
                <a:solidFill>
                  <a:srgbClr val="353535"/>
                </a:solidFill>
                <a:effectLst/>
                <a:latin typeface="Arial" panose="020B0604020202020204" pitchFamily="34" charset="0"/>
              </a:rPr>
              <a:t> It is a must-have skill for programmers, data scientists, and developers across many industries. Python, being so popular and highly demanding is ranked as the </a:t>
            </a:r>
            <a:r>
              <a:rPr lang="en-GB" b="1" i="0" dirty="0">
                <a:solidFill>
                  <a:srgbClr val="353535"/>
                </a:solidFill>
                <a:effectLst/>
                <a:latin typeface="Arial" panose="020B0604020202020204" pitchFamily="34" charset="0"/>
              </a:rPr>
              <a:t>top programming language,</a:t>
            </a:r>
            <a:r>
              <a:rPr lang="en-GB" b="0" i="0" dirty="0">
                <a:solidFill>
                  <a:srgbClr val="353535"/>
                </a:solidFill>
                <a:effectLst/>
                <a:latin typeface="Arial" panose="020B0604020202020204" pitchFamily="34" charset="0"/>
              </a:rPr>
              <a:t> according to several reports</a:t>
            </a:r>
            <a:endParaRPr lang="en-US" dirty="0"/>
          </a:p>
        </p:txBody>
      </p:sp>
    </p:spTree>
    <p:extLst>
      <p:ext uri="{BB962C8B-B14F-4D97-AF65-F5344CB8AC3E}">
        <p14:creationId xmlns:p14="http://schemas.microsoft.com/office/powerpoint/2010/main" val="313050694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Parcel</vt:lpstr>
      <vt:lpstr>Cyber security </vt:lpstr>
      <vt:lpstr>What is cyber security </vt:lpstr>
      <vt:lpstr>Types of cyber security </vt:lpstr>
      <vt:lpstr>PowerPoint Presentation</vt:lpstr>
      <vt:lpstr>Importance of cyber security </vt:lpstr>
      <vt:lpstr>Types of cyber security threads</vt:lpstr>
      <vt:lpstr>Osi and tcp/ip model </vt:lpstr>
      <vt:lpstr>Dash board of cisco packet tracer</vt:lpstr>
      <vt:lpstr>What is phyton</vt:lpstr>
      <vt:lpstr>Data types</vt:lpstr>
      <vt:lpstr>Introduction to web application </vt:lpstr>
      <vt:lpstr>Architecture of web application </vt:lpstr>
      <vt:lpstr>Web service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dc:title>
  <dc:creator>Aditya Randhi</dc:creator>
  <cp:lastModifiedBy>Aditya Randhi</cp:lastModifiedBy>
  <cp:revision>3</cp:revision>
  <dcterms:created xsi:type="dcterms:W3CDTF">2024-02-27T07:42:53Z</dcterms:created>
  <dcterms:modified xsi:type="dcterms:W3CDTF">2024-05-01T14:43:18Z</dcterms:modified>
</cp:coreProperties>
</file>