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9C64-FF7D-A4AB-DCC6-3555B5574486}"/>
              </a:ext>
            </a:extLst>
          </p:cNvPr>
          <p:cNvSpPr>
            <a:spLocks noGrp="1"/>
          </p:cNvSpPr>
          <p:nvPr>
            <p:ph type="ctrTitle"/>
          </p:nvPr>
        </p:nvSpPr>
        <p:spPr/>
        <p:txBody>
          <a:bodyPr/>
          <a:lstStyle/>
          <a:p>
            <a:r>
              <a:rPr lang="en-GB"/>
              <a:t>MongodB</a:t>
            </a:r>
            <a:endParaRPr lang="en-US" dirty="0"/>
          </a:p>
        </p:txBody>
      </p:sp>
      <p:sp>
        <p:nvSpPr>
          <p:cNvPr id="3" name="Subtitle 2">
            <a:extLst>
              <a:ext uri="{FF2B5EF4-FFF2-40B4-BE49-F238E27FC236}">
                <a16:creationId xmlns:a16="http://schemas.microsoft.com/office/drawing/2014/main" id="{64A7223B-839B-FF23-1026-10E756188DDC}"/>
              </a:ext>
            </a:extLst>
          </p:cNvPr>
          <p:cNvSpPr>
            <a:spLocks noGrp="1"/>
          </p:cNvSpPr>
          <p:nvPr>
            <p:ph type="subTitle" idx="1"/>
          </p:nvPr>
        </p:nvSpPr>
        <p:spPr/>
        <p:txBody>
          <a:bodyPr>
            <a:normAutofit fontScale="70000" lnSpcReduction="20000"/>
          </a:bodyPr>
          <a:lstStyle/>
          <a:p>
            <a:r>
              <a:rPr lang="en-GB" dirty="0"/>
              <a:t>MongoDB is a source-available, cross-platform, document-oriented database program. Classified as a NoSQL database product, MongoDB utilizes JSON-like documents with optional schemas. MongoDB is developed by MongoDB Inc. And current versions are licensed under the Server Side Public License (SSPL). MongoDB is a member of the MACH Alliance.</a:t>
            </a:r>
            <a:endParaRPr lang="en-US" dirty="0"/>
          </a:p>
        </p:txBody>
      </p:sp>
    </p:spTree>
    <p:extLst>
      <p:ext uri="{BB962C8B-B14F-4D97-AF65-F5344CB8AC3E}">
        <p14:creationId xmlns:p14="http://schemas.microsoft.com/office/powerpoint/2010/main" val="14538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DAA8-10D6-B85C-C6D7-B9DA9EAF31E8}"/>
              </a:ext>
            </a:extLst>
          </p:cNvPr>
          <p:cNvSpPr>
            <a:spLocks noGrp="1"/>
          </p:cNvSpPr>
          <p:nvPr>
            <p:ph type="title"/>
          </p:nvPr>
        </p:nvSpPr>
        <p:spPr/>
        <p:txBody>
          <a:bodyPr/>
          <a:lstStyle/>
          <a:p>
            <a:r>
              <a:rPr lang="en-GB"/>
              <a:t>Abstract</a:t>
            </a:r>
            <a:endParaRPr lang="en-US" dirty="0"/>
          </a:p>
        </p:txBody>
      </p:sp>
      <p:sp>
        <p:nvSpPr>
          <p:cNvPr id="3" name="Content Placeholder 2">
            <a:extLst>
              <a:ext uri="{FF2B5EF4-FFF2-40B4-BE49-F238E27FC236}">
                <a16:creationId xmlns:a16="http://schemas.microsoft.com/office/drawing/2014/main" id="{607A480A-D06B-C207-AB8B-05B12B6F6B40}"/>
              </a:ext>
            </a:extLst>
          </p:cNvPr>
          <p:cNvSpPr>
            <a:spLocks noGrp="1"/>
          </p:cNvSpPr>
          <p:nvPr>
            <p:ph idx="1"/>
          </p:nvPr>
        </p:nvSpPr>
        <p:spPr/>
        <p:txBody>
          <a:bodyPr>
            <a:normAutofit fontScale="77500" lnSpcReduction="20000"/>
          </a:bodyPr>
          <a:lstStyle/>
          <a:p>
            <a:r>
              <a:rPr lang="en-GB" dirty="0"/>
              <a:t>MongoDB is a document-oriented and open-source NoSQL database, which is one of the most well-known NoSQL databases. In compared to traditional relational databases, MongoDB applies binary format of the JSON-like documents and dynamic schemas.</a:t>
            </a:r>
          </a:p>
          <a:p>
            <a:r>
              <a:rPr lang="en-GB" b="0" i="0" dirty="0">
                <a:solidFill>
                  <a:srgbClr val="1F1F1F"/>
                </a:solidFill>
                <a:effectLst/>
                <a:latin typeface="ElsevierGulliver"/>
              </a:rPr>
              <a:t>MongoDB is a document store for JSON objects and was </a:t>
            </a:r>
            <a:r>
              <a:rPr lang="en-GB" b="0" i="0" dirty="0" err="1">
                <a:solidFill>
                  <a:srgbClr val="1F1F1F"/>
                </a:solidFill>
                <a:effectLst/>
                <a:latin typeface="ElsevierGulliver"/>
              </a:rPr>
              <a:t>introduced.Since</a:t>
            </a:r>
            <a:r>
              <a:rPr lang="en-GB" b="0" i="0" dirty="0">
                <a:solidFill>
                  <a:srgbClr val="1F1F1F"/>
                </a:solidFill>
                <a:effectLst/>
                <a:latin typeface="ElsevierGulliver"/>
              </a:rPr>
              <a:t> the replication architecture of MongoDB is similar to that of </a:t>
            </a:r>
            <a:r>
              <a:rPr lang="en-GB" b="0" i="0" dirty="0" err="1">
                <a:solidFill>
                  <a:srgbClr val="1F1F1F"/>
                </a:solidFill>
                <a:effectLst/>
                <a:latin typeface="ElsevierGulliver"/>
              </a:rPr>
              <a:t>HBase</a:t>
            </a:r>
            <a:r>
              <a:rPr lang="en-GB" b="0" i="0" dirty="0">
                <a:solidFill>
                  <a:srgbClr val="1F1F1F"/>
                </a:solidFill>
                <a:effectLst/>
                <a:latin typeface="ElsevierGulliver"/>
              </a:rPr>
              <a:t>, the MongoDB architecture is described only briefly here. The comments and techniques for keeping data consistent covered under the previous </a:t>
            </a:r>
            <a:r>
              <a:rPr lang="en-GB" b="0" i="0" dirty="0" err="1">
                <a:solidFill>
                  <a:srgbClr val="1F1F1F"/>
                </a:solidFill>
                <a:effectLst/>
                <a:latin typeface="ElsevierGulliver"/>
              </a:rPr>
              <a:t>HBase</a:t>
            </a:r>
            <a:r>
              <a:rPr lang="en-GB" b="0" i="0" dirty="0">
                <a:solidFill>
                  <a:srgbClr val="1F1F1F"/>
                </a:solidFill>
                <a:effectLst/>
                <a:latin typeface="ElsevierGulliver"/>
              </a:rPr>
              <a:t> section also apply to MongoDB.</a:t>
            </a:r>
          </a:p>
          <a:p>
            <a:r>
              <a:rPr lang="en-GB" b="0" i="0" dirty="0">
                <a:solidFill>
                  <a:srgbClr val="1F1F1F"/>
                </a:solidFill>
                <a:effectLst/>
                <a:latin typeface="ElsevierGulliver"/>
              </a:rPr>
              <a:t>The replication architecture of MongoDB is </a:t>
            </a:r>
            <a:r>
              <a:rPr lang="en-GB" b="0" i="0" dirty="0" err="1">
                <a:solidFill>
                  <a:srgbClr val="1F1F1F"/>
                </a:solidFill>
                <a:effectLst/>
                <a:latin typeface="ElsevierGulliver"/>
              </a:rPr>
              <a:t>illustrated.Multiple</a:t>
            </a:r>
            <a:r>
              <a:rPr lang="en-GB" b="0" i="0" dirty="0">
                <a:solidFill>
                  <a:srgbClr val="1F1F1F"/>
                </a:solidFill>
                <a:effectLst/>
                <a:latin typeface="ElsevierGulliver"/>
              </a:rPr>
              <a:t> MongoDB nodes can be configured as a </a:t>
            </a:r>
            <a:r>
              <a:rPr lang="en-GB" b="1" i="0" dirty="0">
                <a:solidFill>
                  <a:srgbClr val="1F1F1F"/>
                </a:solidFill>
                <a:effectLst/>
                <a:latin typeface="ElsevierGulliver"/>
              </a:rPr>
              <a:t>replica set</a:t>
            </a:r>
            <a:r>
              <a:rPr lang="en-GB" b="0" i="0" dirty="0">
                <a:solidFill>
                  <a:srgbClr val="1F1F1F"/>
                </a:solidFill>
                <a:effectLst/>
                <a:latin typeface="ElsevierGulliver"/>
              </a:rPr>
              <a:t>, in which the data stored in MongoDB will be replicated. As in </a:t>
            </a:r>
            <a:r>
              <a:rPr lang="en-GB" b="0" i="0" dirty="0" err="1">
                <a:solidFill>
                  <a:srgbClr val="1F1F1F"/>
                </a:solidFill>
                <a:effectLst/>
                <a:latin typeface="ElsevierGulliver"/>
              </a:rPr>
              <a:t>HBase</a:t>
            </a:r>
            <a:r>
              <a:rPr lang="en-GB" b="0" i="0" dirty="0">
                <a:solidFill>
                  <a:srgbClr val="1F1F1F"/>
                </a:solidFill>
                <a:effectLst/>
                <a:latin typeface="ElsevierGulliver"/>
              </a:rPr>
              <a:t>, each individual node is actually a collection of MongoDB servers, among which the MongoDB table is </a:t>
            </a:r>
            <a:r>
              <a:rPr lang="en-GB" b="0" i="0" dirty="0" err="1">
                <a:solidFill>
                  <a:srgbClr val="1F1F1F"/>
                </a:solidFill>
                <a:effectLst/>
                <a:latin typeface="ElsevierGulliver"/>
              </a:rPr>
              <a:t>sharded</a:t>
            </a:r>
            <a:r>
              <a:rPr lang="en-GB" b="0" i="0" dirty="0">
                <a:solidFill>
                  <a:srgbClr val="1F1F1F"/>
                </a:solidFill>
                <a:effectLst/>
                <a:latin typeface="ElsevierGulliver"/>
              </a:rPr>
              <a:t>. MongoDB requires that the replica set contain an odd number of members (a null server called the </a:t>
            </a:r>
            <a:r>
              <a:rPr lang="en-GB" b="1" i="0" dirty="0">
                <a:solidFill>
                  <a:srgbClr val="1F1F1F"/>
                </a:solidFill>
                <a:effectLst/>
                <a:latin typeface="ElsevierGulliver"/>
              </a:rPr>
              <a:t>arbiter</a:t>
            </a:r>
            <a:r>
              <a:rPr lang="en-GB" b="0" i="0" dirty="0">
                <a:solidFill>
                  <a:srgbClr val="1F1F1F"/>
                </a:solidFill>
                <a:effectLst/>
                <a:latin typeface="ElsevierGulliver"/>
              </a:rPr>
              <a:t> can be added if it is desired to use two or some even number of actual replicas).</a:t>
            </a:r>
          </a:p>
          <a:p>
            <a:endParaRPr lang="en-US" dirty="0"/>
          </a:p>
        </p:txBody>
      </p:sp>
    </p:spTree>
    <p:extLst>
      <p:ext uri="{BB962C8B-B14F-4D97-AF65-F5344CB8AC3E}">
        <p14:creationId xmlns:p14="http://schemas.microsoft.com/office/powerpoint/2010/main" val="421379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35A4-7478-0CD6-7418-C434447D7F31}"/>
              </a:ext>
            </a:extLst>
          </p:cNvPr>
          <p:cNvSpPr>
            <a:spLocks noGrp="1"/>
          </p:cNvSpPr>
          <p:nvPr>
            <p:ph type="title"/>
          </p:nvPr>
        </p:nvSpPr>
        <p:spPr/>
        <p:txBody>
          <a:bodyPr/>
          <a:lstStyle/>
          <a:p>
            <a:r>
              <a:rPr lang="en-GB" dirty="0"/>
              <a:t>Content</a:t>
            </a:r>
            <a:endParaRPr lang="en-US" dirty="0"/>
          </a:p>
        </p:txBody>
      </p:sp>
      <p:sp>
        <p:nvSpPr>
          <p:cNvPr id="3" name="Content Placeholder 2">
            <a:extLst>
              <a:ext uri="{FF2B5EF4-FFF2-40B4-BE49-F238E27FC236}">
                <a16:creationId xmlns:a16="http://schemas.microsoft.com/office/drawing/2014/main" id="{A900BDC7-6B51-3C33-0083-F61270004C26}"/>
              </a:ext>
            </a:extLst>
          </p:cNvPr>
          <p:cNvSpPr>
            <a:spLocks noGrp="1"/>
          </p:cNvSpPr>
          <p:nvPr>
            <p:ph idx="1"/>
          </p:nvPr>
        </p:nvSpPr>
        <p:spPr/>
        <p:txBody>
          <a:bodyPr/>
          <a:lstStyle/>
          <a:p>
            <a:r>
              <a:rPr lang="en-GB" dirty="0"/>
              <a:t>Introduction </a:t>
            </a:r>
          </a:p>
          <a:p>
            <a:r>
              <a:rPr lang="en-GB" dirty="0"/>
              <a:t>Sub topics</a:t>
            </a:r>
          </a:p>
          <a:p>
            <a:r>
              <a:rPr lang="en-GB" dirty="0"/>
              <a:t>Diagrams</a:t>
            </a:r>
          </a:p>
          <a:p>
            <a:r>
              <a:rPr lang="en-GB" dirty="0"/>
              <a:t>Conclusion</a:t>
            </a:r>
          </a:p>
          <a:p>
            <a:r>
              <a:rPr lang="en-GB" dirty="0"/>
              <a:t>Reference</a:t>
            </a:r>
            <a:endParaRPr lang="en-US" dirty="0"/>
          </a:p>
        </p:txBody>
      </p:sp>
    </p:spTree>
    <p:extLst>
      <p:ext uri="{BB962C8B-B14F-4D97-AF65-F5344CB8AC3E}">
        <p14:creationId xmlns:p14="http://schemas.microsoft.com/office/powerpoint/2010/main" val="30677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0680-3875-77ED-57C0-23E7B69A95C4}"/>
              </a:ext>
            </a:extLst>
          </p:cNvPr>
          <p:cNvSpPr>
            <a:spLocks noGrp="1"/>
          </p:cNvSpPr>
          <p:nvPr>
            <p:ph type="title"/>
          </p:nvPr>
        </p:nvSpPr>
        <p:spPr/>
        <p:txBody>
          <a:bodyPr/>
          <a:lstStyle/>
          <a:p>
            <a:r>
              <a:rPr lang="en-GB" dirty="0"/>
              <a:t>Introduction </a:t>
            </a:r>
            <a:endParaRPr lang="en-US" dirty="0"/>
          </a:p>
        </p:txBody>
      </p:sp>
      <p:sp>
        <p:nvSpPr>
          <p:cNvPr id="3" name="Content Placeholder 2">
            <a:extLst>
              <a:ext uri="{FF2B5EF4-FFF2-40B4-BE49-F238E27FC236}">
                <a16:creationId xmlns:a16="http://schemas.microsoft.com/office/drawing/2014/main" id="{2B2A7F9B-1EF7-95FC-0BC4-6207C06616D5}"/>
              </a:ext>
            </a:extLst>
          </p:cNvPr>
          <p:cNvSpPr>
            <a:spLocks noGrp="1"/>
          </p:cNvSpPr>
          <p:nvPr>
            <p:ph idx="1"/>
          </p:nvPr>
        </p:nvSpPr>
        <p:spPr/>
        <p:txBody>
          <a:bodyPr/>
          <a:lstStyle/>
          <a:p>
            <a:pPr marL="0" indent="0">
              <a:buNone/>
            </a:pPr>
            <a:r>
              <a:rPr lang="en-GB" dirty="0">
                <a:solidFill>
                  <a:schemeClr val="bg2">
                    <a:lumMod val="10000"/>
                  </a:schemeClr>
                </a:solidFill>
              </a:rPr>
              <a:t>MongoDB is built on a scale-out architecture that has become popular with developers of all kinds for developing scalable applications with evolving data schemas. As a document database, MongoDB makes it easy for developers to store structured or unstructured data. It uses a JSON-like format to store documents.</a:t>
            </a:r>
          </a:p>
          <a:p>
            <a:pPr marL="0" indent="0">
              <a:buNone/>
            </a:pPr>
            <a:r>
              <a:rPr lang="en-GB" dirty="0">
                <a:solidFill>
                  <a:schemeClr val="bg2">
                    <a:lumMod val="10000"/>
                  </a:schemeClr>
                </a:solidFill>
              </a:rPr>
              <a:t>MongoDB is used for high-volume data storage, helping organizations store large amounts of data while still performing rapidly. Organizations also use MongoDB for its ad-hoc queries, indexing, load balancing, aggregation, server-side JavaScript execution and other features.</a:t>
            </a:r>
            <a:endParaRPr lang="en-US" dirty="0">
              <a:solidFill>
                <a:schemeClr val="bg2">
                  <a:lumMod val="10000"/>
                </a:schemeClr>
              </a:solidFill>
            </a:endParaRPr>
          </a:p>
        </p:txBody>
      </p:sp>
    </p:spTree>
    <p:extLst>
      <p:ext uri="{BB962C8B-B14F-4D97-AF65-F5344CB8AC3E}">
        <p14:creationId xmlns:p14="http://schemas.microsoft.com/office/powerpoint/2010/main" val="164645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5FF-BCA9-F2F1-E29F-3A509BBB36E3}"/>
              </a:ext>
            </a:extLst>
          </p:cNvPr>
          <p:cNvSpPr>
            <a:spLocks noGrp="1"/>
          </p:cNvSpPr>
          <p:nvPr>
            <p:ph type="title"/>
          </p:nvPr>
        </p:nvSpPr>
        <p:spPr/>
        <p:txBody>
          <a:bodyPr/>
          <a:lstStyle/>
          <a:p>
            <a:r>
              <a:rPr lang="en-GB" dirty="0"/>
              <a:t>Sub topics</a:t>
            </a:r>
            <a:endParaRPr lang="en-US" dirty="0"/>
          </a:p>
        </p:txBody>
      </p:sp>
      <p:sp>
        <p:nvSpPr>
          <p:cNvPr id="3" name="Content Placeholder 2">
            <a:extLst>
              <a:ext uri="{FF2B5EF4-FFF2-40B4-BE49-F238E27FC236}">
                <a16:creationId xmlns:a16="http://schemas.microsoft.com/office/drawing/2014/main" id="{FBF48D27-CEC5-7E65-C1DF-D89848CA0A15}"/>
              </a:ext>
            </a:extLst>
          </p:cNvPr>
          <p:cNvSpPr>
            <a:spLocks noGrp="1"/>
          </p:cNvSpPr>
          <p:nvPr>
            <p:ph idx="1"/>
          </p:nvPr>
        </p:nvSpPr>
        <p:spPr/>
        <p:txBody>
          <a:bodyPr>
            <a:normAutofit fontScale="77500" lnSpcReduction="20000"/>
          </a:bodyPr>
          <a:lstStyle/>
          <a:p>
            <a:pPr marL="0" indent="0">
              <a:buNone/>
            </a:pPr>
            <a:r>
              <a:rPr lang="en-GB" dirty="0"/>
              <a:t>Replication</a:t>
            </a:r>
          </a:p>
          <a:p>
            <a:pPr marL="0" indent="0">
              <a:buNone/>
            </a:pPr>
            <a:r>
              <a:rPr lang="en-GB" dirty="0"/>
              <a:t>A replica set is two or more MongoDB instances used to provide high availability. Replica sets are made of primary and secondary servers. The primary MongoDB server performs all the read and write operations, while the secondary replica keeps a copy of the data. If a primary replica fails, the secondary replica is then used.
Scalability.</a:t>
            </a:r>
          </a:p>
          <a:p>
            <a:pPr marL="0" indent="0">
              <a:buNone/>
            </a:pPr>
            <a:r>
              <a:rPr lang="en-GB" dirty="0"/>
              <a:t>MongoDB supports vertical and horizontal scaling. Vertical scaling works by adding more power to an existing machine, while horizontal scaling works by adding more machines to a user’s resources.
Load balancing.</a:t>
            </a:r>
          </a:p>
          <a:p>
            <a:pPr marL="0" indent="0">
              <a:buNone/>
            </a:pPr>
            <a:r>
              <a:rPr lang="en-GB" dirty="0"/>
              <a:t>MongoDB handles load balancing without the need for a separate, dedicated load balancer, through either vertical or horizontal scaling.</a:t>
            </a:r>
            <a:endParaRPr lang="en-US" dirty="0"/>
          </a:p>
        </p:txBody>
      </p:sp>
    </p:spTree>
    <p:extLst>
      <p:ext uri="{BB962C8B-B14F-4D97-AF65-F5344CB8AC3E}">
        <p14:creationId xmlns:p14="http://schemas.microsoft.com/office/powerpoint/2010/main" val="45235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B92A-C61C-777E-F976-CFABA97AB207}"/>
              </a:ext>
            </a:extLst>
          </p:cNvPr>
          <p:cNvSpPr>
            <a:spLocks noGrp="1"/>
          </p:cNvSpPr>
          <p:nvPr>
            <p:ph type="title"/>
          </p:nvPr>
        </p:nvSpPr>
        <p:spPr/>
        <p:txBody>
          <a:bodyPr/>
          <a:lstStyle/>
          <a:p>
            <a:r>
              <a:rPr lang="en-GB" dirty="0"/>
              <a:t>Diagrams</a:t>
            </a:r>
            <a:endParaRPr lang="en-US" dirty="0"/>
          </a:p>
        </p:txBody>
      </p:sp>
      <p:pic>
        <p:nvPicPr>
          <p:cNvPr id="4" name="Content Placeholder 3">
            <a:extLst>
              <a:ext uri="{FF2B5EF4-FFF2-40B4-BE49-F238E27FC236}">
                <a16:creationId xmlns:a16="http://schemas.microsoft.com/office/drawing/2014/main" id="{4462AEE1-17AA-2B88-C1D1-8D2241E94531}"/>
              </a:ext>
            </a:extLst>
          </p:cNvPr>
          <p:cNvPicPr>
            <a:picLocks noGrp="1" noChangeAspect="1"/>
          </p:cNvPicPr>
          <p:nvPr>
            <p:ph idx="1"/>
          </p:nvPr>
        </p:nvPicPr>
        <p:blipFill>
          <a:blip r:embed="rId2"/>
          <a:stretch>
            <a:fillRect/>
          </a:stretch>
        </p:blipFill>
        <p:spPr>
          <a:xfrm>
            <a:off x="2071688" y="2016124"/>
            <a:ext cx="8501062" cy="3770313"/>
          </a:xfrm>
        </p:spPr>
      </p:pic>
    </p:spTree>
    <p:extLst>
      <p:ext uri="{BB962C8B-B14F-4D97-AF65-F5344CB8AC3E}">
        <p14:creationId xmlns:p14="http://schemas.microsoft.com/office/powerpoint/2010/main" val="341638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11C2-CB9E-1D26-DCEB-0588ED90508C}"/>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261767E6-AB1F-2B63-CC17-D4D6C069CCD5}"/>
              </a:ext>
            </a:extLst>
          </p:cNvPr>
          <p:cNvSpPr>
            <a:spLocks noGrp="1"/>
          </p:cNvSpPr>
          <p:nvPr>
            <p:ph idx="1"/>
          </p:nvPr>
        </p:nvSpPr>
        <p:spPr/>
        <p:txBody>
          <a:bodyPr>
            <a:normAutofit fontScale="92500" lnSpcReduction="10000"/>
          </a:bodyPr>
          <a:lstStyle/>
          <a:p>
            <a:pPr marL="0" indent="0">
              <a:buNone/>
            </a:pPr>
            <a:r>
              <a:rPr lang="en-GB" dirty="0">
                <a:effectLst/>
              </a:rPr>
              <a:t>             MongoDB is a powerful NoSQL database solution that offers flexibility, scalability, and performance for modern applications. Its document-oriented model allows for easy handling of unstructured and semi-structured data, making it ideal for projects where data schemas evolve rapidly.</a:t>
            </a:r>
          </a:p>
          <a:p>
            <a:r>
              <a:rPr lang="en-GB" dirty="0">
                <a:effectLst/>
              </a:rPr>
              <a:t>In conclusion, MongoDB provides developers with a robust platform for building and managing applications that require dynamic and agile data storage. Its rich feature set, including </a:t>
            </a:r>
            <a:r>
              <a:rPr lang="en-GB" dirty="0" err="1">
                <a:effectLst/>
              </a:rPr>
              <a:t>sharding</a:t>
            </a:r>
            <a:r>
              <a:rPr lang="en-GB" dirty="0">
                <a:effectLst/>
              </a:rPr>
              <a:t>, replication, and flexible querying, makes it a popular choice for businesses across various industries seeking to leverage the advantages of NoSQL databases. However, like any technology, MongoDB should be carefully evaluated against specific project requirements to ensure it aligns with the needs and goals of the application.</a:t>
            </a:r>
          </a:p>
          <a:p>
            <a:endParaRPr lang="en-US" dirty="0"/>
          </a:p>
        </p:txBody>
      </p:sp>
    </p:spTree>
    <p:extLst>
      <p:ext uri="{BB962C8B-B14F-4D97-AF65-F5344CB8AC3E}">
        <p14:creationId xmlns:p14="http://schemas.microsoft.com/office/powerpoint/2010/main" val="5358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B169-8457-386F-04F4-9543754FF67E}"/>
              </a:ext>
            </a:extLst>
          </p:cNvPr>
          <p:cNvSpPr>
            <a:spLocks noGrp="1"/>
          </p:cNvSpPr>
          <p:nvPr>
            <p:ph type="title"/>
          </p:nvPr>
        </p:nvSpPr>
        <p:spPr/>
        <p:txBody>
          <a:bodyPr/>
          <a:lstStyle/>
          <a:p>
            <a:r>
              <a:rPr lang="en-GB" dirty="0"/>
              <a:t>Reference </a:t>
            </a:r>
            <a:endParaRPr lang="en-US" dirty="0"/>
          </a:p>
        </p:txBody>
      </p:sp>
      <p:sp>
        <p:nvSpPr>
          <p:cNvPr id="3" name="Content Placeholder 2">
            <a:extLst>
              <a:ext uri="{FF2B5EF4-FFF2-40B4-BE49-F238E27FC236}">
                <a16:creationId xmlns:a16="http://schemas.microsoft.com/office/drawing/2014/main" id="{734B984B-1B14-6DD1-5898-3E5CA5BAC3B9}"/>
              </a:ext>
            </a:extLst>
          </p:cNvPr>
          <p:cNvSpPr>
            <a:spLocks noGrp="1"/>
          </p:cNvSpPr>
          <p:nvPr>
            <p:ph idx="1"/>
          </p:nvPr>
        </p:nvSpPr>
        <p:spPr/>
        <p:txBody>
          <a:bodyPr>
            <a:normAutofit fontScale="92500" lnSpcReduction="20000"/>
          </a:bodyPr>
          <a:lstStyle/>
          <a:p>
            <a:r>
              <a:rPr lang="en-GB" dirty="0"/>
              <a:t>As seen in the MongoDB relationships, to implement a normalized database structure in MongoDB, we use the concept of Referenced Relationships also referred to as Manual References in which we manually store the referenced document’s id inside other document. However, in cases where a document contains references from different collections, we can use MongoDB </a:t>
            </a:r>
            <a:r>
              <a:rPr lang="en-GB" dirty="0" err="1"/>
              <a:t>DBRefs</a:t>
            </a:r>
            <a:r>
              <a:rPr lang="en-GB" dirty="0"/>
              <a:t>
As an example scenario, where we would use </a:t>
            </a:r>
            <a:r>
              <a:rPr lang="en-GB" dirty="0" err="1"/>
              <a:t>DBRefs</a:t>
            </a:r>
            <a:r>
              <a:rPr lang="en-GB" dirty="0"/>
              <a:t> instead of manual references, consider a database where we are storing different types of addresses (home, office, mailing, etc.) in different collections (</a:t>
            </a:r>
            <a:r>
              <a:rPr lang="en-GB" dirty="0" err="1"/>
              <a:t>address_home</a:t>
            </a:r>
            <a:r>
              <a:rPr lang="en-GB" dirty="0"/>
              <a:t>, </a:t>
            </a:r>
            <a:r>
              <a:rPr lang="en-GB" dirty="0" err="1"/>
              <a:t>address_office</a:t>
            </a:r>
            <a:r>
              <a:rPr lang="en-GB" dirty="0"/>
              <a:t>, </a:t>
            </a:r>
            <a:r>
              <a:rPr lang="en-GB" dirty="0" err="1"/>
              <a:t>address_mailing</a:t>
            </a:r>
            <a:r>
              <a:rPr lang="en-GB" dirty="0"/>
              <a:t>, </a:t>
            </a:r>
            <a:r>
              <a:rPr lang="en-GB" dirty="0" err="1"/>
              <a:t>etc</a:t>
            </a:r>
            <a:r>
              <a:rPr lang="en-GB" dirty="0"/>
              <a:t>). Now, when a user collection’s document references an address, it also needs to specify which collection to look into based on the address type. In such scenarios where a document references documents from many collections, we should use </a:t>
            </a:r>
            <a:r>
              <a:rPr lang="en-GB" dirty="0" err="1"/>
              <a:t>DBRefs</a:t>
            </a:r>
            <a:r>
              <a:rPr lang="en-GB" dirty="0"/>
              <a:t>.</a:t>
            </a:r>
            <a:endParaRPr lang="en-US" dirty="0"/>
          </a:p>
        </p:txBody>
      </p:sp>
    </p:spTree>
    <p:extLst>
      <p:ext uri="{BB962C8B-B14F-4D97-AF65-F5344CB8AC3E}">
        <p14:creationId xmlns:p14="http://schemas.microsoft.com/office/powerpoint/2010/main" val="182311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2FDE33-2398-3841-0F53-D5EB5A4DFF19}"/>
              </a:ext>
            </a:extLst>
          </p:cNvPr>
          <p:cNvPicPr>
            <a:picLocks noGrp="1" noChangeAspect="1"/>
          </p:cNvPicPr>
          <p:nvPr>
            <p:ph idx="1"/>
          </p:nvPr>
        </p:nvPicPr>
        <p:blipFill>
          <a:blip r:embed="rId2"/>
          <a:stretch>
            <a:fillRect/>
          </a:stretch>
        </p:blipFill>
        <p:spPr>
          <a:xfrm>
            <a:off x="1324986" y="702402"/>
            <a:ext cx="10041159" cy="4460051"/>
          </a:xfrm>
        </p:spPr>
      </p:pic>
    </p:spTree>
    <p:extLst>
      <p:ext uri="{BB962C8B-B14F-4D97-AF65-F5344CB8AC3E}">
        <p14:creationId xmlns:p14="http://schemas.microsoft.com/office/powerpoint/2010/main" val="41234931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MongodB</vt:lpstr>
      <vt:lpstr>Abstract</vt:lpstr>
      <vt:lpstr>Content</vt:lpstr>
      <vt:lpstr>Introduction </vt:lpstr>
      <vt:lpstr>Sub topics</vt:lpstr>
      <vt:lpstr>Diagrams</vt:lpstr>
      <vt:lpstr>Conclusion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Guest User</dc:creator>
  <cp:lastModifiedBy>Aditya Randhi</cp:lastModifiedBy>
  <cp:revision>5</cp:revision>
  <dcterms:created xsi:type="dcterms:W3CDTF">2024-02-10T16:00:13Z</dcterms:created>
  <dcterms:modified xsi:type="dcterms:W3CDTF">2024-05-01T14:42:40Z</dcterms:modified>
</cp:coreProperties>
</file>