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50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sorterViewPr>
    <p:cViewPr>
      <p:scale>
        <a:sx n="100" d="100"/>
        <a:sy n="100" d="100"/>
      </p:scale>
      <p:origin x="0" y="-13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6FFCC-1586-44B2-AC68-8259305E35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4BD322D-53AF-4380-A586-E9B6FDD745EB}">
      <dgm:prSet custT="1"/>
      <dgm:spPr>
        <a:solidFill>
          <a:schemeClr val="accent6">
            <a:lumMod val="50000"/>
          </a:schemeClr>
        </a:solidFill>
        <a:ln>
          <a:solidFill>
            <a:schemeClr val="accent6">
              <a:lumMod val="50000"/>
            </a:schemeClr>
          </a:solidFill>
        </a:ln>
        <a:effectLst>
          <a:glow rad="228600">
            <a:schemeClr val="accent6">
              <a:satMod val="175000"/>
              <a:alpha val="40000"/>
            </a:schemeClr>
          </a:glow>
        </a:effectLst>
      </dgm:spPr>
      <dgm:t>
        <a:bodyPr/>
        <a:lstStyle/>
        <a:p>
          <a:r>
            <a:rPr lang="en-IN" sz="3200" b="0" i="0" u="sng" dirty="0">
              <a:solidFill>
                <a:schemeClr val="bg1">
                  <a:lumMod val="75000"/>
                </a:schemeClr>
              </a:solidFill>
              <a:latin typeface="Times New Roman" panose="02020603050405020304" pitchFamily="18" charset="0"/>
              <a:cs typeface="Times New Roman" panose="02020603050405020304" pitchFamily="18" charset="0"/>
            </a:rPr>
            <a:t>Objective</a:t>
          </a:r>
          <a:r>
            <a:rPr lang="en-IN" sz="3200" b="0" i="0" dirty="0">
              <a:solidFill>
                <a:schemeClr val="bg1">
                  <a:lumMod val="75000"/>
                </a:schemeClr>
              </a:solidFill>
              <a:latin typeface="Times New Roman" panose="02020603050405020304" pitchFamily="18" charset="0"/>
              <a:cs typeface="Times New Roman" panose="02020603050405020304" pitchFamily="18" charset="0"/>
            </a:rPr>
            <a:t> : </a:t>
          </a:r>
          <a:r>
            <a:rPr lang="en-US" sz="3200" b="0" i="0" dirty="0">
              <a:solidFill>
                <a:schemeClr val="accent6">
                  <a:lumMod val="40000"/>
                  <a:lumOff val="60000"/>
                </a:schemeClr>
              </a:solidFill>
              <a:latin typeface="Times New Roman" panose="02020603050405020304" pitchFamily="18" charset="0"/>
              <a:cs typeface="Times New Roman" panose="02020603050405020304" pitchFamily="18" charset="0"/>
            </a:rPr>
            <a:t>This assignment aims to assess my proficiency in Python programming and my understanding of fundamental concepts in artificial intelligence (AI) and machine learning (ML). </a:t>
          </a:r>
          <a:endParaRPr lang="en-IN" sz="3200" dirty="0">
            <a:solidFill>
              <a:schemeClr val="accent6">
                <a:lumMod val="40000"/>
                <a:lumOff val="60000"/>
              </a:schemeClr>
            </a:solidFill>
            <a:latin typeface="Times New Roman" panose="02020603050405020304" pitchFamily="18" charset="0"/>
            <a:cs typeface="Times New Roman" panose="02020603050405020304" pitchFamily="18" charset="0"/>
          </a:endParaRPr>
        </a:p>
      </dgm:t>
    </dgm:pt>
    <dgm:pt modelId="{A2AC9354-43FD-49BA-9454-5A796AC8C676}" type="parTrans" cxnId="{B88CBEBE-AFC3-4B20-B244-20909953887E}">
      <dgm:prSet/>
      <dgm:spPr/>
      <dgm:t>
        <a:bodyPr/>
        <a:lstStyle/>
        <a:p>
          <a:endParaRPr lang="en-IN"/>
        </a:p>
      </dgm:t>
    </dgm:pt>
    <dgm:pt modelId="{7B82C6F9-CCE0-491A-9C05-EA2FECC5E91D}" type="sibTrans" cxnId="{B88CBEBE-AFC3-4B20-B244-20909953887E}">
      <dgm:prSet/>
      <dgm:spPr/>
      <dgm:t>
        <a:bodyPr/>
        <a:lstStyle/>
        <a:p>
          <a:endParaRPr lang="en-IN"/>
        </a:p>
      </dgm:t>
    </dgm:pt>
    <dgm:pt modelId="{91D736F6-BC36-4FCC-B9FD-210280642C40}" type="pres">
      <dgm:prSet presAssocID="{A3B6FFCC-1586-44B2-AC68-8259305E35C1}" presName="linear" presStyleCnt="0">
        <dgm:presLayoutVars>
          <dgm:animLvl val="lvl"/>
          <dgm:resizeHandles val="exact"/>
        </dgm:presLayoutVars>
      </dgm:prSet>
      <dgm:spPr/>
    </dgm:pt>
    <dgm:pt modelId="{6190EA4D-F17F-47DC-943C-A9EA0C420AB6}" type="pres">
      <dgm:prSet presAssocID="{E4BD322D-53AF-4380-A586-E9B6FDD745EB}" presName="parentText" presStyleLbl="node1" presStyleIdx="0" presStyleCnt="1">
        <dgm:presLayoutVars>
          <dgm:chMax val="0"/>
          <dgm:bulletEnabled val="1"/>
        </dgm:presLayoutVars>
      </dgm:prSet>
      <dgm:spPr/>
    </dgm:pt>
  </dgm:ptLst>
  <dgm:cxnLst>
    <dgm:cxn modelId="{D193FB8F-C40B-40EC-8B46-DE2E86A1E41D}" type="presOf" srcId="{E4BD322D-53AF-4380-A586-E9B6FDD745EB}" destId="{6190EA4D-F17F-47DC-943C-A9EA0C420AB6}" srcOrd="0" destOrd="0" presId="urn:microsoft.com/office/officeart/2005/8/layout/vList2"/>
    <dgm:cxn modelId="{64940395-44AF-4FC6-A798-90FB85DDF52F}" type="presOf" srcId="{A3B6FFCC-1586-44B2-AC68-8259305E35C1}" destId="{91D736F6-BC36-4FCC-B9FD-210280642C40}" srcOrd="0" destOrd="0" presId="urn:microsoft.com/office/officeart/2005/8/layout/vList2"/>
    <dgm:cxn modelId="{B88CBEBE-AFC3-4B20-B244-20909953887E}" srcId="{A3B6FFCC-1586-44B2-AC68-8259305E35C1}" destId="{E4BD322D-53AF-4380-A586-E9B6FDD745EB}" srcOrd="0" destOrd="0" parTransId="{A2AC9354-43FD-49BA-9454-5A796AC8C676}" sibTransId="{7B82C6F9-CCE0-491A-9C05-EA2FECC5E91D}"/>
    <dgm:cxn modelId="{9D2F8273-308C-4638-914D-D7E88F349B88}" type="presParOf" srcId="{91D736F6-BC36-4FCC-B9FD-210280642C40}" destId="{6190EA4D-F17F-47DC-943C-A9EA0C420AB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9FBBA5-C4AB-4981-989B-6FC03B7B7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7E44403-64E2-47CF-982C-34542A8D3946}">
      <dgm:prSet/>
      <dgm:spPr>
        <a:solidFill>
          <a:schemeClr val="accent6">
            <a:lumMod val="50000"/>
          </a:schemeClr>
        </a:solidFill>
        <a:ln>
          <a:solidFill>
            <a:srgbClr val="6A5075"/>
          </a:solidFill>
        </a:ln>
        <a:effectLst>
          <a:glow rad="228600">
            <a:schemeClr val="accent6">
              <a:satMod val="175000"/>
              <a:alpha val="40000"/>
            </a:schemeClr>
          </a:glow>
        </a:effectLst>
      </dgm:spPr>
      <dgm:t>
        <a:bodyPr/>
        <a:lstStyle/>
        <a:p>
          <a:r>
            <a:rPr lang="en-US" b="0" i="0" dirty="0">
              <a:solidFill>
                <a:schemeClr val="bg1">
                  <a:lumMod val="75000"/>
                </a:schemeClr>
              </a:solidFill>
              <a:latin typeface="Times New Roman" panose="02020603050405020304" pitchFamily="18" charset="0"/>
              <a:cs typeface="Times New Roman" panose="02020603050405020304" pitchFamily="18" charset="0"/>
            </a:rPr>
            <a:t>Random Forest Classifier:</a:t>
          </a:r>
          <a:r>
            <a:rPr lang="en-US" b="0" i="0" dirty="0">
              <a:solidFill>
                <a:schemeClr val="bg1">
                  <a:lumMod val="75000"/>
                </a:schemeClr>
              </a:solidFill>
            </a:rPr>
            <a:t> </a:t>
          </a:r>
          <a:r>
            <a:rPr lang="en-US" b="0" i="0" dirty="0">
              <a:solidFill>
                <a:schemeClr val="accent6">
                  <a:lumMod val="60000"/>
                  <a:lumOff val="40000"/>
                </a:schemeClr>
              </a:solidFill>
              <a:latin typeface="Times New Roman" panose="02020603050405020304" pitchFamily="18" charset="0"/>
              <a:cs typeface="Times New Roman" panose="02020603050405020304" pitchFamily="18" charset="0"/>
            </a:rPr>
            <a:t>An ensemble learning method that constructs multiple decision trees during training and outputs the mode of the classes (classification) or the mean prediction (regression) of the individual trees.</a:t>
          </a: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dgm:t>
    </dgm:pt>
    <dgm:pt modelId="{B018BD93-E605-49EF-93A3-4530BBFD3D21}" type="parTrans" cxnId="{B7811F16-0916-4A11-A7CA-0D6DC053B9EE}">
      <dgm:prSet/>
      <dgm:spPr/>
      <dgm:t>
        <a:bodyPr/>
        <a:lstStyle/>
        <a:p>
          <a:endParaRPr lang="en-IN"/>
        </a:p>
      </dgm:t>
    </dgm:pt>
    <dgm:pt modelId="{B354A9F5-BA10-4ED1-9D10-03E9726B3448}" type="sibTrans" cxnId="{B7811F16-0916-4A11-A7CA-0D6DC053B9EE}">
      <dgm:prSet/>
      <dgm:spPr/>
      <dgm:t>
        <a:bodyPr/>
        <a:lstStyle/>
        <a:p>
          <a:endParaRPr lang="en-IN"/>
        </a:p>
      </dgm:t>
    </dgm:pt>
    <dgm:pt modelId="{D390C778-142C-49FE-AE16-818ABDC2C356}" type="pres">
      <dgm:prSet presAssocID="{A19FBBA5-C4AB-4981-989B-6FC03B7B7199}" presName="linear" presStyleCnt="0">
        <dgm:presLayoutVars>
          <dgm:animLvl val="lvl"/>
          <dgm:resizeHandles val="exact"/>
        </dgm:presLayoutVars>
      </dgm:prSet>
      <dgm:spPr/>
    </dgm:pt>
    <dgm:pt modelId="{39A1ADA8-B340-4767-8769-B3B88F4E9C47}" type="pres">
      <dgm:prSet presAssocID="{D7E44403-64E2-47CF-982C-34542A8D3946}" presName="parentText" presStyleLbl="node1" presStyleIdx="0" presStyleCnt="1" custLinFactNeighborY="10480">
        <dgm:presLayoutVars>
          <dgm:chMax val="0"/>
          <dgm:bulletEnabled val="1"/>
        </dgm:presLayoutVars>
      </dgm:prSet>
      <dgm:spPr/>
    </dgm:pt>
  </dgm:ptLst>
  <dgm:cxnLst>
    <dgm:cxn modelId="{B7811F16-0916-4A11-A7CA-0D6DC053B9EE}" srcId="{A19FBBA5-C4AB-4981-989B-6FC03B7B7199}" destId="{D7E44403-64E2-47CF-982C-34542A8D3946}" srcOrd="0" destOrd="0" parTransId="{B018BD93-E605-49EF-93A3-4530BBFD3D21}" sibTransId="{B354A9F5-BA10-4ED1-9D10-03E9726B3448}"/>
    <dgm:cxn modelId="{D100EE4D-A229-4987-866F-4BCF8BE2A06B}" type="presOf" srcId="{A19FBBA5-C4AB-4981-989B-6FC03B7B7199}" destId="{D390C778-142C-49FE-AE16-818ABDC2C356}" srcOrd="0" destOrd="0" presId="urn:microsoft.com/office/officeart/2005/8/layout/vList2"/>
    <dgm:cxn modelId="{068AE487-2697-4D40-97BF-4896EE7A85B0}" type="presOf" srcId="{D7E44403-64E2-47CF-982C-34542A8D3946}" destId="{39A1ADA8-B340-4767-8769-B3B88F4E9C47}" srcOrd="0" destOrd="0" presId="urn:microsoft.com/office/officeart/2005/8/layout/vList2"/>
    <dgm:cxn modelId="{AF336D04-9B72-4B75-90E0-48F2F776E642}" type="presParOf" srcId="{D390C778-142C-49FE-AE16-818ABDC2C356}" destId="{39A1ADA8-B340-4767-8769-B3B88F4E9C4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83E2BFB-3B6C-4613-891E-05A07B4252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37BC20B-3EA3-4368-B51A-AB206D0F1332}">
      <dgm:prSet custT="1"/>
      <dgm:spPr>
        <a:solidFill>
          <a:schemeClr val="accent6">
            <a:lumMod val="50000"/>
          </a:schemeClr>
        </a:solidFill>
        <a:ln>
          <a:solidFill>
            <a:srgbClr val="6A5075"/>
          </a:solidFill>
        </a:ln>
        <a:effectLst>
          <a:glow rad="228600">
            <a:schemeClr val="accent6">
              <a:satMod val="175000"/>
              <a:alpha val="40000"/>
            </a:schemeClr>
          </a:glow>
        </a:effectLst>
      </dgm:spPr>
      <dgm:t>
        <a:bodyPr/>
        <a:lstStyle/>
        <a:p>
          <a:r>
            <a:rPr lang="en-US" sz="2600" b="0" i="0" dirty="0">
              <a:solidFill>
                <a:schemeClr val="bg1">
                  <a:lumMod val="75000"/>
                </a:schemeClr>
              </a:solidFill>
              <a:latin typeface="Times New Roman" panose="02020603050405020304" pitchFamily="18" charset="0"/>
              <a:cs typeface="Times New Roman" panose="02020603050405020304" pitchFamily="18" charset="0"/>
            </a:rPr>
            <a:t>Logistic Regression: </a:t>
          </a:r>
          <a:r>
            <a:rPr lang="en-US" sz="2600" b="0" i="0" dirty="0">
              <a:solidFill>
                <a:schemeClr val="accent6">
                  <a:lumMod val="60000"/>
                  <a:lumOff val="40000"/>
                </a:schemeClr>
              </a:solidFill>
              <a:latin typeface="Times New Roman" panose="02020603050405020304" pitchFamily="18" charset="0"/>
              <a:cs typeface="Times New Roman" panose="02020603050405020304" pitchFamily="18" charset="0"/>
            </a:rPr>
            <a:t>Despite its name, logistic regression is a linear model for binary classification that predicts the probability of a binary outcome based on one or more predictor variables. </a:t>
          </a:r>
          <a:endParaRPr lang="en-IN" sz="2600" dirty="0">
            <a:solidFill>
              <a:schemeClr val="accent6">
                <a:lumMod val="60000"/>
                <a:lumOff val="40000"/>
              </a:schemeClr>
            </a:solidFill>
            <a:latin typeface="Times New Roman" panose="02020603050405020304" pitchFamily="18" charset="0"/>
            <a:cs typeface="Times New Roman" panose="02020603050405020304" pitchFamily="18" charset="0"/>
          </a:endParaRPr>
        </a:p>
      </dgm:t>
    </dgm:pt>
    <dgm:pt modelId="{CD763C64-1FD9-4D68-AB6C-C00E52FE8E9F}" type="parTrans" cxnId="{B19319F1-5951-4449-BC34-FECDCFDB5CAD}">
      <dgm:prSet/>
      <dgm:spPr/>
      <dgm:t>
        <a:bodyPr/>
        <a:lstStyle/>
        <a:p>
          <a:endParaRPr lang="en-IN"/>
        </a:p>
      </dgm:t>
    </dgm:pt>
    <dgm:pt modelId="{AE6C667A-1911-4533-A799-30CB7D1B90A8}" type="sibTrans" cxnId="{B19319F1-5951-4449-BC34-FECDCFDB5CAD}">
      <dgm:prSet/>
      <dgm:spPr/>
      <dgm:t>
        <a:bodyPr/>
        <a:lstStyle/>
        <a:p>
          <a:endParaRPr lang="en-IN"/>
        </a:p>
      </dgm:t>
    </dgm:pt>
    <dgm:pt modelId="{BFB6ABF5-F054-4747-A306-6E2D52545157}" type="pres">
      <dgm:prSet presAssocID="{583E2BFB-3B6C-4613-891E-05A07B4252F2}" presName="linear" presStyleCnt="0">
        <dgm:presLayoutVars>
          <dgm:animLvl val="lvl"/>
          <dgm:resizeHandles val="exact"/>
        </dgm:presLayoutVars>
      </dgm:prSet>
      <dgm:spPr/>
    </dgm:pt>
    <dgm:pt modelId="{34E801FA-FB20-4AED-9858-1C28C38B160E}" type="pres">
      <dgm:prSet presAssocID="{337BC20B-3EA3-4368-B51A-AB206D0F1332}" presName="parentText" presStyleLbl="node1" presStyleIdx="0" presStyleCnt="1" custLinFactNeighborY="-42668">
        <dgm:presLayoutVars>
          <dgm:chMax val="0"/>
          <dgm:bulletEnabled val="1"/>
        </dgm:presLayoutVars>
      </dgm:prSet>
      <dgm:spPr/>
    </dgm:pt>
  </dgm:ptLst>
  <dgm:cxnLst>
    <dgm:cxn modelId="{4460E648-9687-40F9-BFF2-202F17E95692}" type="presOf" srcId="{337BC20B-3EA3-4368-B51A-AB206D0F1332}" destId="{34E801FA-FB20-4AED-9858-1C28C38B160E}" srcOrd="0" destOrd="0" presId="urn:microsoft.com/office/officeart/2005/8/layout/vList2"/>
    <dgm:cxn modelId="{FCD646D7-A9AE-4E3B-989C-2228C1CBE033}" type="presOf" srcId="{583E2BFB-3B6C-4613-891E-05A07B4252F2}" destId="{BFB6ABF5-F054-4747-A306-6E2D52545157}" srcOrd="0" destOrd="0" presId="urn:microsoft.com/office/officeart/2005/8/layout/vList2"/>
    <dgm:cxn modelId="{B19319F1-5951-4449-BC34-FECDCFDB5CAD}" srcId="{583E2BFB-3B6C-4613-891E-05A07B4252F2}" destId="{337BC20B-3EA3-4368-B51A-AB206D0F1332}" srcOrd="0" destOrd="0" parTransId="{CD763C64-1FD9-4D68-AB6C-C00E52FE8E9F}" sibTransId="{AE6C667A-1911-4533-A799-30CB7D1B90A8}"/>
    <dgm:cxn modelId="{9BE006EC-7FA7-4027-86B7-5D4620059157}" type="presParOf" srcId="{BFB6ABF5-F054-4747-A306-6E2D52545157}" destId="{34E801FA-FB20-4AED-9858-1C28C38B160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29086-D9AC-44D1-87E9-488141AC4286}" type="doc">
      <dgm:prSet loTypeId="urn:microsoft.com/office/officeart/2005/8/layout/process1" loCatId="process" qsTypeId="urn:microsoft.com/office/officeart/2005/8/quickstyle/3d1" qsCatId="3D" csTypeId="urn:microsoft.com/office/officeart/2005/8/colors/accent1_2" csCatId="accent1" phldr="1"/>
      <dgm:spPr/>
      <dgm:t>
        <a:bodyPr/>
        <a:lstStyle/>
        <a:p>
          <a:endParaRPr lang="en-IN"/>
        </a:p>
      </dgm:t>
    </dgm:pt>
    <dgm:pt modelId="{B9D0D74C-1486-487B-A0E0-E15AC288CC03}">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nchor="ctr"/>
        <a:lstStyle/>
        <a:p>
          <a:pPr algn="l"/>
          <a:r>
            <a:rPr lang="en-IN" b="0" i="0" dirty="0">
              <a:latin typeface="Times New Roman" panose="02020603050405020304" pitchFamily="18" charset="0"/>
              <a:cs typeface="Times New Roman" panose="02020603050405020304" pitchFamily="18" charset="0"/>
            </a:rPr>
            <a:t>Data Collection</a:t>
          </a:r>
          <a:br>
            <a:rPr lang="en-IN" b="0" i="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dgm:t>
    </dgm:pt>
    <dgm:pt modelId="{EDE2540F-9313-4920-AF47-EE11C97E1161}" type="parTrans" cxnId="{F330460B-E5D1-45D0-9E42-73857884665B}">
      <dgm:prSet/>
      <dgm:spPr/>
      <dgm:t>
        <a:bodyPr/>
        <a:lstStyle/>
        <a:p>
          <a:endParaRPr lang="en-IN"/>
        </a:p>
      </dgm:t>
    </dgm:pt>
    <dgm:pt modelId="{80D71BA0-4465-490C-80C2-6DD418E1DD3C}" type="sibTrans" cxnId="{F330460B-E5D1-45D0-9E42-73857884665B}">
      <dgm:prSet/>
      <dgm:spPr/>
      <dgm:t>
        <a:bodyPr/>
        <a:lstStyle/>
        <a:p>
          <a:endParaRPr lang="en-IN"/>
        </a:p>
      </dgm:t>
    </dgm:pt>
    <dgm:pt modelId="{1C352C29-C5B2-4D7D-B6A3-78A46B364573}" type="pres">
      <dgm:prSet presAssocID="{1A329086-D9AC-44D1-87E9-488141AC4286}" presName="Name0" presStyleCnt="0">
        <dgm:presLayoutVars>
          <dgm:dir/>
          <dgm:resizeHandles val="exact"/>
        </dgm:presLayoutVars>
      </dgm:prSet>
      <dgm:spPr/>
    </dgm:pt>
    <dgm:pt modelId="{8ED400E7-F2D6-4FF0-9511-60CFBB8B0198}" type="pres">
      <dgm:prSet presAssocID="{B9D0D74C-1486-487B-A0E0-E15AC288CC03}" presName="node" presStyleLbl="node1" presStyleIdx="0" presStyleCnt="1" custScaleX="90317" custScaleY="53089" custLinFactNeighborX="-24091" custLinFactNeighborY="-38144">
        <dgm:presLayoutVars>
          <dgm:bulletEnabled val="1"/>
        </dgm:presLayoutVars>
      </dgm:prSet>
      <dgm:spPr/>
    </dgm:pt>
  </dgm:ptLst>
  <dgm:cxnLst>
    <dgm:cxn modelId="{F330460B-E5D1-45D0-9E42-73857884665B}" srcId="{1A329086-D9AC-44D1-87E9-488141AC4286}" destId="{B9D0D74C-1486-487B-A0E0-E15AC288CC03}" srcOrd="0" destOrd="0" parTransId="{EDE2540F-9313-4920-AF47-EE11C97E1161}" sibTransId="{80D71BA0-4465-490C-80C2-6DD418E1DD3C}"/>
    <dgm:cxn modelId="{E1C5F2B2-4D66-4696-BF3F-D2349E97EAC5}" type="presOf" srcId="{1A329086-D9AC-44D1-87E9-488141AC4286}" destId="{1C352C29-C5B2-4D7D-B6A3-78A46B364573}" srcOrd="0" destOrd="0" presId="urn:microsoft.com/office/officeart/2005/8/layout/process1"/>
    <dgm:cxn modelId="{A96DBCF7-61A5-4670-BAC4-C8AADAD0211D}" type="presOf" srcId="{B9D0D74C-1486-487B-A0E0-E15AC288CC03}" destId="{8ED400E7-F2D6-4FF0-9511-60CFBB8B0198}" srcOrd="0" destOrd="0" presId="urn:microsoft.com/office/officeart/2005/8/layout/process1"/>
    <dgm:cxn modelId="{30FBBE39-FC04-4DB1-A24A-934FA3775B51}" type="presParOf" srcId="{1C352C29-C5B2-4D7D-B6A3-78A46B364573}" destId="{8ED400E7-F2D6-4FF0-9511-60CFBB8B019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2D66C-DBA6-4C27-AF53-30C215F2988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B4B819D3-76C8-4DA0-84BA-445DB31E5E57}">
      <dgm:prSet custT="1"/>
      <dgm:spPr>
        <a:ln>
          <a:noFill/>
        </a:ln>
        <a:effectLst>
          <a:outerShdw blurRad="149987" dist="250190" dir="8460000" algn="ctr">
            <a:srgbClr val="000000">
              <a:alpha val="28000"/>
            </a:srgbClr>
          </a:outerShdw>
          <a:softEdge rad="12700"/>
        </a:effectLst>
        <a:scene3d>
          <a:camera prst="orthographicFront">
            <a:rot lat="0" lon="0" rev="0"/>
          </a:camera>
          <a:lightRig rig="contrasting" dir="t">
            <a:rot lat="0" lon="0" rev="1500000"/>
          </a:lightRig>
        </a:scene3d>
        <a:sp3d prstMaterial="metal">
          <a:bevelT w="88900" h="88900"/>
        </a:sp3d>
      </dgm:spPr>
      <dgm:t>
        <a:bodyPr anchor="ctr"/>
        <a:lstStyle/>
        <a:p>
          <a:pPr algn="l"/>
          <a:r>
            <a:rPr lang="en-IN" sz="2600" dirty="0">
              <a:latin typeface="Times New Roman" panose="02020603050405020304" pitchFamily="18" charset="0"/>
              <a:cs typeface="Times New Roman" panose="02020603050405020304" pitchFamily="18" charset="0"/>
            </a:rPr>
            <a:t>  Data Analysis</a:t>
          </a:r>
        </a:p>
      </dgm:t>
    </dgm:pt>
    <dgm:pt modelId="{1289962D-30CA-4C53-8200-B2A4F4175278}" type="parTrans" cxnId="{0374F066-32D4-4761-A301-F9291129E223}">
      <dgm:prSet/>
      <dgm:spPr/>
      <dgm:t>
        <a:bodyPr/>
        <a:lstStyle/>
        <a:p>
          <a:endParaRPr lang="en-IN"/>
        </a:p>
      </dgm:t>
    </dgm:pt>
    <dgm:pt modelId="{1EC3FE02-2D58-49FD-A3C6-51E30F9ED59C}" type="sibTrans" cxnId="{0374F066-32D4-4761-A301-F9291129E223}">
      <dgm:prSet/>
      <dgm:spPr/>
      <dgm:t>
        <a:bodyPr/>
        <a:lstStyle/>
        <a:p>
          <a:endParaRPr lang="en-IN"/>
        </a:p>
      </dgm:t>
    </dgm:pt>
    <dgm:pt modelId="{86785975-2E1C-48BF-BDED-00A121B2571A}" type="pres">
      <dgm:prSet presAssocID="{81A2D66C-DBA6-4C27-AF53-30C215F29888}" presName="Name0" presStyleCnt="0">
        <dgm:presLayoutVars>
          <dgm:dir/>
          <dgm:resizeHandles val="exact"/>
        </dgm:presLayoutVars>
      </dgm:prSet>
      <dgm:spPr/>
    </dgm:pt>
    <dgm:pt modelId="{0D14C1CD-4543-40F9-A833-4A52D8F32455}" type="pres">
      <dgm:prSet presAssocID="{B4B819D3-76C8-4DA0-84BA-445DB31E5E57}" presName="node" presStyleLbl="node1" presStyleIdx="0" presStyleCnt="1" custScaleX="100098" custLinFactNeighborX="-11470" custLinFactNeighborY="8">
        <dgm:presLayoutVars>
          <dgm:bulletEnabled val="1"/>
        </dgm:presLayoutVars>
      </dgm:prSet>
      <dgm:spPr/>
    </dgm:pt>
  </dgm:ptLst>
  <dgm:cxnLst>
    <dgm:cxn modelId="{0374F066-32D4-4761-A301-F9291129E223}" srcId="{81A2D66C-DBA6-4C27-AF53-30C215F29888}" destId="{B4B819D3-76C8-4DA0-84BA-445DB31E5E57}" srcOrd="0" destOrd="0" parTransId="{1289962D-30CA-4C53-8200-B2A4F4175278}" sibTransId="{1EC3FE02-2D58-49FD-A3C6-51E30F9ED59C}"/>
    <dgm:cxn modelId="{7DC9E268-29D3-4831-9FEA-4AB8A96A3562}" type="presOf" srcId="{B4B819D3-76C8-4DA0-84BA-445DB31E5E57}" destId="{0D14C1CD-4543-40F9-A833-4A52D8F32455}" srcOrd="0" destOrd="0" presId="urn:microsoft.com/office/officeart/2005/8/layout/process1"/>
    <dgm:cxn modelId="{40DF82B3-6829-4CF2-A204-EE7462977467}" type="presOf" srcId="{81A2D66C-DBA6-4C27-AF53-30C215F29888}" destId="{86785975-2E1C-48BF-BDED-00A121B2571A}" srcOrd="0" destOrd="0" presId="urn:microsoft.com/office/officeart/2005/8/layout/process1"/>
    <dgm:cxn modelId="{E2994FA2-E0CD-40F1-8A66-72CAC45C2A0E}" type="presParOf" srcId="{86785975-2E1C-48BF-BDED-00A121B2571A}" destId="{0D14C1CD-4543-40F9-A833-4A52D8F32455}"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453A73-718C-4EDD-A8C1-0EF749C312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FD9B61B-CBF7-4934-B300-57E62795D813}">
      <dgm:prSet/>
      <dgm:spPr>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a:sp3d>
      </dgm:spPr>
      <dgm:t>
        <a:bodyPr/>
        <a:lstStyle/>
        <a:p>
          <a:r>
            <a:rPr lang="en-IN" dirty="0"/>
            <a:t>       Data </a:t>
          </a:r>
          <a:r>
            <a:rPr lang="en-IN" dirty="0" err="1"/>
            <a:t>Preprocessing</a:t>
          </a:r>
          <a:endParaRPr lang="en-IN" dirty="0"/>
        </a:p>
      </dgm:t>
    </dgm:pt>
    <dgm:pt modelId="{19576EE8-D7B0-4297-9C1B-2AC2156F1D3E}" type="parTrans" cxnId="{AE4CC35E-C248-4220-A7DC-02AB3812BDD6}">
      <dgm:prSet/>
      <dgm:spPr/>
      <dgm:t>
        <a:bodyPr/>
        <a:lstStyle/>
        <a:p>
          <a:endParaRPr lang="en-IN"/>
        </a:p>
      </dgm:t>
    </dgm:pt>
    <dgm:pt modelId="{F2FD8519-1E03-4AF8-8B2C-B915B54C1CDD}" type="sibTrans" cxnId="{AE4CC35E-C248-4220-A7DC-02AB3812BDD6}">
      <dgm:prSet/>
      <dgm:spPr/>
      <dgm:t>
        <a:bodyPr/>
        <a:lstStyle/>
        <a:p>
          <a:endParaRPr lang="en-IN"/>
        </a:p>
      </dgm:t>
    </dgm:pt>
    <dgm:pt modelId="{C10F4A0D-BF16-465C-918D-2CF734ED3A3D}" type="pres">
      <dgm:prSet presAssocID="{EC453A73-718C-4EDD-A8C1-0EF749C31234}" presName="linear" presStyleCnt="0">
        <dgm:presLayoutVars>
          <dgm:animLvl val="lvl"/>
          <dgm:resizeHandles val="exact"/>
        </dgm:presLayoutVars>
      </dgm:prSet>
      <dgm:spPr/>
    </dgm:pt>
    <dgm:pt modelId="{5C4BA7C4-865F-4C19-81E8-5AFFBF7FF4BC}" type="pres">
      <dgm:prSet presAssocID="{FFD9B61B-CBF7-4934-B300-57E62795D813}" presName="parentText" presStyleLbl="node1" presStyleIdx="0" presStyleCnt="1" custScaleY="139853" custLinFactNeighborY="-46123">
        <dgm:presLayoutVars>
          <dgm:chMax val="0"/>
          <dgm:bulletEnabled val="1"/>
        </dgm:presLayoutVars>
      </dgm:prSet>
      <dgm:spPr/>
    </dgm:pt>
  </dgm:ptLst>
  <dgm:cxnLst>
    <dgm:cxn modelId="{AE4CC35E-C248-4220-A7DC-02AB3812BDD6}" srcId="{EC453A73-718C-4EDD-A8C1-0EF749C31234}" destId="{FFD9B61B-CBF7-4934-B300-57E62795D813}" srcOrd="0" destOrd="0" parTransId="{19576EE8-D7B0-4297-9C1B-2AC2156F1D3E}" sibTransId="{F2FD8519-1E03-4AF8-8B2C-B915B54C1CDD}"/>
    <dgm:cxn modelId="{894575A7-2307-454C-8D7B-8446EC02DC74}" type="presOf" srcId="{EC453A73-718C-4EDD-A8C1-0EF749C31234}" destId="{C10F4A0D-BF16-465C-918D-2CF734ED3A3D}" srcOrd="0" destOrd="0" presId="urn:microsoft.com/office/officeart/2005/8/layout/vList2"/>
    <dgm:cxn modelId="{78313CF5-69D7-4A37-AFFA-7AD2869BA5B1}" type="presOf" srcId="{FFD9B61B-CBF7-4934-B300-57E62795D813}" destId="{5C4BA7C4-865F-4C19-81E8-5AFFBF7FF4BC}" srcOrd="0" destOrd="0" presId="urn:microsoft.com/office/officeart/2005/8/layout/vList2"/>
    <dgm:cxn modelId="{FE8A31F5-8C87-4041-AA26-1B37EBF43FE0}" type="presParOf" srcId="{C10F4A0D-BF16-465C-918D-2CF734ED3A3D}" destId="{5C4BA7C4-865F-4C19-81E8-5AFFBF7FF4B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9D105A-2A75-429C-A247-8260DE3FB1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2E1FC65-92B2-4426-B3DF-E3A1A44C9DB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IN" dirty="0">
              <a:latin typeface="Times New Roman" panose="02020603050405020304" pitchFamily="18" charset="0"/>
              <a:cs typeface="Times New Roman" panose="02020603050405020304" pitchFamily="18" charset="0"/>
            </a:rPr>
            <a:t>      Model Development</a:t>
          </a:r>
        </a:p>
      </dgm:t>
    </dgm:pt>
    <dgm:pt modelId="{6D14EFEB-E342-407A-BD1A-AA959CF2F869}" type="parTrans" cxnId="{AFE8626F-E683-45C5-9E9A-2796A42CBC12}">
      <dgm:prSet/>
      <dgm:spPr/>
      <dgm:t>
        <a:bodyPr/>
        <a:lstStyle/>
        <a:p>
          <a:endParaRPr lang="en-IN"/>
        </a:p>
      </dgm:t>
    </dgm:pt>
    <dgm:pt modelId="{1E07A6AA-6A87-4F6C-A125-B3B79AC74C7D}" type="sibTrans" cxnId="{AFE8626F-E683-45C5-9E9A-2796A42CBC12}">
      <dgm:prSet/>
      <dgm:spPr/>
      <dgm:t>
        <a:bodyPr/>
        <a:lstStyle/>
        <a:p>
          <a:endParaRPr lang="en-IN"/>
        </a:p>
      </dgm:t>
    </dgm:pt>
    <dgm:pt modelId="{854F11DA-E4DC-4971-948B-174BABDBCE78}" type="pres">
      <dgm:prSet presAssocID="{999D105A-2A75-429C-A247-8260DE3FB1F2}" presName="linear" presStyleCnt="0">
        <dgm:presLayoutVars>
          <dgm:animLvl val="lvl"/>
          <dgm:resizeHandles val="exact"/>
        </dgm:presLayoutVars>
      </dgm:prSet>
      <dgm:spPr/>
    </dgm:pt>
    <dgm:pt modelId="{229A6F03-DE87-42FD-B2A5-66649434BC62}" type="pres">
      <dgm:prSet presAssocID="{A2E1FC65-92B2-4426-B3DF-E3A1A44C9DBE}" presName="parentText" presStyleLbl="node1" presStyleIdx="0" presStyleCnt="1" custLinFactY="9079" custLinFactNeighborY="100000">
        <dgm:presLayoutVars>
          <dgm:chMax val="0"/>
          <dgm:bulletEnabled val="1"/>
        </dgm:presLayoutVars>
      </dgm:prSet>
      <dgm:spPr/>
    </dgm:pt>
  </dgm:ptLst>
  <dgm:cxnLst>
    <dgm:cxn modelId="{9B0B6A6B-DA2F-4356-BEC5-F678461A7834}" type="presOf" srcId="{A2E1FC65-92B2-4426-B3DF-E3A1A44C9DBE}" destId="{229A6F03-DE87-42FD-B2A5-66649434BC62}" srcOrd="0" destOrd="0" presId="urn:microsoft.com/office/officeart/2005/8/layout/vList2"/>
    <dgm:cxn modelId="{AFE8626F-E683-45C5-9E9A-2796A42CBC12}" srcId="{999D105A-2A75-429C-A247-8260DE3FB1F2}" destId="{A2E1FC65-92B2-4426-B3DF-E3A1A44C9DBE}" srcOrd="0" destOrd="0" parTransId="{6D14EFEB-E342-407A-BD1A-AA959CF2F869}" sibTransId="{1E07A6AA-6A87-4F6C-A125-B3B79AC74C7D}"/>
    <dgm:cxn modelId="{28BA8756-0415-4782-98CD-93ADB70D47E2}" type="presOf" srcId="{999D105A-2A75-429C-A247-8260DE3FB1F2}" destId="{854F11DA-E4DC-4971-948B-174BABDBCE78}" srcOrd="0" destOrd="0" presId="urn:microsoft.com/office/officeart/2005/8/layout/vList2"/>
    <dgm:cxn modelId="{ADAB20C9-2F7B-485C-A8DF-959F583C03EF}" type="presParOf" srcId="{854F11DA-E4DC-4971-948B-174BABDBCE78}" destId="{229A6F03-DE87-42FD-B2A5-66649434BC62}"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C17D2F-CD49-4AD5-93E6-5D6DF7D3D7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B3AEEB6-5D75-4534-937A-C67379420195}">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IN" dirty="0">
              <a:latin typeface="Times New Roman" panose="02020603050405020304" pitchFamily="18" charset="0"/>
              <a:cs typeface="Times New Roman" panose="02020603050405020304" pitchFamily="18" charset="0"/>
            </a:rPr>
            <a:t>   Model Evaluation</a:t>
          </a:r>
        </a:p>
      </dgm:t>
    </dgm:pt>
    <dgm:pt modelId="{AB313B7A-2161-43B6-8847-D532BDB0C498}" type="parTrans" cxnId="{9A967DCA-9807-49BC-9B0F-6EF83E8F9E73}">
      <dgm:prSet/>
      <dgm:spPr/>
      <dgm:t>
        <a:bodyPr/>
        <a:lstStyle/>
        <a:p>
          <a:endParaRPr lang="en-IN"/>
        </a:p>
      </dgm:t>
    </dgm:pt>
    <dgm:pt modelId="{879E7E39-185E-4743-AD0F-95AFD118557D}" type="sibTrans" cxnId="{9A967DCA-9807-49BC-9B0F-6EF83E8F9E73}">
      <dgm:prSet/>
      <dgm:spPr/>
      <dgm:t>
        <a:bodyPr/>
        <a:lstStyle/>
        <a:p>
          <a:endParaRPr lang="en-IN"/>
        </a:p>
      </dgm:t>
    </dgm:pt>
    <dgm:pt modelId="{87BCBE45-D5C2-4F6E-A17E-A0833683E27C}" type="pres">
      <dgm:prSet presAssocID="{24C17D2F-CD49-4AD5-93E6-5D6DF7D3D76D}" presName="linear" presStyleCnt="0">
        <dgm:presLayoutVars>
          <dgm:animLvl val="lvl"/>
          <dgm:resizeHandles val="exact"/>
        </dgm:presLayoutVars>
      </dgm:prSet>
      <dgm:spPr/>
    </dgm:pt>
    <dgm:pt modelId="{0FE77A4F-F9C5-4F6E-9423-A7F60CBE6734}" type="pres">
      <dgm:prSet presAssocID="{7B3AEEB6-5D75-4534-937A-C67379420195}" presName="parentText" presStyleLbl="node1" presStyleIdx="0" presStyleCnt="1" custLinFactNeighborX="13873" custLinFactNeighborY="3340">
        <dgm:presLayoutVars>
          <dgm:chMax val="0"/>
          <dgm:bulletEnabled val="1"/>
        </dgm:presLayoutVars>
      </dgm:prSet>
      <dgm:spPr/>
    </dgm:pt>
  </dgm:ptLst>
  <dgm:cxnLst>
    <dgm:cxn modelId="{7A7CFD21-1B9A-47E2-9145-46F731E6990F}" type="presOf" srcId="{24C17D2F-CD49-4AD5-93E6-5D6DF7D3D76D}" destId="{87BCBE45-D5C2-4F6E-A17E-A0833683E27C}" srcOrd="0" destOrd="0" presId="urn:microsoft.com/office/officeart/2005/8/layout/vList2"/>
    <dgm:cxn modelId="{9A967DCA-9807-49BC-9B0F-6EF83E8F9E73}" srcId="{24C17D2F-CD49-4AD5-93E6-5D6DF7D3D76D}" destId="{7B3AEEB6-5D75-4534-937A-C67379420195}" srcOrd="0" destOrd="0" parTransId="{AB313B7A-2161-43B6-8847-D532BDB0C498}" sibTransId="{879E7E39-185E-4743-AD0F-95AFD118557D}"/>
    <dgm:cxn modelId="{29DB89F5-39A2-43E9-99E6-A03A6541D945}" type="presOf" srcId="{7B3AEEB6-5D75-4534-937A-C67379420195}" destId="{0FE77A4F-F9C5-4F6E-9423-A7F60CBE6734}" srcOrd="0" destOrd="0" presId="urn:microsoft.com/office/officeart/2005/8/layout/vList2"/>
    <dgm:cxn modelId="{5EAF2F92-33A6-4BD0-878C-0296EF587EE8}" type="presParOf" srcId="{87BCBE45-D5C2-4F6E-A17E-A0833683E27C}" destId="{0FE77A4F-F9C5-4F6E-9423-A7F60CBE6734}"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F0E614-83FB-4D51-A75A-595AB94E5F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357AFD4-6AEA-4C41-956D-1D1DB119F168}">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IN" sz="2200" dirty="0">
              <a:latin typeface="Times New Roman" panose="02020603050405020304" pitchFamily="18" charset="0"/>
              <a:cs typeface="Times New Roman" panose="02020603050405020304" pitchFamily="18" charset="0"/>
            </a:rPr>
            <a:t>Model Optimization</a:t>
          </a:r>
        </a:p>
      </dgm:t>
    </dgm:pt>
    <dgm:pt modelId="{BC98BFD1-EB09-44DD-820D-03E1C14610B5}" type="parTrans" cxnId="{8AD6ADD7-92F1-4231-B967-CBA45636E617}">
      <dgm:prSet/>
      <dgm:spPr/>
      <dgm:t>
        <a:bodyPr/>
        <a:lstStyle/>
        <a:p>
          <a:endParaRPr lang="en-IN"/>
        </a:p>
      </dgm:t>
    </dgm:pt>
    <dgm:pt modelId="{B64DC853-B5A8-4408-AAC1-65FF5D55FCFD}" type="sibTrans" cxnId="{8AD6ADD7-92F1-4231-B967-CBA45636E617}">
      <dgm:prSet/>
      <dgm:spPr/>
      <dgm:t>
        <a:bodyPr/>
        <a:lstStyle/>
        <a:p>
          <a:endParaRPr lang="en-IN"/>
        </a:p>
      </dgm:t>
    </dgm:pt>
    <dgm:pt modelId="{B2276FA4-EA47-41B2-A2CF-16557D9EA8D7}" type="pres">
      <dgm:prSet presAssocID="{00F0E614-83FB-4D51-A75A-595AB94E5F94}" presName="linear" presStyleCnt="0">
        <dgm:presLayoutVars>
          <dgm:animLvl val="lvl"/>
          <dgm:resizeHandles val="exact"/>
        </dgm:presLayoutVars>
      </dgm:prSet>
      <dgm:spPr/>
    </dgm:pt>
    <dgm:pt modelId="{ABCFBEBA-6E30-4A68-9B68-B8A8CB6FC0E1}" type="pres">
      <dgm:prSet presAssocID="{5357AFD4-6AEA-4C41-956D-1D1DB119F168}" presName="parentText" presStyleLbl="node1" presStyleIdx="0" presStyleCnt="1" custScaleY="316663" custLinFactNeighborX="7893" custLinFactNeighborY="-25541">
        <dgm:presLayoutVars>
          <dgm:chMax val="0"/>
          <dgm:bulletEnabled val="1"/>
        </dgm:presLayoutVars>
      </dgm:prSet>
      <dgm:spPr/>
    </dgm:pt>
  </dgm:ptLst>
  <dgm:cxnLst>
    <dgm:cxn modelId="{319E4C33-CB83-48DA-8630-036DAA2AC5DE}" type="presOf" srcId="{00F0E614-83FB-4D51-A75A-595AB94E5F94}" destId="{B2276FA4-EA47-41B2-A2CF-16557D9EA8D7}" srcOrd="0" destOrd="0" presId="urn:microsoft.com/office/officeart/2005/8/layout/vList2"/>
    <dgm:cxn modelId="{31B24E3B-A4F4-4CA5-9765-9235A9D54C1B}" type="presOf" srcId="{5357AFD4-6AEA-4C41-956D-1D1DB119F168}" destId="{ABCFBEBA-6E30-4A68-9B68-B8A8CB6FC0E1}" srcOrd="0" destOrd="0" presId="urn:microsoft.com/office/officeart/2005/8/layout/vList2"/>
    <dgm:cxn modelId="{8AD6ADD7-92F1-4231-B967-CBA45636E617}" srcId="{00F0E614-83FB-4D51-A75A-595AB94E5F94}" destId="{5357AFD4-6AEA-4C41-956D-1D1DB119F168}" srcOrd="0" destOrd="0" parTransId="{BC98BFD1-EB09-44DD-820D-03E1C14610B5}" sibTransId="{B64DC853-B5A8-4408-AAC1-65FF5D55FCFD}"/>
    <dgm:cxn modelId="{D8DEB5CD-00ED-459F-9050-B609F4952C63}" type="presParOf" srcId="{B2276FA4-EA47-41B2-A2CF-16557D9EA8D7}" destId="{ABCFBEBA-6E30-4A68-9B68-B8A8CB6FC0E1}"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48DBF5-2BDC-4999-8514-6BFA0448DB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4E341B1-9F48-48D7-B733-3C4EBA6848F6}">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IN" sz="2400" dirty="0">
              <a:latin typeface="Times New Roman" panose="02020603050405020304" pitchFamily="18" charset="0"/>
              <a:cs typeface="Times New Roman" panose="02020603050405020304" pitchFamily="18" charset="0"/>
            </a:rPr>
            <a:t>Documentation And                 Presentation</a:t>
          </a:r>
        </a:p>
      </dgm:t>
    </dgm:pt>
    <dgm:pt modelId="{53B7CB24-B446-43BF-B935-495309104DED}" type="parTrans" cxnId="{3765F6D6-52FC-48B9-B47D-1B3F94E07AB1}">
      <dgm:prSet/>
      <dgm:spPr/>
      <dgm:t>
        <a:bodyPr/>
        <a:lstStyle/>
        <a:p>
          <a:endParaRPr lang="en-IN"/>
        </a:p>
      </dgm:t>
    </dgm:pt>
    <dgm:pt modelId="{1BF80A09-2683-4CC1-931B-BCCB7FBD1547}" type="sibTrans" cxnId="{3765F6D6-52FC-48B9-B47D-1B3F94E07AB1}">
      <dgm:prSet/>
      <dgm:spPr/>
      <dgm:t>
        <a:bodyPr/>
        <a:lstStyle/>
        <a:p>
          <a:endParaRPr lang="en-IN"/>
        </a:p>
      </dgm:t>
    </dgm:pt>
    <dgm:pt modelId="{283D94F4-3FC9-43E9-8726-115D9CE4B29B}" type="pres">
      <dgm:prSet presAssocID="{2448DBF5-2BDC-4999-8514-6BFA0448DB49}" presName="linear" presStyleCnt="0">
        <dgm:presLayoutVars>
          <dgm:animLvl val="lvl"/>
          <dgm:resizeHandles val="exact"/>
        </dgm:presLayoutVars>
      </dgm:prSet>
      <dgm:spPr/>
    </dgm:pt>
    <dgm:pt modelId="{DDA9DE02-90B0-4A80-AE3D-58B3D21F9353}" type="pres">
      <dgm:prSet presAssocID="{74E341B1-9F48-48D7-B733-3C4EBA6848F6}" presName="parentText" presStyleLbl="node1" presStyleIdx="0" presStyleCnt="1" custLinFactNeighborX="-749" custLinFactNeighborY="33126">
        <dgm:presLayoutVars>
          <dgm:chMax val="0"/>
          <dgm:bulletEnabled val="1"/>
        </dgm:presLayoutVars>
      </dgm:prSet>
      <dgm:spPr/>
    </dgm:pt>
  </dgm:ptLst>
  <dgm:cxnLst>
    <dgm:cxn modelId="{21C67819-9C47-46C0-8CCF-EBBE45736832}" type="presOf" srcId="{74E341B1-9F48-48D7-B733-3C4EBA6848F6}" destId="{DDA9DE02-90B0-4A80-AE3D-58B3D21F9353}" srcOrd="0" destOrd="0" presId="urn:microsoft.com/office/officeart/2005/8/layout/vList2"/>
    <dgm:cxn modelId="{BED26C3A-B0E9-4CB3-BEF5-F8228DA1CBDA}" type="presOf" srcId="{2448DBF5-2BDC-4999-8514-6BFA0448DB49}" destId="{283D94F4-3FC9-43E9-8726-115D9CE4B29B}" srcOrd="0" destOrd="0" presId="urn:microsoft.com/office/officeart/2005/8/layout/vList2"/>
    <dgm:cxn modelId="{3765F6D6-52FC-48B9-B47D-1B3F94E07AB1}" srcId="{2448DBF5-2BDC-4999-8514-6BFA0448DB49}" destId="{74E341B1-9F48-48D7-B733-3C4EBA6848F6}" srcOrd="0" destOrd="0" parTransId="{53B7CB24-B446-43BF-B935-495309104DED}" sibTransId="{1BF80A09-2683-4CC1-931B-BCCB7FBD1547}"/>
    <dgm:cxn modelId="{D6E9811C-E7FB-4FCF-A16D-AA7EDD803BFB}" type="presParOf" srcId="{283D94F4-3FC9-43E9-8726-115D9CE4B29B}" destId="{DDA9DE02-90B0-4A80-AE3D-58B3D21F935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97C8C4-6B37-44E1-AA02-93229A285E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6A48882-F482-490F-A579-388F5B2CC7D4}">
      <dgm:prSet custT="1"/>
      <dgm:spPr>
        <a:solidFill>
          <a:schemeClr val="accent6">
            <a:lumMod val="50000"/>
          </a:schemeClr>
        </a:solidFill>
        <a:ln>
          <a:noFill/>
        </a:ln>
        <a:effectLst>
          <a:glow rad="2286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a:solidFill>
                <a:schemeClr val="bg1">
                  <a:lumMod val="65000"/>
                </a:schemeClr>
              </a:solidFill>
              <a:latin typeface="Times New Roman" panose="02020603050405020304" pitchFamily="18" charset="0"/>
              <a:cs typeface="Times New Roman" panose="02020603050405020304" pitchFamily="18" charset="0"/>
            </a:rPr>
            <a:t>Support Vector Machine (SVM): </a:t>
          </a:r>
          <a:r>
            <a:rPr lang="en-US" sz="2000" dirty="0">
              <a:solidFill>
                <a:schemeClr val="accent6">
                  <a:lumMod val="60000"/>
                  <a:lumOff val="40000"/>
                </a:schemeClr>
              </a:solidFill>
              <a:latin typeface="Times New Roman" panose="02020603050405020304" pitchFamily="18" charset="0"/>
              <a:cs typeface="Times New Roman" panose="02020603050405020304" pitchFamily="18" charset="0"/>
            </a:rPr>
            <a:t>A supervised learning algorithm that analyzes data for classification and regression analysis. SVM separates data points into different classes by finding the hyperplane that maximizes the margin between classes. </a:t>
          </a: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dgm:t>
    </dgm:pt>
    <dgm:pt modelId="{1032B1FF-57DA-4364-A5CC-1C14742DBA5F}" type="parTrans" cxnId="{8E149FF0-8B26-4F55-81D7-8B4C83C982C2}">
      <dgm:prSet/>
      <dgm:spPr/>
      <dgm:t>
        <a:bodyPr/>
        <a:lstStyle/>
        <a:p>
          <a:endParaRPr lang="en-IN"/>
        </a:p>
      </dgm:t>
    </dgm:pt>
    <dgm:pt modelId="{EBC21032-CC47-4D5D-B082-7B46261CCCD8}" type="sibTrans" cxnId="{8E149FF0-8B26-4F55-81D7-8B4C83C982C2}">
      <dgm:prSet/>
      <dgm:spPr/>
      <dgm:t>
        <a:bodyPr/>
        <a:lstStyle/>
        <a:p>
          <a:endParaRPr lang="en-IN"/>
        </a:p>
      </dgm:t>
    </dgm:pt>
    <dgm:pt modelId="{D91116E1-BC57-48F9-B3AF-03F7E0C09887}">
      <dgm:prSet custT="1"/>
      <dgm:spPr>
        <a:solidFill>
          <a:schemeClr val="accent6">
            <a:lumMod val="50000"/>
          </a:schemeClr>
        </a:solidFill>
        <a:ln>
          <a:solidFill>
            <a:srgbClr val="6A5075"/>
          </a:solidFill>
        </a:ln>
        <a:effectLst>
          <a:glow rad="228600">
            <a:schemeClr val="accent6">
              <a:satMod val="175000"/>
              <a:alpha val="40000"/>
            </a:schemeClr>
          </a:glow>
        </a:effectLst>
      </dgm:spPr>
      <dgm:t>
        <a:bodyPr/>
        <a:lstStyle/>
        <a:p>
          <a:r>
            <a:rPr lang="en-US" sz="2000" dirty="0" err="1">
              <a:solidFill>
                <a:schemeClr val="bg1">
                  <a:lumMod val="75000"/>
                </a:schemeClr>
              </a:solidFill>
              <a:latin typeface="Times New Roman" panose="02020603050405020304" pitchFamily="18" charset="0"/>
              <a:cs typeface="Times New Roman" panose="02020603050405020304" pitchFamily="18" charset="0"/>
            </a:rPr>
            <a:t>XGBoost</a:t>
          </a:r>
          <a:r>
            <a:rPr lang="en-US" sz="2000" dirty="0">
              <a:solidFill>
                <a:schemeClr val="bg1">
                  <a:lumMod val="75000"/>
                </a:schemeClr>
              </a:solidFill>
              <a:latin typeface="Times New Roman" panose="02020603050405020304" pitchFamily="18" charset="0"/>
              <a:cs typeface="Times New Roman" panose="02020603050405020304" pitchFamily="18" charset="0"/>
            </a:rPr>
            <a:t> Classifier: </a:t>
          </a:r>
          <a:r>
            <a:rPr lang="en-US" sz="2000" dirty="0">
              <a:solidFill>
                <a:schemeClr val="accent6">
                  <a:lumMod val="60000"/>
                  <a:lumOff val="40000"/>
                </a:schemeClr>
              </a:solidFill>
              <a:latin typeface="Times New Roman" panose="02020603050405020304" pitchFamily="18" charset="0"/>
              <a:cs typeface="Times New Roman" panose="02020603050405020304" pitchFamily="18" charset="0"/>
            </a:rPr>
            <a:t>An implementation of gradient boosted decision trees designed for speed and performance. It sequentially builds multiple decision trees to correct the errors of the previous model, resulting in a powerful ensemble model.</a:t>
          </a: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dgm:t>
    </dgm:pt>
    <dgm:pt modelId="{CF53C12D-286F-4754-A18D-BACC3EC2FCC6}" type="parTrans" cxnId="{1380E128-2A4C-4C44-8D22-5A96AB2CC5BF}">
      <dgm:prSet/>
      <dgm:spPr/>
      <dgm:t>
        <a:bodyPr/>
        <a:lstStyle/>
        <a:p>
          <a:endParaRPr lang="en-IN"/>
        </a:p>
      </dgm:t>
    </dgm:pt>
    <dgm:pt modelId="{316B3B7F-021B-43AC-9ACA-9C4F56CA68AB}" type="sibTrans" cxnId="{1380E128-2A4C-4C44-8D22-5A96AB2CC5BF}">
      <dgm:prSet/>
      <dgm:spPr/>
      <dgm:t>
        <a:bodyPr/>
        <a:lstStyle/>
        <a:p>
          <a:endParaRPr lang="en-IN"/>
        </a:p>
      </dgm:t>
    </dgm:pt>
    <dgm:pt modelId="{6EF4866C-6D66-40FE-ADE5-940BE81FBF86}">
      <dgm:prSet custT="1"/>
      <dgm:spPr>
        <a:solidFill>
          <a:schemeClr val="accent6">
            <a:lumMod val="50000"/>
          </a:schemeClr>
        </a:solidFill>
        <a:ln>
          <a:solidFill>
            <a:srgbClr val="6A5075"/>
          </a:solidFill>
        </a:ln>
        <a:effectLst>
          <a:glow rad="228600">
            <a:schemeClr val="accent6">
              <a:satMod val="175000"/>
              <a:alpha val="40000"/>
            </a:schemeClr>
          </a:glow>
        </a:effectLst>
        <a:scene3d>
          <a:camera prst="orthographicFront"/>
          <a:lightRig rig="threePt" dir="t"/>
        </a:scene3d>
        <a:sp3d>
          <a:bevelT prst="angle"/>
        </a:sp3d>
      </dgm:spPr>
      <dgm:t>
        <a:bodyPr/>
        <a:lstStyle/>
        <a:p>
          <a:r>
            <a:rPr lang="en-US" sz="2000" dirty="0">
              <a:solidFill>
                <a:schemeClr val="bg1">
                  <a:lumMod val="75000"/>
                </a:schemeClr>
              </a:solidFill>
              <a:latin typeface="Times New Roman" panose="02020603050405020304" pitchFamily="18" charset="0"/>
              <a:cs typeface="Times New Roman" panose="02020603050405020304" pitchFamily="18" charset="0"/>
            </a:rPr>
            <a:t>K-Nearest Neighbors (KNN) Classifier: </a:t>
          </a:r>
          <a:r>
            <a:rPr lang="en-US" sz="2000" dirty="0">
              <a:solidFill>
                <a:schemeClr val="accent6">
                  <a:lumMod val="60000"/>
                  <a:lumOff val="40000"/>
                </a:schemeClr>
              </a:solidFill>
              <a:latin typeface="Times New Roman" panose="02020603050405020304" pitchFamily="18" charset="0"/>
              <a:cs typeface="Times New Roman" panose="02020603050405020304" pitchFamily="18" charset="0"/>
            </a:rPr>
            <a:t>A simple, instance-based learning algorithm used for classification and regression tasks. KNN classifies data points based on the majority class of their k nearest neighbors, where k is a predefined number of neighbors.</a:t>
          </a: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dgm:t>
    </dgm:pt>
    <dgm:pt modelId="{3DE0EAAC-9BC9-4F17-BA99-ECFFF9E51EFB}" type="parTrans" cxnId="{3806CC87-1B79-4FE1-AB6D-0FEEF80F986D}">
      <dgm:prSet/>
      <dgm:spPr/>
      <dgm:t>
        <a:bodyPr/>
        <a:lstStyle/>
        <a:p>
          <a:endParaRPr lang="en-IN"/>
        </a:p>
      </dgm:t>
    </dgm:pt>
    <dgm:pt modelId="{9FC99ADC-6006-48E6-97DF-A7C8070CC8AB}" type="sibTrans" cxnId="{3806CC87-1B79-4FE1-AB6D-0FEEF80F986D}">
      <dgm:prSet/>
      <dgm:spPr/>
      <dgm:t>
        <a:bodyPr/>
        <a:lstStyle/>
        <a:p>
          <a:endParaRPr lang="en-IN"/>
        </a:p>
      </dgm:t>
    </dgm:pt>
    <dgm:pt modelId="{CFE00E64-15C9-414E-A770-E4F713E45F5F}" type="pres">
      <dgm:prSet presAssocID="{9D97C8C4-6B37-44E1-AA02-93229A285E60}" presName="linear" presStyleCnt="0">
        <dgm:presLayoutVars>
          <dgm:animLvl val="lvl"/>
          <dgm:resizeHandles val="exact"/>
        </dgm:presLayoutVars>
      </dgm:prSet>
      <dgm:spPr/>
    </dgm:pt>
    <dgm:pt modelId="{9CDA9A7A-7CE7-49F6-BDEE-AF6F25071C0A}" type="pres">
      <dgm:prSet presAssocID="{26A48882-F482-490F-A579-388F5B2CC7D4}" presName="parentText" presStyleLbl="node1" presStyleIdx="0" presStyleCnt="3">
        <dgm:presLayoutVars>
          <dgm:chMax val="0"/>
          <dgm:bulletEnabled val="1"/>
        </dgm:presLayoutVars>
      </dgm:prSet>
      <dgm:spPr/>
    </dgm:pt>
    <dgm:pt modelId="{A260F1BB-26F0-4956-B987-D6634A0A4E5A}" type="pres">
      <dgm:prSet presAssocID="{EBC21032-CC47-4D5D-B082-7B46261CCCD8}" presName="spacer" presStyleCnt="0"/>
      <dgm:spPr/>
    </dgm:pt>
    <dgm:pt modelId="{22FD7312-1478-472E-B308-A0448CFDF1EB}" type="pres">
      <dgm:prSet presAssocID="{D91116E1-BC57-48F9-B3AF-03F7E0C09887}" presName="parentText" presStyleLbl="node1" presStyleIdx="1" presStyleCnt="3">
        <dgm:presLayoutVars>
          <dgm:chMax val="0"/>
          <dgm:bulletEnabled val="1"/>
        </dgm:presLayoutVars>
      </dgm:prSet>
      <dgm:spPr/>
    </dgm:pt>
    <dgm:pt modelId="{922F1E66-C11F-469A-8B04-9AD47C3360EE}" type="pres">
      <dgm:prSet presAssocID="{316B3B7F-021B-43AC-9ACA-9C4F56CA68AB}" presName="spacer" presStyleCnt="0"/>
      <dgm:spPr/>
    </dgm:pt>
    <dgm:pt modelId="{8D96FA19-6E69-4FB8-B3FB-7586FE473DE4}" type="pres">
      <dgm:prSet presAssocID="{6EF4866C-6D66-40FE-ADE5-940BE81FBF86}" presName="parentText" presStyleLbl="node1" presStyleIdx="2" presStyleCnt="3">
        <dgm:presLayoutVars>
          <dgm:chMax val="0"/>
          <dgm:bulletEnabled val="1"/>
        </dgm:presLayoutVars>
      </dgm:prSet>
      <dgm:spPr/>
    </dgm:pt>
  </dgm:ptLst>
  <dgm:cxnLst>
    <dgm:cxn modelId="{7C734707-B895-41C3-A340-B23F35ECCE88}" type="presOf" srcId="{26A48882-F482-490F-A579-388F5B2CC7D4}" destId="{9CDA9A7A-7CE7-49F6-BDEE-AF6F25071C0A}" srcOrd="0" destOrd="0" presId="urn:microsoft.com/office/officeart/2005/8/layout/vList2"/>
    <dgm:cxn modelId="{F1ADB412-97F7-4F47-B7D0-5F90F0F07D17}" type="presOf" srcId="{9D97C8C4-6B37-44E1-AA02-93229A285E60}" destId="{CFE00E64-15C9-414E-A770-E4F713E45F5F}" srcOrd="0" destOrd="0" presId="urn:microsoft.com/office/officeart/2005/8/layout/vList2"/>
    <dgm:cxn modelId="{4127E215-92AE-4A92-AED6-95110DCC1E9B}" type="presOf" srcId="{D91116E1-BC57-48F9-B3AF-03F7E0C09887}" destId="{22FD7312-1478-472E-B308-A0448CFDF1EB}" srcOrd="0" destOrd="0" presId="urn:microsoft.com/office/officeart/2005/8/layout/vList2"/>
    <dgm:cxn modelId="{1380E128-2A4C-4C44-8D22-5A96AB2CC5BF}" srcId="{9D97C8C4-6B37-44E1-AA02-93229A285E60}" destId="{D91116E1-BC57-48F9-B3AF-03F7E0C09887}" srcOrd="1" destOrd="0" parTransId="{CF53C12D-286F-4754-A18D-BACC3EC2FCC6}" sibTransId="{316B3B7F-021B-43AC-9ACA-9C4F56CA68AB}"/>
    <dgm:cxn modelId="{AB707C6A-CE41-4D71-A0A8-8FB7EAA42E48}" type="presOf" srcId="{6EF4866C-6D66-40FE-ADE5-940BE81FBF86}" destId="{8D96FA19-6E69-4FB8-B3FB-7586FE473DE4}" srcOrd="0" destOrd="0" presId="urn:microsoft.com/office/officeart/2005/8/layout/vList2"/>
    <dgm:cxn modelId="{3806CC87-1B79-4FE1-AB6D-0FEEF80F986D}" srcId="{9D97C8C4-6B37-44E1-AA02-93229A285E60}" destId="{6EF4866C-6D66-40FE-ADE5-940BE81FBF86}" srcOrd="2" destOrd="0" parTransId="{3DE0EAAC-9BC9-4F17-BA99-ECFFF9E51EFB}" sibTransId="{9FC99ADC-6006-48E6-97DF-A7C8070CC8AB}"/>
    <dgm:cxn modelId="{8E149FF0-8B26-4F55-81D7-8B4C83C982C2}" srcId="{9D97C8C4-6B37-44E1-AA02-93229A285E60}" destId="{26A48882-F482-490F-A579-388F5B2CC7D4}" srcOrd="0" destOrd="0" parTransId="{1032B1FF-57DA-4364-A5CC-1C14742DBA5F}" sibTransId="{EBC21032-CC47-4D5D-B082-7B46261CCCD8}"/>
    <dgm:cxn modelId="{50E2B58C-23CC-4813-B2BF-95F9D7FA5002}" type="presParOf" srcId="{CFE00E64-15C9-414E-A770-E4F713E45F5F}" destId="{9CDA9A7A-7CE7-49F6-BDEE-AF6F25071C0A}" srcOrd="0" destOrd="0" presId="urn:microsoft.com/office/officeart/2005/8/layout/vList2"/>
    <dgm:cxn modelId="{3E10930C-58B5-431E-A1CF-51AEB70D1F9C}" type="presParOf" srcId="{CFE00E64-15C9-414E-A770-E4F713E45F5F}" destId="{A260F1BB-26F0-4956-B987-D6634A0A4E5A}" srcOrd="1" destOrd="0" presId="urn:microsoft.com/office/officeart/2005/8/layout/vList2"/>
    <dgm:cxn modelId="{1432B5B0-DB9D-4475-9BDA-F9D4B5A83939}" type="presParOf" srcId="{CFE00E64-15C9-414E-A770-E4F713E45F5F}" destId="{22FD7312-1478-472E-B308-A0448CFDF1EB}" srcOrd="2" destOrd="0" presId="urn:microsoft.com/office/officeart/2005/8/layout/vList2"/>
    <dgm:cxn modelId="{2F86B912-AC8B-48CF-92B6-B2F95B5B4C82}" type="presParOf" srcId="{CFE00E64-15C9-414E-A770-E4F713E45F5F}" destId="{922F1E66-C11F-469A-8B04-9AD47C3360EE}" srcOrd="3" destOrd="0" presId="urn:microsoft.com/office/officeart/2005/8/layout/vList2"/>
    <dgm:cxn modelId="{05EF8D16-E09C-473B-93AB-8B5168946DBA}" type="presParOf" srcId="{CFE00E64-15C9-414E-A770-E4F713E45F5F}" destId="{8D96FA19-6E69-4FB8-B3FB-7586FE473DE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0EA4D-F17F-47DC-943C-A9EA0C420AB6}">
      <dsp:nvSpPr>
        <dsp:cNvPr id="0" name=""/>
        <dsp:cNvSpPr/>
      </dsp:nvSpPr>
      <dsp:spPr>
        <a:xfrm>
          <a:off x="0" y="491087"/>
          <a:ext cx="9741645" cy="2167425"/>
        </a:xfrm>
        <a:prstGeom prst="roundRect">
          <a:avLst/>
        </a:prstGeom>
        <a:solidFill>
          <a:schemeClr val="accent6">
            <a:lumMod val="50000"/>
          </a:schemeClr>
        </a:solidFill>
        <a:ln w="19050" cap="rnd" cmpd="sng" algn="ctr">
          <a:solidFill>
            <a:schemeClr val="accent6">
              <a:lumMod val="5000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u="sng" kern="1200" dirty="0">
              <a:solidFill>
                <a:schemeClr val="bg1">
                  <a:lumMod val="75000"/>
                </a:schemeClr>
              </a:solidFill>
              <a:latin typeface="Times New Roman" panose="02020603050405020304" pitchFamily="18" charset="0"/>
              <a:cs typeface="Times New Roman" panose="02020603050405020304" pitchFamily="18" charset="0"/>
            </a:rPr>
            <a:t>Objective</a:t>
          </a:r>
          <a:r>
            <a:rPr lang="en-IN" sz="3200" b="0" i="0" kern="1200" dirty="0">
              <a:solidFill>
                <a:schemeClr val="bg1">
                  <a:lumMod val="75000"/>
                </a:schemeClr>
              </a:solidFill>
              <a:latin typeface="Times New Roman" panose="02020603050405020304" pitchFamily="18" charset="0"/>
              <a:cs typeface="Times New Roman" panose="02020603050405020304" pitchFamily="18" charset="0"/>
            </a:rPr>
            <a:t> : </a:t>
          </a:r>
          <a:r>
            <a:rPr lang="en-US" sz="3200" b="0" i="0" kern="1200" dirty="0">
              <a:solidFill>
                <a:schemeClr val="accent6">
                  <a:lumMod val="40000"/>
                  <a:lumOff val="60000"/>
                </a:schemeClr>
              </a:solidFill>
              <a:latin typeface="Times New Roman" panose="02020603050405020304" pitchFamily="18" charset="0"/>
              <a:cs typeface="Times New Roman" panose="02020603050405020304" pitchFamily="18" charset="0"/>
            </a:rPr>
            <a:t>This assignment aims to assess my proficiency in Python programming and my understanding of fundamental concepts in artificial intelligence (AI) and machine learning (ML). </a:t>
          </a:r>
          <a:endParaRPr lang="en-IN" sz="3200" kern="1200" dirty="0">
            <a:solidFill>
              <a:schemeClr val="accent6">
                <a:lumMod val="40000"/>
                <a:lumOff val="60000"/>
              </a:schemeClr>
            </a:solidFill>
            <a:latin typeface="Times New Roman" panose="02020603050405020304" pitchFamily="18" charset="0"/>
            <a:cs typeface="Times New Roman" panose="02020603050405020304" pitchFamily="18" charset="0"/>
          </a:endParaRPr>
        </a:p>
      </dsp:txBody>
      <dsp:txXfrm>
        <a:off x="105805" y="596892"/>
        <a:ext cx="9530035" cy="19558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1ADA8-B340-4767-8769-B3B88F4E9C47}">
      <dsp:nvSpPr>
        <dsp:cNvPr id="0" name=""/>
        <dsp:cNvSpPr/>
      </dsp:nvSpPr>
      <dsp:spPr>
        <a:xfrm>
          <a:off x="0" y="17998"/>
          <a:ext cx="9513045" cy="1696500"/>
        </a:xfrm>
        <a:prstGeom prst="roundRect">
          <a:avLst/>
        </a:prstGeom>
        <a:solidFill>
          <a:schemeClr val="accent6">
            <a:lumMod val="50000"/>
          </a:schemeClr>
        </a:solidFill>
        <a:ln w="19050" cap="rnd" cmpd="sng" algn="ctr">
          <a:solidFill>
            <a:srgbClr val="6A5075"/>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solidFill>
                <a:schemeClr val="bg1">
                  <a:lumMod val="75000"/>
                </a:schemeClr>
              </a:solidFill>
              <a:latin typeface="Times New Roman" panose="02020603050405020304" pitchFamily="18" charset="0"/>
              <a:cs typeface="Times New Roman" panose="02020603050405020304" pitchFamily="18" charset="0"/>
            </a:rPr>
            <a:t>Random Forest Classifier:</a:t>
          </a:r>
          <a:r>
            <a:rPr lang="en-US" sz="2500" b="0" i="0" kern="1200" dirty="0">
              <a:solidFill>
                <a:schemeClr val="bg1">
                  <a:lumMod val="75000"/>
                </a:schemeClr>
              </a:solidFill>
            </a:rPr>
            <a:t> </a:t>
          </a:r>
          <a:r>
            <a:rPr lang="en-US" sz="2500" b="0" i="0" kern="1200" dirty="0">
              <a:solidFill>
                <a:schemeClr val="accent6">
                  <a:lumMod val="60000"/>
                  <a:lumOff val="40000"/>
                </a:schemeClr>
              </a:solidFill>
              <a:latin typeface="Times New Roman" panose="02020603050405020304" pitchFamily="18" charset="0"/>
              <a:cs typeface="Times New Roman" panose="02020603050405020304" pitchFamily="18" charset="0"/>
            </a:rPr>
            <a:t>An ensemble learning method that constructs multiple decision trees during training and outputs the mode of the classes (classification) or the mean prediction (regression) of the individual trees.</a:t>
          </a:r>
          <a:endParaRPr lang="en-IN" sz="2500" kern="1200" dirty="0">
            <a:solidFill>
              <a:schemeClr val="accent6">
                <a:lumMod val="60000"/>
                <a:lumOff val="40000"/>
              </a:schemeClr>
            </a:solidFill>
            <a:latin typeface="Times New Roman" panose="02020603050405020304" pitchFamily="18" charset="0"/>
            <a:cs typeface="Times New Roman" panose="02020603050405020304" pitchFamily="18" charset="0"/>
          </a:endParaRPr>
        </a:p>
      </dsp:txBody>
      <dsp:txXfrm>
        <a:off x="82816" y="100814"/>
        <a:ext cx="9347413" cy="15308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801FA-FB20-4AED-9858-1C28C38B160E}">
      <dsp:nvSpPr>
        <dsp:cNvPr id="0" name=""/>
        <dsp:cNvSpPr/>
      </dsp:nvSpPr>
      <dsp:spPr>
        <a:xfrm>
          <a:off x="0" y="0"/>
          <a:ext cx="9411445" cy="1368900"/>
        </a:xfrm>
        <a:prstGeom prst="roundRect">
          <a:avLst/>
        </a:prstGeom>
        <a:solidFill>
          <a:schemeClr val="accent6">
            <a:lumMod val="50000"/>
          </a:schemeClr>
        </a:solidFill>
        <a:ln w="19050" cap="rnd" cmpd="sng" algn="ctr">
          <a:solidFill>
            <a:srgbClr val="6A5075"/>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solidFill>
                <a:schemeClr val="bg1">
                  <a:lumMod val="75000"/>
                </a:schemeClr>
              </a:solidFill>
              <a:latin typeface="Times New Roman" panose="02020603050405020304" pitchFamily="18" charset="0"/>
              <a:cs typeface="Times New Roman" panose="02020603050405020304" pitchFamily="18" charset="0"/>
            </a:rPr>
            <a:t>Logistic Regression: </a:t>
          </a:r>
          <a:r>
            <a:rPr lang="en-US" sz="2600" b="0" i="0" kern="1200" dirty="0">
              <a:solidFill>
                <a:schemeClr val="accent6">
                  <a:lumMod val="60000"/>
                  <a:lumOff val="40000"/>
                </a:schemeClr>
              </a:solidFill>
              <a:latin typeface="Times New Roman" panose="02020603050405020304" pitchFamily="18" charset="0"/>
              <a:cs typeface="Times New Roman" panose="02020603050405020304" pitchFamily="18" charset="0"/>
            </a:rPr>
            <a:t>Despite its name, logistic regression is a linear model for binary classification that predicts the probability of a binary outcome based on one or more predictor variables. </a:t>
          </a:r>
          <a:endParaRPr lang="en-IN" sz="2600" kern="1200" dirty="0">
            <a:solidFill>
              <a:schemeClr val="accent6">
                <a:lumMod val="60000"/>
                <a:lumOff val="40000"/>
              </a:schemeClr>
            </a:solidFill>
            <a:latin typeface="Times New Roman" panose="02020603050405020304" pitchFamily="18" charset="0"/>
            <a:cs typeface="Times New Roman" panose="02020603050405020304" pitchFamily="18" charset="0"/>
          </a:endParaRPr>
        </a:p>
      </dsp:txBody>
      <dsp:txXfrm>
        <a:off x="66824" y="66824"/>
        <a:ext cx="9277797" cy="1235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400E7-F2D6-4FF0-9511-60CFBB8B0198}">
      <dsp:nvSpPr>
        <dsp:cNvPr id="0" name=""/>
        <dsp:cNvSpPr/>
      </dsp:nvSpPr>
      <dsp:spPr>
        <a:xfrm>
          <a:off x="0" y="1447789"/>
          <a:ext cx="2856768" cy="100753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0" i="0" kern="1200" dirty="0">
              <a:latin typeface="Times New Roman" panose="02020603050405020304" pitchFamily="18" charset="0"/>
              <a:cs typeface="Times New Roman" panose="02020603050405020304" pitchFamily="18" charset="0"/>
            </a:rPr>
            <a:t>Data Collection</a:t>
          </a:r>
          <a:br>
            <a:rPr lang="en-IN" sz="2700" b="0" i="0" kern="1200" dirty="0">
              <a:latin typeface="Times New Roman" panose="02020603050405020304" pitchFamily="18" charset="0"/>
              <a:cs typeface="Times New Roman" panose="02020603050405020304" pitchFamily="18" charset="0"/>
            </a:rPr>
          </a:br>
          <a:endParaRPr lang="en-IN" sz="2700" kern="1200" dirty="0">
            <a:latin typeface="Times New Roman" panose="02020603050405020304" pitchFamily="18" charset="0"/>
            <a:cs typeface="Times New Roman" panose="02020603050405020304" pitchFamily="18" charset="0"/>
          </a:endParaRPr>
        </a:p>
      </dsp:txBody>
      <dsp:txXfrm>
        <a:off x="29510" y="1477299"/>
        <a:ext cx="2797748" cy="9485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4C1CD-4543-40F9-A833-4A52D8F32455}">
      <dsp:nvSpPr>
        <dsp:cNvPr id="0" name=""/>
        <dsp:cNvSpPr/>
      </dsp:nvSpPr>
      <dsp:spPr>
        <a:xfrm>
          <a:off x="0" y="0"/>
          <a:ext cx="2448711" cy="1066710"/>
        </a:xfrm>
        <a:prstGeom prst="roundRect">
          <a:avLst>
            <a:gd name="adj" fmla="val 10000"/>
          </a:avLst>
        </a:prstGeom>
        <a:solidFill>
          <a:schemeClr val="accent1">
            <a:hueOff val="0"/>
            <a:satOff val="0"/>
            <a:lumOff val="0"/>
            <a:alphaOff val="0"/>
          </a:schemeClr>
        </a:solidFill>
        <a:ln w="19050" cap="rnd" cmpd="sng" algn="ctr">
          <a:noFill/>
          <a:prstDash val="solid"/>
        </a:ln>
        <a:effectLst>
          <a:outerShdw blurRad="149987" dist="250190" dir="8460000" algn="ctr" rotWithShape="0">
            <a:srgbClr val="000000">
              <a:alpha val="28000"/>
            </a:srgbClr>
          </a:outerShdw>
          <a:softEdge rad="12700"/>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  Data Analysis</a:t>
          </a:r>
        </a:p>
      </dsp:txBody>
      <dsp:txXfrm>
        <a:off x="31243" y="31243"/>
        <a:ext cx="2386225" cy="1004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BA7C4-865F-4C19-81E8-5AFFBF7FF4BC}">
      <dsp:nvSpPr>
        <dsp:cNvPr id="0" name=""/>
        <dsp:cNvSpPr/>
      </dsp:nvSpPr>
      <dsp:spPr>
        <a:xfrm>
          <a:off x="0" y="0"/>
          <a:ext cx="2108201" cy="1168303"/>
        </a:xfrm>
        <a:prstGeom prst="roundRect">
          <a:avLst/>
        </a:prstGeom>
        <a:solidFill>
          <a:schemeClr val="accent1">
            <a:hueOff val="0"/>
            <a:satOff val="0"/>
            <a:lumOff val="0"/>
            <a:alphaOff val="0"/>
          </a:schemeClr>
        </a:solidFill>
        <a:ln w="19050" cap="rnd" cmpd="sng" algn="ctr">
          <a:noFill/>
          <a:prstDash val="solid"/>
        </a:ln>
        <a:effectLst>
          <a:outerShdw blurRad="149987" dist="250190" dir="8460000" algn="ctr" rotWithShape="0">
            <a:srgbClr val="000000">
              <a:alpha val="28000"/>
            </a:srgbClr>
          </a:outerShdw>
          <a:softEdge rad="31750"/>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       Data </a:t>
          </a:r>
          <a:r>
            <a:rPr lang="en-IN" sz="2100" kern="1200" dirty="0" err="1"/>
            <a:t>Preprocessing</a:t>
          </a:r>
          <a:endParaRPr lang="en-IN" sz="2100" kern="1200" dirty="0"/>
        </a:p>
      </dsp:txBody>
      <dsp:txXfrm>
        <a:off x="57032" y="57032"/>
        <a:ext cx="1994137" cy="1054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A6F03-DE87-42FD-B2A5-66649434BC62}">
      <dsp:nvSpPr>
        <dsp:cNvPr id="0" name=""/>
        <dsp:cNvSpPr/>
      </dsp:nvSpPr>
      <dsp:spPr>
        <a:xfrm>
          <a:off x="0" y="848208"/>
          <a:ext cx="2463799" cy="1158299"/>
        </a:xfrm>
        <a:prstGeom prst="roundRect">
          <a:avLst/>
        </a:prstGeom>
        <a:solidFill>
          <a:schemeClr val="accent1">
            <a:hueOff val="0"/>
            <a:satOff val="0"/>
            <a:lumOff val="0"/>
            <a:alphaOff val="0"/>
          </a:schemeClr>
        </a:solidFill>
        <a:ln w="19050"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      Model Development</a:t>
          </a:r>
        </a:p>
      </dsp:txBody>
      <dsp:txXfrm>
        <a:off x="56543" y="904751"/>
        <a:ext cx="2350713" cy="1045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77A4F-F9C5-4F6E-9423-A7F60CBE6734}">
      <dsp:nvSpPr>
        <dsp:cNvPr id="0" name=""/>
        <dsp:cNvSpPr/>
      </dsp:nvSpPr>
      <dsp:spPr>
        <a:xfrm>
          <a:off x="0" y="24239"/>
          <a:ext cx="2197100" cy="1042470"/>
        </a:xfrm>
        <a:prstGeom prst="roundRect">
          <a:avLst/>
        </a:prstGeom>
        <a:solidFill>
          <a:schemeClr val="accent1">
            <a:hueOff val="0"/>
            <a:satOff val="0"/>
            <a:lumOff val="0"/>
            <a:alphaOff val="0"/>
          </a:schemeClr>
        </a:solidFill>
        <a:ln w="19050"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   Model Evaluation</a:t>
          </a:r>
        </a:p>
      </dsp:txBody>
      <dsp:txXfrm>
        <a:off x="50889" y="75128"/>
        <a:ext cx="2095322" cy="9406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FBEBA-6E30-4A68-9B68-B8A8CB6FC0E1}">
      <dsp:nvSpPr>
        <dsp:cNvPr id="0" name=""/>
        <dsp:cNvSpPr/>
      </dsp:nvSpPr>
      <dsp:spPr>
        <a:xfrm>
          <a:off x="0" y="0"/>
          <a:ext cx="2609848" cy="911419"/>
        </a:xfrm>
        <a:prstGeom prst="roundRect">
          <a:avLst/>
        </a:prstGeom>
        <a:solidFill>
          <a:schemeClr val="accent1">
            <a:hueOff val="0"/>
            <a:satOff val="0"/>
            <a:lumOff val="0"/>
            <a:alphaOff val="0"/>
          </a:schemeClr>
        </a:solidFill>
        <a:ln w="19050"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Model Optimization</a:t>
          </a:r>
        </a:p>
      </dsp:txBody>
      <dsp:txXfrm>
        <a:off x="44492" y="44492"/>
        <a:ext cx="2520864" cy="8224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9DE02-90B0-4A80-AE3D-58B3D21F9353}">
      <dsp:nvSpPr>
        <dsp:cNvPr id="0" name=""/>
        <dsp:cNvSpPr/>
      </dsp:nvSpPr>
      <dsp:spPr>
        <a:xfrm>
          <a:off x="0" y="1816"/>
          <a:ext cx="2850402" cy="1179360"/>
        </a:xfrm>
        <a:prstGeom prst="roundRect">
          <a:avLst/>
        </a:prstGeom>
        <a:solidFill>
          <a:schemeClr val="accent1">
            <a:hueOff val="0"/>
            <a:satOff val="0"/>
            <a:lumOff val="0"/>
            <a:alphaOff val="0"/>
          </a:schemeClr>
        </a:solidFill>
        <a:ln w="19050"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Documentation And                 Presentation</a:t>
          </a:r>
        </a:p>
      </dsp:txBody>
      <dsp:txXfrm>
        <a:off x="57572" y="59388"/>
        <a:ext cx="2735258" cy="10642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A9A7A-7CE7-49F6-BDEE-AF6F25071C0A}">
      <dsp:nvSpPr>
        <dsp:cNvPr id="0" name=""/>
        <dsp:cNvSpPr/>
      </dsp:nvSpPr>
      <dsp:spPr>
        <a:xfrm>
          <a:off x="0" y="133899"/>
          <a:ext cx="10300445" cy="1216800"/>
        </a:xfrm>
        <a:prstGeom prst="roundRect">
          <a:avLst/>
        </a:prstGeom>
        <a:solidFill>
          <a:schemeClr val="accent6">
            <a:lumMod val="50000"/>
          </a:schemeClr>
        </a:solidFill>
        <a:ln w="19050" cap="rnd" cmpd="sng" algn="ctr">
          <a:noFill/>
          <a:prstDash val="solid"/>
        </a:ln>
        <a:effectLst>
          <a:glow rad="228600">
            <a:schemeClr val="accent6">
              <a:satMod val="175000"/>
              <a:alpha val="40000"/>
            </a:schemeClr>
          </a:glow>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lumMod val="65000"/>
                </a:schemeClr>
              </a:solidFill>
              <a:latin typeface="Times New Roman" panose="02020603050405020304" pitchFamily="18" charset="0"/>
              <a:cs typeface="Times New Roman" panose="02020603050405020304" pitchFamily="18" charset="0"/>
            </a:rPr>
            <a:t>Support Vector Machine (SVM): </a:t>
          </a:r>
          <a:r>
            <a:rPr lang="en-US" sz="2000" kern="1200" dirty="0">
              <a:solidFill>
                <a:schemeClr val="accent6">
                  <a:lumMod val="60000"/>
                  <a:lumOff val="40000"/>
                </a:schemeClr>
              </a:solidFill>
              <a:latin typeface="Times New Roman" panose="02020603050405020304" pitchFamily="18" charset="0"/>
              <a:cs typeface="Times New Roman" panose="02020603050405020304" pitchFamily="18" charset="0"/>
            </a:rPr>
            <a:t>A supervised learning algorithm that analyzes data for classification and regression analysis. SVM separates data points into different classes by finding the hyperplane that maximizes the margin between classes. </a:t>
          </a:r>
          <a:endParaRPr lang="en-IN" sz="2000" kern="1200" dirty="0">
            <a:solidFill>
              <a:schemeClr val="accent6">
                <a:lumMod val="60000"/>
                <a:lumOff val="40000"/>
              </a:schemeClr>
            </a:solidFill>
            <a:latin typeface="Times New Roman" panose="02020603050405020304" pitchFamily="18" charset="0"/>
            <a:cs typeface="Times New Roman" panose="02020603050405020304" pitchFamily="18" charset="0"/>
          </a:endParaRPr>
        </a:p>
      </dsp:txBody>
      <dsp:txXfrm>
        <a:off x="59399" y="193298"/>
        <a:ext cx="10181647" cy="1098002"/>
      </dsp:txXfrm>
    </dsp:sp>
    <dsp:sp modelId="{22FD7312-1478-472E-B308-A0448CFDF1EB}">
      <dsp:nvSpPr>
        <dsp:cNvPr id="0" name=""/>
        <dsp:cNvSpPr/>
      </dsp:nvSpPr>
      <dsp:spPr>
        <a:xfrm>
          <a:off x="0" y="1537899"/>
          <a:ext cx="10300445" cy="1216800"/>
        </a:xfrm>
        <a:prstGeom prst="roundRect">
          <a:avLst/>
        </a:prstGeom>
        <a:solidFill>
          <a:schemeClr val="accent6">
            <a:lumMod val="50000"/>
          </a:schemeClr>
        </a:solidFill>
        <a:ln w="19050" cap="rnd" cmpd="sng" algn="ctr">
          <a:solidFill>
            <a:srgbClr val="6A5075"/>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bg1">
                  <a:lumMod val="75000"/>
                </a:schemeClr>
              </a:solidFill>
              <a:latin typeface="Times New Roman" panose="02020603050405020304" pitchFamily="18" charset="0"/>
              <a:cs typeface="Times New Roman" panose="02020603050405020304" pitchFamily="18" charset="0"/>
            </a:rPr>
            <a:t>XGBoost</a:t>
          </a:r>
          <a:r>
            <a:rPr lang="en-US" sz="2000" kern="1200" dirty="0">
              <a:solidFill>
                <a:schemeClr val="bg1">
                  <a:lumMod val="75000"/>
                </a:schemeClr>
              </a:solidFill>
              <a:latin typeface="Times New Roman" panose="02020603050405020304" pitchFamily="18" charset="0"/>
              <a:cs typeface="Times New Roman" panose="02020603050405020304" pitchFamily="18" charset="0"/>
            </a:rPr>
            <a:t> Classifier: </a:t>
          </a:r>
          <a:r>
            <a:rPr lang="en-US" sz="2000" kern="1200" dirty="0">
              <a:solidFill>
                <a:schemeClr val="accent6">
                  <a:lumMod val="60000"/>
                  <a:lumOff val="40000"/>
                </a:schemeClr>
              </a:solidFill>
              <a:latin typeface="Times New Roman" panose="02020603050405020304" pitchFamily="18" charset="0"/>
              <a:cs typeface="Times New Roman" panose="02020603050405020304" pitchFamily="18" charset="0"/>
            </a:rPr>
            <a:t>An implementation of gradient boosted decision trees designed for speed and performance. It sequentially builds multiple decision trees to correct the errors of the previous model, resulting in a powerful ensemble model.</a:t>
          </a:r>
          <a:endParaRPr lang="en-IN" sz="2000" kern="1200" dirty="0">
            <a:solidFill>
              <a:schemeClr val="accent6">
                <a:lumMod val="60000"/>
                <a:lumOff val="40000"/>
              </a:schemeClr>
            </a:solidFill>
            <a:latin typeface="Times New Roman" panose="02020603050405020304" pitchFamily="18" charset="0"/>
            <a:cs typeface="Times New Roman" panose="02020603050405020304" pitchFamily="18" charset="0"/>
          </a:endParaRPr>
        </a:p>
      </dsp:txBody>
      <dsp:txXfrm>
        <a:off x="59399" y="1597298"/>
        <a:ext cx="10181647" cy="1098002"/>
      </dsp:txXfrm>
    </dsp:sp>
    <dsp:sp modelId="{8D96FA19-6E69-4FB8-B3FB-7586FE473DE4}">
      <dsp:nvSpPr>
        <dsp:cNvPr id="0" name=""/>
        <dsp:cNvSpPr/>
      </dsp:nvSpPr>
      <dsp:spPr>
        <a:xfrm>
          <a:off x="0" y="2941899"/>
          <a:ext cx="10300445" cy="1216800"/>
        </a:xfrm>
        <a:prstGeom prst="roundRect">
          <a:avLst/>
        </a:prstGeom>
        <a:solidFill>
          <a:schemeClr val="accent6">
            <a:lumMod val="50000"/>
          </a:schemeClr>
        </a:solidFill>
        <a:ln w="19050" cap="rnd" cmpd="sng" algn="ctr">
          <a:solidFill>
            <a:srgbClr val="6A5075"/>
          </a:solidFill>
          <a:prstDash val="solid"/>
        </a:ln>
        <a:effectLst>
          <a:glow rad="228600">
            <a:schemeClr val="accent6">
              <a:satMod val="175000"/>
              <a:alpha val="40000"/>
            </a:schemeClr>
          </a:glow>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lumMod val="75000"/>
                </a:schemeClr>
              </a:solidFill>
              <a:latin typeface="Times New Roman" panose="02020603050405020304" pitchFamily="18" charset="0"/>
              <a:cs typeface="Times New Roman" panose="02020603050405020304" pitchFamily="18" charset="0"/>
            </a:rPr>
            <a:t>K-Nearest Neighbors (KNN) Classifier: </a:t>
          </a:r>
          <a:r>
            <a:rPr lang="en-US" sz="2000" kern="1200" dirty="0">
              <a:solidFill>
                <a:schemeClr val="accent6">
                  <a:lumMod val="60000"/>
                  <a:lumOff val="40000"/>
                </a:schemeClr>
              </a:solidFill>
              <a:latin typeface="Times New Roman" panose="02020603050405020304" pitchFamily="18" charset="0"/>
              <a:cs typeface="Times New Roman" panose="02020603050405020304" pitchFamily="18" charset="0"/>
            </a:rPr>
            <a:t>A simple, instance-based learning algorithm used for classification and regression tasks. KNN classifies data points based on the majority class of their k nearest neighbors, where k is a predefined number of neighbors.</a:t>
          </a:r>
          <a:endParaRPr lang="en-IN" sz="2000" kern="1200" dirty="0">
            <a:solidFill>
              <a:schemeClr val="accent6">
                <a:lumMod val="60000"/>
                <a:lumOff val="40000"/>
              </a:schemeClr>
            </a:solidFill>
            <a:latin typeface="Times New Roman" panose="02020603050405020304" pitchFamily="18" charset="0"/>
            <a:cs typeface="Times New Roman" panose="02020603050405020304" pitchFamily="18" charset="0"/>
          </a:endParaRPr>
        </a:p>
      </dsp:txBody>
      <dsp:txXfrm>
        <a:off x="59399" y="3001298"/>
        <a:ext cx="10181647"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43352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FEED1-FC1B-4C3C-B7EC-B9252EC1906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73810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67370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349009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5990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2FEED1-FC1B-4C3C-B7EC-B9252EC19066}"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286821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2FEED1-FC1B-4C3C-B7EC-B9252EC19066}" type="datetimeFigureOut">
              <a:rPr lang="en-IN" smtClean="0"/>
              <a:t>08-05-2024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405785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893058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48521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262429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FEED1-FC1B-4C3C-B7EC-B9252EC1906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75617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FEED1-FC1B-4C3C-B7EC-B9252EC1906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97625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2FEED1-FC1B-4C3C-B7EC-B9252EC19066}"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104044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2FEED1-FC1B-4C3C-B7EC-B9252EC19066}"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317713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FEED1-FC1B-4C3C-B7EC-B9252EC19066}"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273113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FEED1-FC1B-4C3C-B7EC-B9252EC1906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61917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FEED1-FC1B-4C3C-B7EC-B9252EC1906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13B742-8F5B-4E27-97C5-0D86D29BCC62}" type="slidenum">
              <a:rPr lang="en-IN" smtClean="0"/>
              <a:t>‹#›</a:t>
            </a:fld>
            <a:endParaRPr lang="en-IN"/>
          </a:p>
        </p:txBody>
      </p:sp>
    </p:spTree>
    <p:extLst>
      <p:ext uri="{BB962C8B-B14F-4D97-AF65-F5344CB8AC3E}">
        <p14:creationId xmlns:p14="http://schemas.microsoft.com/office/powerpoint/2010/main" val="230755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5000"/>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32FEED1-FC1B-4C3C-B7EC-B9252EC19066}" type="datetimeFigureOut">
              <a:rPr lang="en-IN" smtClean="0"/>
              <a:t>08-05-2024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13B742-8F5B-4E27-97C5-0D86D29BCC62}" type="slidenum">
              <a:rPr lang="en-IN" smtClean="0"/>
              <a:t>‹#›</a:t>
            </a:fld>
            <a:endParaRPr lang="en-IN"/>
          </a:p>
        </p:txBody>
      </p:sp>
    </p:spTree>
    <p:extLst>
      <p:ext uri="{BB962C8B-B14F-4D97-AF65-F5344CB8AC3E}">
        <p14:creationId xmlns:p14="http://schemas.microsoft.com/office/powerpoint/2010/main" val="1649492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34" Type="http://schemas.openxmlformats.org/officeDocument/2006/relationships/diagramQuickStyle" Target="../diagrams/quickStyle8.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diagramLayout" Target="../diagrams/layout8.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diagramQuickStyle" Target="../diagrams/quickStyle7.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32" Type="http://schemas.openxmlformats.org/officeDocument/2006/relationships/diagramData" Target="../diagrams/data8.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36" Type="http://schemas.microsoft.com/office/2007/relationships/diagramDrawing" Target="../diagrams/drawing8.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 Id="rId35" Type="http://schemas.openxmlformats.org/officeDocument/2006/relationships/diagramColors" Target="../diagrams/colors8.xml"/><Relationship Id="rId8"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5C8C-5A2B-4234-9BA2-393CBC32B2BD}"/>
              </a:ext>
            </a:extLst>
          </p:cNvPr>
          <p:cNvSpPr>
            <a:spLocks noGrp="1"/>
          </p:cNvSpPr>
          <p:nvPr>
            <p:ph type="ctrTitle"/>
          </p:nvPr>
        </p:nvSpPr>
        <p:spPr>
          <a:xfrm>
            <a:off x="1757463" y="3495685"/>
            <a:ext cx="9144000" cy="81733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b="0" i="0" dirty="0">
                <a:solidFill>
                  <a:schemeClr val="accent6"/>
                </a:solidFill>
                <a:effectLst/>
                <a:latin typeface="Times New Roman" panose="02020603050405020304" pitchFamily="18" charset="0"/>
                <a:cs typeface="Times New Roman" panose="02020603050405020304" pitchFamily="18" charset="0"/>
              </a:rPr>
              <a:t>Predicting Employee Attrition</a:t>
            </a:r>
            <a:endParaRPr lang="en-IN"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948686-D20A-4DBE-993E-A51A30C69F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593090" y="1439479"/>
            <a:ext cx="4619731" cy="817338"/>
          </a:xfrm>
          <a:prstGeom prst="rect">
            <a:avLst/>
          </a:prstGeom>
          <a:ln>
            <a:noFill/>
          </a:ln>
          <a:effectLst>
            <a:softEdge rad="112500"/>
          </a:effectLst>
        </p:spPr>
      </p:pic>
      <p:pic>
        <p:nvPicPr>
          <p:cNvPr id="7" name="Picture 6">
            <a:extLst>
              <a:ext uri="{FF2B5EF4-FFF2-40B4-BE49-F238E27FC236}">
                <a16:creationId xmlns:a16="http://schemas.microsoft.com/office/drawing/2014/main" id="{94B10746-7400-4C70-824C-D2D1E42D6F3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905713" y="1594364"/>
            <a:ext cx="3994484" cy="704290"/>
          </a:xfrm>
          <a:prstGeom prst="rect">
            <a:avLst/>
          </a:prstGeom>
          <a:effectLst>
            <a:reflection stA="45000" endPos="50000" dist="50800" dir="5400000" sy="-100000" algn="bl" rotWithShape="0"/>
            <a:softEdge rad="31750"/>
          </a:effectLst>
        </p:spPr>
      </p:pic>
    </p:spTree>
    <p:extLst>
      <p:ext uri="{BB962C8B-B14F-4D97-AF65-F5344CB8AC3E}">
        <p14:creationId xmlns:p14="http://schemas.microsoft.com/office/powerpoint/2010/main" val="19355538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7A16C8-390F-42D9-BE38-061C64179697}"/>
              </a:ext>
            </a:extLst>
          </p:cNvPr>
          <p:cNvPicPr>
            <a:picLocks noChangeAspect="1"/>
          </p:cNvPicPr>
          <p:nvPr/>
        </p:nvPicPr>
        <p:blipFill>
          <a:blip r:embed="rId2"/>
          <a:stretch>
            <a:fillRect/>
          </a:stretch>
        </p:blipFill>
        <p:spPr>
          <a:xfrm>
            <a:off x="2693378" y="1655582"/>
            <a:ext cx="5980722" cy="2581635"/>
          </a:xfrm>
          <a:prstGeom prst="rect">
            <a:avLst/>
          </a:prstGeom>
        </p:spPr>
      </p:pic>
      <p:sp>
        <p:nvSpPr>
          <p:cNvPr id="4" name="TextBox 3">
            <a:extLst>
              <a:ext uri="{FF2B5EF4-FFF2-40B4-BE49-F238E27FC236}">
                <a16:creationId xmlns:a16="http://schemas.microsoft.com/office/drawing/2014/main" id="{9EFA5C55-2BBD-4974-B86D-6853E38355C6}"/>
              </a:ext>
            </a:extLst>
          </p:cNvPr>
          <p:cNvSpPr txBox="1"/>
          <p:nvPr/>
        </p:nvSpPr>
        <p:spPr>
          <a:xfrm>
            <a:off x="3073400" y="4356100"/>
            <a:ext cx="4749800" cy="477054"/>
          </a:xfrm>
          <a:prstGeom prst="rect">
            <a:avLst/>
          </a:prstGeom>
          <a:noFill/>
        </p:spPr>
        <p:txBody>
          <a:bodyPr wrap="square" rtlCol="0">
            <a:spAutoFit/>
          </a:bodyPr>
          <a:lstStyle/>
          <a:p>
            <a:r>
              <a:rPr lang="en-IN" sz="2500" dirty="0">
                <a:solidFill>
                  <a:schemeClr val="accent6">
                    <a:lumMod val="50000"/>
                  </a:schemeClr>
                </a:solidFill>
                <a:latin typeface="Times New Roman" panose="02020603050405020304" pitchFamily="18" charset="0"/>
                <a:cs typeface="Times New Roman" panose="02020603050405020304" pitchFamily="18" charset="0"/>
              </a:rPr>
              <a:t>Random Forest Algorithm Result</a:t>
            </a:r>
          </a:p>
        </p:txBody>
      </p:sp>
    </p:spTree>
    <p:extLst>
      <p:ext uri="{BB962C8B-B14F-4D97-AF65-F5344CB8AC3E}">
        <p14:creationId xmlns:p14="http://schemas.microsoft.com/office/powerpoint/2010/main" val="42622836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D965-6613-47D3-B114-2076E611D05D}"/>
              </a:ext>
            </a:extLst>
          </p:cNvPr>
          <p:cNvSpPr>
            <a:spLocks noGrp="1"/>
          </p:cNvSpPr>
          <p:nvPr>
            <p:ph type="ctrTitle"/>
          </p:nvPr>
        </p:nvSpPr>
        <p:spPr>
          <a:xfrm>
            <a:off x="1154954" y="1358901"/>
            <a:ext cx="10249645" cy="558800"/>
          </a:xfrm>
        </p:spPr>
        <p:txBody>
          <a:bodyPr/>
          <a:lstStyle/>
          <a:p>
            <a:r>
              <a:rPr lang="en-IN" sz="2800" b="0" i="0" u="none" strike="noStrike" dirty="0">
                <a:solidFill>
                  <a:schemeClr val="bg1">
                    <a:lumMod val="75000"/>
                  </a:schemeClr>
                </a:solidFill>
                <a:effectLst/>
                <a:latin typeface="Times New Roman" panose="02020603050405020304" pitchFamily="18" charset="0"/>
                <a:cs typeface="Times New Roman" panose="02020603050405020304" pitchFamily="18" charset="0"/>
              </a:rPr>
              <a:t>Conclusions :</a:t>
            </a:r>
            <a:endParaRPr lang="en-IN" sz="28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4D37761-F966-4E2B-AC6E-5E2CADD897FB}"/>
              </a:ext>
            </a:extLst>
          </p:cNvPr>
          <p:cNvSpPr>
            <a:spLocks noGrp="1"/>
          </p:cNvSpPr>
          <p:nvPr>
            <p:ph type="subTitle" idx="1"/>
          </p:nvPr>
        </p:nvSpPr>
        <p:spPr>
          <a:xfrm>
            <a:off x="1154954" y="1638301"/>
            <a:ext cx="10008345" cy="3467099"/>
          </a:xfrm>
        </p:spPr>
        <p:txBody>
          <a:bodyPr>
            <a:normAutofit/>
          </a:bodyPr>
          <a:lstStyle/>
          <a:p>
            <a:br>
              <a:rPr lang="en-US" dirty="0"/>
            </a:br>
            <a:r>
              <a:rPr lang="en-US" sz="24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rPr>
              <a:t>The assignment on predicting employee attrition highlights the significance of leveraging machine learning techniques in HR analytics. Through data analysis, preprocessing, model development, and optimization, valuable insights can be gained to understand factors contributing to employee turnover. By evaluating various machine learning algorithms and optimizing model performance, organizations can enhance their ability to predict and mitigate employee attrition, ultimately fostering a more stable and productive workforce.</a:t>
            </a:r>
            <a:endParaRPr lang="en-IN" sz="2400"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6753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4766-6283-4193-9F12-F31918B9FF5E}"/>
              </a:ext>
            </a:extLst>
          </p:cNvPr>
          <p:cNvSpPr>
            <a:spLocks noGrp="1"/>
          </p:cNvSpPr>
          <p:nvPr>
            <p:ph type="ctrTitle"/>
          </p:nvPr>
        </p:nvSpPr>
        <p:spPr>
          <a:xfrm>
            <a:off x="1154955" y="1713296"/>
            <a:ext cx="8825658" cy="456223"/>
          </a:xfrm>
          <a:ln/>
        </p:spPr>
        <p:style>
          <a:lnRef idx="1">
            <a:schemeClr val="accent6"/>
          </a:lnRef>
          <a:fillRef idx="2">
            <a:schemeClr val="accent6"/>
          </a:fillRef>
          <a:effectRef idx="1">
            <a:schemeClr val="accent6"/>
          </a:effectRef>
          <a:fontRef idx="minor">
            <a:schemeClr val="dk1"/>
          </a:fontRef>
        </p:style>
        <p:txBody>
          <a:bodyPr/>
          <a:lstStyle/>
          <a:p>
            <a:pPr rtl="0">
              <a:spcBef>
                <a:spcPts val="0"/>
              </a:spcBef>
              <a:spcAft>
                <a:spcPts val="1500"/>
              </a:spcAft>
            </a:pPr>
            <a:br>
              <a:rPr lang="it-IT" b="0" dirty="0">
                <a:effectLst/>
                <a:latin typeface="Times New Roman" panose="02020603050405020304" pitchFamily="18" charset="0"/>
                <a:cs typeface="Times New Roman" panose="02020603050405020304" pitchFamily="18" charset="0"/>
              </a:rPr>
            </a:br>
            <a:br>
              <a:rPr lang="it-IT" dirty="0">
                <a:latin typeface="Times New Roman" panose="02020603050405020304" pitchFamily="18" charset="0"/>
                <a:cs typeface="Times New Roman" panose="02020603050405020304" pitchFamily="18" charset="0"/>
              </a:rPr>
            </a:br>
            <a:r>
              <a:rPr lang="it-IT" sz="3000" b="1" i="0" u="none" strike="noStrike" dirty="0">
                <a:solidFill>
                  <a:schemeClr val="accent6"/>
                </a:solidFill>
                <a:effectLst/>
                <a:latin typeface="Times New Roman" panose="02020603050405020304" pitchFamily="18" charset="0"/>
                <a:cs typeface="Times New Roman" panose="02020603050405020304" pitchFamily="18" charset="0"/>
              </a:rPr>
              <a:t>Assignment: AI &amp; ML Role - Python Programming</a:t>
            </a:r>
            <a:endParaRPr lang="en-IN" sz="3000" dirty="0">
              <a:solidFill>
                <a:schemeClr val="accent6"/>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F9486252-FEC8-44B2-AB88-AF7F60419044}"/>
              </a:ext>
            </a:extLst>
          </p:cNvPr>
          <p:cNvGraphicFramePr/>
          <p:nvPr>
            <p:extLst>
              <p:ext uri="{D42A27DB-BD31-4B8C-83A1-F6EECF244321}">
                <p14:modId xmlns:p14="http://schemas.microsoft.com/office/powerpoint/2010/main" val="3472759564"/>
              </p:ext>
            </p:extLst>
          </p:nvPr>
        </p:nvGraphicFramePr>
        <p:xfrm>
          <a:off x="1154954" y="2489200"/>
          <a:ext cx="9741645" cy="314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4536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D216-128C-44CA-B8CD-6065D34A45B6}"/>
              </a:ext>
            </a:extLst>
          </p:cNvPr>
          <p:cNvSpPr>
            <a:spLocks noGrp="1"/>
          </p:cNvSpPr>
          <p:nvPr>
            <p:ph type="ctrTitle"/>
          </p:nvPr>
        </p:nvSpPr>
        <p:spPr>
          <a:xfrm>
            <a:off x="1154955" y="622301"/>
            <a:ext cx="8825658" cy="1003300"/>
          </a:xfrm>
        </p:spPr>
        <p:txBody>
          <a:bodyPr/>
          <a:lstStyle/>
          <a:p>
            <a:r>
              <a:rPr lang="en-US" sz="3000" dirty="0">
                <a:latin typeface="Times New Roman" panose="02020603050405020304" pitchFamily="18" charset="0"/>
                <a:cs typeface="Times New Roman" panose="02020603050405020304" pitchFamily="18" charset="0"/>
              </a:rPr>
              <a:t>Highlighting The Key Steps :</a:t>
            </a: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17B6CF-876D-429C-904B-4DF3D5AEC37B}"/>
              </a:ext>
            </a:extLst>
          </p:cNvPr>
          <p:cNvSpPr>
            <a:spLocks noGrp="1"/>
          </p:cNvSpPr>
          <p:nvPr>
            <p:ph type="subTitle" idx="1"/>
          </p:nvPr>
        </p:nvSpPr>
        <p:spPr>
          <a:xfrm>
            <a:off x="1154954" y="1752600"/>
            <a:ext cx="10071845" cy="4203700"/>
          </a:xfrm>
        </p:spPr>
        <p:txBody>
          <a:bodyPr>
            <a:noAutofit/>
          </a:bodyPr>
          <a:lstStyle/>
          <a:p>
            <a:pPr marL="450000" indent="-342900" algn="l">
              <a:lnSpc>
                <a:spcPct val="110000"/>
              </a:lnSpc>
              <a:buFont typeface="Wingdings" panose="05000000000000000000" pitchFamily="2" charset="2"/>
              <a:buChar char="q"/>
            </a:pPr>
            <a:r>
              <a:rPr lang="en-US" sz="2600" b="1" i="0" cap="none" dirty="0">
                <a:solidFill>
                  <a:schemeClr val="bg1">
                    <a:lumMod val="75000"/>
                  </a:schemeClr>
                </a:solidFill>
                <a:effectLst/>
                <a:latin typeface="Times New Roman" panose="02020603050405020304" pitchFamily="18" charset="0"/>
                <a:cs typeface="Times New Roman" panose="02020603050405020304" pitchFamily="18" charset="0"/>
              </a:rPr>
              <a:t>Dataset analysis:</a:t>
            </a:r>
            <a:r>
              <a:rPr lang="en-US" sz="2600" b="0" i="0" cap="none" dirty="0">
                <a:solidFill>
                  <a:schemeClr val="bg1">
                    <a:lumMod val="75000"/>
                  </a:schemeClr>
                </a:solidFill>
                <a:effectLst/>
                <a:latin typeface="Times New Roman" panose="02020603050405020304" pitchFamily="18" charset="0"/>
                <a:cs typeface="Times New Roman" panose="02020603050405020304" pitchFamily="18" charset="0"/>
              </a:rPr>
              <a:t> </a:t>
            </a:r>
            <a:r>
              <a:rPr lang="en-US" sz="2600" b="0" i="0" cap="none" dirty="0">
                <a:solidFill>
                  <a:schemeClr val="accent6">
                    <a:lumMod val="40000"/>
                    <a:lumOff val="60000"/>
                  </a:schemeClr>
                </a:solidFill>
                <a:effectLst/>
                <a:latin typeface="Times New Roman" panose="02020603050405020304" pitchFamily="18" charset="0"/>
                <a:cs typeface="Times New Roman" panose="02020603050405020304" pitchFamily="18" charset="0"/>
              </a:rPr>
              <a:t>understand the structure and features of the IBM HR analytics employee attrition &amp; performance dataset.</a:t>
            </a:r>
          </a:p>
          <a:p>
            <a:pPr marL="450000" indent="-342900" algn="l">
              <a:lnSpc>
                <a:spcPct val="110000"/>
              </a:lnSpc>
              <a:buFont typeface="Wingdings" panose="05000000000000000000" pitchFamily="2" charset="2"/>
              <a:buChar char="q"/>
            </a:pPr>
            <a:r>
              <a:rPr lang="en-US" sz="2600" b="1" i="0" cap="none" dirty="0">
                <a:solidFill>
                  <a:schemeClr val="bg1">
                    <a:lumMod val="75000"/>
                  </a:schemeClr>
                </a:solidFill>
                <a:effectLst/>
                <a:latin typeface="Times New Roman" panose="02020603050405020304" pitchFamily="18" charset="0"/>
                <a:cs typeface="Times New Roman" panose="02020603050405020304" pitchFamily="18" charset="0"/>
              </a:rPr>
              <a:t>Data preprocessing:</a:t>
            </a:r>
            <a:r>
              <a:rPr lang="en-US" sz="2600" b="0" i="0" cap="none" dirty="0">
                <a:solidFill>
                  <a:schemeClr val="bg1">
                    <a:lumMod val="75000"/>
                  </a:schemeClr>
                </a:solidFill>
                <a:effectLst/>
                <a:latin typeface="Times New Roman" panose="02020603050405020304" pitchFamily="18" charset="0"/>
                <a:cs typeface="Times New Roman" panose="02020603050405020304" pitchFamily="18" charset="0"/>
              </a:rPr>
              <a:t> </a:t>
            </a:r>
            <a:r>
              <a:rPr lang="en-US" sz="2600" b="0" i="0" cap="none" dirty="0">
                <a:solidFill>
                  <a:schemeClr val="accent6">
                    <a:lumMod val="40000"/>
                    <a:lumOff val="60000"/>
                  </a:schemeClr>
                </a:solidFill>
                <a:effectLst/>
                <a:latin typeface="Times New Roman" panose="02020603050405020304" pitchFamily="18" charset="0"/>
                <a:cs typeface="Times New Roman" panose="02020603050405020304" pitchFamily="18" charset="0"/>
              </a:rPr>
              <a:t>handle missing values, encode categorical variables, and scale numerical features if necessary.</a:t>
            </a:r>
          </a:p>
          <a:p>
            <a:pPr marL="450000" indent="-342900" algn="l">
              <a:lnSpc>
                <a:spcPct val="110000"/>
              </a:lnSpc>
              <a:buFont typeface="Wingdings" panose="05000000000000000000" pitchFamily="2" charset="2"/>
              <a:buChar char="q"/>
            </a:pPr>
            <a:r>
              <a:rPr lang="en-US" sz="2600" b="1" i="0" cap="none" dirty="0">
                <a:solidFill>
                  <a:schemeClr val="bg1">
                    <a:lumMod val="75000"/>
                  </a:schemeClr>
                </a:solidFill>
                <a:effectLst/>
                <a:latin typeface="Times New Roman" panose="02020603050405020304" pitchFamily="18" charset="0"/>
                <a:cs typeface="Times New Roman" panose="02020603050405020304" pitchFamily="18" charset="0"/>
              </a:rPr>
              <a:t>Model development:</a:t>
            </a:r>
            <a:r>
              <a:rPr lang="en-US" sz="2600" b="0" i="0" cap="none" dirty="0">
                <a:solidFill>
                  <a:schemeClr val="bg1">
                    <a:lumMod val="75000"/>
                  </a:schemeClr>
                </a:solidFill>
                <a:effectLst/>
                <a:latin typeface="Times New Roman" panose="02020603050405020304" pitchFamily="18" charset="0"/>
                <a:cs typeface="Times New Roman" panose="02020603050405020304" pitchFamily="18" charset="0"/>
              </a:rPr>
              <a:t> </a:t>
            </a:r>
            <a:r>
              <a:rPr lang="en-US" sz="2600" b="0" i="0" cap="none" dirty="0">
                <a:solidFill>
                  <a:schemeClr val="accent6">
                    <a:lumMod val="40000"/>
                    <a:lumOff val="60000"/>
                  </a:schemeClr>
                </a:solidFill>
                <a:effectLst/>
                <a:latin typeface="Times New Roman" panose="02020603050405020304" pitchFamily="18" charset="0"/>
                <a:cs typeface="Times New Roman" panose="02020603050405020304" pitchFamily="18" charset="0"/>
              </a:rPr>
              <a:t>split the dataset into training and testing sets. Choose suitable machine learning algorithms for binary classification.</a:t>
            </a:r>
          </a:p>
          <a:p>
            <a:pPr marL="450000" indent="-342900" algn="l">
              <a:lnSpc>
                <a:spcPct val="110000"/>
              </a:lnSpc>
              <a:buFont typeface="Wingdings" panose="05000000000000000000" pitchFamily="2" charset="2"/>
              <a:buChar char="q"/>
            </a:pPr>
            <a:r>
              <a:rPr lang="en-US" sz="2400" b="1" i="0" cap="none" dirty="0">
                <a:solidFill>
                  <a:schemeClr val="bg1">
                    <a:lumMod val="75000"/>
                  </a:schemeClr>
                </a:solidFill>
                <a:effectLst/>
                <a:latin typeface="Times New Roman" panose="02020603050405020304" pitchFamily="18" charset="0"/>
                <a:cs typeface="Times New Roman" panose="02020603050405020304" pitchFamily="18" charset="0"/>
              </a:rPr>
              <a:t>Model training:</a:t>
            </a:r>
            <a:r>
              <a:rPr lang="en-US" sz="2400" b="0" i="0" cap="none" dirty="0">
                <a:solidFill>
                  <a:schemeClr val="bg1">
                    <a:lumMod val="75000"/>
                  </a:schemeClr>
                </a:solidFill>
                <a:effectLst/>
                <a:latin typeface="Times New Roman" panose="02020603050405020304" pitchFamily="18" charset="0"/>
                <a:cs typeface="Times New Roman" panose="02020603050405020304" pitchFamily="18" charset="0"/>
              </a:rPr>
              <a:t> </a:t>
            </a:r>
            <a:r>
              <a:rPr lang="en-US" sz="24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rPr>
              <a:t>implement the selected algorithm(s) using python libraries like scikit-learn or </a:t>
            </a:r>
            <a:r>
              <a:rPr lang="en-US" sz="2400" b="0" i="0" cap="none" dirty="0" err="1">
                <a:solidFill>
                  <a:schemeClr val="accent6">
                    <a:lumMod val="60000"/>
                    <a:lumOff val="40000"/>
                  </a:schemeClr>
                </a:solidFill>
                <a:effectLst/>
                <a:latin typeface="Times New Roman" panose="02020603050405020304" pitchFamily="18" charset="0"/>
                <a:cs typeface="Times New Roman" panose="02020603050405020304" pitchFamily="18" charset="0"/>
              </a:rPr>
              <a:t>pytorch</a:t>
            </a:r>
            <a:r>
              <a:rPr lang="en-US" sz="24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rPr>
              <a:t>. Train the model(s) on the training data.</a:t>
            </a:r>
            <a:br>
              <a:rPr lang="en-US" sz="2400" b="0" i="0" dirty="0">
                <a:solidFill>
                  <a:schemeClr val="accent6">
                    <a:lumMod val="60000"/>
                    <a:lumOff val="40000"/>
                  </a:schemeClr>
                </a:solidFill>
                <a:effectLst/>
                <a:latin typeface="Times New Roman" panose="02020603050405020304" pitchFamily="18" charset="0"/>
                <a:cs typeface="Times New Roman" panose="02020603050405020304" pitchFamily="18" charset="0"/>
              </a:rPr>
            </a:br>
            <a:endParaRPr lang="en-US" sz="2600" b="0" i="0" cap="none" dirty="0">
              <a:solidFill>
                <a:schemeClr val="accent6">
                  <a:lumMod val="40000"/>
                  <a:lumOff val="60000"/>
                </a:schemeClr>
              </a:solidFill>
              <a:effectLst/>
              <a:latin typeface="Times New Roman" panose="02020603050405020304" pitchFamily="18" charset="0"/>
              <a:cs typeface="Times New Roman" panose="02020603050405020304" pitchFamily="18" charset="0"/>
            </a:endParaRPr>
          </a:p>
          <a:p>
            <a:br>
              <a:rPr lang="en-US" sz="2600" cap="none" dirty="0">
                <a:latin typeface="Times New Roman" panose="02020603050405020304" pitchFamily="18" charset="0"/>
                <a:cs typeface="Times New Roman" panose="02020603050405020304" pitchFamily="18" charset="0"/>
              </a:rPr>
            </a:br>
            <a:endParaRPr lang="en-IN" sz="2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266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363097-8989-4053-B6D3-4ECF03BE8B08}"/>
              </a:ext>
            </a:extLst>
          </p:cNvPr>
          <p:cNvSpPr>
            <a:spLocks noGrp="1"/>
          </p:cNvSpPr>
          <p:nvPr>
            <p:ph type="subTitle" idx="1"/>
          </p:nvPr>
        </p:nvSpPr>
        <p:spPr>
          <a:xfrm>
            <a:off x="1154955" y="1320800"/>
            <a:ext cx="9882090" cy="3975100"/>
          </a:xfrm>
        </p:spPr>
        <p:txBody>
          <a:bodyPr>
            <a:normAutofit/>
          </a:bodyPr>
          <a:lstStyle/>
          <a:p>
            <a:pPr marL="342900" indent="-342900">
              <a:buFont typeface="Wingdings" panose="05000000000000000000" pitchFamily="2" charset="2"/>
              <a:buChar char="q"/>
            </a:pPr>
            <a:r>
              <a:rPr lang="en-US" sz="2700" b="1" i="0" cap="none" dirty="0">
                <a:solidFill>
                  <a:schemeClr val="bg1">
                    <a:lumMod val="75000"/>
                  </a:schemeClr>
                </a:solidFill>
                <a:effectLst/>
                <a:latin typeface="Times New Roman" panose="02020603050405020304" pitchFamily="18" charset="0"/>
                <a:cs typeface="Times New Roman" panose="02020603050405020304" pitchFamily="18" charset="0"/>
              </a:rPr>
              <a:t>Model Evaluation:</a:t>
            </a:r>
            <a:r>
              <a:rPr lang="en-US" sz="2700" b="0" i="0" cap="none" dirty="0">
                <a:solidFill>
                  <a:schemeClr val="bg1">
                    <a:lumMod val="75000"/>
                  </a:schemeClr>
                </a:solidFill>
                <a:effectLst/>
                <a:latin typeface="Times New Roman" panose="02020603050405020304" pitchFamily="18" charset="0"/>
                <a:cs typeface="Times New Roman" panose="02020603050405020304" pitchFamily="18" charset="0"/>
              </a:rPr>
              <a:t> </a:t>
            </a:r>
            <a:r>
              <a:rPr lang="en-US" sz="27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rPr>
              <a:t>Evaluate the performance of the trained model(s) using metrics such as accuracy, precision, recall, and f1-score.</a:t>
            </a:r>
          </a:p>
          <a:p>
            <a:pPr marL="342900" indent="-342900">
              <a:buFont typeface="Wingdings" panose="05000000000000000000" pitchFamily="2" charset="2"/>
              <a:buChar char="q"/>
            </a:pPr>
            <a:r>
              <a:rPr lang="en-US" sz="2700" b="1" i="0" cap="none" dirty="0">
                <a:solidFill>
                  <a:schemeClr val="bg1">
                    <a:lumMod val="75000"/>
                  </a:schemeClr>
                </a:solidFill>
                <a:effectLst/>
                <a:latin typeface="Times New Roman" panose="02020603050405020304" pitchFamily="18" charset="0"/>
                <a:cs typeface="Times New Roman" panose="02020603050405020304" pitchFamily="18" charset="0"/>
              </a:rPr>
              <a:t>Model Optimization:</a:t>
            </a:r>
            <a:r>
              <a:rPr lang="en-US" sz="2700" b="0" i="0" cap="none" dirty="0">
                <a:solidFill>
                  <a:schemeClr val="bg1">
                    <a:lumMod val="75000"/>
                  </a:schemeClr>
                </a:solidFill>
                <a:effectLst/>
                <a:latin typeface="Times New Roman" panose="02020603050405020304" pitchFamily="18" charset="0"/>
                <a:cs typeface="Times New Roman" panose="02020603050405020304" pitchFamily="18" charset="0"/>
              </a:rPr>
              <a:t> </a:t>
            </a:r>
            <a:r>
              <a:rPr lang="en-US" sz="2700" cap="none" dirty="0">
                <a:solidFill>
                  <a:schemeClr val="accent6">
                    <a:lumMod val="60000"/>
                    <a:lumOff val="40000"/>
                  </a:schemeClr>
                </a:solidFill>
                <a:latin typeface="Times New Roman" panose="02020603050405020304" pitchFamily="18" charset="0"/>
                <a:cs typeface="Times New Roman" panose="02020603050405020304" pitchFamily="18" charset="0"/>
              </a:rPr>
              <a:t>E</a:t>
            </a:r>
            <a:r>
              <a:rPr lang="en-US" sz="27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rPr>
              <a:t>xplore techniques for model optimization, such as hyperparameter tuning, feature selection, or model ensemble methods, to improve performance.</a:t>
            </a:r>
          </a:p>
          <a:p>
            <a:pPr marL="342900" indent="-342900">
              <a:buFont typeface="Wingdings" panose="05000000000000000000" pitchFamily="2" charset="2"/>
              <a:buChar char="q"/>
            </a:pPr>
            <a:r>
              <a:rPr lang="en-US" sz="2700" b="1" i="0" cap="none" dirty="0">
                <a:solidFill>
                  <a:schemeClr val="bg1">
                    <a:lumMod val="75000"/>
                  </a:schemeClr>
                </a:solidFill>
                <a:effectLst/>
                <a:latin typeface="Times New Roman" panose="02020603050405020304" pitchFamily="18" charset="0"/>
                <a:cs typeface="Times New Roman" panose="02020603050405020304" pitchFamily="18" charset="0"/>
              </a:rPr>
              <a:t>Optimization Impact </a:t>
            </a:r>
            <a:r>
              <a:rPr lang="en-US" sz="2700" b="1" cap="none" dirty="0">
                <a:solidFill>
                  <a:schemeClr val="bg1">
                    <a:lumMod val="75000"/>
                  </a:schemeClr>
                </a:solidFill>
                <a:latin typeface="Times New Roman" panose="02020603050405020304" pitchFamily="18" charset="0"/>
                <a:cs typeface="Times New Roman" panose="02020603050405020304" pitchFamily="18" charset="0"/>
              </a:rPr>
              <a:t>A</a:t>
            </a:r>
            <a:r>
              <a:rPr lang="en-US" sz="2700" b="1" i="0" cap="none" dirty="0">
                <a:solidFill>
                  <a:schemeClr val="bg1">
                    <a:lumMod val="75000"/>
                  </a:schemeClr>
                </a:solidFill>
                <a:effectLst/>
                <a:latin typeface="Times New Roman" panose="02020603050405020304" pitchFamily="18" charset="0"/>
                <a:cs typeface="Times New Roman" panose="02020603050405020304" pitchFamily="18" charset="0"/>
              </a:rPr>
              <a:t>nalysis:</a:t>
            </a:r>
            <a:r>
              <a:rPr lang="en-US" sz="2700" b="0" i="0" cap="none" dirty="0">
                <a:solidFill>
                  <a:schemeClr val="accent6">
                    <a:lumMod val="40000"/>
                    <a:lumOff val="60000"/>
                  </a:schemeClr>
                </a:solidFill>
                <a:effectLst/>
                <a:latin typeface="Times New Roman" panose="02020603050405020304" pitchFamily="18" charset="0"/>
                <a:cs typeface="Times New Roman" panose="02020603050405020304" pitchFamily="18" charset="0"/>
              </a:rPr>
              <a:t> Optimize the model parameters and evaluate the impact on model performance.</a:t>
            </a:r>
          </a:p>
          <a:p>
            <a:pPr marL="342900" indent="-342900">
              <a:buFont typeface="Wingdings" panose="05000000000000000000" pitchFamily="2" charset="2"/>
              <a:buChar char="q"/>
            </a:pPr>
            <a:endParaRPr lang="en-US" sz="27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700" b="0" i="0" cap="none" dirty="0">
              <a:solidFill>
                <a:schemeClr val="accent6">
                  <a:lumMod val="60000"/>
                  <a:lumOff val="40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US" sz="2400" b="0" i="0" dirty="0">
              <a:solidFill>
                <a:schemeClr val="accent6">
                  <a:lumMod val="60000"/>
                  <a:lumOff val="40000"/>
                </a:schemeClr>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388002183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0492DDB-029B-4CDA-BE3E-4C76E6EFA4A5}"/>
              </a:ext>
            </a:extLst>
          </p:cNvPr>
          <p:cNvGraphicFramePr/>
          <p:nvPr>
            <p:extLst>
              <p:ext uri="{D42A27DB-BD31-4B8C-83A1-F6EECF244321}">
                <p14:modId xmlns:p14="http://schemas.microsoft.com/office/powerpoint/2010/main" val="3485675496"/>
              </p:ext>
            </p:extLst>
          </p:nvPr>
        </p:nvGraphicFramePr>
        <p:xfrm>
          <a:off x="1154955" y="973668"/>
          <a:ext cx="3163046" cy="535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a:extLst>
              <a:ext uri="{FF2B5EF4-FFF2-40B4-BE49-F238E27FC236}">
                <a16:creationId xmlns:a16="http://schemas.microsoft.com/office/drawing/2014/main" id="{E1A127CA-AEE4-4DEE-A34B-DA4BB622E10B}"/>
              </a:ext>
            </a:extLst>
          </p:cNvPr>
          <p:cNvCxnSpPr>
            <a:cxnSpLocks/>
          </p:cNvCxnSpPr>
          <p:nvPr/>
        </p:nvCxnSpPr>
        <p:spPr>
          <a:xfrm>
            <a:off x="3987799" y="2895562"/>
            <a:ext cx="1325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B9B22CF1-10B9-4AD8-8DCD-D077871CF169}"/>
              </a:ext>
            </a:extLst>
          </p:cNvPr>
          <p:cNvGraphicFramePr/>
          <p:nvPr>
            <p:extLst>
              <p:ext uri="{D42A27DB-BD31-4B8C-83A1-F6EECF244321}">
                <p14:modId xmlns:p14="http://schemas.microsoft.com/office/powerpoint/2010/main" val="71977215"/>
              </p:ext>
            </p:extLst>
          </p:nvPr>
        </p:nvGraphicFramePr>
        <p:xfrm>
          <a:off x="5422900" y="2362207"/>
          <a:ext cx="2451101" cy="10667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4" name="Straight Arrow Connector 13">
            <a:extLst>
              <a:ext uri="{FF2B5EF4-FFF2-40B4-BE49-F238E27FC236}">
                <a16:creationId xmlns:a16="http://schemas.microsoft.com/office/drawing/2014/main" id="{AA6C9171-E95B-4C4E-90F9-F0873A74E3A6}"/>
              </a:ext>
            </a:extLst>
          </p:cNvPr>
          <p:cNvCxnSpPr>
            <a:cxnSpLocks/>
          </p:cNvCxnSpPr>
          <p:nvPr/>
        </p:nvCxnSpPr>
        <p:spPr>
          <a:xfrm>
            <a:off x="7874001" y="2895562"/>
            <a:ext cx="1485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Diagram 16">
            <a:extLst>
              <a:ext uri="{FF2B5EF4-FFF2-40B4-BE49-F238E27FC236}">
                <a16:creationId xmlns:a16="http://schemas.microsoft.com/office/drawing/2014/main" id="{B7299391-9CE0-4F61-A26D-3078FE8A3D4B}"/>
              </a:ext>
            </a:extLst>
          </p:cNvPr>
          <p:cNvGraphicFramePr/>
          <p:nvPr>
            <p:extLst>
              <p:ext uri="{D42A27DB-BD31-4B8C-83A1-F6EECF244321}">
                <p14:modId xmlns:p14="http://schemas.microsoft.com/office/powerpoint/2010/main" val="1563830797"/>
              </p:ext>
            </p:extLst>
          </p:nvPr>
        </p:nvGraphicFramePr>
        <p:xfrm>
          <a:off x="9486899" y="2260601"/>
          <a:ext cx="2108201" cy="11683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2" name="Diagram 21">
            <a:extLst>
              <a:ext uri="{FF2B5EF4-FFF2-40B4-BE49-F238E27FC236}">
                <a16:creationId xmlns:a16="http://schemas.microsoft.com/office/drawing/2014/main" id="{86C6E860-2D59-4173-B0A6-460EB2BD8296}"/>
              </a:ext>
            </a:extLst>
          </p:cNvPr>
          <p:cNvGraphicFramePr/>
          <p:nvPr>
            <p:extLst>
              <p:ext uri="{D42A27DB-BD31-4B8C-83A1-F6EECF244321}">
                <p14:modId xmlns:p14="http://schemas.microsoft.com/office/powerpoint/2010/main" val="525219465"/>
              </p:ext>
            </p:extLst>
          </p:nvPr>
        </p:nvGraphicFramePr>
        <p:xfrm>
          <a:off x="9486899" y="4673692"/>
          <a:ext cx="2463800" cy="200650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4" name="Straight Arrow Connector 23">
            <a:extLst>
              <a:ext uri="{FF2B5EF4-FFF2-40B4-BE49-F238E27FC236}">
                <a16:creationId xmlns:a16="http://schemas.microsoft.com/office/drawing/2014/main" id="{7DAB84C5-364D-4F25-A1EA-67F756CC7378}"/>
              </a:ext>
            </a:extLst>
          </p:cNvPr>
          <p:cNvCxnSpPr>
            <a:cxnSpLocks/>
          </p:cNvCxnSpPr>
          <p:nvPr/>
        </p:nvCxnSpPr>
        <p:spPr>
          <a:xfrm>
            <a:off x="10490199" y="3428909"/>
            <a:ext cx="50800" cy="200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1628D34-0951-4FEE-B7C6-6D1C304BB483}"/>
              </a:ext>
            </a:extLst>
          </p:cNvPr>
          <p:cNvCxnSpPr>
            <a:cxnSpLocks/>
          </p:cNvCxnSpPr>
          <p:nvPr/>
        </p:nvCxnSpPr>
        <p:spPr>
          <a:xfrm flipH="1">
            <a:off x="8258476" y="6207044"/>
            <a:ext cx="122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Diagram 30">
            <a:extLst>
              <a:ext uri="{FF2B5EF4-FFF2-40B4-BE49-F238E27FC236}">
                <a16:creationId xmlns:a16="http://schemas.microsoft.com/office/drawing/2014/main" id="{C0FFFFA4-EBC8-496C-BD68-74E28FCA3E12}"/>
              </a:ext>
            </a:extLst>
          </p:cNvPr>
          <p:cNvGraphicFramePr/>
          <p:nvPr>
            <p:extLst>
              <p:ext uri="{D42A27DB-BD31-4B8C-83A1-F6EECF244321}">
                <p14:modId xmlns:p14="http://schemas.microsoft.com/office/powerpoint/2010/main" val="4025139646"/>
              </p:ext>
            </p:extLst>
          </p:nvPr>
        </p:nvGraphicFramePr>
        <p:xfrm>
          <a:off x="5956301" y="5676946"/>
          <a:ext cx="2197100" cy="106671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33" name="Straight Arrow Connector 32">
            <a:extLst>
              <a:ext uri="{FF2B5EF4-FFF2-40B4-BE49-F238E27FC236}">
                <a16:creationId xmlns:a16="http://schemas.microsoft.com/office/drawing/2014/main" id="{7CF1A0DA-5BCC-45E3-9A2F-6CF7F24BA035}"/>
              </a:ext>
            </a:extLst>
          </p:cNvPr>
          <p:cNvCxnSpPr>
            <a:cxnSpLocks/>
          </p:cNvCxnSpPr>
          <p:nvPr/>
        </p:nvCxnSpPr>
        <p:spPr>
          <a:xfrm flipH="1">
            <a:off x="3859731" y="6207044"/>
            <a:ext cx="2096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Diagram 35">
            <a:extLst>
              <a:ext uri="{FF2B5EF4-FFF2-40B4-BE49-F238E27FC236}">
                <a16:creationId xmlns:a16="http://schemas.microsoft.com/office/drawing/2014/main" id="{7EAFA132-82CE-4D15-A503-A753083F15F8}"/>
              </a:ext>
            </a:extLst>
          </p:cNvPr>
          <p:cNvGraphicFramePr/>
          <p:nvPr>
            <p:extLst>
              <p:ext uri="{D42A27DB-BD31-4B8C-83A1-F6EECF244321}">
                <p14:modId xmlns:p14="http://schemas.microsoft.com/office/powerpoint/2010/main" val="1878279763"/>
              </p:ext>
            </p:extLst>
          </p:nvPr>
        </p:nvGraphicFramePr>
        <p:xfrm>
          <a:off x="1146178" y="5736212"/>
          <a:ext cx="2609848" cy="943985"/>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6" name="Connector: Elbow 45">
            <a:extLst>
              <a:ext uri="{FF2B5EF4-FFF2-40B4-BE49-F238E27FC236}">
                <a16:creationId xmlns:a16="http://schemas.microsoft.com/office/drawing/2014/main" id="{5488E568-B2C8-4AC2-9EDC-5CE425BF54D9}"/>
              </a:ext>
            </a:extLst>
          </p:cNvPr>
          <p:cNvCxnSpPr/>
          <p:nvPr/>
        </p:nvCxnSpPr>
        <p:spPr>
          <a:xfrm flipV="1">
            <a:off x="1816102" y="4622892"/>
            <a:ext cx="1270000" cy="11176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Diagram 48">
            <a:extLst>
              <a:ext uri="{FF2B5EF4-FFF2-40B4-BE49-F238E27FC236}">
                <a16:creationId xmlns:a16="http://schemas.microsoft.com/office/drawing/2014/main" id="{12AA4575-339D-458B-886B-BB861F69D689}"/>
              </a:ext>
            </a:extLst>
          </p:cNvPr>
          <p:cNvGraphicFramePr/>
          <p:nvPr>
            <p:extLst>
              <p:ext uri="{D42A27DB-BD31-4B8C-83A1-F6EECF244321}">
                <p14:modId xmlns:p14="http://schemas.microsoft.com/office/powerpoint/2010/main" val="301353423"/>
              </p:ext>
            </p:extLst>
          </p:nvPr>
        </p:nvGraphicFramePr>
        <p:xfrm>
          <a:off x="3283698" y="4008883"/>
          <a:ext cx="2850402" cy="118117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50" name="TextBox 49">
            <a:extLst>
              <a:ext uri="{FF2B5EF4-FFF2-40B4-BE49-F238E27FC236}">
                <a16:creationId xmlns:a16="http://schemas.microsoft.com/office/drawing/2014/main" id="{82282822-B231-44D6-9604-FF1B07AF18F3}"/>
              </a:ext>
            </a:extLst>
          </p:cNvPr>
          <p:cNvSpPr txBox="1"/>
          <p:nvPr/>
        </p:nvSpPr>
        <p:spPr>
          <a:xfrm>
            <a:off x="4521199" y="1064966"/>
            <a:ext cx="4965700" cy="630942"/>
          </a:xfrm>
          <a:prstGeom prst="rect">
            <a:avLst/>
          </a:prstGeom>
          <a:noFill/>
        </p:spPr>
        <p:txBody>
          <a:bodyPr wrap="square" rtlCol="0">
            <a:spAutoFit/>
          </a:bodyPr>
          <a:lstStyle/>
          <a:p>
            <a:r>
              <a:rPr lang="en-IN" sz="3500" b="0" i="0" dirty="0">
                <a:solidFill>
                  <a:schemeClr val="bg1">
                    <a:lumMod val="75000"/>
                  </a:schemeClr>
                </a:solidFill>
                <a:effectLst/>
                <a:latin typeface="Times New Roman" panose="02020603050405020304" pitchFamily="18" charset="0"/>
                <a:cs typeface="Times New Roman" panose="02020603050405020304" pitchFamily="18" charset="0"/>
              </a:rPr>
              <a:t>Flowchart Steps</a:t>
            </a:r>
            <a:endParaRPr lang="en-IN" sz="3500"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8232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DDDA-A060-423F-AFE3-16349B6923D1}"/>
              </a:ext>
            </a:extLst>
          </p:cNvPr>
          <p:cNvSpPr>
            <a:spLocks noGrp="1"/>
          </p:cNvSpPr>
          <p:nvPr>
            <p:ph type="ctrTitle"/>
          </p:nvPr>
        </p:nvSpPr>
        <p:spPr>
          <a:xfrm>
            <a:off x="1154955" y="850901"/>
            <a:ext cx="8825658" cy="711200"/>
          </a:xfrm>
        </p:spPr>
        <p:txBody>
          <a:bodyPr/>
          <a:lstStyle/>
          <a:p>
            <a:r>
              <a:rPr lang="en-US" sz="2700" dirty="0">
                <a:solidFill>
                  <a:schemeClr val="bg1">
                    <a:lumMod val="50000"/>
                  </a:schemeClr>
                </a:solidFill>
                <a:latin typeface="Times New Roman" panose="02020603050405020304" pitchFamily="18" charset="0"/>
                <a:cs typeface="Times New Roman" panose="02020603050405020304" pitchFamily="18" charset="0"/>
              </a:rPr>
              <a:t>Algorithms Used : </a:t>
            </a:r>
            <a:endParaRPr lang="en-IN" sz="2700" dirty="0">
              <a:solidFill>
                <a:schemeClr val="bg1">
                  <a:lumMod val="50000"/>
                </a:schemeClr>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FB13EA02-BA9F-40F3-87E6-3634F29BAA9D}"/>
              </a:ext>
            </a:extLst>
          </p:cNvPr>
          <p:cNvGraphicFramePr/>
          <p:nvPr>
            <p:extLst>
              <p:ext uri="{D42A27DB-BD31-4B8C-83A1-F6EECF244321}">
                <p14:modId xmlns:p14="http://schemas.microsoft.com/office/powerpoint/2010/main" val="2890665871"/>
              </p:ext>
            </p:extLst>
          </p:nvPr>
        </p:nvGraphicFramePr>
        <p:xfrm>
          <a:off x="1154954" y="1714499"/>
          <a:ext cx="10300445" cy="429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0018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63691F3-D1B8-4B7F-8168-B768F3A87AD8}"/>
              </a:ext>
            </a:extLst>
          </p:cNvPr>
          <p:cNvGraphicFramePr/>
          <p:nvPr>
            <p:extLst>
              <p:ext uri="{D42A27DB-BD31-4B8C-83A1-F6EECF244321}">
                <p14:modId xmlns:p14="http://schemas.microsoft.com/office/powerpoint/2010/main" val="4032701602"/>
              </p:ext>
            </p:extLst>
          </p:nvPr>
        </p:nvGraphicFramePr>
        <p:xfrm>
          <a:off x="1154954" y="1333500"/>
          <a:ext cx="9513045" cy="1714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08522EDE-EAC9-476C-88F7-F8891DF3B964}"/>
              </a:ext>
            </a:extLst>
          </p:cNvPr>
          <p:cNvGraphicFramePr/>
          <p:nvPr>
            <p:extLst>
              <p:ext uri="{D42A27DB-BD31-4B8C-83A1-F6EECF244321}">
                <p14:modId xmlns:p14="http://schemas.microsoft.com/office/powerpoint/2010/main" val="3810328252"/>
              </p:ext>
            </p:extLst>
          </p:nvPr>
        </p:nvGraphicFramePr>
        <p:xfrm>
          <a:off x="1154954" y="3205213"/>
          <a:ext cx="9411445" cy="24335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931926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C1D3-2892-4E52-997B-812F00C7AAEF}"/>
              </a:ext>
            </a:extLst>
          </p:cNvPr>
          <p:cNvSpPr>
            <a:spLocks noGrp="1"/>
          </p:cNvSpPr>
          <p:nvPr>
            <p:ph type="title"/>
          </p:nvPr>
        </p:nvSpPr>
        <p:spPr/>
        <p:txBody>
          <a:bodyPr/>
          <a:lstStyle/>
          <a:p>
            <a:r>
              <a:rPr lang="en-US" sz="2400" dirty="0">
                <a:solidFill>
                  <a:schemeClr val="bg1">
                    <a:lumMod val="75000"/>
                  </a:schemeClr>
                </a:solidFill>
                <a:latin typeface="Times New Roman" panose="02020603050405020304" pitchFamily="18" charset="0"/>
                <a:cs typeface="Times New Roman" panose="02020603050405020304" pitchFamily="18" charset="0"/>
              </a:rPr>
              <a:t>Results Acquired After Using Every Algorithm :</a:t>
            </a:r>
            <a:endParaRPr lang="en-IN" sz="2400"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BE2077-C635-41F3-AED7-D2DBB81ACF42}"/>
              </a:ext>
            </a:extLst>
          </p:cNvPr>
          <p:cNvPicPr>
            <a:picLocks noChangeAspect="1"/>
          </p:cNvPicPr>
          <p:nvPr/>
        </p:nvPicPr>
        <p:blipFill>
          <a:blip r:embed="rId2"/>
          <a:stretch>
            <a:fillRect/>
          </a:stretch>
        </p:blipFill>
        <p:spPr>
          <a:xfrm>
            <a:off x="529561" y="1926870"/>
            <a:ext cx="5566439" cy="2543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20553561-7152-48C5-AC4B-2E5E4FABABA7}"/>
              </a:ext>
            </a:extLst>
          </p:cNvPr>
          <p:cNvSpPr txBox="1"/>
          <p:nvPr/>
        </p:nvSpPr>
        <p:spPr>
          <a:xfrm>
            <a:off x="1358154" y="4478111"/>
            <a:ext cx="3366246" cy="477054"/>
          </a:xfrm>
          <a:prstGeom prst="rect">
            <a:avLst/>
          </a:prstGeom>
          <a:noFill/>
        </p:spPr>
        <p:txBody>
          <a:bodyPr wrap="square" rtlCol="0">
            <a:spAutoFit/>
          </a:bodyPr>
          <a:lstStyle/>
          <a:p>
            <a:r>
              <a:rPr lang="en-US" sz="2500" dirty="0">
                <a:solidFill>
                  <a:schemeClr val="accent6">
                    <a:lumMod val="50000"/>
                  </a:schemeClr>
                </a:solidFill>
                <a:latin typeface="Times New Roman" panose="02020603050405020304" pitchFamily="18" charset="0"/>
                <a:cs typeface="Times New Roman" panose="02020603050405020304" pitchFamily="18" charset="0"/>
              </a:rPr>
              <a:t>SVM Algorithm Result</a:t>
            </a:r>
            <a:endParaRPr lang="en-IN" sz="25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60550B9-AEDA-466C-91D9-C0CC4D8CC106}"/>
              </a:ext>
            </a:extLst>
          </p:cNvPr>
          <p:cNvPicPr>
            <a:picLocks noChangeAspect="1"/>
          </p:cNvPicPr>
          <p:nvPr/>
        </p:nvPicPr>
        <p:blipFill>
          <a:blip r:embed="rId3"/>
          <a:stretch>
            <a:fillRect/>
          </a:stretch>
        </p:blipFill>
        <p:spPr>
          <a:xfrm>
            <a:off x="6464300" y="2943215"/>
            <a:ext cx="5422900" cy="2676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FC9B3B3-C287-41DF-A000-F66CF9CB0B90}"/>
              </a:ext>
            </a:extLst>
          </p:cNvPr>
          <p:cNvSpPr txBox="1"/>
          <p:nvPr/>
        </p:nvSpPr>
        <p:spPr>
          <a:xfrm>
            <a:off x="7442200" y="5645805"/>
            <a:ext cx="4051300" cy="477054"/>
          </a:xfrm>
          <a:prstGeom prst="rect">
            <a:avLst/>
          </a:prstGeom>
          <a:noFill/>
        </p:spPr>
        <p:txBody>
          <a:bodyPr wrap="square" rtlCol="0">
            <a:spAutoFit/>
          </a:bodyPr>
          <a:lstStyle/>
          <a:p>
            <a:r>
              <a:rPr lang="en-IN" sz="2500" dirty="0" err="1">
                <a:solidFill>
                  <a:schemeClr val="accent6">
                    <a:lumMod val="50000"/>
                  </a:schemeClr>
                </a:solidFill>
                <a:latin typeface="Times New Roman" panose="02020603050405020304" pitchFamily="18" charset="0"/>
                <a:cs typeface="Times New Roman" panose="02020603050405020304" pitchFamily="18" charset="0"/>
              </a:rPr>
              <a:t>Xgboostalgorithm</a:t>
            </a:r>
            <a:r>
              <a:rPr lang="en-IN" sz="2500" dirty="0">
                <a:solidFill>
                  <a:schemeClr val="accent6">
                    <a:lumMod val="50000"/>
                  </a:schemeClr>
                </a:solidFill>
                <a:latin typeface="Times New Roman" panose="02020603050405020304" pitchFamily="18" charset="0"/>
                <a:cs typeface="Times New Roman" panose="02020603050405020304" pitchFamily="18" charset="0"/>
              </a:rPr>
              <a:t> Result</a:t>
            </a:r>
          </a:p>
        </p:txBody>
      </p:sp>
    </p:spTree>
    <p:extLst>
      <p:ext uri="{BB962C8B-B14F-4D97-AF65-F5344CB8AC3E}">
        <p14:creationId xmlns:p14="http://schemas.microsoft.com/office/powerpoint/2010/main" val="2218415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5B31F2-6665-458E-A698-C51012398286}"/>
              </a:ext>
            </a:extLst>
          </p:cNvPr>
          <p:cNvPicPr>
            <a:picLocks noChangeAspect="1"/>
          </p:cNvPicPr>
          <p:nvPr/>
        </p:nvPicPr>
        <p:blipFill>
          <a:blip r:embed="rId2"/>
          <a:stretch>
            <a:fillRect/>
          </a:stretch>
        </p:blipFill>
        <p:spPr>
          <a:xfrm>
            <a:off x="546101" y="1493656"/>
            <a:ext cx="5638799" cy="2600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FDFDF38A-4FDC-40CF-8EA5-4118BD43201B}"/>
              </a:ext>
            </a:extLst>
          </p:cNvPr>
          <p:cNvSpPr txBox="1"/>
          <p:nvPr/>
        </p:nvSpPr>
        <p:spPr>
          <a:xfrm>
            <a:off x="1409700" y="4216400"/>
            <a:ext cx="4013200" cy="477054"/>
          </a:xfrm>
          <a:prstGeom prst="rect">
            <a:avLst/>
          </a:prstGeom>
          <a:noFill/>
        </p:spPr>
        <p:txBody>
          <a:bodyPr wrap="square" rtlCol="0">
            <a:spAutoFit/>
          </a:bodyPr>
          <a:lstStyle/>
          <a:p>
            <a:r>
              <a:rPr lang="en-IN" sz="2400" dirty="0">
                <a:solidFill>
                  <a:schemeClr val="accent6">
                    <a:lumMod val="50000"/>
                  </a:schemeClr>
                </a:solidFill>
                <a:latin typeface="Times New Roman" panose="02020603050405020304" pitchFamily="18" charset="0"/>
                <a:cs typeface="Times New Roman" panose="02020603050405020304" pitchFamily="18" charset="0"/>
              </a:rPr>
              <a:t>K </a:t>
            </a:r>
            <a:r>
              <a:rPr lang="en-IN" sz="2500" dirty="0" err="1">
                <a:solidFill>
                  <a:schemeClr val="accent6">
                    <a:lumMod val="50000"/>
                  </a:schemeClr>
                </a:solidFill>
                <a:latin typeface="Times New Roman" panose="02020603050405020304" pitchFamily="18" charset="0"/>
                <a:cs typeface="Times New Roman" panose="02020603050405020304" pitchFamily="18" charset="0"/>
              </a:rPr>
              <a:t>Neighbors</a:t>
            </a:r>
            <a:r>
              <a:rPr lang="en-IN" sz="2400" dirty="0">
                <a:solidFill>
                  <a:schemeClr val="accent6">
                    <a:lumMod val="50000"/>
                  </a:schemeClr>
                </a:solidFill>
                <a:latin typeface="Times New Roman" panose="02020603050405020304" pitchFamily="18" charset="0"/>
                <a:cs typeface="Times New Roman" panose="02020603050405020304" pitchFamily="18" charset="0"/>
              </a:rPr>
              <a:t> Algorithm Result</a:t>
            </a:r>
          </a:p>
        </p:txBody>
      </p:sp>
      <p:pic>
        <p:nvPicPr>
          <p:cNvPr id="8" name="Picture 7">
            <a:extLst>
              <a:ext uri="{FF2B5EF4-FFF2-40B4-BE49-F238E27FC236}">
                <a16:creationId xmlns:a16="http://schemas.microsoft.com/office/drawing/2014/main" id="{33972AEC-78BC-4DF8-A8F5-CEBB0F6597BF}"/>
              </a:ext>
            </a:extLst>
          </p:cNvPr>
          <p:cNvPicPr>
            <a:picLocks noChangeAspect="1"/>
          </p:cNvPicPr>
          <p:nvPr/>
        </p:nvPicPr>
        <p:blipFill>
          <a:blip r:embed="rId3"/>
          <a:stretch>
            <a:fillRect/>
          </a:stretch>
        </p:blipFill>
        <p:spPr>
          <a:xfrm>
            <a:off x="6502400" y="3353905"/>
            <a:ext cx="5461000" cy="2648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2C6DB4B9-9B5A-473E-84EB-EB44B82380A1}"/>
              </a:ext>
            </a:extLst>
          </p:cNvPr>
          <p:cNvSpPr txBox="1"/>
          <p:nvPr/>
        </p:nvSpPr>
        <p:spPr>
          <a:xfrm>
            <a:off x="7226300" y="6141925"/>
            <a:ext cx="4737100" cy="477054"/>
          </a:xfrm>
          <a:prstGeom prst="rect">
            <a:avLst/>
          </a:prstGeom>
          <a:noFill/>
        </p:spPr>
        <p:txBody>
          <a:bodyPr wrap="square" rtlCol="0">
            <a:spAutoFit/>
          </a:bodyPr>
          <a:lstStyle/>
          <a:p>
            <a:r>
              <a:rPr lang="en-IN" sz="2200" dirty="0">
                <a:solidFill>
                  <a:schemeClr val="accent6">
                    <a:lumMod val="50000"/>
                  </a:schemeClr>
                </a:solidFill>
                <a:latin typeface="Times New Roman" panose="02020603050405020304" pitchFamily="18" charset="0"/>
                <a:cs typeface="Times New Roman" panose="02020603050405020304" pitchFamily="18" charset="0"/>
              </a:rPr>
              <a:t>Logistic </a:t>
            </a:r>
            <a:r>
              <a:rPr lang="en-IN" sz="2500" dirty="0">
                <a:solidFill>
                  <a:schemeClr val="accent6">
                    <a:lumMod val="50000"/>
                  </a:schemeClr>
                </a:solidFill>
                <a:latin typeface="Times New Roman" panose="02020603050405020304" pitchFamily="18" charset="0"/>
                <a:cs typeface="Times New Roman" panose="02020603050405020304" pitchFamily="18" charset="0"/>
              </a:rPr>
              <a:t>Regression</a:t>
            </a:r>
            <a:r>
              <a:rPr lang="en-IN" sz="2200" dirty="0">
                <a:solidFill>
                  <a:schemeClr val="accent6">
                    <a:lumMod val="50000"/>
                  </a:schemeClr>
                </a:solidFill>
                <a:latin typeface="Times New Roman" panose="02020603050405020304" pitchFamily="18" charset="0"/>
                <a:cs typeface="Times New Roman" panose="02020603050405020304" pitchFamily="18" charset="0"/>
              </a:rPr>
              <a:t> Algorithm Result</a:t>
            </a:r>
          </a:p>
        </p:txBody>
      </p:sp>
    </p:spTree>
    <p:extLst>
      <p:ext uri="{BB962C8B-B14F-4D97-AF65-F5344CB8AC3E}">
        <p14:creationId xmlns:p14="http://schemas.microsoft.com/office/powerpoint/2010/main" val="41714590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326</TotalTime>
  <Words>521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 Boardroom</vt:lpstr>
      <vt:lpstr>Predicting Employee Attrition</vt:lpstr>
      <vt:lpstr>  Assignment: AI &amp; ML Role - Python Programming</vt:lpstr>
      <vt:lpstr>Highlighting The Key Steps :</vt:lpstr>
      <vt:lpstr>PowerPoint Presentation</vt:lpstr>
      <vt:lpstr>PowerPoint Presentation</vt:lpstr>
      <vt:lpstr>Algorithms Used : </vt:lpstr>
      <vt:lpstr>PowerPoint Presentation</vt:lpstr>
      <vt:lpstr>Results Acquired After Using Every Algorithm :</vt:lpstr>
      <vt:lpstr>PowerPoint Presentation</vt:lpstr>
      <vt:lpstr>PowerPoint Presentation</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Attrition</dc:title>
  <dc:creator>aditya sai sri ram</dc:creator>
  <cp:lastModifiedBy>aditya sai sri ram</cp:lastModifiedBy>
  <cp:revision>3</cp:revision>
  <dcterms:created xsi:type="dcterms:W3CDTF">2024-05-08T12:40:12Z</dcterms:created>
  <dcterms:modified xsi:type="dcterms:W3CDTF">2024-05-08T18:06:45Z</dcterms:modified>
</cp:coreProperties>
</file>