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3"/>
  </p:notesMasterIdLst>
  <p:sldIdLst>
    <p:sldId id="256" r:id="rId5"/>
    <p:sldId id="2146847054" r:id="rId6"/>
    <p:sldId id="262" r:id="rId7"/>
    <p:sldId id="263" r:id="rId8"/>
    <p:sldId id="2146847058" r:id="rId9"/>
    <p:sldId id="265" r:id="rId10"/>
    <p:sldId id="2146847057" r:id="rId11"/>
    <p:sldId id="2146847066" r:id="rId12"/>
    <p:sldId id="2146847060" r:id="rId13"/>
    <p:sldId id="2146847067" r:id="rId14"/>
    <p:sldId id="2146847068" r:id="rId15"/>
    <p:sldId id="2146847070" r:id="rId16"/>
    <p:sldId id="2146847062" r:id="rId17"/>
    <p:sldId id="2146847061" r:id="rId18"/>
    <p:sldId id="2146847055" r:id="rId19"/>
    <p:sldId id="2146847059" r:id="rId20"/>
    <p:sldId id="2146847069" r:id="rId21"/>
    <p:sldId id="25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2522C5-0B34-8239-4EE4-793E8B6C05A9}" v="255" dt="2025-07-01T09:33:34.532"/>
    <p1510:client id="{D7F1B23C-5E68-AC61-D210-0912C84FE76E}" v="44" dt="2025-07-01T09:37:32.263"/>
    <p1510:client id="{D894958A-9A7A-283B-0ADF-D9632CD88E74}" v="14" dt="2025-07-01T10:57:40.2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ityasen-cmd/Edunet-Hackathon-Project-.gi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/>
              <a:t>AI-Powered LaTeX Diagram Generator for Academic Research</a:t>
            </a:r>
            <a:endParaRPr lang="en-US" b="1" u="sng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432216" y="741933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IBM HACKATHON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6259" y="3909685"/>
            <a:ext cx="10359481" cy="22467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Aditya Sengupta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Student name : Aditya Sengupta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Kazi Nazrul University &amp; Metallurgical Engineering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                                                    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15A6D-4F49-C4EA-7213-41FFE69BE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C324-0A49-C60C-9095-B341C383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7C455F-0F49-68E3-0562-391AD9E67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177" y="1325460"/>
            <a:ext cx="5109823" cy="50166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0C9216-C47D-2EE2-0FA0-0DF94AFC9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672" y="1325460"/>
            <a:ext cx="5099582" cy="501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4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7C739-D0DA-9B09-3DAB-C16532FC6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292C-C6FB-E951-D59F-66CDA53E9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579" y="635044"/>
            <a:ext cx="11029616" cy="530296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49521-B5B7-63EE-905D-5E4ED1D0957F}"/>
              </a:ext>
            </a:extLst>
          </p:cNvPr>
          <p:cNvSpPr txBox="1"/>
          <p:nvPr/>
        </p:nvSpPr>
        <p:spPr>
          <a:xfrm>
            <a:off x="1429534" y="1202434"/>
            <a:ext cx="393705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Deployed AI Agent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0E6693-3246-BB3A-15FD-DA2F3A450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534" y="1762748"/>
            <a:ext cx="8495479" cy="47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02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6E1DA-E4E8-7E57-273F-506A6DCB78EF}"/>
              </a:ext>
            </a:extLst>
          </p:cNvPr>
          <p:cNvSpPr txBox="1"/>
          <p:nvPr/>
        </p:nvSpPr>
        <p:spPr>
          <a:xfrm>
            <a:off x="620785" y="939567"/>
            <a:ext cx="10578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Once the AI Agent generates the TikZ code, you can visualize the corresponding diagram by pasting the code into a LaTeX editor such as Overleaf, which renders the diagram from the TikZ instructions.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38F587-6C4C-4527-6D7F-69EEBECBABB1}"/>
              </a:ext>
            </a:extLst>
          </p:cNvPr>
          <p:cNvSpPr txBox="1"/>
          <p:nvPr/>
        </p:nvSpPr>
        <p:spPr>
          <a:xfrm>
            <a:off x="620785" y="1585898"/>
            <a:ext cx="2919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ABF9C5-D4C6-833D-14AD-5AA1814D6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576" y="2047563"/>
            <a:ext cx="8665827" cy="437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19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1133256"/>
            <a:ext cx="11029616" cy="530296"/>
          </a:xfrm>
        </p:spPr>
        <p:txBody>
          <a:bodyPr>
            <a:noAutofit/>
          </a:bodyPr>
          <a:lstStyle/>
          <a:p>
            <a:r>
              <a:rPr lang="en-IN" sz="3600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163D002-8F3F-73B9-D966-4B8ECBFA90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3" y="2346026"/>
            <a:ext cx="10249367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Simplifies Complex Tasks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Eliminates the need to manually write TikZ code by converting natural language or sketches into LaTeX diagrams.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Boosts Research Productivity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Saves time and effort for researchers, students, and educators by automating high-quality diagram generation.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Enhances Accessibility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Makes professional diagram creation accessible to non-technical users with real-time feedback and plain English commands.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1036878"/>
            <a:ext cx="11029616" cy="530296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dirty="0">
                <a:hlinkClick r:id="rId2"/>
              </a:rPr>
              <a:t>https://github.com/Adityasen-cmd/Edunet-Hackathon-Project-.git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434" y="1515386"/>
            <a:ext cx="11184088" cy="5027654"/>
          </a:xfrm>
        </p:spPr>
        <p:txBody>
          <a:bodyPr>
            <a:normAutofit fontScale="62500" lnSpcReduction="20000"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Voice-to-Diagram Generation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Enable hands-free diagram creation using speech-to-text for accessibility and faster interaction.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Multilingual Support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Accept input and commands in multiple languages to support global researchers.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Overleaf Integration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Direct integration with Overleaf for real-time diagram preview and editing within LaTeX environments.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Auto-Diagram Suggestions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Automatically suggest diagrams based on surrounding LaTeX text or content analysis.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Collaborative Editing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Allow multiple users to co-edit and refine diagrams in real time for group research projects.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AI-Powered Diagram Optimization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Intelligent suggestions for better layout, aesthetics, and labeling of diagrams.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Export to Multiple Formats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Support PNG, SVG, and PDF exports alongside TikZ for broader use in presentations and publications.</a:t>
            </a:r>
          </a:p>
          <a:p>
            <a:pPr marL="0" indent="0">
              <a:buNone/>
            </a:pPr>
            <a:endParaRPr lang="en-US" sz="2800" dirty="0">
              <a:latin typeface="Calibri"/>
              <a:ea typeface="+mn-lt"/>
              <a:cs typeface="+mn-l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7EEB09E-6C38-7E4F-E1E5-338F66F5B1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0012" y="1961034"/>
            <a:ext cx="5611976" cy="419481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787DA4-F5B6-76E6-FF7F-61363D5C0497}"/>
              </a:ext>
            </a:extLst>
          </p:cNvPr>
          <p:cNvSpPr txBox="1"/>
          <p:nvPr/>
        </p:nvSpPr>
        <p:spPr>
          <a:xfrm>
            <a:off x="581192" y="1412077"/>
            <a:ext cx="669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Certificate of Getting Started with AI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875AAE-51A8-C1B2-E717-6F4816622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041" y="1590840"/>
            <a:ext cx="7496041" cy="46677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582BAF-8D13-22D8-3B56-AF7AD6FEC53E}"/>
              </a:ext>
            </a:extLst>
          </p:cNvPr>
          <p:cNvSpPr txBox="1"/>
          <p:nvPr/>
        </p:nvSpPr>
        <p:spPr>
          <a:xfrm>
            <a:off x="711200" y="873760"/>
            <a:ext cx="792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Certificate of RAG with </a:t>
            </a:r>
            <a:r>
              <a:rPr lang="en-US" sz="2000" dirty="0" err="1"/>
              <a:t>LangChain</a:t>
            </a:r>
            <a:r>
              <a:rPr lang="en-US" sz="2000" dirty="0"/>
              <a:t>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406661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733735"/>
            <a:ext cx="10515600" cy="573391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290" y="1020431"/>
            <a:ext cx="11019020" cy="511620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IBM Certifications</a:t>
            </a: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32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1"/>
            <a:ext cx="11029615" cy="52722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Researchers and academic writers often face significant challenges when creating diagrams in LaTeX, especially using the TikZ package. Writing TikZ code manually is time-consuming, requires technical expertise, and is prone to errors. This slows down the research documentation process and creates a steep learning curve for those unfamiliar with LaTeX graphics. There is a strong need for a user-friendly, intelligent tool that can simplify and automate this task.</a:t>
            </a:r>
          </a:p>
          <a:p>
            <a:pPr marL="0" indent="0">
              <a:buNone/>
            </a:pPr>
            <a:endParaRPr lang="en-US" sz="2400" dirty="0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Proposed Solution</a:t>
            </a:r>
            <a:r>
              <a:rPr lang="en-US" sz="24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:</a:t>
            </a:r>
            <a:br>
              <a:rPr lang="en-US" sz="24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propose an AI-powered intelligent agent that automatically converts natural language descriptions and sketches into professional TikZ code for LaTeX documents. This agent will support real-time feedback, accept refinement commands in plain English, and produce publication-ready diagrams, eliminating the need for manual coding and significantly enhancing productivity for academic researchers</a:t>
            </a:r>
            <a:r>
              <a:rPr lang="en-US" sz="2400" dirty="0"/>
              <a:t>.</a:t>
            </a:r>
            <a:br>
              <a:rPr lang="en-US" sz="2800" dirty="0">
                <a:latin typeface="Calibri"/>
                <a:ea typeface="Calibri"/>
                <a:cs typeface="Calibri"/>
              </a:rPr>
            </a:br>
            <a:endParaRPr lang="en-US" sz="11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671" y="1197106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535184"/>
            <a:ext cx="11613485" cy="5116167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cloud lite services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Natural Language Processing (NLP)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Retrieval Augmented Generation (RAG)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Granite model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1036878"/>
            <a:ext cx="11029616" cy="530296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cloud 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234A-56AB-47BB-E0BD-725AF6684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96492"/>
            <a:ext cx="11029615" cy="4024630"/>
          </a:xfrm>
        </p:spPr>
        <p:txBody>
          <a:bodyPr>
            <a:normAutofit/>
          </a:bodyPr>
          <a:lstStyle/>
          <a:p>
            <a:pPr marL="305435" indent="-305435"/>
            <a:r>
              <a:rPr lang="en-IN" sz="2000" dirty="0">
                <a:solidFill>
                  <a:schemeClr val="tx1"/>
                </a:solidFill>
              </a:rPr>
              <a:t>IBM Cloud </a:t>
            </a:r>
            <a:r>
              <a:rPr lang="en-IN" sz="2000" dirty="0" err="1">
                <a:solidFill>
                  <a:schemeClr val="tx1"/>
                </a:solidFill>
              </a:rPr>
              <a:t>Watsonx</a:t>
            </a:r>
            <a:r>
              <a:rPr lang="en-IN" sz="2000" dirty="0">
                <a:solidFill>
                  <a:schemeClr val="tx1"/>
                </a:solidFill>
              </a:rPr>
              <a:t> AI Studio</a:t>
            </a:r>
          </a:p>
          <a:p>
            <a:pPr marL="305435" indent="-305435"/>
            <a:r>
              <a:rPr lang="en-IN" sz="2000" dirty="0">
                <a:solidFill>
                  <a:schemeClr val="tx1"/>
                </a:solidFill>
              </a:rPr>
              <a:t>IBM Cloud </a:t>
            </a:r>
            <a:r>
              <a:rPr lang="en-IN" sz="2000" dirty="0" err="1">
                <a:solidFill>
                  <a:schemeClr val="tx1"/>
                </a:solidFill>
              </a:rPr>
              <a:t>Watsonx</a:t>
            </a:r>
            <a:r>
              <a:rPr lang="en-IN" sz="2000" dirty="0">
                <a:solidFill>
                  <a:schemeClr val="tx1"/>
                </a:solidFill>
              </a:rPr>
              <a:t> AI runtime</a:t>
            </a:r>
          </a:p>
          <a:p>
            <a:pPr marL="305435" indent="-305435"/>
            <a:r>
              <a:rPr lang="en-IN" sz="2000" dirty="0">
                <a:solidFill>
                  <a:schemeClr val="tx1"/>
                </a:solidFill>
              </a:rPr>
              <a:t>IBM Cloud service </a:t>
            </a:r>
          </a:p>
          <a:p>
            <a:pPr marL="305435" indent="-305435"/>
            <a:r>
              <a:rPr lang="en-IN" sz="2000" dirty="0">
                <a:solidFill>
                  <a:schemeClr val="tx1"/>
                </a:solidFill>
              </a:rPr>
              <a:t>IBM Granite (via watsonx.ai studio) </a:t>
            </a:r>
          </a:p>
          <a:p>
            <a:pPr marL="305435" indent="-305435"/>
            <a:r>
              <a:rPr lang="en-IN" sz="2000" dirty="0">
                <a:solidFill>
                  <a:schemeClr val="tx1"/>
                </a:solidFill>
              </a:rPr>
              <a:t>IBM Cloud Object Storage IBM AI Tools</a:t>
            </a:r>
          </a:p>
        </p:txBody>
      </p:sp>
    </p:spTree>
    <p:extLst>
      <p:ext uri="{BB962C8B-B14F-4D97-AF65-F5344CB8AC3E}">
        <p14:creationId xmlns:p14="http://schemas.microsoft.com/office/powerpoint/2010/main" val="136680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98232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A7626E7-0A01-0E34-D945-75141E23D7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228197"/>
            <a:ext cx="10592944" cy="330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Natural Language to TikZ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Generate LaTeX diagrams from plain English.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Sketch Recognition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Turn rough hand-drawn sketches into structured TikZ code.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Refinement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Update diagrams instantly with plain English commands</a:t>
            </a:r>
            <a:r>
              <a:rPr lang="en-US" altLang="en-US" sz="19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Publication-Ready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Produces clean, high-quality diagrams for academic papers.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Coding Needed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No prior LaTeX or TikZ experience required.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 Anywhere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Web, desktop, or Overleaf-integrated support.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4393CD8-A3F6-E2F7-625B-DC1F4548BA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7524" y="1521834"/>
            <a:ext cx="11196951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Academic Researchers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    For thesis, paper, and journal diagram automation.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Professors &amp; Educators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    For creating lecture notes, slides, and visual explanations.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Students (UG/PG/PhD)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    For simplifying LaTeX assignments and project reports.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Research Institutions &amp; Universities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    For streamlining documentation and publication workflows.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Technical Writers &amp; LaTeX Enthusiasts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    For enhancing productivity and accuracy in LaTeX graphics.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086E280-A2F3-7E67-365E-A45A83286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995" y="1404734"/>
            <a:ext cx="4759272" cy="464269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DA5FE1B-9FA4-C3AF-EAF9-3D340F8DD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253" y="1306809"/>
            <a:ext cx="5398555" cy="474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6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C2A66C6-3869-3F63-9F58-60BE7469F1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4277" y="1299062"/>
            <a:ext cx="4952849" cy="485678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4CBEB2-F1D1-4DDD-0CC7-1D6281B47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2426" y="1232452"/>
            <a:ext cx="5018382" cy="486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http://purl.org/dc/dcmitype/"/>
    <ds:schemaRef ds:uri="http://purl.org/dc/terms/"/>
    <ds:schemaRef ds:uri="fadb41d3-f9cb-40fb-903c-8cacaba95bb5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30265f8-c5e2-4918-b4a1-b977299ca3e2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244</TotalTime>
  <Words>664</Words>
  <Application>Microsoft Office PowerPoint</Application>
  <PresentationFormat>Widescreen</PresentationFormat>
  <Paragraphs>84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AI-Powered LaTeX Diagram Generator for Academic Research</vt:lpstr>
      <vt:lpstr>OUTLINE</vt:lpstr>
      <vt:lpstr>Problem Statement</vt:lpstr>
      <vt:lpstr>Technology  used</vt:lpstr>
      <vt:lpstr>IBM cloud services used</vt:lpstr>
      <vt:lpstr>Wow factors</vt:lpstr>
      <vt:lpstr>End users</vt:lpstr>
      <vt:lpstr>Results</vt:lpstr>
      <vt:lpstr>Results</vt:lpstr>
      <vt:lpstr>Results</vt:lpstr>
      <vt:lpstr>Results</vt:lpstr>
      <vt:lpstr>PowerPoint Presentation</vt:lpstr>
      <vt:lpstr>Conclusion</vt:lpstr>
      <vt:lpstr>GitHub Link</vt:lpstr>
      <vt:lpstr>PowerPoint Presentation</vt:lpstr>
      <vt:lpstr>IBM Certifications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Aditya Sengupta</cp:lastModifiedBy>
  <cp:revision>146</cp:revision>
  <dcterms:created xsi:type="dcterms:W3CDTF">2021-05-26T16:50:10Z</dcterms:created>
  <dcterms:modified xsi:type="dcterms:W3CDTF">2025-08-03T18:33:13Z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