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62" r:id="rId3"/>
    <p:sldId id="269" r:id="rId4"/>
    <p:sldId id="282" r:id="rId5"/>
    <p:sldId id="284" r:id="rId6"/>
    <p:sldId id="270" r:id="rId7"/>
    <p:sldId id="350" r:id="rId8"/>
    <p:sldId id="351" r:id="rId9"/>
    <p:sldId id="294" r:id="rId10"/>
    <p:sldId id="352" r:id="rId11"/>
    <p:sldId id="297" r:id="rId12"/>
    <p:sldId id="301" r:id="rId13"/>
    <p:sldId id="302" r:id="rId14"/>
    <p:sldId id="303" r:id="rId15"/>
    <p:sldId id="305" r:id="rId16"/>
    <p:sldId id="306" r:id="rId17"/>
    <p:sldId id="307" r:id="rId18"/>
    <p:sldId id="308" r:id="rId19"/>
    <p:sldId id="309" r:id="rId20"/>
    <p:sldId id="31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2947"/>
    <a:srgbClr val="5C0808"/>
    <a:srgbClr val="816754"/>
    <a:srgbClr val="301C30"/>
    <a:srgbClr val="502E50"/>
    <a:srgbClr val="261063"/>
    <a:srgbClr val="710B8D"/>
    <a:srgbClr val="2B115B"/>
    <a:srgbClr val="1C1251"/>
    <a:srgbClr val="D73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1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FFD5-FCB7-44F7-973B-F587634D289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2E85-5A65-4C70-989D-20C60AE1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71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58" y="3712804"/>
            <a:ext cx="3731342" cy="3170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3049" y="1370839"/>
            <a:ext cx="6351282" cy="130188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 Light (Headings)"/>
                <a:ea typeface="Adobe Gothic Std B" panose="020B0800000000000000" pitchFamily="34" charset="-128"/>
              </a:rPr>
              <a:t>         </a:t>
            </a:r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 Light (Headings)"/>
                <a:ea typeface="Adobe Gothic Std B" panose="020B0800000000000000" pitchFamily="34" charset="-128"/>
              </a:rPr>
              <a:t>Taste Best</a:t>
            </a:r>
          </a:p>
          <a:p>
            <a:pPr algn="ctr"/>
            <a:r>
              <a:rPr lang="en-US" b="1" i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    </a:t>
            </a:r>
            <a:r>
              <a:rPr lang="en-US" sz="16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Pioneering </a:t>
            </a:r>
            <a:r>
              <a:rPr lang="en-US" sz="1600" b="1" cap="al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 eccommerce PLatform 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Calibri Light (Headings)"/>
              <a:ea typeface="Adobe Gothic Std B" panose="020B08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9421" y="4989627"/>
            <a:ext cx="4775239" cy="227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Presented to:</a:t>
            </a:r>
            <a:endParaRPr lang="en-US" sz="3200" b="1" dirty="0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Mr. Rohit Raj Pandey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56" y="3020863"/>
            <a:ext cx="48961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Team Members</a:t>
            </a:r>
          </a:p>
          <a:p>
            <a:r>
              <a:rPr lang="en-US" sz="2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*Sabdika Ghimire</a:t>
            </a:r>
          </a:p>
          <a:p>
            <a:r>
              <a:rPr lang="en-US" sz="2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*Yogesh Bhattarai </a:t>
            </a:r>
          </a:p>
          <a:p>
            <a:r>
              <a:rPr lang="en-US" sz="2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*Bidya Joshi</a:t>
            </a:r>
          </a:p>
          <a:p>
            <a:r>
              <a:rPr lang="en-US" sz="2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*Ashish Pandey</a:t>
            </a:r>
            <a:endParaRPr lang="en-US" sz="28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*Aditya Shah</a:t>
            </a:r>
            <a:endParaRPr lang="en-US" sz="28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*Shivam Shah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3414" y="522544"/>
            <a:ext cx="853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8FC"/>
                </a:solidFill>
                <a:latin typeface="Adobe Caslon Pro" panose="0205050205050A020403" pitchFamily="18" charset="0"/>
              </a:rPr>
              <a:t>The British College, Kathmandu</a:t>
            </a:r>
            <a:endParaRPr lang="en-US" sz="4000" dirty="0">
              <a:solidFill>
                <a:srgbClr val="00B8FC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20" y="477620"/>
            <a:ext cx="1418195" cy="7977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701" y="2368636"/>
            <a:ext cx="3656985" cy="227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 Presentation by:</a:t>
            </a:r>
            <a:endParaRPr lang="en-US" sz="3200" b="1" dirty="0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      Team 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t="9886" r="8833" b="10937"/>
          <a:stretch/>
        </p:blipFill>
        <p:spPr>
          <a:xfrm>
            <a:off x="4367738" y="3020863"/>
            <a:ext cx="3183457" cy="231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65" y="1191336"/>
            <a:ext cx="1849312" cy="161655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75" y="3491213"/>
            <a:ext cx="1233170" cy="10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1452" y="337674"/>
            <a:ext cx="3892371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Microsoft Project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1085" y="1314608"/>
            <a:ext cx="3712230" cy="584775"/>
          </a:xfrm>
          <a:prstGeom prst="rect">
            <a:avLst/>
          </a:prstGeom>
          <a:solidFill>
            <a:srgbClr val="816754"/>
          </a:solidFill>
          <a:ln w="76200">
            <a:solidFill>
              <a:srgbClr val="81675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 Task Sheet 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050869"/>
            <a:ext cx="5734187" cy="4624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09" y="2109650"/>
            <a:ext cx="5641251" cy="45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90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4612" y="308294"/>
            <a:ext cx="8233787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Communication Tools (Planning Phase)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9" y="1524000"/>
            <a:ext cx="6733367" cy="4955822"/>
          </a:xfrm>
          <a:prstGeom prst="rect">
            <a:avLst/>
          </a:prstGeom>
        </p:spPr>
      </p:pic>
      <p:pic>
        <p:nvPicPr>
          <p:cNvPr id="5" name="Picture 4" descr="hangous7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472" y="1527567"/>
            <a:ext cx="1857699" cy="1128789"/>
          </a:xfrm>
          <a:prstGeom prst="rect">
            <a:avLst/>
          </a:prstGeom>
        </p:spPr>
      </p:pic>
      <p:pic>
        <p:nvPicPr>
          <p:cNvPr id="6" name="Picture 5" descr="driv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025" y="2902374"/>
            <a:ext cx="1630050" cy="1685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144" y="3089124"/>
            <a:ext cx="1520063" cy="938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435" y="4843418"/>
            <a:ext cx="1073927" cy="10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4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7423" y="279614"/>
            <a:ext cx="7964486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Entity Relationship Diagram Version 2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6" y="1269138"/>
            <a:ext cx="109347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1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9004" y="282063"/>
            <a:ext cx="8277995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Extended Entity Relationship Diagram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89264"/>
            <a:ext cx="10820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9063" y="224913"/>
            <a:ext cx="4964905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Final Composite Model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5" y="1320437"/>
            <a:ext cx="9457507" cy="51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0643" y="339713"/>
            <a:ext cx="4020320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Use Case Diagram</a:t>
            </a:r>
            <a:endParaRPr lang="en-US" sz="4000" dirty="0"/>
          </a:p>
        </p:txBody>
      </p:sp>
      <p:sp>
        <p:nvSpPr>
          <p:cNvPr id="3" name="Rounded Rectangle 2"/>
          <p:cNvSpPr/>
          <p:nvPr/>
        </p:nvSpPr>
        <p:spPr>
          <a:xfrm>
            <a:off x="1747684" y="2581429"/>
            <a:ext cx="3082413" cy="26547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8483" y="1814513"/>
            <a:ext cx="2438401" cy="1079398"/>
          </a:xfrm>
          <a:prstGeom prst="roundRect">
            <a:avLst/>
          </a:prstGeom>
          <a:solidFill>
            <a:srgbClr val="0D2C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Customer Use Case Diagram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39356" y="1814514"/>
            <a:ext cx="2438399" cy="107939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Management </a:t>
            </a:r>
            <a:r>
              <a:rPr lang="en-US" sz="2400" dirty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8484" y="4859593"/>
            <a:ext cx="2438400" cy="1143461"/>
          </a:xfrm>
          <a:prstGeom prst="roundRect">
            <a:avLst/>
          </a:prstGeom>
          <a:solidFill>
            <a:srgbClr val="6B05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Trader </a:t>
            </a:r>
            <a:r>
              <a:rPr lang="en-US" sz="2400" dirty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37817" y="4859592"/>
            <a:ext cx="2438401" cy="1143461"/>
          </a:xfrm>
          <a:prstGeom prst="roundRect">
            <a:avLst/>
          </a:prstGeom>
          <a:solidFill>
            <a:srgbClr val="00A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Overview Use Case </a:t>
            </a:r>
            <a:r>
              <a:rPr lang="en-US" sz="2400" dirty="0" smtClean="0">
                <a:solidFill>
                  <a:schemeClr val="tx1"/>
                </a:solidFill>
              </a:rPr>
              <a:t>Diagram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930" y="2049234"/>
            <a:ext cx="4886725" cy="3186905"/>
          </a:xfrm>
          <a:prstGeom prst="rect">
            <a:avLst/>
          </a:prstGeom>
          <a:effectLst>
            <a:reflection blurRad="88900" stA="45000" endPos="2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907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5847" y="369227"/>
            <a:ext cx="6163445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Customer Use Case Diagram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466567"/>
            <a:ext cx="8958263" cy="50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429" y="383515"/>
            <a:ext cx="5500953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Trader Use Case Diagram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67" y="1485627"/>
            <a:ext cx="9286875" cy="49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067" y="369227"/>
            <a:ext cx="7143884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Management Use Case Diagram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6" y="1490361"/>
            <a:ext cx="8972483" cy="50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3130" y="340652"/>
            <a:ext cx="6143758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Overview Use Case Diagram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4" y="1295018"/>
            <a:ext cx="9458324" cy="52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extBox 5"/>
          <p:cNvSpPr txBox="1"/>
          <p:nvPr/>
        </p:nvSpPr>
        <p:spPr>
          <a:xfrm>
            <a:off x="2933206" y="570016"/>
            <a:ext cx="6483927" cy="584775"/>
          </a:xfrm>
          <a:prstGeom prst="rect">
            <a:avLst/>
          </a:prstGeom>
          <a:ln>
            <a:solidFill>
              <a:schemeClr val="tx1"/>
            </a:solidFill>
          </a:ln>
          <a:effectLst>
            <a:reflection blurRad="6350" stA="51000"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 to Website (Taste Best)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9564" y="1531374"/>
            <a:ext cx="6914196" cy="4832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</a:t>
            </a:r>
            <a:r>
              <a:rPr lang="en-US" sz="2800" dirty="0" smtClean="0"/>
              <a:t>website </a:t>
            </a:r>
            <a:r>
              <a:rPr lang="en-GB" sz="2800" dirty="0" smtClean="0"/>
              <a:t>is an </a:t>
            </a:r>
            <a:r>
              <a:rPr lang="en-GB" sz="2800" dirty="0"/>
              <a:t>e-commerce website for the customers and traders of </a:t>
            </a:r>
            <a:r>
              <a:rPr lang="en-GB" sz="2800" dirty="0" smtClean="0"/>
              <a:t>Cleckhuddersfax. This </a:t>
            </a:r>
            <a:r>
              <a:rPr lang="en-GB" sz="2800" dirty="0"/>
              <a:t>system lend a helping hand to local people who are unable to purchase goods locally during the regular opening hours. </a:t>
            </a:r>
            <a:r>
              <a:rPr lang="en-US" sz="2800" dirty="0" smtClean="0"/>
              <a:t> The website </a:t>
            </a:r>
            <a:r>
              <a:rPr lang="en-US" sz="2800" dirty="0"/>
              <a:t>works with </a:t>
            </a:r>
            <a:r>
              <a:rPr lang="en-US" sz="2800" dirty="0" smtClean="0"/>
              <a:t>PHP programming, oracle apex, UI/UX design, JQuery and so </a:t>
            </a:r>
            <a:r>
              <a:rPr lang="en-US" sz="2800" dirty="0"/>
              <a:t>on. </a:t>
            </a:r>
            <a:r>
              <a:rPr lang="en-US" sz="2800" dirty="0" smtClean="0"/>
              <a:t>Trader and Management Interface </a:t>
            </a:r>
            <a:r>
              <a:rPr lang="en-US" sz="2800" dirty="0"/>
              <a:t>is also embedded in this </a:t>
            </a:r>
            <a:r>
              <a:rPr lang="en-US" sz="2800" dirty="0" smtClean="0"/>
              <a:t>ecommerce website and is strictly responsive. </a:t>
            </a:r>
            <a:r>
              <a:rPr lang="en-GB" sz="2800" dirty="0" smtClean="0"/>
              <a:t>Customers </a:t>
            </a:r>
            <a:r>
              <a:rPr lang="en-GB" sz="2800" dirty="0"/>
              <a:t>can save their time with the utilization of timeslot.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1506" r="23924" b="4517"/>
          <a:stretch/>
        </p:blipFill>
        <p:spPr>
          <a:xfrm>
            <a:off x="8421329" y="1489587"/>
            <a:ext cx="3156155" cy="38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91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73383" y="352697"/>
            <a:ext cx="6858000" cy="8045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 Light (Headings)"/>
                <a:ea typeface="Adobe Gothic Std B" panose="020B0800000000000000" pitchFamily="34" charset="-128"/>
              </a:rPr>
              <a:t>Website Demonstration</a:t>
            </a:r>
            <a:endParaRPr lang="en-US" sz="4400" b="1" dirty="0">
              <a:solidFill>
                <a:srgbClr val="C00000"/>
              </a:solidFill>
              <a:latin typeface="Calibri Light (Headings)"/>
              <a:ea typeface="Adobe Gothic Std B" panose="020B0800000000000000" pitchFamily="34" charset="-12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7572522" y="3089944"/>
            <a:ext cx="2368312" cy="553883"/>
          </a:xfrm>
          <a:prstGeom prst="round2DiagRect">
            <a:avLst/>
          </a:prstGeom>
          <a:solidFill>
            <a:schemeClr val="accent4">
              <a:lumMod val="5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87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Continue..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83" y="1345475"/>
            <a:ext cx="3931920" cy="53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450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8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0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9218" y="253488"/>
            <a:ext cx="5720532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Project Charter Version 1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5"/>
          <a:stretch/>
        </p:blipFill>
        <p:spPr>
          <a:xfrm>
            <a:off x="8284709" y="3334192"/>
            <a:ext cx="3357563" cy="3053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4" y="1197178"/>
            <a:ext cx="6239746" cy="553479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8547599" y="1540360"/>
            <a:ext cx="2622777" cy="1214846"/>
          </a:xfrm>
          <a:prstGeom prst="wedgeRoundRect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Project Justification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33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9218" y="253488"/>
            <a:ext cx="5720532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Project Charter Version 1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3" y="1189321"/>
            <a:ext cx="6003694" cy="556417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409407" y="3678666"/>
            <a:ext cx="2040686" cy="1219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Scope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24550" y="2898155"/>
            <a:ext cx="1739852" cy="914400"/>
          </a:xfrm>
          <a:prstGeom prst="roundRect">
            <a:avLst/>
          </a:prstGeom>
          <a:solidFill>
            <a:srgbClr val="0D2C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 Objectives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034405" y="2864866"/>
            <a:ext cx="1800544" cy="914399"/>
          </a:xfrm>
          <a:prstGeom prst="roundRect">
            <a:avLst/>
          </a:prstGeom>
          <a:solidFill>
            <a:srgbClr val="E71D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Management Interface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7024550" y="4734762"/>
            <a:ext cx="1721767" cy="943897"/>
          </a:xfrm>
          <a:prstGeom prst="roundRect">
            <a:avLst/>
          </a:prstGeom>
          <a:solidFill>
            <a:srgbClr val="6B05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Customer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467798" y="2194347"/>
            <a:ext cx="1685885" cy="914400"/>
          </a:xfrm>
          <a:prstGeom prst="roundRect">
            <a:avLst/>
          </a:prstGeom>
          <a:solidFill>
            <a:srgbClr val="0981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Trader Interface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153683" y="4734762"/>
            <a:ext cx="1797198" cy="914400"/>
          </a:xfrm>
          <a:prstGeom prst="roundRect">
            <a:avLst/>
          </a:prstGeom>
          <a:solidFill>
            <a:srgbClr val="00A6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Major Deliverables</a:t>
            </a:r>
          </a:p>
        </p:txBody>
      </p:sp>
    </p:spTree>
    <p:extLst>
      <p:ext uri="{BB962C8B-B14F-4D97-AF65-F5344CB8AC3E}">
        <p14:creationId xmlns:p14="http://schemas.microsoft.com/office/powerpoint/2010/main" val="488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9218" y="253488"/>
            <a:ext cx="5720532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Project Charter Version 2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5"/>
          <a:stretch/>
        </p:blipFill>
        <p:spPr>
          <a:xfrm>
            <a:off x="8284709" y="3334192"/>
            <a:ext cx="3357563" cy="305354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547599" y="1540360"/>
            <a:ext cx="2622777" cy="1214846"/>
          </a:xfrm>
          <a:prstGeom prst="wedgeRoundRect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Version Control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00" y="2755206"/>
            <a:ext cx="7613605" cy="280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9585" y="292518"/>
            <a:ext cx="4908210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Project Planning Phase</a:t>
            </a:r>
            <a:endParaRPr lang="en-US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61" y="2082500"/>
            <a:ext cx="4702629" cy="45004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89" y="4167633"/>
            <a:ext cx="3997235" cy="24153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90" y="2075934"/>
            <a:ext cx="3997235" cy="20917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92414" y="1266481"/>
            <a:ext cx="4127863" cy="5747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Belbin’s Team Role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62383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1452" y="337674"/>
            <a:ext cx="3892371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Microsoft Project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41540" y="1796432"/>
            <a:ext cx="2996753" cy="707886"/>
          </a:xfrm>
          <a:prstGeom prst="rect">
            <a:avLst/>
          </a:prstGeom>
          <a:solidFill>
            <a:srgbClr val="816754"/>
          </a:solidFill>
          <a:ln w="76200">
            <a:solidFill>
              <a:srgbClr val="816754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Gantt Chart </a:t>
            </a:r>
            <a:r>
              <a:rPr lang="en-US" sz="4000" dirty="0"/>
              <a:t>1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8614317" y="2957689"/>
            <a:ext cx="3251200" cy="3160889"/>
          </a:xfrm>
          <a:prstGeom prst="wedgeEllipseCallout">
            <a:avLst/>
          </a:prstGeom>
          <a:solidFill>
            <a:srgbClr val="163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 Gantt chart,  is a type of bar chart that illustrates a project schedule. This chart lists the tasks to be performed on the vertical axis, and time intervals on the horizontal axis.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280160"/>
            <a:ext cx="8104866" cy="53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7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1452" y="337674"/>
            <a:ext cx="3892371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Microsoft Project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41540" y="1796432"/>
            <a:ext cx="2996753" cy="707886"/>
          </a:xfrm>
          <a:prstGeom prst="rect">
            <a:avLst/>
          </a:prstGeom>
          <a:solidFill>
            <a:srgbClr val="816754"/>
          </a:solidFill>
          <a:ln w="76200">
            <a:solidFill>
              <a:srgbClr val="816754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Gantt Chart </a:t>
            </a:r>
            <a:r>
              <a:rPr lang="en-US" sz="4000" dirty="0"/>
              <a:t>2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8940800" y="3127506"/>
            <a:ext cx="3251200" cy="3160889"/>
          </a:xfrm>
          <a:prstGeom prst="wedgeEllipseCallout">
            <a:avLst/>
          </a:prstGeom>
          <a:solidFill>
            <a:srgbClr val="163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 Gantt chart,  is a type of bar chart that illustrates a project schedule. This chart lists the tasks to be performed on the vertical axis, and time intervals on the horizontal axis.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240971"/>
            <a:ext cx="8138161" cy="54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865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1452" y="337674"/>
            <a:ext cx="3892371" cy="7078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Microsoft Project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3" y="2168435"/>
            <a:ext cx="5551851" cy="4506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085" y="1314608"/>
            <a:ext cx="3712230" cy="584775"/>
          </a:xfrm>
          <a:prstGeom prst="rect">
            <a:avLst/>
          </a:prstGeom>
          <a:solidFill>
            <a:srgbClr val="816754"/>
          </a:solidFill>
          <a:ln w="76200">
            <a:solidFill>
              <a:srgbClr val="81675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 Task Sheet 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140" y="2200003"/>
            <a:ext cx="5881814" cy="44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76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257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Gothic Std B</vt:lpstr>
      <vt:lpstr>Adobe Caslon Pro</vt:lpstr>
      <vt:lpstr>Arial</vt:lpstr>
      <vt:lpstr>Calibri</vt:lpstr>
      <vt:lpstr>Calibri Light</vt:lpstr>
      <vt:lpstr>Calibri Light (Headings)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ghimiresabdika343@gmail.com</dc:creator>
  <cp:lastModifiedBy>ghimiresabdika343@gmail.com</cp:lastModifiedBy>
  <cp:revision>244</cp:revision>
  <dcterms:created xsi:type="dcterms:W3CDTF">2019-02-14T17:15:38Z</dcterms:created>
  <dcterms:modified xsi:type="dcterms:W3CDTF">2020-06-15T16:32:36Z</dcterms:modified>
</cp:coreProperties>
</file>