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80" r:id="rId6"/>
    <p:sldId id="278" r:id="rId7"/>
    <p:sldId id="286" r:id="rId8"/>
    <p:sldId id="287" r:id="rId9"/>
    <p:sldId id="275" r:id="rId10"/>
    <p:sldId id="276" r:id="rId11"/>
    <p:sldId id="277" r:id="rId1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7" Type="http://schemas.openxmlformats.org/officeDocument/2006/relationships/image" Target="../media/image4.png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7" Type="http://schemas.openxmlformats.org/officeDocument/2006/relationships/image" Target="../media/image4.png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7C10E8-4BE6-4B63-90C3-01473DDC1AF6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410BBD-CE12-40EE-B1B3-A16646ED769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Consumption of Less Fuel</a:t>
          </a:r>
          <a:endParaRPr lang="en-US"/>
        </a:p>
      </dgm:t>
    </dgm:pt>
    <dgm:pt modelId="{A8A99EC1-BEF5-4FEF-81CF-7A62EC77D344}" cxnId="{F0D3D3A8-BEB2-4DC4-97D3-9A6C8573D488}" type="parTrans">
      <dgm:prSet/>
      <dgm:spPr/>
      <dgm:t>
        <a:bodyPr/>
        <a:lstStyle/>
        <a:p>
          <a:endParaRPr lang="en-US"/>
        </a:p>
      </dgm:t>
    </dgm:pt>
    <dgm:pt modelId="{19B7D81D-5776-4AAF-A82B-EABF966609A4}" cxnId="{F0D3D3A8-BEB2-4DC4-97D3-9A6C8573D488}" type="sibTrans">
      <dgm:prSet/>
      <dgm:spPr/>
      <dgm:t>
        <a:bodyPr/>
        <a:lstStyle/>
        <a:p>
          <a:endParaRPr lang="en-US"/>
        </a:p>
      </dgm:t>
    </dgm:pt>
    <dgm:pt modelId="{4845D9EC-B292-4E33-8E9D-BAF9268535F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Cost and Time Efficient Solution</a:t>
          </a:r>
          <a:endParaRPr lang="en-US"/>
        </a:p>
      </dgm:t>
    </dgm:pt>
    <dgm:pt modelId="{F56DC9FA-C14D-4525-BCE9-142A5F779FD6}" cxnId="{81AF965E-2C83-4E30-8377-720B24E27DCB}" type="parTrans">
      <dgm:prSet/>
      <dgm:spPr/>
      <dgm:t>
        <a:bodyPr/>
        <a:lstStyle/>
        <a:p>
          <a:endParaRPr lang="en-US"/>
        </a:p>
      </dgm:t>
    </dgm:pt>
    <dgm:pt modelId="{481E7604-81EF-4AF7-A49C-F0201A1EB47B}" cxnId="{81AF965E-2C83-4E30-8377-720B24E27DCB}" type="sibTrans">
      <dgm:prSet/>
      <dgm:spPr/>
      <dgm:t>
        <a:bodyPr/>
        <a:lstStyle/>
        <a:p>
          <a:endParaRPr lang="en-US"/>
        </a:p>
      </dgm:t>
    </dgm:pt>
    <dgm:pt modelId="{5F398856-D13C-4528-B8CB-8BE2F2BE32B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Reduce Parking Stress</a:t>
          </a:r>
          <a:endParaRPr lang="en-US"/>
        </a:p>
      </dgm:t>
    </dgm:pt>
    <dgm:pt modelId="{B331FE87-B05B-4CFB-9966-5192BA1CB20A}" cxnId="{68F56F15-5B06-4D4C-9D30-678E4905155B}" type="parTrans">
      <dgm:prSet/>
      <dgm:spPr/>
      <dgm:t>
        <a:bodyPr/>
        <a:lstStyle/>
        <a:p>
          <a:endParaRPr lang="en-US"/>
        </a:p>
      </dgm:t>
    </dgm:pt>
    <dgm:pt modelId="{E9366F53-663F-4B39-9A08-8BAEE370B5F1}" cxnId="{68F56F15-5B06-4D4C-9D30-678E4905155B}" type="sibTrans">
      <dgm:prSet/>
      <dgm:spPr/>
      <dgm:t>
        <a:bodyPr/>
        <a:lstStyle/>
        <a:p>
          <a:endParaRPr lang="en-US"/>
        </a:p>
      </dgm:t>
    </dgm:pt>
    <dgm:pt modelId="{71FA34DE-6EE3-4FBA-9189-E4CC1C62978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Reduce Search Traffic on Streets</a:t>
          </a:r>
          <a:endParaRPr lang="en-US"/>
        </a:p>
      </dgm:t>
    </dgm:pt>
    <dgm:pt modelId="{CA46EFDF-62AA-45E1-8DC9-3BCB2A8CFCB6}" cxnId="{0DCEF11E-0898-4F95-9366-BD804ED3665B}" type="parTrans">
      <dgm:prSet/>
      <dgm:spPr/>
      <dgm:t>
        <a:bodyPr/>
        <a:lstStyle/>
        <a:p>
          <a:endParaRPr lang="en-US"/>
        </a:p>
      </dgm:t>
    </dgm:pt>
    <dgm:pt modelId="{25FED2F7-E273-444C-969B-4131A48D2403}" cxnId="{0DCEF11E-0898-4F95-9366-BD804ED3665B}" type="sibTrans">
      <dgm:prSet/>
      <dgm:spPr/>
      <dgm:t>
        <a:bodyPr/>
        <a:lstStyle/>
        <a:p>
          <a:endParaRPr lang="en-US"/>
        </a:p>
      </dgm:t>
    </dgm:pt>
    <dgm:pt modelId="{62216CF2-2974-4DAA-BB8A-ED800612E662}" type="pres">
      <dgm:prSet presAssocID="{277C10E8-4BE6-4B63-90C3-01473DDC1AF6}" presName="root" presStyleCnt="0">
        <dgm:presLayoutVars>
          <dgm:dir/>
          <dgm:resizeHandles val="exact"/>
        </dgm:presLayoutVars>
      </dgm:prSet>
      <dgm:spPr/>
    </dgm:pt>
    <dgm:pt modelId="{A0792948-42EC-4DE5-87BF-8A17DDDEFB24}" type="pres">
      <dgm:prSet presAssocID="{70410BBD-CE12-40EE-B1B3-A16646ED7692}" presName="compNode" presStyleCnt="0"/>
      <dgm:spPr/>
    </dgm:pt>
    <dgm:pt modelId="{4B941787-F3A1-4004-B1BC-7109D4FC2573}" type="pres">
      <dgm:prSet presAssocID="{70410BBD-CE12-40EE-B1B3-A16646ED769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</dgm:pt>
    <dgm:pt modelId="{E122F2F3-66F5-4E9A-A360-F37397132BF8}" type="pres">
      <dgm:prSet presAssocID="{70410BBD-CE12-40EE-B1B3-A16646ED7692}" presName="spaceRect" presStyleCnt="0"/>
      <dgm:spPr/>
    </dgm:pt>
    <dgm:pt modelId="{12CC169E-9E20-47B5-9483-A5E0FD9A0D02}" type="pres">
      <dgm:prSet presAssocID="{70410BBD-CE12-40EE-B1B3-A16646ED7692}" presName="textRect" presStyleLbl="revTx" presStyleIdx="0" presStyleCnt="4">
        <dgm:presLayoutVars>
          <dgm:chMax val="1"/>
          <dgm:chPref val="1"/>
        </dgm:presLayoutVars>
      </dgm:prSet>
      <dgm:spPr/>
    </dgm:pt>
    <dgm:pt modelId="{6BFA5531-B5C2-4A39-B88E-263604AC2D13}" type="pres">
      <dgm:prSet presAssocID="{19B7D81D-5776-4AAF-A82B-EABF966609A4}" presName="sibTrans" presStyleCnt="0"/>
      <dgm:spPr/>
    </dgm:pt>
    <dgm:pt modelId="{23E83E9B-8B03-4BA2-AE64-E2F8C263F5FA}" type="pres">
      <dgm:prSet presAssocID="{4845D9EC-B292-4E33-8E9D-BAF9268535F4}" presName="compNode" presStyleCnt="0"/>
      <dgm:spPr/>
    </dgm:pt>
    <dgm:pt modelId="{7D2B88A9-44D9-47D7-930E-545EB8A8A5F0}" type="pres">
      <dgm:prSet presAssocID="{4845D9EC-B292-4E33-8E9D-BAF9268535F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</dgm:pt>
    <dgm:pt modelId="{430BD39E-16FC-4CF2-8436-AD2F6FB4422A}" type="pres">
      <dgm:prSet presAssocID="{4845D9EC-B292-4E33-8E9D-BAF9268535F4}" presName="spaceRect" presStyleCnt="0"/>
      <dgm:spPr/>
    </dgm:pt>
    <dgm:pt modelId="{FEE27EBC-BFF1-4D50-8E8B-D4C3C49DBAA0}" type="pres">
      <dgm:prSet presAssocID="{4845D9EC-B292-4E33-8E9D-BAF9268535F4}" presName="textRect" presStyleLbl="revTx" presStyleIdx="1" presStyleCnt="4">
        <dgm:presLayoutVars>
          <dgm:chMax val="1"/>
          <dgm:chPref val="1"/>
        </dgm:presLayoutVars>
      </dgm:prSet>
      <dgm:spPr/>
    </dgm:pt>
    <dgm:pt modelId="{5E1E64A1-406D-4A95-8CA4-73FAE3D1275F}" type="pres">
      <dgm:prSet presAssocID="{481E7604-81EF-4AF7-A49C-F0201A1EB47B}" presName="sibTrans" presStyleCnt="0"/>
      <dgm:spPr/>
    </dgm:pt>
    <dgm:pt modelId="{1DB36228-7D36-4F65-B5A9-6C2439F8E0EE}" type="pres">
      <dgm:prSet presAssocID="{5F398856-D13C-4528-B8CB-8BE2F2BE32BB}" presName="compNode" presStyleCnt="0"/>
      <dgm:spPr/>
    </dgm:pt>
    <dgm:pt modelId="{98849EFD-D756-4E4C-BAD8-221633F857F0}" type="pres">
      <dgm:prSet presAssocID="{5F398856-D13C-4528-B8CB-8BE2F2BE32B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</dgm:pt>
    <dgm:pt modelId="{61813651-98EC-4011-B49E-EF3BBF437179}" type="pres">
      <dgm:prSet presAssocID="{5F398856-D13C-4528-B8CB-8BE2F2BE32BB}" presName="spaceRect" presStyleCnt="0"/>
      <dgm:spPr/>
    </dgm:pt>
    <dgm:pt modelId="{DD314818-1A6B-4814-B8B3-0A28F779F839}" type="pres">
      <dgm:prSet presAssocID="{5F398856-D13C-4528-B8CB-8BE2F2BE32BB}" presName="textRect" presStyleLbl="revTx" presStyleIdx="2" presStyleCnt="4">
        <dgm:presLayoutVars>
          <dgm:chMax val="1"/>
          <dgm:chPref val="1"/>
        </dgm:presLayoutVars>
      </dgm:prSet>
      <dgm:spPr/>
    </dgm:pt>
    <dgm:pt modelId="{65016C8F-9008-49F7-A958-82137071888D}" type="pres">
      <dgm:prSet presAssocID="{E9366F53-663F-4B39-9A08-8BAEE370B5F1}" presName="sibTrans" presStyleCnt="0"/>
      <dgm:spPr/>
    </dgm:pt>
    <dgm:pt modelId="{5CAA84D4-AF0F-489D-9338-D5EE5AD05E6C}" type="pres">
      <dgm:prSet presAssocID="{71FA34DE-6EE3-4FBA-9189-E4CC1C62978C}" presName="compNode" presStyleCnt="0"/>
      <dgm:spPr/>
    </dgm:pt>
    <dgm:pt modelId="{AEB741D3-05C4-4B13-8A2D-1D9DBC1FEAD2}" type="pres">
      <dgm:prSet presAssocID="{71FA34DE-6EE3-4FBA-9189-E4CC1C62978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</dgm:pt>
    <dgm:pt modelId="{C3697605-1EFA-47B0-801B-FE5FAE200A20}" type="pres">
      <dgm:prSet presAssocID="{71FA34DE-6EE3-4FBA-9189-E4CC1C62978C}" presName="spaceRect" presStyleCnt="0"/>
      <dgm:spPr/>
    </dgm:pt>
    <dgm:pt modelId="{28FAFE40-15A0-435A-A28B-52A2B63C51D1}" type="pres">
      <dgm:prSet presAssocID="{71FA34DE-6EE3-4FBA-9189-E4CC1C62978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8F56F15-5B06-4D4C-9D30-678E4905155B}" srcId="{277C10E8-4BE6-4B63-90C3-01473DDC1AF6}" destId="{5F398856-D13C-4528-B8CB-8BE2F2BE32BB}" srcOrd="2" destOrd="0" parTransId="{B331FE87-B05B-4CFB-9966-5192BA1CB20A}" sibTransId="{E9366F53-663F-4B39-9A08-8BAEE370B5F1}"/>
    <dgm:cxn modelId="{0DCEF11E-0898-4F95-9366-BD804ED3665B}" srcId="{277C10E8-4BE6-4B63-90C3-01473DDC1AF6}" destId="{71FA34DE-6EE3-4FBA-9189-E4CC1C62978C}" srcOrd="3" destOrd="0" parTransId="{CA46EFDF-62AA-45E1-8DC9-3BCB2A8CFCB6}" sibTransId="{25FED2F7-E273-444C-969B-4131A48D2403}"/>
    <dgm:cxn modelId="{81AF965E-2C83-4E30-8377-720B24E27DCB}" srcId="{277C10E8-4BE6-4B63-90C3-01473DDC1AF6}" destId="{4845D9EC-B292-4E33-8E9D-BAF9268535F4}" srcOrd="1" destOrd="0" parTransId="{F56DC9FA-C14D-4525-BCE9-142A5F779FD6}" sibTransId="{481E7604-81EF-4AF7-A49C-F0201A1EB47B}"/>
    <dgm:cxn modelId="{DE00055F-7698-4253-99B7-769A4F7E7E5F}" type="presOf" srcId="{70410BBD-CE12-40EE-B1B3-A16646ED7692}" destId="{12CC169E-9E20-47B5-9483-A5E0FD9A0D02}" srcOrd="0" destOrd="0" presId="urn:microsoft.com/office/officeart/2018/2/layout/IconLabelList"/>
    <dgm:cxn modelId="{4D2E0B55-84AF-4AB5-833E-3E73EFE67D83}" type="presOf" srcId="{4845D9EC-B292-4E33-8E9D-BAF9268535F4}" destId="{FEE27EBC-BFF1-4D50-8E8B-D4C3C49DBAA0}" srcOrd="0" destOrd="0" presId="urn:microsoft.com/office/officeart/2018/2/layout/IconLabelList"/>
    <dgm:cxn modelId="{D5B31E8B-909D-4F1E-9F99-6A19D77C955B}" type="presOf" srcId="{277C10E8-4BE6-4B63-90C3-01473DDC1AF6}" destId="{62216CF2-2974-4DAA-BB8A-ED800612E662}" srcOrd="0" destOrd="0" presId="urn:microsoft.com/office/officeart/2018/2/layout/IconLabelList"/>
    <dgm:cxn modelId="{F0D3D3A8-BEB2-4DC4-97D3-9A6C8573D488}" srcId="{277C10E8-4BE6-4B63-90C3-01473DDC1AF6}" destId="{70410BBD-CE12-40EE-B1B3-A16646ED7692}" srcOrd="0" destOrd="0" parTransId="{A8A99EC1-BEF5-4FEF-81CF-7A62EC77D344}" sibTransId="{19B7D81D-5776-4AAF-A82B-EABF966609A4}"/>
    <dgm:cxn modelId="{DBBCF7AA-1361-4A8F-BC0B-65DDD07E906E}" type="presOf" srcId="{71FA34DE-6EE3-4FBA-9189-E4CC1C62978C}" destId="{28FAFE40-15A0-435A-A28B-52A2B63C51D1}" srcOrd="0" destOrd="0" presId="urn:microsoft.com/office/officeart/2018/2/layout/IconLabelList"/>
    <dgm:cxn modelId="{1E1CF5E1-8ABF-481C-8ECC-9E17B0719DFC}" type="presOf" srcId="{5F398856-D13C-4528-B8CB-8BE2F2BE32BB}" destId="{DD314818-1A6B-4814-B8B3-0A28F779F839}" srcOrd="0" destOrd="0" presId="urn:microsoft.com/office/officeart/2018/2/layout/IconLabelList"/>
    <dgm:cxn modelId="{A1AE6844-87BF-4C2B-85BF-FD59DAAEED25}" type="presParOf" srcId="{62216CF2-2974-4DAA-BB8A-ED800612E662}" destId="{A0792948-42EC-4DE5-87BF-8A17DDDEFB24}" srcOrd="0" destOrd="0" presId="urn:microsoft.com/office/officeart/2018/2/layout/IconLabelList"/>
    <dgm:cxn modelId="{F671236D-A653-4024-ABC8-8B49F6E8C3D7}" type="presParOf" srcId="{A0792948-42EC-4DE5-87BF-8A17DDDEFB24}" destId="{4B941787-F3A1-4004-B1BC-7109D4FC2573}" srcOrd="0" destOrd="0" presId="urn:microsoft.com/office/officeart/2018/2/layout/IconLabelList"/>
    <dgm:cxn modelId="{6722E68B-BC67-4249-B2ED-6A4795097988}" type="presParOf" srcId="{A0792948-42EC-4DE5-87BF-8A17DDDEFB24}" destId="{E122F2F3-66F5-4E9A-A360-F37397132BF8}" srcOrd="1" destOrd="0" presId="urn:microsoft.com/office/officeart/2018/2/layout/IconLabelList"/>
    <dgm:cxn modelId="{2AF17FF0-B6E1-4FFE-B9E6-783740D1D418}" type="presParOf" srcId="{A0792948-42EC-4DE5-87BF-8A17DDDEFB24}" destId="{12CC169E-9E20-47B5-9483-A5E0FD9A0D02}" srcOrd="2" destOrd="0" presId="urn:microsoft.com/office/officeart/2018/2/layout/IconLabelList"/>
    <dgm:cxn modelId="{07C34546-09AA-4A7A-8828-E8C9E7794935}" type="presParOf" srcId="{62216CF2-2974-4DAA-BB8A-ED800612E662}" destId="{6BFA5531-B5C2-4A39-B88E-263604AC2D13}" srcOrd="1" destOrd="0" presId="urn:microsoft.com/office/officeart/2018/2/layout/IconLabelList"/>
    <dgm:cxn modelId="{3E73E57A-E913-401A-8232-08363FC65438}" type="presParOf" srcId="{62216CF2-2974-4DAA-BB8A-ED800612E662}" destId="{23E83E9B-8B03-4BA2-AE64-E2F8C263F5FA}" srcOrd="2" destOrd="0" presId="urn:microsoft.com/office/officeart/2018/2/layout/IconLabelList"/>
    <dgm:cxn modelId="{E2A1DFBD-9CE3-4BCD-8295-738B5DAB9D87}" type="presParOf" srcId="{23E83E9B-8B03-4BA2-AE64-E2F8C263F5FA}" destId="{7D2B88A9-44D9-47D7-930E-545EB8A8A5F0}" srcOrd="0" destOrd="0" presId="urn:microsoft.com/office/officeart/2018/2/layout/IconLabelList"/>
    <dgm:cxn modelId="{8C907178-899E-4F70-BA76-7F8333F32984}" type="presParOf" srcId="{23E83E9B-8B03-4BA2-AE64-E2F8C263F5FA}" destId="{430BD39E-16FC-4CF2-8436-AD2F6FB4422A}" srcOrd="1" destOrd="0" presId="urn:microsoft.com/office/officeart/2018/2/layout/IconLabelList"/>
    <dgm:cxn modelId="{E19EB6E6-64CE-46BF-97A1-318F1B506630}" type="presParOf" srcId="{23E83E9B-8B03-4BA2-AE64-E2F8C263F5FA}" destId="{FEE27EBC-BFF1-4D50-8E8B-D4C3C49DBAA0}" srcOrd="2" destOrd="0" presId="urn:microsoft.com/office/officeart/2018/2/layout/IconLabelList"/>
    <dgm:cxn modelId="{CED99844-8B89-439D-8372-55FAB065B544}" type="presParOf" srcId="{62216CF2-2974-4DAA-BB8A-ED800612E662}" destId="{5E1E64A1-406D-4A95-8CA4-73FAE3D1275F}" srcOrd="3" destOrd="0" presId="urn:microsoft.com/office/officeart/2018/2/layout/IconLabelList"/>
    <dgm:cxn modelId="{0EC0C848-C9D2-4D02-A34E-89C2E375187F}" type="presParOf" srcId="{62216CF2-2974-4DAA-BB8A-ED800612E662}" destId="{1DB36228-7D36-4F65-B5A9-6C2439F8E0EE}" srcOrd="4" destOrd="0" presId="urn:microsoft.com/office/officeart/2018/2/layout/IconLabelList"/>
    <dgm:cxn modelId="{AF2DD9C9-A123-4358-A0DB-8A5F6B7E48A4}" type="presParOf" srcId="{1DB36228-7D36-4F65-B5A9-6C2439F8E0EE}" destId="{98849EFD-D756-4E4C-BAD8-221633F857F0}" srcOrd="0" destOrd="0" presId="urn:microsoft.com/office/officeart/2018/2/layout/IconLabelList"/>
    <dgm:cxn modelId="{116DDAF1-E946-47EF-834B-F6CEE1073C63}" type="presParOf" srcId="{1DB36228-7D36-4F65-B5A9-6C2439F8E0EE}" destId="{61813651-98EC-4011-B49E-EF3BBF437179}" srcOrd="1" destOrd="0" presId="urn:microsoft.com/office/officeart/2018/2/layout/IconLabelList"/>
    <dgm:cxn modelId="{35A97383-F273-4F9B-B810-6B40ED303189}" type="presParOf" srcId="{1DB36228-7D36-4F65-B5A9-6C2439F8E0EE}" destId="{DD314818-1A6B-4814-B8B3-0A28F779F839}" srcOrd="2" destOrd="0" presId="urn:microsoft.com/office/officeart/2018/2/layout/IconLabelList"/>
    <dgm:cxn modelId="{A741E501-AF67-4EB6-BF8E-5C203A50B359}" type="presParOf" srcId="{62216CF2-2974-4DAA-BB8A-ED800612E662}" destId="{65016C8F-9008-49F7-A958-82137071888D}" srcOrd="5" destOrd="0" presId="urn:microsoft.com/office/officeart/2018/2/layout/IconLabelList"/>
    <dgm:cxn modelId="{8705777B-727D-47EC-858E-2BC5309AEF48}" type="presParOf" srcId="{62216CF2-2974-4DAA-BB8A-ED800612E662}" destId="{5CAA84D4-AF0F-489D-9338-D5EE5AD05E6C}" srcOrd="6" destOrd="0" presId="urn:microsoft.com/office/officeart/2018/2/layout/IconLabelList"/>
    <dgm:cxn modelId="{8C01908D-1F76-4E70-9ABC-D399520E02FB}" type="presParOf" srcId="{5CAA84D4-AF0F-489D-9338-D5EE5AD05E6C}" destId="{AEB741D3-05C4-4B13-8A2D-1D9DBC1FEAD2}" srcOrd="0" destOrd="0" presId="urn:microsoft.com/office/officeart/2018/2/layout/IconLabelList"/>
    <dgm:cxn modelId="{E84A4C15-5560-4A19-8E0D-F0D49E49B006}" type="presParOf" srcId="{5CAA84D4-AF0F-489D-9338-D5EE5AD05E6C}" destId="{C3697605-1EFA-47B0-801B-FE5FAE200A20}" srcOrd="1" destOrd="0" presId="urn:microsoft.com/office/officeart/2018/2/layout/IconLabelList"/>
    <dgm:cxn modelId="{A06DEE41-529A-4BDF-BBCC-E42CADF07432}" type="presParOf" srcId="{5CAA84D4-AF0F-489D-9338-D5EE5AD05E6C}" destId="{28FAFE40-15A0-435A-A28B-52A2B63C51D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427841" cy="3903298"/>
        <a:chOff x="0" y="0"/>
        <a:chExt cx="10427841" cy="3903298"/>
      </a:xfrm>
    </dsp:grpSpPr>
    <dsp:sp modelId="{4B941787-F3A1-4004-B1BC-7109D4FC2573}">
      <dsp:nvSpPr>
        <dsp:cNvPr id="3" name="Rectangles 2"/>
        <dsp:cNvSpPr/>
      </dsp:nvSpPr>
      <dsp:spPr bwMode="white">
        <a:xfrm>
          <a:off x="1321683" y="-498724"/>
          <a:ext cx="2157234" cy="2157234"/>
        </a:xfrm>
        <a:prstGeom prst="rect">
          <a:avLst/>
        </a:prstGeom>
        <a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1321683" y="-498724"/>
        <a:ext cx="2157234" cy="2157234"/>
      </dsp:txXfrm>
    </dsp:sp>
    <dsp:sp modelId="{12CC169E-9E20-47B5-9483-A5E0FD9A0D02}">
      <dsp:nvSpPr>
        <dsp:cNvPr id="4" name="Rectangles 3"/>
        <dsp:cNvSpPr/>
      </dsp:nvSpPr>
      <dsp:spPr bwMode="white">
        <a:xfrm>
          <a:off x="3373" y="1766175"/>
          <a:ext cx="4793854" cy="7200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t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b="1">
              <a:solidFill>
                <a:schemeClr val="tx1"/>
              </a:solidFill>
            </a:rPr>
            <a:t>Consumption of Less Fuel</a:t>
          </a:r>
          <a:endParaRPr lang="en-US">
            <a:solidFill>
              <a:schemeClr val="tx1"/>
            </a:solidFill>
          </a:endParaRPr>
        </a:p>
      </dsp:txBody>
      <dsp:txXfrm>
        <a:off x="3373" y="1766175"/>
        <a:ext cx="4793854" cy="720000"/>
      </dsp:txXfrm>
    </dsp:sp>
    <dsp:sp modelId="{7D2B88A9-44D9-47D7-930E-545EB8A8A5F0}">
      <dsp:nvSpPr>
        <dsp:cNvPr id="5" name="Rectangles 4"/>
        <dsp:cNvSpPr/>
      </dsp:nvSpPr>
      <dsp:spPr bwMode="white">
        <a:xfrm>
          <a:off x="6954461" y="-498724"/>
          <a:ext cx="2157234" cy="2157234"/>
        </a:xfrm>
        <a:prstGeom prst="rect">
          <a:avLst/>
        </a:prstGeom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6954461" y="-498724"/>
        <a:ext cx="2157234" cy="2157234"/>
      </dsp:txXfrm>
    </dsp:sp>
    <dsp:sp modelId="{FEE27EBC-BFF1-4D50-8E8B-D4C3C49DBAA0}">
      <dsp:nvSpPr>
        <dsp:cNvPr id="6" name="Rectangles 5"/>
        <dsp:cNvSpPr/>
      </dsp:nvSpPr>
      <dsp:spPr bwMode="white">
        <a:xfrm>
          <a:off x="5636151" y="1766175"/>
          <a:ext cx="4793854" cy="7200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t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b="1">
              <a:solidFill>
                <a:schemeClr val="tx1"/>
              </a:solidFill>
            </a:rPr>
            <a:t>Cost and Time Efficient Solution</a:t>
          </a:r>
          <a:endParaRPr lang="en-US">
            <a:solidFill>
              <a:schemeClr val="tx1"/>
            </a:solidFill>
          </a:endParaRPr>
        </a:p>
      </dsp:txBody>
      <dsp:txXfrm>
        <a:off x="5636151" y="1766175"/>
        <a:ext cx="4793854" cy="720000"/>
      </dsp:txXfrm>
    </dsp:sp>
    <dsp:sp modelId="{98849EFD-D756-4E4C-BAD8-221633F857F0}">
      <dsp:nvSpPr>
        <dsp:cNvPr id="7" name="Rectangles 6"/>
        <dsp:cNvSpPr/>
      </dsp:nvSpPr>
      <dsp:spPr bwMode="white">
        <a:xfrm>
          <a:off x="1321683" y="1417123"/>
          <a:ext cx="2157234" cy="2157234"/>
        </a:xfrm>
        <a:prstGeom prst="rect">
          <a:avLst/>
        </a:prstGeom>
        <a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1321683" y="1417123"/>
        <a:ext cx="2157234" cy="2157234"/>
      </dsp:txXfrm>
    </dsp:sp>
    <dsp:sp modelId="{DD314818-1A6B-4814-B8B3-0A28F779F839}">
      <dsp:nvSpPr>
        <dsp:cNvPr id="8" name="Rectangles 7"/>
        <dsp:cNvSpPr/>
      </dsp:nvSpPr>
      <dsp:spPr bwMode="white">
        <a:xfrm>
          <a:off x="3373" y="3682022"/>
          <a:ext cx="4793854" cy="7200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t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b="1">
              <a:solidFill>
                <a:schemeClr val="tx1"/>
              </a:solidFill>
            </a:rPr>
            <a:t>Reduce Parking Stress</a:t>
          </a:r>
          <a:endParaRPr lang="en-US">
            <a:solidFill>
              <a:schemeClr val="tx1"/>
            </a:solidFill>
          </a:endParaRPr>
        </a:p>
      </dsp:txBody>
      <dsp:txXfrm>
        <a:off x="3373" y="3682022"/>
        <a:ext cx="4793854" cy="720000"/>
      </dsp:txXfrm>
    </dsp:sp>
    <dsp:sp modelId="{AEB741D3-05C4-4B13-8A2D-1D9DBC1FEAD2}">
      <dsp:nvSpPr>
        <dsp:cNvPr id="9" name="Rectangles 8"/>
        <dsp:cNvSpPr/>
      </dsp:nvSpPr>
      <dsp:spPr bwMode="white">
        <a:xfrm>
          <a:off x="6954461" y="1417123"/>
          <a:ext cx="2157234" cy="2157234"/>
        </a:xfrm>
        <a:prstGeom prst="rect">
          <a:avLst/>
        </a:prstGeom>
        <a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6954461" y="1417123"/>
        <a:ext cx="2157234" cy="2157234"/>
      </dsp:txXfrm>
    </dsp:sp>
    <dsp:sp modelId="{28FAFE40-15A0-435A-A28B-52A2B63C51D1}">
      <dsp:nvSpPr>
        <dsp:cNvPr id="10" name="Rectangles 9"/>
        <dsp:cNvSpPr/>
      </dsp:nvSpPr>
      <dsp:spPr bwMode="white">
        <a:xfrm>
          <a:off x="5636151" y="3682022"/>
          <a:ext cx="4793854" cy="7200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t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b="1">
              <a:solidFill>
                <a:schemeClr val="tx1"/>
              </a:solidFill>
            </a:rPr>
            <a:t>Reduce Search Traffic on Streets</a:t>
          </a:r>
          <a:endParaRPr lang="en-US">
            <a:solidFill>
              <a:schemeClr val="tx1"/>
            </a:solidFill>
          </a:endParaRPr>
        </a:p>
      </dsp:txBody>
      <dsp:txXfrm>
        <a:off x="5636151" y="3682022"/>
        <a:ext cx="4793854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</a:fld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68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: Shape 7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3144236 w 12192000"/>
              <a:gd name="connsiteY0" fmla="*/ 859953 h 6858000"/>
              <a:gd name="connsiteX1" fmla="*/ 954990 w 12192000"/>
              <a:gd name="connsiteY1" fmla="*/ 3049201 h 6858000"/>
              <a:gd name="connsiteX2" fmla="*/ 954990 w 12192000"/>
              <a:gd name="connsiteY2" fmla="*/ 3317710 h 6858000"/>
              <a:gd name="connsiteX3" fmla="*/ 954990 w 12192000"/>
              <a:gd name="connsiteY3" fmla="*/ 6057900 h 6858000"/>
              <a:gd name="connsiteX4" fmla="*/ 5334000 w 12192000"/>
              <a:gd name="connsiteY4" fmla="*/ 6057900 h 6858000"/>
              <a:gd name="connsiteX5" fmla="*/ 5334000 w 12192000"/>
              <a:gd name="connsiteY5" fmla="*/ 3049201 h 6858000"/>
              <a:gd name="connsiteX6" fmla="*/ 3144755 w 12192000"/>
              <a:gd name="connsiteY6" fmla="*/ 859953 h 6858000"/>
              <a:gd name="connsiteX7" fmla="*/ 0 w 12192000"/>
              <a:gd name="connsiteY7" fmla="*/ 0 h 6858000"/>
              <a:gd name="connsiteX8" fmla="*/ 12192000 w 12192000"/>
              <a:gd name="connsiteY8" fmla="*/ 0 h 6858000"/>
              <a:gd name="connsiteX9" fmla="*/ 12192000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3144236" y="859953"/>
                </a:moveTo>
                <a:cubicBezTo>
                  <a:pt x="1935127" y="859953"/>
                  <a:pt x="954990" y="1840119"/>
                  <a:pt x="954990" y="3049201"/>
                </a:cubicBezTo>
                <a:lnTo>
                  <a:pt x="954990" y="3317710"/>
                </a:lnTo>
                <a:lnTo>
                  <a:pt x="954990" y="6057900"/>
                </a:lnTo>
                <a:lnTo>
                  <a:pt x="5334000" y="6057900"/>
                </a:lnTo>
                <a:lnTo>
                  <a:pt x="5334000" y="3049201"/>
                </a:lnTo>
                <a:cubicBezTo>
                  <a:pt x="5334000" y="1840119"/>
                  <a:pt x="4353860" y="859953"/>
                  <a:pt x="3144755" y="85995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4963" y="906153"/>
            <a:ext cx="6023753" cy="200781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endParaRPr lang="en-US" sz="37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3700" dirty="0">
                <a:solidFill>
                  <a:srgbClr val="FFFFFF"/>
                </a:solidFill>
              </a:rPr>
              <a:t>Dynamic Automated Parking System using LORA technology</a:t>
            </a:r>
            <a:endParaRPr lang="en-US" sz="37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sz="3700">
              <a:solidFill>
                <a:srgbClr val="FFFFFF"/>
              </a:solidFill>
            </a:endParaRPr>
          </a:p>
        </p:txBody>
      </p:sp>
      <p:cxnSp>
        <p:nvCxnSpPr>
          <p:cNvPr id="81" name="Straight Connector 74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6109851" y="4003443"/>
            <a:ext cx="0" cy="2054457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8828" y="1145608"/>
            <a:ext cx="51983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GB" sz="4400" dirty="0"/>
              <a:t>Problem Statement :</a:t>
            </a:r>
            <a:endParaRPr lang="en-GB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743732" y="3744759"/>
            <a:ext cx="4971267" cy="17532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GB" dirty="0"/>
              <a:t>Team Members: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Anshika Gupta  19EARCS017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Sumant Kumar 19EARCS755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Vishal Sharma  19EARCS762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Shivani Yadav   19EARCS752</a:t>
            </a:r>
            <a:endParaRPr lang="en-GB" dirty="0"/>
          </a:p>
          <a:p>
            <a:pPr marL="342900" indent="-342900">
              <a:buAutoNum type="arabicPeriod"/>
            </a:pPr>
            <a:r>
              <a:rPr lang="en-US" altLang="en-GB" dirty="0"/>
              <a:t>Aditya Shukla   19EARCS007</a:t>
            </a:r>
            <a:endParaRPr lang="en-US" alt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Thank You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/>
            </a:pPr>
            <a:r>
              <a:rPr lang="en-GB" dirty="0"/>
              <a:t>Main Objective</a:t>
            </a:r>
            <a:endParaRPr lang="en-US" dirty="0"/>
          </a:p>
          <a:p>
            <a:r>
              <a:rPr lang="en-GB" dirty="0"/>
              <a:t>Need IOT-Cloud Integration</a:t>
            </a:r>
            <a:endParaRPr lang="en-GB" dirty="0"/>
          </a:p>
          <a:p>
            <a:r>
              <a:rPr lang="en-GB" dirty="0"/>
              <a:t>Feature</a:t>
            </a:r>
            <a:endParaRPr lang="en-GB" dirty="0"/>
          </a:p>
          <a:p>
            <a:r>
              <a:rPr lang="en-GB" dirty="0"/>
              <a:t>Why LORA?</a:t>
            </a:r>
            <a:endParaRPr lang="en-GB" dirty="0"/>
          </a:p>
          <a:p>
            <a:r>
              <a:rPr lang="en-GB" dirty="0"/>
              <a:t>Proposed Solution</a:t>
            </a:r>
            <a:endParaRPr lang="en-GB" dirty="0"/>
          </a:p>
          <a:p>
            <a:r>
              <a:rPr lang="en-GB" dirty="0"/>
              <a:t>Future Work</a:t>
            </a:r>
            <a:endParaRPr lang="en-GB" dirty="0"/>
          </a:p>
          <a:p>
            <a:r>
              <a:rPr lang="en-GB" dirty="0"/>
              <a:t>Conclusion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Objective 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The main objectives of study is to answer the following questions: </a:t>
            </a:r>
            <a:endParaRPr lang="en-US"/>
          </a:p>
          <a:p>
            <a:pPr marL="457200" indent="-457200">
              <a:buAutoNum type="arabicPeriod"/>
            </a:pPr>
            <a:r>
              <a:rPr lang="en-GB" dirty="0">
                <a:ea typeface="+mn-lt"/>
                <a:cs typeface="+mn-lt"/>
              </a:rPr>
              <a:t>Is it fair to increase supply in order to satisfy the rising demand for parking?</a:t>
            </a:r>
            <a:endParaRPr lang="en-GB" dirty="0"/>
          </a:p>
          <a:p>
            <a:pPr marL="457200" indent="-457200">
              <a:buAutoNum type="arabicPeriod"/>
            </a:pPr>
            <a:r>
              <a:rPr lang="en-GB" dirty="0">
                <a:ea typeface="+mn-lt"/>
                <a:cs typeface="+mn-lt"/>
              </a:rPr>
              <a:t>Does it have a chance of lasting?</a:t>
            </a:r>
            <a:endParaRPr lang="en-GB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GB" dirty="0">
                <a:ea typeface="+mn-lt"/>
                <a:cs typeface="+mn-lt"/>
              </a:rPr>
              <a:t>Can a demand, supply, and pricing method based on the market offer a better long-term alternative?</a:t>
            </a:r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Need of IOT-Cloud Integration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Storage Capacity - </a:t>
            </a:r>
            <a:r>
              <a:rPr lang="en-US" dirty="0">
                <a:ea typeface="+mn-lt"/>
                <a:cs typeface="+mn-lt"/>
              </a:rPr>
              <a:t>Large volumes of data must be gathered, accessed, processed, </a:t>
            </a:r>
            <a:r>
              <a:rPr lang="en-US" dirty="0" err="1">
                <a:ea typeface="+mn-lt"/>
                <a:cs typeface="+mn-lt"/>
              </a:rPr>
              <a:t>visualised</a:t>
            </a:r>
            <a:r>
              <a:rPr lang="en-US" dirty="0">
                <a:ea typeface="+mn-lt"/>
                <a:cs typeface="+mn-lt"/>
              </a:rPr>
              <a:t>, and shared in the IoT .The best and most cost-effective way to handle the data produced by IoT is to use the cloud, which offers infinite, affordable, and on-demand storage space.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Communication resources - The basic functionality of IoT is to make IP-enabled devices communicate with one another through dedicated set of hardware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Scalability- It allows increase or decrease in resources in a dynamic fashion. Any number of “things” could be added or subtracted from the system when cloud integration is provided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Features:</a:t>
            </a:r>
            <a:endParaRPr lang="en-GB" dirty="0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849758" y="2065984"/>
          <a:ext cx="10427841" cy="3903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LORA?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GB" dirty="0">
                <a:ea typeface="+mn-lt"/>
                <a:cs typeface="+mn-lt"/>
              </a:rPr>
              <a:t>There are mainly 3 main features :</a:t>
            </a:r>
            <a:endParaRPr lang="en-US" dirty="0">
              <a:ea typeface="+mn-lt"/>
              <a:cs typeface="+mn-lt"/>
            </a:endParaRP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GB" b="1" dirty="0">
                <a:ea typeface="+mn-lt"/>
                <a:cs typeface="+mn-lt"/>
              </a:rPr>
              <a:t>Industrial-grade Design-</a:t>
            </a:r>
            <a:endParaRPr lang="en-GB" dirty="0">
              <a:ea typeface="+mn-lt"/>
              <a:cs typeface="+mn-lt"/>
            </a:endParaRPr>
          </a:p>
          <a:p>
            <a:pPr marL="457200" indent="-457200">
              <a:lnSpc>
                <a:spcPct val="110000"/>
              </a:lnSpc>
              <a:buAutoNum type="alphaLcParenR"/>
            </a:pPr>
            <a:r>
              <a:rPr lang="en-GB" dirty="0">
                <a:ea typeface="+mn-lt"/>
                <a:cs typeface="+mn-lt"/>
              </a:rPr>
              <a:t>High performance industrial-grade wireless communication module </a:t>
            </a:r>
            <a:endParaRPr lang="en-GB" dirty="0">
              <a:ea typeface="+mn-lt"/>
              <a:cs typeface="+mn-lt"/>
            </a:endParaRPr>
          </a:p>
          <a:p>
            <a:pPr marL="457200" indent="-457200">
              <a:lnSpc>
                <a:spcPct val="110000"/>
              </a:lnSpc>
              <a:buAutoNum type="alphaLcParenR"/>
            </a:pPr>
            <a:r>
              <a:rPr lang="en-GB" dirty="0">
                <a:ea typeface="+mn-lt"/>
                <a:cs typeface="+mn-lt"/>
              </a:rPr>
              <a:t>Low Power </a:t>
            </a:r>
            <a:r>
              <a:rPr lang="en-GB" dirty="0" err="1">
                <a:ea typeface="+mn-lt"/>
                <a:cs typeface="+mn-lt"/>
              </a:rPr>
              <a:t>Consuption</a:t>
            </a:r>
            <a:endParaRPr lang="en-US" dirty="0" err="1">
              <a:ea typeface="+mn-lt"/>
              <a:cs typeface="+mn-lt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GB" b="1" dirty="0">
                <a:ea typeface="+mn-lt"/>
                <a:cs typeface="+mn-lt"/>
              </a:rPr>
              <a:t>2.      Stability &amp; Reliability- </a:t>
            </a:r>
            <a:endParaRPr lang="en-GB" dirty="0">
              <a:ea typeface="+mn-lt"/>
              <a:cs typeface="+mn-lt"/>
            </a:endParaRPr>
          </a:p>
          <a:p>
            <a:pPr marL="457200" indent="-457200">
              <a:lnSpc>
                <a:spcPct val="110000"/>
              </a:lnSpc>
              <a:buAutoNum type="alphaLcParenR"/>
            </a:pPr>
            <a:r>
              <a:rPr lang="en-GB" dirty="0">
                <a:ea typeface="+mn-lt"/>
                <a:cs typeface="+mn-lt"/>
              </a:rPr>
              <a:t>    Anti-drop mechanism to ensure device always online </a:t>
            </a:r>
            <a:endParaRPr lang="en-GB" dirty="0">
              <a:ea typeface="+mn-lt"/>
              <a:cs typeface="+mn-lt"/>
            </a:endParaRPr>
          </a:p>
          <a:p>
            <a:pPr marL="457200" indent="-457200">
              <a:lnSpc>
                <a:spcPct val="110000"/>
              </a:lnSpc>
              <a:buAutoNum type="alphaLcParenR"/>
            </a:pPr>
            <a:r>
              <a:rPr lang="en-GB" dirty="0">
                <a:ea typeface="+mn-lt"/>
                <a:cs typeface="+mn-lt"/>
              </a:rPr>
              <a:t>   Antenna interface with lightning protection</a:t>
            </a:r>
            <a:endParaRPr lang="en-GB" dirty="0">
              <a:ea typeface="+mn-lt"/>
              <a:cs typeface="+mn-lt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GB" dirty="0">
                <a:ea typeface="+mn-lt"/>
                <a:cs typeface="+mn-lt"/>
              </a:rPr>
              <a:t>3.    Standard &amp; Convenience-</a:t>
            </a:r>
            <a:endParaRPr lang="en-US" dirty="0">
              <a:ea typeface="+mn-lt"/>
              <a:cs typeface="+mn-lt"/>
            </a:endParaRPr>
          </a:p>
          <a:p>
            <a:pPr marL="457200" indent="-457200">
              <a:lnSpc>
                <a:spcPct val="110000"/>
              </a:lnSpc>
              <a:buAutoNum type="alphaLcParenR"/>
            </a:pPr>
            <a:r>
              <a:rPr lang="en-GB" dirty="0">
                <a:ea typeface="+mn-lt"/>
                <a:cs typeface="+mn-lt"/>
              </a:rPr>
              <a:t>  Provide standard Ethernet and WIFI interface, can be connected to device by Ethernet and WIFI directly</a:t>
            </a:r>
            <a:endParaRPr lang="en-US" dirty="0">
              <a:ea typeface="+mn-lt"/>
              <a:cs typeface="+mn-lt"/>
            </a:endParaRPr>
          </a:p>
          <a:p>
            <a:pPr marL="457200" indent="-457200">
              <a:lnSpc>
                <a:spcPct val="110000"/>
              </a:lnSpc>
              <a:buAutoNum type="alphaLcParenR"/>
            </a:pPr>
            <a:r>
              <a:rPr lang="en-GB" dirty="0">
                <a:ea typeface="+mn-lt"/>
                <a:cs typeface="+mn-lt"/>
              </a:rPr>
              <a:t>  Provide standard wired WAN interface</a:t>
            </a:r>
            <a:endParaRPr lang="en-GB" dirty="0">
              <a:ea typeface="+mn-lt"/>
              <a:cs typeface="+mn-lt"/>
            </a:endParaRPr>
          </a:p>
          <a:p>
            <a:pPr marL="0" indent="0">
              <a:lnSpc>
                <a:spcPct val="110000"/>
              </a:lnSpc>
              <a:buNone/>
            </a:pPr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Solution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As the current demand and supply analysis showed that it is not the shortage of on-street parking which is the problem rather the inefficient utilisation of it . We will make a platform where the user will get all the information related to availability of  parking slots.</a:t>
            </a:r>
            <a:endParaRPr lang="en-GB" dirty="0">
              <a:ea typeface="+mn-lt"/>
              <a:cs typeface="+mn-lt"/>
            </a:endParaRPr>
          </a:p>
          <a:p>
            <a:r>
              <a:rPr lang="en-GB" dirty="0"/>
              <a:t>User can check the real time status of parking availability </a:t>
            </a:r>
            <a:endParaRPr lang="en-GB" dirty="0"/>
          </a:p>
          <a:p>
            <a:r>
              <a:rPr lang="en-GB" dirty="0"/>
              <a:t>The vehicles that are parked will have full proof security </a:t>
            </a:r>
            <a:endParaRPr lang="en-GB" dirty="0"/>
          </a:p>
          <a:p>
            <a:r>
              <a:rPr lang="en-GB" dirty="0"/>
              <a:t>We will provide </a:t>
            </a:r>
            <a:r>
              <a:rPr lang="en-GB" dirty="0">
                <a:ea typeface="+mn-lt"/>
                <a:cs typeface="+mn-lt"/>
              </a:rPr>
              <a:t>Decreased Management Costs ,Increased Service and Brand Image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The proposed work mainly focuses on the parking problem around a specific state. work can be extended in the future by using different IOT  techniques.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In this system, the parking slots and booking using LORA technology   and future parking problem is going to solved   in different cities . It will help the government officials easily control the parking situation that occurs in a particular city </a:t>
            </a:r>
            <a:r>
              <a:rPr lang="en-GB" dirty="0" err="1">
                <a:ea typeface="+mn-lt"/>
                <a:cs typeface="+mn-lt"/>
              </a:rPr>
              <a:t>eaisly</a:t>
            </a:r>
            <a:r>
              <a:rPr lang="en-GB" dirty="0">
                <a:ea typeface="+mn-lt"/>
                <a:cs typeface="+mn-lt"/>
              </a:rPr>
              <a:t> .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nalogousFromDarkSeedLeftStep">
      <a:dk1>
        <a:srgbClr val="000000"/>
      </a:dk1>
      <a:lt1>
        <a:srgbClr val="FFFFFF"/>
      </a:lt1>
      <a:dk2>
        <a:srgbClr val="1E1835"/>
      </a:dk2>
      <a:lt2>
        <a:srgbClr val="F0F3F3"/>
      </a:lt2>
      <a:accent1>
        <a:srgbClr val="C34D5E"/>
      </a:accent1>
      <a:accent2>
        <a:srgbClr val="B13B7D"/>
      </a:accent2>
      <a:accent3>
        <a:srgbClr val="C34DC0"/>
      </a:accent3>
      <a:accent4>
        <a:srgbClr val="833BB1"/>
      </a:accent4>
      <a:accent5>
        <a:srgbClr val="634DC3"/>
      </a:accent5>
      <a:accent6>
        <a:srgbClr val="3B56B1"/>
      </a:accent6>
      <a:hlink>
        <a:srgbClr val="794FC4"/>
      </a:hlink>
      <a:folHlink>
        <a:srgbClr val="7F7F7F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2624</Words>
  <Application>WPS Presentation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Arial</vt:lpstr>
      <vt:lpstr>Georgia Pro Light</vt:lpstr>
      <vt:lpstr>Georgia</vt:lpstr>
      <vt:lpstr>Microsoft YaHei</vt:lpstr>
      <vt:lpstr>Arial Unicode MS</vt:lpstr>
      <vt:lpstr>Calibri</vt:lpstr>
      <vt:lpstr>VaultVTI</vt:lpstr>
      <vt:lpstr>Dynamic Automated Parking System using LORA technology</vt:lpstr>
      <vt:lpstr>Contents</vt:lpstr>
      <vt:lpstr>Main Objective </vt:lpstr>
      <vt:lpstr>Need of IOT-Cloud Integration</vt:lpstr>
      <vt:lpstr>Features:</vt:lpstr>
      <vt:lpstr>Why LORA?</vt:lpstr>
      <vt:lpstr>Proposed Solution</vt:lpstr>
      <vt:lpstr>Future Work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adity</cp:lastModifiedBy>
  <cp:revision>660</cp:revision>
  <dcterms:created xsi:type="dcterms:W3CDTF">2023-02-05T17:05:00Z</dcterms:created>
  <dcterms:modified xsi:type="dcterms:W3CDTF">2023-02-17T10:03:47Z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3B36D75CA1D84A629D046F1E4F7386AA</vt:lpwstr>
  </property>
  <property fmtid="{D5CDD505-2E9C-101B-9397-08002B2CF9AE}" pid="3" name="KSOProductBuildVer">
    <vt:lpwstr>1033-11.2.0.11440</vt:lpwstr>
  </property>
</Properties>
</file>