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Belleza"/>
      <p:regular r:id="rId15"/>
    </p:embeddedFont>
    <p:embeddedFont>
      <p:font typeface="Playfair Display Medium"/>
      <p:regular r:id="rId16"/>
      <p:bold r:id="rId17"/>
      <p:italic r:id="rId18"/>
      <p:boldItalic r:id="rId19"/>
    </p:embeddedFont>
    <p:embeddedFont>
      <p:font typeface="Bodoni Moda"/>
      <p:regular r:id="rId20"/>
      <p:bold r:id="rId21"/>
      <p:italic r:id="rId22"/>
      <p:boldItalic r:id="rId23"/>
    </p:embeddedFont>
    <p:embeddedFont>
      <p:font typeface="Montserrat SemiBold"/>
      <p:regular r:id="rId24"/>
      <p:bold r:id="rId25"/>
      <p:italic r:id="rId26"/>
      <p:boldItalic r:id="rId27"/>
    </p:embeddedFont>
    <p:embeddedFont>
      <p:font typeface="Playfair Display"/>
      <p:regular r:id="rId28"/>
      <p:bold r:id="rId29"/>
      <p:italic r:id="rId30"/>
      <p:boldItalic r:id="rId31"/>
    </p:embeddedFont>
    <p:embeddedFont>
      <p:font typeface="Playfair Display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Moda-regular.fntdata"/><Relationship Id="rId22" Type="http://schemas.openxmlformats.org/officeDocument/2006/relationships/font" Target="fonts/BodoniModa-italic.fntdata"/><Relationship Id="rId21" Type="http://schemas.openxmlformats.org/officeDocument/2006/relationships/font" Target="fonts/BodoniModa-bold.fntdata"/><Relationship Id="rId24" Type="http://schemas.openxmlformats.org/officeDocument/2006/relationships/font" Target="fonts/MontserratSemiBold-regular.fntdata"/><Relationship Id="rId23" Type="http://schemas.openxmlformats.org/officeDocument/2006/relationships/font" Target="fonts/BodoniMod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PlayfairDisplay-regular.fntdata"/><Relationship Id="rId27" Type="http://schemas.openxmlformats.org/officeDocument/2006/relationships/font" Target="fonts/Montserrat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ayfairDispl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Italic.fntdata"/><Relationship Id="rId30" Type="http://schemas.openxmlformats.org/officeDocument/2006/relationships/font" Target="fonts/PlayfairDisplay-italic.fntdata"/><Relationship Id="rId11" Type="http://schemas.openxmlformats.org/officeDocument/2006/relationships/slide" Target="slides/slide5.xml"/><Relationship Id="rId33" Type="http://schemas.openxmlformats.org/officeDocument/2006/relationships/font" Target="fonts/PlayfairDisplaySemiBold-bold.fntdata"/><Relationship Id="rId10" Type="http://schemas.openxmlformats.org/officeDocument/2006/relationships/slide" Target="slides/slide4.xml"/><Relationship Id="rId32" Type="http://schemas.openxmlformats.org/officeDocument/2006/relationships/font" Target="fonts/PlayfairDisplaySemiBold-regular.fntdata"/><Relationship Id="rId13" Type="http://schemas.openxmlformats.org/officeDocument/2006/relationships/slide" Target="slides/slide7.xml"/><Relationship Id="rId35" Type="http://schemas.openxmlformats.org/officeDocument/2006/relationships/font" Target="fonts/PlayfairDisplaySemiBold-boldItalic.fntdata"/><Relationship Id="rId12" Type="http://schemas.openxmlformats.org/officeDocument/2006/relationships/slide" Target="slides/slide6.xml"/><Relationship Id="rId34" Type="http://schemas.openxmlformats.org/officeDocument/2006/relationships/font" Target="fonts/PlayfairDisplaySemiBold-italic.fntdata"/><Relationship Id="rId15" Type="http://schemas.openxmlformats.org/officeDocument/2006/relationships/font" Target="fonts/Belleza-regular.fntdata"/><Relationship Id="rId14" Type="http://schemas.openxmlformats.org/officeDocument/2006/relationships/slide" Target="slides/slide8.xml"/><Relationship Id="rId17" Type="http://schemas.openxmlformats.org/officeDocument/2006/relationships/font" Target="fonts/PlayfairDisplayMedium-bold.fntdata"/><Relationship Id="rId16" Type="http://schemas.openxmlformats.org/officeDocument/2006/relationships/font" Target="fonts/PlayfairDisplayMedium-regular.fntdata"/><Relationship Id="rId19" Type="http://schemas.openxmlformats.org/officeDocument/2006/relationships/font" Target="fonts/PlayfairDisplayMedium-boldItalic.fntdata"/><Relationship Id="rId18" Type="http://schemas.openxmlformats.org/officeDocument/2006/relationships/font" Target="fonts/PlayfairDisplay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a79379abc_6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fa79379abc_6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Our project, </a:t>
            </a:r>
            <a:r>
              <a:rPr b="1" lang="en">
                <a:solidFill>
                  <a:schemeClr val="dk1"/>
                </a:solidFill>
              </a:rPr>
              <a:t>Aromatic Analytics</a:t>
            </a:r>
            <a:r>
              <a:rPr lang="en">
                <a:solidFill>
                  <a:schemeClr val="dk1"/>
                </a:solidFill>
              </a:rPr>
              <a:t>, is all about using data to figure out what makes a fragrance stand out—by looking at the notes people love, the reviews they trust, and the patterns that make a best-seller. We’re taking the guesswork out of the perfume industry and helping brands match the right scents to the right people. Let’s dive into how we’re doing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a79379abc_6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fa79379abc_6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Significance of the Problem</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a:t>
            </a:r>
            <a:r>
              <a:rPr b="1" lang="en">
                <a:solidFill>
                  <a:schemeClr val="dk1"/>
                </a:solidFill>
              </a:rPr>
              <a:t>773 million people worldwide</a:t>
            </a:r>
            <a:r>
              <a:rPr lang="en">
                <a:solidFill>
                  <a:schemeClr val="dk1"/>
                </a:solidFill>
              </a:rPr>
              <a:t> relying on online platforms to discover their perfect scent, brands need more than just good marketing—they need to understand what consumers </a:t>
            </a:r>
            <a:r>
              <a:rPr lang="en">
                <a:solidFill>
                  <a:schemeClr val="dk1"/>
                </a:solidFill>
              </a:rPr>
              <a:t>really</a:t>
            </a:r>
            <a:r>
              <a:rPr lang="en">
                <a:solidFill>
                  <a:schemeClr val="dk1"/>
                </a:solidFill>
              </a:rPr>
              <a:t> want. Perfume is a deeply personal choice, and brands that can align their products with users' preferences are more likely to succeed. This project aims to help brands better understand consumer sentiment and position their fragrances in ways that resonate on a sensory level, ultimately increasing the chances of creating a best-seller.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Project Objective</a:t>
            </a:r>
            <a:endParaRPr b="1" sz="1300">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We’re focusing on </a:t>
            </a:r>
            <a:r>
              <a:rPr b="1" lang="en">
                <a:solidFill>
                  <a:schemeClr val="dk1"/>
                </a:solidFill>
              </a:rPr>
              <a:t>predicting which newly released perfumes could become best-sellers</a:t>
            </a:r>
            <a:r>
              <a:rPr lang="en">
                <a:solidFill>
                  <a:schemeClr val="dk1"/>
                </a:solidFill>
              </a:rPr>
              <a:t>. By analyzing what makes current best-sellers stand out, we aim to identify the attributes that consistently appeal to consumers. This approach allows us to provide brands with actionable insights, helping them refine product offerings based on data-driven predictions, not just intuition.</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a79379abc_6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fa79379abc_6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Scraping the Fragrantica Website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Issues: Website Speed and Loading Behavior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target website was </a:t>
            </a:r>
            <a:r>
              <a:rPr b="1" lang="en">
                <a:solidFill>
                  <a:schemeClr val="dk1"/>
                </a:solidFill>
              </a:rPr>
              <a:t>extremely slow</a:t>
            </a:r>
            <a:r>
              <a:rPr lang="en">
                <a:solidFill>
                  <a:schemeClr val="dk1"/>
                </a:solidFill>
              </a:rPr>
              <a:t>, especially in loading user comments.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User comments were located at the bottom of the page, requiring scrolling for them to load.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Delay of 6 seconds per product/perfume</a:t>
            </a:r>
            <a:r>
              <a:rPr lang="en">
                <a:solidFill>
                  <a:schemeClr val="dk1"/>
                </a:solidFill>
              </a:rPr>
              <a:t> was observed for comments to appear, affecting scraping efficiency.</a:t>
            </a:r>
            <a:endParaRPr>
              <a:solidFill>
                <a:schemeClr val="dk1"/>
              </a:solidFill>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Initial Approach: Scrolling to Load Comments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To resolve the issue, we created a </a:t>
            </a:r>
            <a:r>
              <a:rPr b="1" lang="en">
                <a:solidFill>
                  <a:schemeClr val="dk1"/>
                </a:solidFill>
              </a:rPr>
              <a:t>scroller</a:t>
            </a:r>
            <a:r>
              <a:rPr lang="en">
                <a:solidFill>
                  <a:schemeClr val="dk1"/>
                </a:solidFill>
              </a:rPr>
              <a:t> that navigated to the bottom of the page.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However, this approach </a:t>
            </a:r>
            <a:r>
              <a:rPr b="1" lang="en">
                <a:solidFill>
                  <a:schemeClr val="dk1"/>
                </a:solidFill>
              </a:rPr>
              <a:t>only loaded the first 5 comments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load more comments, we needed to interact with the page further.</a:t>
            </a:r>
            <a:endParaRPr>
              <a:solidFill>
                <a:schemeClr val="dk1"/>
              </a:solidFill>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Updated Scrolling Method: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scroller was enhanced to: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First go to the bottom of the page.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Then scroll </a:t>
            </a:r>
            <a:r>
              <a:rPr b="1" lang="en">
                <a:solidFill>
                  <a:schemeClr val="dk1"/>
                </a:solidFill>
              </a:rPr>
              <a:t>300 units upwards</a:t>
            </a:r>
            <a:r>
              <a:rPr lang="en">
                <a:solidFill>
                  <a:schemeClr val="dk1"/>
                </a:solidFill>
              </a:rPr>
              <a:t> with a single scroll.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allowed us to </a:t>
            </a:r>
            <a:r>
              <a:rPr b="1" lang="en">
                <a:solidFill>
                  <a:schemeClr val="dk1"/>
                </a:solidFill>
              </a:rPr>
              <a:t>automate the process</a:t>
            </a:r>
            <a:r>
              <a:rPr lang="en">
                <a:solidFill>
                  <a:schemeClr val="dk1"/>
                </a:solidFill>
              </a:rPr>
              <a:t> of loading additional comments.</a:t>
            </a:r>
            <a:endParaRPr>
              <a:solidFill>
                <a:schemeClr val="dk1"/>
              </a:solidFill>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New Challenge: Blocking Mechanisms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After scraping two products/perfumes, the website’s anti-scraping measures kicked in: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Reviews stopped loading</a:t>
            </a:r>
            <a:r>
              <a:rPr lang="en">
                <a:solidFill>
                  <a:schemeClr val="dk1"/>
                </a:solidFill>
              </a:rPr>
              <a:t> after two product pages.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CAPTCHAs</a:t>
            </a:r>
            <a:r>
              <a:rPr lang="en">
                <a:solidFill>
                  <a:schemeClr val="dk1"/>
                </a:solidFill>
              </a:rPr>
              <a:t> were introduced by the website.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Scrolling restrictions</a:t>
            </a:r>
            <a:r>
              <a:rPr lang="en">
                <a:solidFill>
                  <a:schemeClr val="dk1"/>
                </a:solidFill>
              </a:rPr>
              <a:t> appeared with a “John Wick meme” indicating we were blocked and can’t scroll further browse the website.</a:t>
            </a:r>
            <a:endParaRPr>
              <a:solidFill>
                <a:schemeClr val="dk1"/>
              </a:solidFill>
            </a:endParaRPr>
          </a:p>
          <a:p>
            <a:pPr indent="0" lvl="0" marL="0" rtl="0" algn="ctr">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Observation: User-Like Behavior Improves Loading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While manually browsing the site, we noticed that </a:t>
            </a:r>
            <a:r>
              <a:rPr b="1" lang="en">
                <a:solidFill>
                  <a:schemeClr val="dk1"/>
                </a:solidFill>
              </a:rPr>
              <a:t>comments loaded correctly</a:t>
            </a:r>
            <a:r>
              <a:rPr lang="en">
                <a:solidFill>
                  <a:schemeClr val="dk1"/>
                </a:solidFill>
              </a:rPr>
              <a:t> when scrolling slowly and at </a:t>
            </a:r>
            <a:r>
              <a:rPr b="1" lang="en">
                <a:solidFill>
                  <a:schemeClr val="dk1"/>
                </a:solidFill>
              </a:rPr>
              <a:t>random intervals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behavior </a:t>
            </a:r>
            <a:r>
              <a:rPr b="1" lang="en">
                <a:solidFill>
                  <a:schemeClr val="dk1"/>
                </a:solidFill>
              </a:rPr>
              <a:t>mimicked real user actions</a:t>
            </a:r>
            <a:r>
              <a:rPr lang="en">
                <a:solidFill>
                  <a:schemeClr val="dk1"/>
                </a:solidFill>
              </a:rPr>
              <a:t> and avoided triggering anti-scraping mechanisms.</a:t>
            </a:r>
            <a:endParaRPr>
              <a:solidFill>
                <a:schemeClr val="dk1"/>
              </a:solidFill>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Solution: Randomized Scrolling Behavior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To imitate natural user behavior, we introduced two random variables: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Scroll distance</a:t>
            </a:r>
            <a:r>
              <a:rPr lang="en">
                <a:solidFill>
                  <a:schemeClr val="dk1"/>
                </a:solidFill>
              </a:rPr>
              <a:t>: Randomized between </a:t>
            </a:r>
            <a:r>
              <a:rPr b="1" lang="en">
                <a:solidFill>
                  <a:schemeClr val="dk1"/>
                </a:solidFill>
              </a:rPr>
              <a:t>300 to 700 units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Time interval</a:t>
            </a:r>
            <a:r>
              <a:rPr lang="en">
                <a:solidFill>
                  <a:schemeClr val="dk1"/>
                </a:solidFill>
              </a:rPr>
              <a:t>: Randomized delays between scrolls from </a:t>
            </a:r>
            <a:r>
              <a:rPr b="1" lang="en">
                <a:solidFill>
                  <a:schemeClr val="dk1"/>
                </a:solidFill>
              </a:rPr>
              <a:t>1 sec to 4secs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combination allowed us to: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Continue scraping without being blocked.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Successfully retrieve up to </a:t>
            </a:r>
            <a:r>
              <a:rPr b="1" lang="en">
                <a:solidFill>
                  <a:schemeClr val="dk1"/>
                </a:solidFill>
              </a:rPr>
              <a:t>250 user reviews</a:t>
            </a:r>
            <a:r>
              <a:rPr lang="en">
                <a:solidFill>
                  <a:schemeClr val="dk1"/>
                </a:solidFill>
              </a:rPr>
              <a:t> per product.</a:t>
            </a:r>
            <a:endParaRPr>
              <a:solidFill>
                <a:schemeClr val="dk1"/>
              </a:solidFill>
            </a:endParaRPr>
          </a:p>
          <a:p>
            <a:pPr indent="0" lvl="0" marL="0" rtl="0" algn="ctr">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Outcome: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By implementing a </a:t>
            </a:r>
            <a:r>
              <a:rPr b="1" lang="en">
                <a:solidFill>
                  <a:schemeClr val="dk1"/>
                </a:solidFill>
              </a:rPr>
              <a:t>randomized scroll pattern</a:t>
            </a:r>
            <a:r>
              <a:rPr lang="en">
                <a:solidFill>
                  <a:schemeClr val="dk1"/>
                </a:solidFill>
              </a:rPr>
              <a:t>, we were able to bypass the website’s anti-scraping defenses.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updated method ensured </a:t>
            </a:r>
            <a:r>
              <a:rPr b="1" lang="en">
                <a:solidFill>
                  <a:schemeClr val="dk1"/>
                </a:solidFill>
              </a:rPr>
              <a:t>efficient scraping</a:t>
            </a:r>
            <a:r>
              <a:rPr lang="en">
                <a:solidFill>
                  <a:schemeClr val="dk1"/>
                </a:solidFill>
              </a:rPr>
              <a:t> without triggering CAPTCHAs or getting blocked.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a79379abc_6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fa79379abc_6_3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Our goal here is to find the notes which make or break a perfume by analyzing reviews for a particular perfume since this will be one of the most important characteristics to decide whether a perfume will be a hit or a miss when launched. We started of our analysis with this goal and almost brute forced our way into finding the optimal way to do it. The above is a flow chart for the optimal way on how we went about this. I will detail out the results we observed from each major step on the chart. </a:t>
            </a:r>
            <a:endParaRPr/>
          </a:p>
          <a:p>
            <a:pPr indent="0" lvl="0" marL="0" rtl="0" algn="l">
              <a:lnSpc>
                <a:spcPct val="115000"/>
              </a:lnSpc>
              <a:spcBef>
                <a:spcPts val="0"/>
              </a:spcBef>
              <a:spcAft>
                <a:spcPts val="0"/>
              </a:spcAft>
              <a:buSzPts val="1100"/>
              <a:buNone/>
            </a:pPr>
            <a:r>
              <a:t/>
            </a:r>
            <a:endParaRPr/>
          </a:p>
          <a:p>
            <a:pPr indent="-298450" lvl="0" marL="457200" rtl="0" algn="l">
              <a:lnSpc>
                <a:spcPct val="115000"/>
              </a:lnSpc>
              <a:spcBef>
                <a:spcPts val="0"/>
              </a:spcBef>
              <a:spcAft>
                <a:spcPts val="0"/>
              </a:spcAft>
              <a:buSzPts val="1100"/>
              <a:buAutoNum type="arabicPeriod"/>
            </a:pPr>
            <a:r>
              <a:rPr lang="en"/>
              <a:t>We decided to take the top 60 products and analyze the reviews for each of these products. Each product had multiple reviews (in range of 100s) which were analyzed.</a:t>
            </a:r>
            <a:endParaRPr/>
          </a:p>
          <a:p>
            <a:pPr indent="-298450" lvl="0" marL="457200" rtl="0" algn="l">
              <a:lnSpc>
                <a:spcPct val="115000"/>
              </a:lnSpc>
              <a:spcBef>
                <a:spcPts val="500"/>
              </a:spcBef>
              <a:spcAft>
                <a:spcPts val="0"/>
              </a:spcAft>
              <a:buSzPts val="1100"/>
              <a:buAutoNum type="arabicPeriod"/>
            </a:pPr>
            <a:r>
              <a:rPr lang="en"/>
              <a:t>It </a:t>
            </a:r>
            <a:r>
              <a:rPr lang="en"/>
              <a:t>occurred</a:t>
            </a:r>
            <a:r>
              <a:rPr lang="en"/>
              <a:t> to us that </a:t>
            </a:r>
            <a:r>
              <a:rPr lang="en"/>
              <a:t>although</a:t>
            </a:r>
            <a:r>
              <a:rPr lang="en"/>
              <a:t> a product might be rated well on the website, it does not mean it is popular among the masses. Hence, we performed sentiment analysis on all the reviews by grouping it with each product. </a:t>
            </a:r>
            <a:endParaRPr/>
          </a:p>
          <a:p>
            <a:pPr indent="-298450" lvl="0" marL="457200" rtl="0" algn="l">
              <a:lnSpc>
                <a:spcPct val="115000"/>
              </a:lnSpc>
              <a:spcBef>
                <a:spcPts val="500"/>
              </a:spcBef>
              <a:spcAft>
                <a:spcPts val="0"/>
              </a:spcAft>
              <a:buSzPts val="1100"/>
              <a:buAutoNum type="arabicPeriod"/>
            </a:pPr>
            <a:r>
              <a:rPr lang="en"/>
              <a:t>We took the aggregate of these sentiments per perfume by taking the mean. If the sentiment was negative for a product based on the reviews, we discarded this product from the observation. </a:t>
            </a:r>
            <a:endParaRPr/>
          </a:p>
          <a:p>
            <a:pPr indent="-298450" lvl="0" marL="457200" rtl="0" algn="l">
              <a:lnSpc>
                <a:spcPct val="115000"/>
              </a:lnSpc>
              <a:spcBef>
                <a:spcPts val="500"/>
              </a:spcBef>
              <a:spcAft>
                <a:spcPts val="0"/>
              </a:spcAft>
              <a:buSzPts val="1100"/>
              <a:buAutoNum type="arabicPeriod"/>
            </a:pPr>
            <a:r>
              <a:rPr lang="en"/>
              <a:t>The next goal was to pull out the scent notes for each product from its </a:t>
            </a:r>
            <a:r>
              <a:rPr lang="en"/>
              <a:t>corresponding</a:t>
            </a:r>
            <a:r>
              <a:rPr lang="en"/>
              <a:t> reviews. Our first </a:t>
            </a:r>
            <a:r>
              <a:rPr lang="en"/>
              <a:t>instinct</a:t>
            </a:r>
            <a:r>
              <a:rPr lang="en"/>
              <a:t> was to perform topic modeling but since we are not perfume experts, we did not really know how many topics can this be </a:t>
            </a:r>
            <a:r>
              <a:rPr lang="en"/>
              <a:t>divided</a:t>
            </a:r>
            <a:r>
              <a:rPr lang="en"/>
              <a:t> into, </a:t>
            </a:r>
            <a:r>
              <a:rPr lang="en"/>
              <a:t>hence</a:t>
            </a:r>
            <a:r>
              <a:rPr lang="en"/>
              <a:t> we performed a coherence score calculation and found that the coherence scores vs topics was the highest for 3 topics, 7 topics and 11 topics. We were a bit skeptical about this but we still went ahead and performed topic modelling </a:t>
            </a:r>
            <a:endParaRPr/>
          </a:p>
          <a:p>
            <a:pPr indent="-298450" lvl="0" marL="457200" rtl="0" algn="l">
              <a:lnSpc>
                <a:spcPct val="115000"/>
              </a:lnSpc>
              <a:spcBef>
                <a:spcPts val="500"/>
              </a:spcBef>
              <a:spcAft>
                <a:spcPts val="0"/>
              </a:spcAft>
              <a:buSzPts val="1100"/>
              <a:buAutoNum type="arabicPeriod"/>
            </a:pPr>
            <a:r>
              <a:rPr lang="en"/>
              <a:t>When we performed topic modelling with all the above mentioned observations we did not really gain any good insights.. For some reason, the topics weren’t making much sense and we decided we needed to go about another route. Hence we did more research online and found Named Entity Recognition is a good alternative. </a:t>
            </a:r>
            <a:endParaRPr/>
          </a:p>
          <a:p>
            <a:pPr indent="-298450" lvl="0" marL="457200" rtl="0" algn="l">
              <a:lnSpc>
                <a:spcPct val="115000"/>
              </a:lnSpc>
              <a:spcBef>
                <a:spcPts val="500"/>
              </a:spcBef>
              <a:spcAft>
                <a:spcPts val="0"/>
              </a:spcAft>
              <a:buSzPts val="1100"/>
              <a:buAutoNum type="arabicPeriod"/>
            </a:pPr>
            <a:r>
              <a:rPr lang="en"/>
              <a:t>We performed NER using the 'en_core_web_sm' which is a small sized pre trained English Language Model. When we performed NER on each review, the attributes getting pulled were making sense and I was also able to manually see the scent notes coming up this time from a majority of the reviews. </a:t>
            </a:r>
            <a:endParaRPr/>
          </a:p>
          <a:p>
            <a:pPr indent="-298450" lvl="0" marL="457200" rtl="0" algn="l">
              <a:lnSpc>
                <a:spcPct val="115000"/>
              </a:lnSpc>
              <a:spcBef>
                <a:spcPts val="500"/>
              </a:spcBef>
              <a:spcAft>
                <a:spcPts val="0"/>
              </a:spcAft>
              <a:buSzPts val="1100"/>
              <a:buAutoNum type="arabicPeriod"/>
            </a:pPr>
            <a:r>
              <a:rPr lang="en"/>
              <a:t>After pulling out the entities for each review, they were separated (They were comma separated and hence a simple split by comma worked) and put into another list.</a:t>
            </a:r>
            <a:endParaRPr/>
          </a:p>
          <a:p>
            <a:pPr indent="-298450" lvl="0" marL="457200" rtl="0" algn="l">
              <a:lnSpc>
                <a:spcPct val="115000"/>
              </a:lnSpc>
              <a:spcBef>
                <a:spcPts val="500"/>
              </a:spcBef>
              <a:spcAft>
                <a:spcPts val="0"/>
              </a:spcAft>
              <a:buSzPts val="1100"/>
              <a:buAutoNum type="arabicPeriod"/>
            </a:pPr>
            <a:r>
              <a:rPr lang="en"/>
              <a:t>This list was cleaned by making everything </a:t>
            </a:r>
            <a:r>
              <a:rPr lang="en"/>
              <a:t>lowercase</a:t>
            </a:r>
            <a:r>
              <a:rPr lang="en"/>
              <a:t>, removing any unnecessary punctuations etc.</a:t>
            </a:r>
            <a:endParaRPr/>
          </a:p>
          <a:p>
            <a:pPr indent="-298450" lvl="0" marL="457200" rtl="0" algn="l">
              <a:lnSpc>
                <a:spcPct val="115000"/>
              </a:lnSpc>
              <a:spcBef>
                <a:spcPts val="500"/>
              </a:spcBef>
              <a:spcAft>
                <a:spcPts val="0"/>
              </a:spcAft>
              <a:buSzPts val="1100"/>
              <a:buAutoNum type="arabicPeriod"/>
            </a:pPr>
            <a:r>
              <a:rPr lang="en"/>
              <a:t>We decided to perform lemmatization to group scent notes which were the same but were worded differently as a single entity. For example, </a:t>
            </a:r>
            <a:r>
              <a:rPr lang="en"/>
              <a:t>woody was treated as a separate entity and wood was treated as a separate entity. Running a word counter on this wasn’t ideal. We tried doing lemmatization on python using spacy but the results weren’t satisfactory. </a:t>
            </a:r>
            <a:endParaRPr/>
          </a:p>
          <a:p>
            <a:pPr indent="-298450" lvl="0" marL="457200" rtl="0" algn="l">
              <a:lnSpc>
                <a:spcPct val="115000"/>
              </a:lnSpc>
              <a:spcBef>
                <a:spcPts val="500"/>
              </a:spcBef>
              <a:spcAft>
                <a:spcPts val="0"/>
              </a:spcAft>
              <a:buSzPts val="1100"/>
              <a:buAutoNum type="arabicPeriod"/>
            </a:pPr>
            <a:r>
              <a:rPr lang="en"/>
              <a:t>Since we are in the time of generative AI, I decided, GPT can do a far superior job in this. Hence, we exported the list to a csv file </a:t>
            </a:r>
            <a:endParaRPr/>
          </a:p>
          <a:p>
            <a:pPr indent="-298450" lvl="0" marL="457200" rtl="0" algn="l">
              <a:lnSpc>
                <a:spcPct val="115000"/>
              </a:lnSpc>
              <a:spcBef>
                <a:spcPts val="500"/>
              </a:spcBef>
              <a:spcAft>
                <a:spcPts val="0"/>
              </a:spcAft>
              <a:buSzPts val="1100"/>
              <a:buAutoNum type="arabicPeriod"/>
            </a:pPr>
            <a:r>
              <a:rPr lang="en"/>
              <a:t>After exporting it to a csv file it was prompted into GPT and was asked to discard entities which had nothing to do with perfumes or its characteristics. </a:t>
            </a:r>
            <a:endParaRPr/>
          </a:p>
          <a:p>
            <a:pPr indent="-298450" lvl="0" marL="457200" rtl="0" algn="l">
              <a:lnSpc>
                <a:spcPct val="115000"/>
              </a:lnSpc>
              <a:spcBef>
                <a:spcPts val="500"/>
              </a:spcBef>
              <a:spcAft>
                <a:spcPts val="0"/>
              </a:spcAft>
              <a:buSzPts val="1100"/>
              <a:buAutoNum type="arabicPeriod"/>
            </a:pPr>
            <a:r>
              <a:rPr lang="en"/>
              <a:t>After getting the cleaned up file, GPT was prompted to perform lemmatization but with another column where I could manually check if it was doing a good job and not surprisingly it was! </a:t>
            </a:r>
            <a:endParaRPr/>
          </a:p>
          <a:p>
            <a:pPr indent="-298450" lvl="0" marL="457200" rtl="0" algn="l">
              <a:lnSpc>
                <a:spcPct val="115000"/>
              </a:lnSpc>
              <a:spcBef>
                <a:spcPts val="500"/>
              </a:spcBef>
              <a:spcAft>
                <a:spcPts val="0"/>
              </a:spcAft>
              <a:buSzPts val="1100"/>
              <a:buAutoNum type="arabicPeriod"/>
            </a:pPr>
            <a:r>
              <a:rPr lang="en"/>
              <a:t>The one place although GPT faltered and was needed multiple promptings were to group the entities with the same root words and to be counted. This was surprising, so I’m not sure why this happened but after multiple checks and prompts it was able to give me the final list with the scent note and the number of times it had appeared. </a:t>
            </a:r>
            <a:endParaRPr/>
          </a:p>
          <a:p>
            <a:pPr indent="-298450" lvl="0" marL="457200" rtl="0" algn="l">
              <a:lnSpc>
                <a:spcPct val="115000"/>
              </a:lnSpc>
              <a:spcBef>
                <a:spcPts val="500"/>
              </a:spcBef>
              <a:spcAft>
                <a:spcPts val="0"/>
              </a:spcAft>
              <a:buSzPts val="1100"/>
              <a:buAutoNum type="arabicPeriod"/>
            </a:pPr>
            <a:r>
              <a:rPr lang="en"/>
              <a:t>After downloading the csv file back from GPT, it was read using pandas on python and a simple ranking mechanism was created. </a:t>
            </a:r>
            <a:endParaRPr/>
          </a:p>
          <a:p>
            <a:pPr indent="-298450" lvl="0" marL="457200" rtl="0" algn="l">
              <a:lnSpc>
                <a:spcPct val="115000"/>
              </a:lnSpc>
              <a:spcBef>
                <a:spcPts val="500"/>
              </a:spcBef>
              <a:spcAft>
                <a:spcPts val="0"/>
              </a:spcAft>
              <a:buSzPts val="1100"/>
              <a:buAutoNum type="arabicPeriod"/>
            </a:pPr>
            <a:r>
              <a:rPr lang="en"/>
              <a:t>We considered only the top 10 notes for computational simplicity and also because the word frequency count after the 10th note started to drop drastically. The most frequently appearing scent note was given a higher weightage (higher number) and a dictionary was created. This dictionary is later used for cross checking against the test set to assign a part of the evaluation score.</a:t>
            </a:r>
            <a:endParaRPr/>
          </a:p>
          <a:p>
            <a:pPr indent="-298450" lvl="0" marL="457200" rtl="0" algn="l">
              <a:lnSpc>
                <a:spcPct val="115000"/>
              </a:lnSpc>
              <a:spcBef>
                <a:spcPts val="500"/>
              </a:spcBef>
              <a:spcAft>
                <a:spcPts val="0"/>
              </a:spcAft>
              <a:buSzPts val="1100"/>
              <a:buAutoNum type="arabicPeriod"/>
            </a:pPr>
            <a:r>
              <a:rPr lang="en"/>
              <a:t>The above was done for the top 60 perfumes but the exact same process flow was followed for the bottom 60 perfumes (except, the topic modelling bit since it wasn’t being very helpful to us)</a:t>
            </a:r>
            <a:endParaRPr/>
          </a:p>
          <a:p>
            <a:pPr indent="-298450" lvl="0" marL="457200" rtl="0" algn="l">
              <a:lnSpc>
                <a:spcPct val="115000"/>
              </a:lnSpc>
              <a:spcBef>
                <a:spcPts val="500"/>
              </a:spcBef>
              <a:spcAft>
                <a:spcPts val="0"/>
              </a:spcAft>
              <a:buSzPts val="1100"/>
              <a:buAutoNum type="arabicPeriod"/>
            </a:pPr>
            <a:r>
              <a:rPr lang="en"/>
              <a:t>Additional Note: ‘Accords’ and ‘Scent notes’ are used interchangeably. In the further slides, scent notes are called Accords. </a:t>
            </a:r>
            <a:endParaRPr/>
          </a:p>
          <a:p>
            <a:pPr indent="0" lvl="0" marL="457200" rtl="0" algn="l">
              <a:lnSpc>
                <a:spcPct val="115000"/>
              </a:lnSpc>
              <a:spcBef>
                <a:spcPts val="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fa79379abc_6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2fa79379abc_6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slide provides insights into the complex perception of vanilla as a fragrance note. Here's a breakdown of the key points: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1. Headline: "Vanilla is hated as much as it is loved – here's why it makes 'scents'." </a:t>
            </a:r>
            <a:endParaRPr/>
          </a:p>
          <a:p>
            <a:pPr indent="-298450" lvl="0" marL="457200" rtl="0" algn="l">
              <a:spcBef>
                <a:spcPts val="0"/>
              </a:spcBef>
              <a:spcAft>
                <a:spcPts val="0"/>
              </a:spcAft>
              <a:buSzPts val="1100"/>
              <a:buChar char="●"/>
            </a:pPr>
            <a:r>
              <a:rPr lang="en"/>
              <a:t>   - This suggests that vanilla in fragrances triggers a divided response: some love it, while others dislike it.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2. Main Insight: </a:t>
            </a:r>
            <a:endParaRPr/>
          </a:p>
          <a:p>
            <a:pPr indent="-298450" lvl="0" marL="457200" rtl="0" algn="l">
              <a:spcBef>
                <a:spcPts val="0"/>
              </a:spcBef>
              <a:spcAft>
                <a:spcPts val="0"/>
              </a:spcAft>
              <a:buSzPts val="1100"/>
              <a:buChar char="●"/>
            </a:pPr>
            <a:r>
              <a:rPr lang="en"/>
              <a:t>   - Vanilla's perception is influenced by its combination with other fragrance notes.</a:t>
            </a:r>
            <a:endParaRPr/>
          </a:p>
          <a:p>
            <a:pPr indent="-298450" lvl="0" marL="457200" rtl="0" algn="l">
              <a:spcBef>
                <a:spcPts val="0"/>
              </a:spcBef>
              <a:spcAft>
                <a:spcPts val="0"/>
              </a:spcAft>
              <a:buSzPts val="1100"/>
              <a:buChar char="●"/>
            </a:pPr>
            <a:r>
              <a:rPr lang="en"/>
              <a:t>     - **Positive Sentiment**: When vanilla is paired with **feminine** notes, it generally results in a positive reception.</a:t>
            </a:r>
            <a:endParaRPr/>
          </a:p>
          <a:p>
            <a:pPr indent="-298450" lvl="0" marL="457200" rtl="0" algn="l">
              <a:spcBef>
                <a:spcPts val="0"/>
              </a:spcBef>
              <a:spcAft>
                <a:spcPts val="0"/>
              </a:spcAft>
              <a:buSzPts val="1100"/>
              <a:buChar char="●"/>
            </a:pPr>
            <a:r>
              <a:rPr lang="en"/>
              <a:t>     - **Negative Sentiment**: However, when combined with **masculine** notes, the sentiment tends to be more negative.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3. Tables:</a:t>
            </a:r>
            <a:endParaRPr/>
          </a:p>
          <a:p>
            <a:pPr indent="-298450" lvl="0" marL="457200" rtl="0" algn="l">
              <a:spcBef>
                <a:spcPts val="0"/>
              </a:spcBef>
              <a:spcAft>
                <a:spcPts val="0"/>
              </a:spcAft>
              <a:buSzPts val="1100"/>
              <a:buChar char="●"/>
            </a:pPr>
            <a:r>
              <a:rPr lang="en"/>
              <a:t>   - The left table shows different fragrance notes and how frequently they appear in perfumes:</a:t>
            </a:r>
            <a:endParaRPr/>
          </a:p>
          <a:p>
            <a:pPr indent="-298450" lvl="0" marL="457200" rtl="0" algn="l">
              <a:spcBef>
                <a:spcPts val="0"/>
              </a:spcBef>
              <a:spcAft>
                <a:spcPts val="0"/>
              </a:spcAft>
              <a:buSzPts val="1100"/>
              <a:buChar char="●"/>
            </a:pPr>
            <a:r>
              <a:rPr lang="en"/>
              <a:t>     - **Bottom Notes (left)**: Vanilla ranks as a popular bottom note (base note), appearing 2252 times.</a:t>
            </a:r>
            <a:endParaRPr/>
          </a:p>
          <a:p>
            <a:pPr indent="-298450" lvl="0" marL="457200" rtl="0" algn="l">
              <a:spcBef>
                <a:spcPts val="0"/>
              </a:spcBef>
              <a:spcAft>
                <a:spcPts val="0"/>
              </a:spcAft>
              <a:buSzPts val="1100"/>
              <a:buChar char="●"/>
            </a:pPr>
            <a:r>
              <a:rPr lang="en"/>
              <a:t>     - **Top Notes (right)**: Vanilla also appears as a top note (1746 times), though less frequently than "sweet" or "wood" notes.</a:t>
            </a:r>
            <a:endParaRPr/>
          </a:p>
          <a:p>
            <a:pPr indent="-298450" lvl="0" marL="457200" rtl="0" algn="l">
              <a:spcBef>
                <a:spcPts val="0"/>
              </a:spcBef>
              <a:spcAft>
                <a:spcPts val="0"/>
              </a:spcAft>
              <a:buSzPts val="1100"/>
              <a:buChar char="●"/>
            </a:pPr>
            <a:r>
              <a:rPr lang="en"/>
              <a:t>   - Key point: Vanilla is often paired with both sweet and woody notes, but its perception changes based on the context.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4. Fragrance Reviews (Supporting Evidence):</a:t>
            </a:r>
            <a:endParaRPr/>
          </a:p>
          <a:p>
            <a:pPr indent="-298450" lvl="0" marL="457200" rtl="0" algn="l">
              <a:spcBef>
                <a:spcPts val="0"/>
              </a:spcBef>
              <a:spcAft>
                <a:spcPts val="0"/>
              </a:spcAft>
              <a:buSzPts val="1100"/>
              <a:buChar char="●"/>
            </a:pPr>
            <a:r>
              <a:rPr lang="en"/>
              <a:t>Men’s Fragrance:</a:t>
            </a:r>
            <a:endParaRPr/>
          </a:p>
          <a:p>
            <a:pPr indent="-298450" lvl="0" marL="457200" rtl="0" algn="l">
              <a:spcBef>
                <a:spcPts val="0"/>
              </a:spcBef>
              <a:spcAft>
                <a:spcPts val="0"/>
              </a:spcAft>
              <a:buSzPts val="1100"/>
              <a:buChar char="●"/>
            </a:pPr>
            <a:r>
              <a:rPr lang="en"/>
              <a:t>     - The review describes a "bubblegum candy vanilla scent," which the reviewer associates with youthfulness and immaturity.</a:t>
            </a:r>
            <a:endParaRPr/>
          </a:p>
          <a:p>
            <a:pPr indent="-298450" lvl="0" marL="457200" rtl="0" algn="l">
              <a:spcBef>
                <a:spcPts val="0"/>
              </a:spcBef>
              <a:spcAft>
                <a:spcPts val="0"/>
              </a:spcAft>
              <a:buSzPts val="1100"/>
              <a:buChar char="●"/>
            </a:pPr>
            <a:r>
              <a:rPr lang="en"/>
              <a:t>     - The negative sentiment here suggests vanilla is seen as inappropriate or unfit for a mature, masculine fragrance.</a:t>
            </a:r>
            <a:endParaRPr/>
          </a:p>
          <a:p>
            <a:pPr indent="0" lvl="0" marL="457200" rtl="0" algn="l">
              <a:spcBef>
                <a:spcPts val="0"/>
              </a:spcBef>
              <a:spcAft>
                <a:spcPts val="0"/>
              </a:spcAft>
              <a:buNone/>
            </a:pPr>
            <a:r>
              <a:rPr lang="en"/>
              <a:t> </a:t>
            </a:r>
            <a:endParaRPr/>
          </a:p>
          <a:p>
            <a:pPr indent="-298450" lvl="0" marL="457200" rtl="0" algn="l">
              <a:spcBef>
                <a:spcPts val="0"/>
              </a:spcBef>
              <a:spcAft>
                <a:spcPts val="0"/>
              </a:spcAft>
              <a:buSzPts val="1100"/>
              <a:buChar char="●"/>
            </a:pPr>
            <a:r>
              <a:rPr lang="en"/>
              <a:t>Women’s fragrance:</a:t>
            </a:r>
            <a:endParaRPr/>
          </a:p>
          <a:p>
            <a:pPr indent="-298450" lvl="0" marL="457200" rtl="0" algn="l">
              <a:spcBef>
                <a:spcPts val="0"/>
              </a:spcBef>
              <a:spcAft>
                <a:spcPts val="0"/>
              </a:spcAft>
              <a:buSzPts val="1100"/>
              <a:buChar char="●"/>
            </a:pPr>
            <a:r>
              <a:rPr lang="en"/>
              <a:t>     - In contrast, the reviewer describes the fragrance as timeless, representing confidence and intelligence, with the "spicy vanilla" contributing to a plush, warm scent.</a:t>
            </a:r>
            <a:endParaRPr/>
          </a:p>
          <a:p>
            <a:pPr indent="-298450" lvl="0" marL="457200" rtl="0" algn="l">
              <a:spcBef>
                <a:spcPts val="0"/>
              </a:spcBef>
              <a:spcAft>
                <a:spcPts val="0"/>
              </a:spcAft>
              <a:buSzPts val="1100"/>
              <a:buChar char="●"/>
            </a:pPr>
            <a:r>
              <a:rPr lang="en"/>
              <a:t>     - This reflects the positive perception of vanilla in a more feminine fragrance.</a:t>
            </a:r>
            <a:endParaRPr/>
          </a:p>
          <a:p>
            <a:pPr indent="0" lvl="0" marL="457200" rtl="0" algn="l">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fa79379abc_8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2fa79379abc_8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Finally we can track via 2 </a:t>
            </a:r>
            <a:r>
              <a:rPr lang="en"/>
              <a:t>metrics</a:t>
            </a:r>
            <a:r>
              <a:rPr lang="en"/>
              <a:t> which are the evaluation_score and the Final_score</a:t>
            </a:r>
            <a:endParaRPr/>
          </a:p>
          <a:p>
            <a:pPr indent="-298450" lvl="0" marL="457200" rtl="0" algn="l">
              <a:lnSpc>
                <a:spcPct val="100000"/>
              </a:lnSpc>
              <a:spcBef>
                <a:spcPts val="0"/>
              </a:spcBef>
              <a:spcAft>
                <a:spcPts val="0"/>
              </a:spcAft>
              <a:buSzPts val="1100"/>
              <a:buChar char="●"/>
            </a:pPr>
            <a:r>
              <a:rPr lang="en"/>
              <a:t>First, We have two set of attributes </a:t>
            </a:r>
            <a:r>
              <a:rPr lang="en"/>
              <a:t>which</a:t>
            </a:r>
            <a:r>
              <a:rPr lang="en"/>
              <a:t> are the top best accords from the present ‘hit’ perfumes and the worst accords from the user reviews and sentiments from the entire corpus.</a:t>
            </a:r>
            <a:endParaRPr/>
          </a:p>
          <a:p>
            <a:pPr indent="-298450" lvl="0" marL="457200" rtl="0" algn="l">
              <a:lnSpc>
                <a:spcPct val="100000"/>
              </a:lnSpc>
              <a:spcBef>
                <a:spcPts val="0"/>
              </a:spcBef>
              <a:spcAft>
                <a:spcPts val="0"/>
              </a:spcAft>
              <a:buSzPts val="1100"/>
              <a:buChar char="●"/>
            </a:pPr>
            <a:r>
              <a:rPr lang="en"/>
              <a:t>We have </a:t>
            </a:r>
            <a:r>
              <a:rPr lang="en"/>
              <a:t>ranked</a:t>
            </a:r>
            <a:r>
              <a:rPr lang="en"/>
              <a:t> these scores based on </a:t>
            </a:r>
            <a:r>
              <a:rPr lang="en"/>
              <a:t>frequency</a:t>
            </a:r>
            <a:r>
              <a:rPr lang="en"/>
              <a:t> and the sentiments for each .##</a:t>
            </a:r>
            <a:endParaRPr/>
          </a:p>
          <a:p>
            <a:pPr indent="-298450" lvl="0" marL="457200" rtl="0" algn="l">
              <a:lnSpc>
                <a:spcPct val="100000"/>
              </a:lnSpc>
              <a:spcBef>
                <a:spcPts val="0"/>
              </a:spcBef>
              <a:spcAft>
                <a:spcPts val="0"/>
              </a:spcAft>
              <a:buSzPts val="1100"/>
              <a:buChar char="●"/>
            </a:pPr>
            <a:r>
              <a:rPr lang="en"/>
              <a:t>Now, the evaluation score is </a:t>
            </a:r>
            <a:r>
              <a:rPr lang="en"/>
              <a:t>calculated</a:t>
            </a:r>
            <a:r>
              <a:rPr lang="en"/>
              <a:t> by the sum of ranks of the accords present in the perfume for example if the fragrance has, sweet, amber and orange. </a:t>
            </a:r>
            <a:r>
              <a:rPr lang="en"/>
              <a:t>t</a:t>
            </a:r>
            <a:r>
              <a:rPr lang="en"/>
              <a:t>he sum of these will be something like +7 - 8 - 9 </a:t>
            </a:r>
            <a:r>
              <a:rPr lang="en"/>
              <a:t>there</a:t>
            </a:r>
            <a:r>
              <a:rPr lang="en"/>
              <a:t> </a:t>
            </a:r>
            <a:r>
              <a:rPr lang="en"/>
              <a:t>having</a:t>
            </a:r>
            <a:r>
              <a:rPr lang="en"/>
              <a:t> a total evaluation score of -10 indicating the it contain more of the accords associated negatively. </a:t>
            </a:r>
            <a:endParaRPr/>
          </a:p>
          <a:p>
            <a:pPr indent="-298450" lvl="0" marL="457200" rtl="0" algn="l">
              <a:lnSpc>
                <a:spcPct val="100000"/>
              </a:lnSpc>
              <a:spcBef>
                <a:spcPts val="0"/>
              </a:spcBef>
              <a:spcAft>
                <a:spcPts val="0"/>
              </a:spcAft>
              <a:buSzPts val="1100"/>
              <a:buChar char="●"/>
            </a:pPr>
            <a:r>
              <a:rPr lang="en"/>
              <a:t>To make these easy to identify we have added these into 5 </a:t>
            </a:r>
            <a:r>
              <a:rPr lang="en"/>
              <a:t>different</a:t>
            </a:r>
            <a:r>
              <a:rPr lang="en"/>
              <a:t> bins being Masterstroke Likely hit , Fair set, Low attribute match and Not fitting with evaluation score ranging anywhere between -30 to +30.</a:t>
            </a:r>
            <a:endParaRPr/>
          </a:p>
          <a:p>
            <a:pPr indent="-298450" lvl="0" marL="457200" rtl="0" algn="l">
              <a:lnSpc>
                <a:spcPct val="100000"/>
              </a:lnSpc>
              <a:spcBef>
                <a:spcPts val="0"/>
              </a:spcBef>
              <a:spcAft>
                <a:spcPts val="0"/>
              </a:spcAft>
              <a:buSzPts val="1100"/>
              <a:buChar char="●"/>
            </a:pPr>
            <a:r>
              <a:rPr lang="en"/>
              <a:t>But, this alone would not be sufficient to recommend as a hit or not.</a:t>
            </a:r>
            <a:endParaRPr/>
          </a:p>
          <a:p>
            <a:pPr indent="-298450" lvl="0" marL="457200" rtl="0" algn="l">
              <a:lnSpc>
                <a:spcPct val="100000"/>
              </a:lnSpc>
              <a:spcBef>
                <a:spcPts val="0"/>
              </a:spcBef>
              <a:spcAft>
                <a:spcPts val="0"/>
              </a:spcAft>
              <a:buSzPts val="1100"/>
              <a:buChar char="●"/>
            </a:pPr>
            <a:r>
              <a:rPr lang="en"/>
              <a:t>To further enhance the recommendation we have clubbed a few more </a:t>
            </a:r>
            <a:r>
              <a:rPr lang="en"/>
              <a:t>metrics being the user review sentiment score, Avg rating on website and the accord evaluation score. These together give us the final score.</a:t>
            </a:r>
            <a:endParaRPr/>
          </a:p>
          <a:p>
            <a:pPr indent="-298450" lvl="0" marL="457200" rtl="0" algn="l">
              <a:lnSpc>
                <a:spcPct val="100000"/>
              </a:lnSpc>
              <a:spcBef>
                <a:spcPts val="0"/>
              </a:spcBef>
              <a:spcAft>
                <a:spcPts val="0"/>
              </a:spcAft>
              <a:buSzPts val="1100"/>
              <a:buChar char="●"/>
            </a:pPr>
            <a:r>
              <a:rPr lang="en"/>
              <a:t>To calculate the final score we have takes the sum of the normalized score of each  </a:t>
            </a:r>
            <a:r>
              <a:rPr lang="en">
                <a:solidFill>
                  <a:schemeClr val="dk1"/>
                </a:solidFill>
              </a:rPr>
              <a:t>sentiment score, Avg rating and the accord evaluation score.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So the recommendation can be read as “Pear Gelato” is  going to be a likely hit with a high score of 84</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a79379abc_8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fa79379abc_8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Going forward, this project could achieve even deeper insights by incorporating additional data such as geographic, demographic, and psychographic variables. This would allow us to understand not just the overall sentiment but how preferences shift across different regions, cultures, and consumer groups.</a:t>
            </a:r>
            <a:endParaRPr/>
          </a:p>
          <a:p>
            <a:pPr indent="-298450" lvl="0" marL="457200" rtl="0" algn="l">
              <a:lnSpc>
                <a:spcPct val="100000"/>
              </a:lnSpc>
              <a:spcBef>
                <a:spcPts val="0"/>
              </a:spcBef>
              <a:spcAft>
                <a:spcPts val="0"/>
              </a:spcAft>
              <a:buSzPts val="1100"/>
              <a:buChar char="●"/>
            </a:pPr>
            <a:r>
              <a:rPr lang="en"/>
              <a:t>For example, by analyzing these new datasets, brands could identify regional differences in fragrance preferences—one region favoring citrus notes, while another prefers muskier tones. This would enable highly targeted product development and marketing strategies, maximizing engagement with specific audiences.</a:t>
            </a:r>
            <a:endParaRPr/>
          </a:p>
          <a:p>
            <a:pPr indent="-298450" lvl="0" marL="457200" rtl="0" algn="l">
              <a:lnSpc>
                <a:spcPct val="100000"/>
              </a:lnSpc>
              <a:spcBef>
                <a:spcPts val="0"/>
              </a:spcBef>
              <a:spcAft>
                <a:spcPts val="0"/>
              </a:spcAft>
              <a:buSzPts val="1100"/>
              <a:buChar char="●"/>
            </a:pPr>
            <a:r>
              <a:rPr lang="en"/>
              <a:t>Another exciting enhancement would be trend forecasting. By integrating market trends, seasonality, and user-generated reviews, we could predict the fragrance compositions that are likely to dominate the market. A brand might observe increasing positive sentiment towards floral notes on social media, using this insight to launch a jasmine-based fragrance that quickly becomes a bestseller."</a:t>
            </a:r>
            <a:endParaRPr/>
          </a:p>
          <a:p>
            <a:pPr indent="-298450" lvl="0" marL="457200" rtl="0" algn="l">
              <a:lnSpc>
                <a:spcPct val="100000"/>
              </a:lnSpc>
              <a:spcBef>
                <a:spcPts val="0"/>
              </a:spcBef>
              <a:spcAft>
                <a:spcPts val="0"/>
              </a:spcAft>
              <a:buSzPts val="1100"/>
              <a:buChar char="●"/>
            </a:pPr>
            <a:r>
              <a:rPr lang="en"/>
              <a:t>Additionally, there is a growing demand for sustainable and eco-friendly ingredients. Expanding the analysis to include consumer sentiment around sustainability could help brands align with this trend. By responding to ethical consumer preferences and offering transparency in ingredient sourcing, brands could position themselves as leaders in sustainable luxury, appealing to both eco-conscious and premium consumers alike.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fa79379abc_6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2fa79379abc_6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55" name="Google Shape;55;p14"/>
          <p:cNvSpPr txBox="1"/>
          <p:nvPr>
            <p:ph type="ctrTitle"/>
          </p:nvPr>
        </p:nvSpPr>
        <p:spPr>
          <a:xfrm>
            <a:off x="713225" y="1054050"/>
            <a:ext cx="4716900" cy="2171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5200"/>
              <a:buNone/>
              <a:defRPr b="0" sz="4300">
                <a:latin typeface="Bodoni Moda"/>
                <a:ea typeface="Bodoni Moda"/>
                <a:cs typeface="Bodoni Moda"/>
                <a:sym typeface="Bodoni Mod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793400" y="3293200"/>
            <a:ext cx="3004800" cy="72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p:nvPr>
            <p:ph idx="2" type="pic"/>
          </p:nvPr>
        </p:nvSpPr>
        <p:spPr>
          <a:xfrm>
            <a:off x="5760046" y="458975"/>
            <a:ext cx="2484600" cy="3810600"/>
          </a:xfrm>
          <a:prstGeom prst="round2SameRect">
            <a:avLst>
              <a:gd fmla="val 16667" name="adj1"/>
              <a:gd fmla="val 0" name="adj2"/>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60" name="Google Shape;60;p15"/>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cxnSp>
        <p:nvCxnSpPr>
          <p:cNvPr id="61" name="Google Shape;61;p15"/>
          <p:cNvCxnSpPr/>
          <p:nvPr/>
        </p:nvCxnSpPr>
        <p:spPr>
          <a:xfrm>
            <a:off x="0" y="260925"/>
            <a:ext cx="8446200" cy="0"/>
          </a:xfrm>
          <a:prstGeom prst="straightConnector1">
            <a:avLst/>
          </a:prstGeom>
          <a:noFill/>
          <a:ln cap="flat" cmpd="sng" w="9525">
            <a:solidFill>
              <a:schemeClr val="lt1"/>
            </a:solidFill>
            <a:prstDash val="solid"/>
            <a:round/>
            <a:headEnd len="sm" w="sm" type="none"/>
            <a:tailEnd len="sm" w="sm" type="none"/>
          </a:ln>
        </p:spPr>
      </p:cxnSp>
      <p:grpSp>
        <p:nvGrpSpPr>
          <p:cNvPr id="62" name="Google Shape;62;p15"/>
          <p:cNvGrpSpPr/>
          <p:nvPr/>
        </p:nvGrpSpPr>
        <p:grpSpPr>
          <a:xfrm>
            <a:off x="8437550" y="256163"/>
            <a:ext cx="712028" cy="1129997"/>
            <a:chOff x="8431497" y="260925"/>
            <a:chExt cx="712028" cy="1129997"/>
          </a:xfrm>
        </p:grpSpPr>
        <p:grpSp>
          <p:nvGrpSpPr>
            <p:cNvPr id="63" name="Google Shape;63;p15"/>
            <p:cNvGrpSpPr/>
            <p:nvPr/>
          </p:nvGrpSpPr>
          <p:grpSpPr>
            <a:xfrm>
              <a:off x="8431497" y="260925"/>
              <a:ext cx="17100" cy="1129997"/>
              <a:chOff x="8240522" y="2425275"/>
              <a:chExt cx="17100" cy="1129997"/>
            </a:xfrm>
          </p:grpSpPr>
          <p:sp>
            <p:nvSpPr>
              <p:cNvPr id="64" name="Google Shape;64;p15"/>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5"/>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66" name="Google Shape;66;p15"/>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 name="Shape 67"/>
        <p:cNvGrpSpPr/>
        <p:nvPr/>
      </p:nvGrpSpPr>
      <p:grpSpPr>
        <a:xfrm>
          <a:off x="0" y="0"/>
          <a:ext cx="0" cy="0"/>
          <a:chOff x="0" y="0"/>
          <a:chExt cx="0" cy="0"/>
        </a:xfrm>
      </p:grpSpPr>
      <p:pic>
        <p:nvPicPr>
          <p:cNvPr id="68" name="Google Shape;68;p16"/>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69" name="Google Shape;69;p16"/>
          <p:cNvSpPr txBox="1"/>
          <p:nvPr>
            <p:ph idx="1" type="subTitle"/>
          </p:nvPr>
        </p:nvSpPr>
        <p:spPr>
          <a:xfrm>
            <a:off x="1819584" y="1572125"/>
            <a:ext cx="1775700" cy="87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2" type="subTitle"/>
          </p:nvPr>
        </p:nvSpPr>
        <p:spPr>
          <a:xfrm>
            <a:off x="6097984" y="1572125"/>
            <a:ext cx="1775700" cy="87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3" type="subTitle"/>
          </p:nvPr>
        </p:nvSpPr>
        <p:spPr>
          <a:xfrm>
            <a:off x="1819584" y="3204450"/>
            <a:ext cx="1685100" cy="87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4" type="subTitle"/>
          </p:nvPr>
        </p:nvSpPr>
        <p:spPr>
          <a:xfrm>
            <a:off x="6097984" y="3204450"/>
            <a:ext cx="1775700" cy="87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type="title"/>
          </p:nvPr>
        </p:nvSpPr>
        <p:spPr>
          <a:xfrm>
            <a:off x="783116" y="1713275"/>
            <a:ext cx="777900" cy="593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4" name="Google Shape;74;p16"/>
          <p:cNvSpPr txBox="1"/>
          <p:nvPr>
            <p:ph idx="5" type="subTitle"/>
          </p:nvPr>
        </p:nvSpPr>
        <p:spPr>
          <a:xfrm>
            <a:off x="1819584" y="2350300"/>
            <a:ext cx="22629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6" type="title"/>
          </p:nvPr>
        </p:nvSpPr>
        <p:spPr>
          <a:xfrm>
            <a:off x="783116" y="3345600"/>
            <a:ext cx="777900" cy="593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6" name="Google Shape;76;p16"/>
          <p:cNvSpPr txBox="1"/>
          <p:nvPr>
            <p:ph idx="7" type="subTitle"/>
          </p:nvPr>
        </p:nvSpPr>
        <p:spPr>
          <a:xfrm>
            <a:off x="1819584" y="3982775"/>
            <a:ext cx="22629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idx="8" type="title"/>
          </p:nvPr>
        </p:nvSpPr>
        <p:spPr>
          <a:xfrm>
            <a:off x="5061516" y="1713275"/>
            <a:ext cx="777900" cy="593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8" name="Google Shape;78;p16"/>
          <p:cNvSpPr txBox="1"/>
          <p:nvPr>
            <p:ph idx="9" type="subTitle"/>
          </p:nvPr>
        </p:nvSpPr>
        <p:spPr>
          <a:xfrm>
            <a:off x="6097984" y="2350300"/>
            <a:ext cx="22629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3" type="title"/>
          </p:nvPr>
        </p:nvSpPr>
        <p:spPr>
          <a:xfrm>
            <a:off x="5061516" y="3345600"/>
            <a:ext cx="777900" cy="593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16"/>
          <p:cNvSpPr txBox="1"/>
          <p:nvPr>
            <p:ph idx="14" type="subTitle"/>
          </p:nvPr>
        </p:nvSpPr>
        <p:spPr>
          <a:xfrm>
            <a:off x="6097984" y="3982775"/>
            <a:ext cx="22629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6"/>
          <p:cNvSpPr txBox="1"/>
          <p:nvPr>
            <p:ph idx="15"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cxnSp>
        <p:nvCxnSpPr>
          <p:cNvPr id="82" name="Google Shape;82;p16"/>
          <p:cNvCxnSpPr/>
          <p:nvPr/>
        </p:nvCxnSpPr>
        <p:spPr>
          <a:xfrm>
            <a:off x="0" y="260925"/>
            <a:ext cx="8446200" cy="0"/>
          </a:xfrm>
          <a:prstGeom prst="straightConnector1">
            <a:avLst/>
          </a:prstGeom>
          <a:noFill/>
          <a:ln cap="flat" cmpd="sng" w="9525">
            <a:solidFill>
              <a:schemeClr val="lt1"/>
            </a:solidFill>
            <a:prstDash val="solid"/>
            <a:round/>
            <a:headEnd len="sm" w="sm" type="none"/>
            <a:tailEnd len="sm" w="sm" type="none"/>
          </a:ln>
        </p:spPr>
      </p:cxnSp>
      <p:grpSp>
        <p:nvGrpSpPr>
          <p:cNvPr id="83" name="Google Shape;83;p16"/>
          <p:cNvGrpSpPr/>
          <p:nvPr/>
        </p:nvGrpSpPr>
        <p:grpSpPr>
          <a:xfrm>
            <a:off x="8431497" y="0"/>
            <a:ext cx="712028" cy="1129997"/>
            <a:chOff x="8431497" y="260925"/>
            <a:chExt cx="712028" cy="1129997"/>
          </a:xfrm>
        </p:grpSpPr>
        <p:grpSp>
          <p:nvGrpSpPr>
            <p:cNvPr id="84" name="Google Shape;84;p16"/>
            <p:cNvGrpSpPr/>
            <p:nvPr/>
          </p:nvGrpSpPr>
          <p:grpSpPr>
            <a:xfrm>
              <a:off x="8431497" y="260925"/>
              <a:ext cx="17100" cy="1129997"/>
              <a:chOff x="8240522" y="2425275"/>
              <a:chExt cx="17100" cy="1129997"/>
            </a:xfrm>
          </p:grpSpPr>
          <p:sp>
            <p:nvSpPr>
              <p:cNvPr id="85" name="Google Shape;85;p16"/>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16"/>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87" name="Google Shape;87;p16"/>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90" name="Google Shape;90;p17"/>
          <p:cNvSpPr txBox="1"/>
          <p:nvPr>
            <p:ph type="title"/>
          </p:nvPr>
        </p:nvSpPr>
        <p:spPr>
          <a:xfrm flipH="1">
            <a:off x="4128975" y="1157875"/>
            <a:ext cx="4266600" cy="820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b="0"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1" name="Google Shape;91;p17"/>
          <p:cNvSpPr txBox="1"/>
          <p:nvPr>
            <p:ph idx="1" type="subTitle"/>
          </p:nvPr>
        </p:nvSpPr>
        <p:spPr>
          <a:xfrm flipH="1">
            <a:off x="4128975" y="2098875"/>
            <a:ext cx="4266600" cy="1813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17"/>
          <p:cNvSpPr/>
          <p:nvPr>
            <p:ph idx="2" type="pic"/>
          </p:nvPr>
        </p:nvSpPr>
        <p:spPr>
          <a:xfrm>
            <a:off x="940375" y="461975"/>
            <a:ext cx="2444400" cy="3801000"/>
          </a:xfrm>
          <a:prstGeom prst="round2SameRect">
            <a:avLst>
              <a:gd fmla="val 16667" name="adj1"/>
              <a:gd fmla="val 0" name="adj2"/>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95" name="Google Shape;95;p18"/>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cxnSp>
        <p:nvCxnSpPr>
          <p:cNvPr id="96" name="Google Shape;96;p18"/>
          <p:cNvCxnSpPr/>
          <p:nvPr/>
        </p:nvCxnSpPr>
        <p:spPr>
          <a:xfrm>
            <a:off x="716575" y="260925"/>
            <a:ext cx="7716600" cy="0"/>
          </a:xfrm>
          <a:prstGeom prst="straightConnector1">
            <a:avLst/>
          </a:prstGeom>
          <a:noFill/>
          <a:ln cap="flat" cmpd="sng" w="9525">
            <a:solidFill>
              <a:schemeClr val="lt1"/>
            </a:solidFill>
            <a:prstDash val="solid"/>
            <a:round/>
            <a:headEnd len="sm" w="sm" type="none"/>
            <a:tailEnd len="sm" w="sm" type="none"/>
          </a:ln>
        </p:spPr>
      </p:cxnSp>
      <p:grpSp>
        <p:nvGrpSpPr>
          <p:cNvPr id="97" name="Google Shape;97;p18"/>
          <p:cNvGrpSpPr/>
          <p:nvPr/>
        </p:nvGrpSpPr>
        <p:grpSpPr>
          <a:xfrm>
            <a:off x="8431497" y="0"/>
            <a:ext cx="712028" cy="1129997"/>
            <a:chOff x="8431497" y="260925"/>
            <a:chExt cx="712028" cy="1129997"/>
          </a:xfrm>
        </p:grpSpPr>
        <p:grpSp>
          <p:nvGrpSpPr>
            <p:cNvPr id="98" name="Google Shape;98;p18"/>
            <p:cNvGrpSpPr/>
            <p:nvPr/>
          </p:nvGrpSpPr>
          <p:grpSpPr>
            <a:xfrm>
              <a:off x="8431497" y="260925"/>
              <a:ext cx="17100" cy="1129997"/>
              <a:chOff x="8240522" y="2425275"/>
              <a:chExt cx="17100" cy="1129997"/>
            </a:xfrm>
          </p:grpSpPr>
          <p:sp>
            <p:nvSpPr>
              <p:cNvPr id="99" name="Google Shape;99;p18"/>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8"/>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101" name="Google Shape;101;p18"/>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grpSp>
        <p:nvGrpSpPr>
          <p:cNvPr id="102" name="Google Shape;102;p18"/>
          <p:cNvGrpSpPr/>
          <p:nvPr/>
        </p:nvGrpSpPr>
        <p:grpSpPr>
          <a:xfrm flipH="1">
            <a:off x="-146" y="-1"/>
            <a:ext cx="720786" cy="1129997"/>
            <a:chOff x="8431497" y="260925"/>
            <a:chExt cx="712028" cy="1129997"/>
          </a:xfrm>
        </p:grpSpPr>
        <p:grpSp>
          <p:nvGrpSpPr>
            <p:cNvPr id="103" name="Google Shape;103;p18"/>
            <p:cNvGrpSpPr/>
            <p:nvPr/>
          </p:nvGrpSpPr>
          <p:grpSpPr>
            <a:xfrm>
              <a:off x="8431497" y="260925"/>
              <a:ext cx="17100" cy="1129997"/>
              <a:chOff x="8240522" y="2425275"/>
              <a:chExt cx="17100" cy="1129997"/>
            </a:xfrm>
          </p:grpSpPr>
          <p:sp>
            <p:nvSpPr>
              <p:cNvPr id="104" name="Google Shape;104;p18"/>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 name="Google Shape;105;p18"/>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106" name="Google Shape;106;p18"/>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09" name="Google Shape;109;p19"/>
          <p:cNvSpPr txBox="1"/>
          <p:nvPr>
            <p:ph type="title"/>
          </p:nvPr>
        </p:nvSpPr>
        <p:spPr>
          <a:xfrm flipH="1">
            <a:off x="720175" y="1749800"/>
            <a:ext cx="3852000" cy="171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b="0" sz="4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0" name="Google Shape;110;p19"/>
          <p:cNvSpPr txBox="1"/>
          <p:nvPr>
            <p:ph idx="2" type="title"/>
          </p:nvPr>
        </p:nvSpPr>
        <p:spPr>
          <a:xfrm flipH="1">
            <a:off x="713402" y="698685"/>
            <a:ext cx="1866300" cy="111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8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1" name="Google Shape;111;p19"/>
          <p:cNvSpPr txBox="1"/>
          <p:nvPr>
            <p:ph idx="1" type="subTitle"/>
          </p:nvPr>
        </p:nvSpPr>
        <p:spPr>
          <a:xfrm flipH="1">
            <a:off x="713575" y="3775300"/>
            <a:ext cx="3203700" cy="48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19"/>
          <p:cNvSpPr/>
          <p:nvPr>
            <p:ph idx="3" type="pic"/>
          </p:nvPr>
        </p:nvSpPr>
        <p:spPr>
          <a:xfrm flipH="1">
            <a:off x="5760046" y="458975"/>
            <a:ext cx="2484600" cy="3810600"/>
          </a:xfrm>
          <a:prstGeom prst="round2SameRect">
            <a:avLst>
              <a:gd fmla="val 16667" name="adj1"/>
              <a:gd fmla="val 0" name="adj2"/>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5">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15" name="Google Shape;115;p20"/>
          <p:cNvSpPr txBox="1"/>
          <p:nvPr>
            <p:ph type="title"/>
          </p:nvPr>
        </p:nvSpPr>
        <p:spPr>
          <a:xfrm>
            <a:off x="4468825" y="744625"/>
            <a:ext cx="3955200" cy="126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6" name="Google Shape;116;p20"/>
          <p:cNvSpPr txBox="1"/>
          <p:nvPr>
            <p:ph idx="1" type="body"/>
          </p:nvPr>
        </p:nvSpPr>
        <p:spPr>
          <a:xfrm>
            <a:off x="4472125" y="2231975"/>
            <a:ext cx="3948600" cy="2166900"/>
          </a:xfrm>
          <a:prstGeom prst="rect">
            <a:avLst/>
          </a:prstGeom>
          <a:noFill/>
          <a:ln>
            <a:noFill/>
          </a:ln>
        </p:spPr>
        <p:txBody>
          <a:bodyPr anchorCtr="0" anchor="t" bIns="91425" lIns="91425" spcFirstLastPara="1" rIns="91425" wrap="square" tIns="91425">
            <a:noAutofit/>
          </a:bodyPr>
          <a:lstStyle>
            <a:lvl1pPr indent="-285750" lvl="0" marL="457200" algn="l">
              <a:lnSpc>
                <a:spcPct val="100000"/>
              </a:lnSpc>
              <a:spcBef>
                <a:spcPts val="0"/>
              </a:spcBef>
              <a:spcAft>
                <a:spcPts val="0"/>
              </a:spcAft>
              <a:buClr>
                <a:schemeClr val="dk2"/>
              </a:buClr>
              <a:buSzPts val="900"/>
              <a:buFont typeface="Public Sans"/>
              <a:buChar char="●"/>
              <a:defRPr/>
            </a:lvl1pPr>
            <a:lvl2pPr indent="-342900" lvl="1" marL="914400" algn="l">
              <a:lnSpc>
                <a:spcPct val="100000"/>
              </a:lnSpc>
              <a:spcBef>
                <a:spcPts val="0"/>
              </a:spcBef>
              <a:spcAft>
                <a:spcPts val="0"/>
              </a:spcAft>
              <a:buClr>
                <a:schemeClr val="dk2"/>
              </a:buClr>
              <a:buSzPts val="1800"/>
              <a:buFont typeface="Public Sans"/>
              <a:buChar char="○"/>
              <a:defRPr sz="1600"/>
            </a:lvl2pPr>
            <a:lvl3pPr indent="-342900" lvl="2" marL="1371600" algn="l">
              <a:lnSpc>
                <a:spcPct val="100000"/>
              </a:lnSpc>
              <a:spcBef>
                <a:spcPts val="0"/>
              </a:spcBef>
              <a:spcAft>
                <a:spcPts val="0"/>
              </a:spcAft>
              <a:buClr>
                <a:schemeClr val="dk2"/>
              </a:buClr>
              <a:buSzPts val="1800"/>
              <a:buFont typeface="Public Sans"/>
              <a:buChar char="■"/>
              <a:defRPr sz="1600"/>
            </a:lvl3pPr>
            <a:lvl4pPr indent="-342900" lvl="3" marL="1828800" algn="l">
              <a:lnSpc>
                <a:spcPct val="100000"/>
              </a:lnSpc>
              <a:spcBef>
                <a:spcPts val="0"/>
              </a:spcBef>
              <a:spcAft>
                <a:spcPts val="0"/>
              </a:spcAft>
              <a:buClr>
                <a:schemeClr val="dk2"/>
              </a:buClr>
              <a:buSzPts val="1800"/>
              <a:buFont typeface="Public Sans"/>
              <a:buChar char="●"/>
              <a:defRPr sz="1600"/>
            </a:lvl4pPr>
            <a:lvl5pPr indent="-342900" lvl="4" marL="2286000" algn="l">
              <a:lnSpc>
                <a:spcPct val="100000"/>
              </a:lnSpc>
              <a:spcBef>
                <a:spcPts val="0"/>
              </a:spcBef>
              <a:spcAft>
                <a:spcPts val="0"/>
              </a:spcAft>
              <a:buClr>
                <a:schemeClr val="dk2"/>
              </a:buClr>
              <a:buSzPts val="1800"/>
              <a:buFont typeface="Public Sans"/>
              <a:buChar char="○"/>
              <a:defRPr sz="1600"/>
            </a:lvl5pPr>
            <a:lvl6pPr indent="-342900" lvl="5" marL="2743200" algn="l">
              <a:lnSpc>
                <a:spcPct val="100000"/>
              </a:lnSpc>
              <a:spcBef>
                <a:spcPts val="0"/>
              </a:spcBef>
              <a:spcAft>
                <a:spcPts val="0"/>
              </a:spcAft>
              <a:buClr>
                <a:schemeClr val="dk2"/>
              </a:buClr>
              <a:buSzPts val="1800"/>
              <a:buFont typeface="Public Sans"/>
              <a:buChar char="■"/>
              <a:defRPr sz="1600"/>
            </a:lvl6pPr>
            <a:lvl7pPr indent="-342900" lvl="6" marL="3200400" algn="l">
              <a:lnSpc>
                <a:spcPct val="100000"/>
              </a:lnSpc>
              <a:spcBef>
                <a:spcPts val="0"/>
              </a:spcBef>
              <a:spcAft>
                <a:spcPts val="0"/>
              </a:spcAft>
              <a:buClr>
                <a:schemeClr val="dk2"/>
              </a:buClr>
              <a:buSzPts val="1800"/>
              <a:buFont typeface="Public Sans"/>
              <a:buChar char="●"/>
              <a:defRPr sz="1600"/>
            </a:lvl7pPr>
            <a:lvl8pPr indent="-342900" lvl="7" marL="3657600" algn="l">
              <a:lnSpc>
                <a:spcPct val="100000"/>
              </a:lnSpc>
              <a:spcBef>
                <a:spcPts val="0"/>
              </a:spcBef>
              <a:spcAft>
                <a:spcPts val="0"/>
              </a:spcAft>
              <a:buClr>
                <a:schemeClr val="dk2"/>
              </a:buClr>
              <a:buSzPts val="1800"/>
              <a:buFont typeface="Public Sans"/>
              <a:buChar char="○"/>
              <a:defRPr sz="1600"/>
            </a:lvl8pPr>
            <a:lvl9pPr indent="-342900" lvl="8" marL="4114800" algn="l">
              <a:lnSpc>
                <a:spcPct val="100000"/>
              </a:lnSpc>
              <a:spcBef>
                <a:spcPts val="0"/>
              </a:spcBef>
              <a:spcAft>
                <a:spcPts val="0"/>
              </a:spcAft>
              <a:buClr>
                <a:schemeClr val="dk2"/>
              </a:buClr>
              <a:buSzPts val="1800"/>
              <a:buFont typeface="Public Sans"/>
              <a:buChar char="■"/>
              <a:defRPr sz="1600"/>
            </a:lvl9pPr>
          </a:lstStyle>
          <a:p/>
        </p:txBody>
      </p:sp>
      <p:sp>
        <p:nvSpPr>
          <p:cNvPr id="117" name="Google Shape;117;p20"/>
          <p:cNvSpPr/>
          <p:nvPr>
            <p:ph idx="2" type="pic"/>
          </p:nvPr>
        </p:nvSpPr>
        <p:spPr>
          <a:xfrm>
            <a:off x="922425" y="452725"/>
            <a:ext cx="2484600" cy="3810600"/>
          </a:xfrm>
          <a:prstGeom prst="round2SameRect">
            <a:avLst>
              <a:gd fmla="val 16667" name="adj1"/>
              <a:gd fmla="val 0" name="adj2"/>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20" name="Google Shape;120;p21"/>
          <p:cNvSpPr txBox="1"/>
          <p:nvPr>
            <p:ph type="title"/>
          </p:nvPr>
        </p:nvSpPr>
        <p:spPr>
          <a:xfrm>
            <a:off x="1388100" y="1106250"/>
            <a:ext cx="6367800" cy="2931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8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3">
    <p:spTree>
      <p:nvGrpSpPr>
        <p:cNvPr id="121" name="Shape 121"/>
        <p:cNvGrpSpPr/>
        <p:nvPr/>
      </p:nvGrpSpPr>
      <p:grpSpPr>
        <a:xfrm>
          <a:off x="0" y="0"/>
          <a:ext cx="0" cy="0"/>
          <a:chOff x="0" y="0"/>
          <a:chExt cx="0" cy="0"/>
        </a:xfrm>
      </p:grpSpPr>
      <p:pic>
        <p:nvPicPr>
          <p:cNvPr id="122" name="Google Shape;122;p22"/>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23" name="Google Shape;123;p22"/>
          <p:cNvSpPr txBox="1"/>
          <p:nvPr>
            <p:ph idx="1" type="subTitle"/>
          </p:nvPr>
        </p:nvSpPr>
        <p:spPr>
          <a:xfrm>
            <a:off x="1519325" y="1446575"/>
            <a:ext cx="3832500" cy="42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2pPr>
            <a:lvl3pPr lvl="2"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3pPr>
            <a:lvl4pPr lvl="3"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4pPr>
            <a:lvl5pPr lvl="4"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5pPr>
            <a:lvl6pPr lvl="5"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6pPr>
            <a:lvl7pPr lvl="6"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7pPr>
            <a:lvl8pPr lvl="7"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8pPr>
            <a:lvl9pPr lvl="8"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9pPr>
          </a:lstStyle>
          <a:p/>
        </p:txBody>
      </p:sp>
      <p:sp>
        <p:nvSpPr>
          <p:cNvPr id="124" name="Google Shape;124;p22"/>
          <p:cNvSpPr txBox="1"/>
          <p:nvPr>
            <p:ph idx="2" type="subTitle"/>
          </p:nvPr>
        </p:nvSpPr>
        <p:spPr>
          <a:xfrm>
            <a:off x="1519325" y="2555250"/>
            <a:ext cx="3832500" cy="42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2pPr>
            <a:lvl3pPr lvl="2"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3pPr>
            <a:lvl4pPr lvl="3"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4pPr>
            <a:lvl5pPr lvl="4"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5pPr>
            <a:lvl6pPr lvl="5"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6pPr>
            <a:lvl7pPr lvl="6"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7pPr>
            <a:lvl8pPr lvl="7"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8pPr>
            <a:lvl9pPr lvl="8"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9pPr>
          </a:lstStyle>
          <a:p/>
        </p:txBody>
      </p:sp>
      <p:sp>
        <p:nvSpPr>
          <p:cNvPr id="125" name="Google Shape;125;p22"/>
          <p:cNvSpPr txBox="1"/>
          <p:nvPr>
            <p:ph idx="3" type="subTitle"/>
          </p:nvPr>
        </p:nvSpPr>
        <p:spPr>
          <a:xfrm>
            <a:off x="1519325" y="3663925"/>
            <a:ext cx="3832500" cy="42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2pPr>
            <a:lvl3pPr lvl="2"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3pPr>
            <a:lvl4pPr lvl="3"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4pPr>
            <a:lvl5pPr lvl="4"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5pPr>
            <a:lvl6pPr lvl="5"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6pPr>
            <a:lvl7pPr lvl="6"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7pPr>
            <a:lvl8pPr lvl="7"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8pPr>
            <a:lvl9pPr lvl="8" algn="l">
              <a:lnSpc>
                <a:spcPct val="100000"/>
              </a:lnSpc>
              <a:spcBef>
                <a:spcPts val="0"/>
              </a:spcBef>
              <a:spcAft>
                <a:spcPts val="0"/>
              </a:spcAft>
              <a:buClr>
                <a:schemeClr val="dk2"/>
              </a:buClr>
              <a:buSzPts val="2500"/>
              <a:buFont typeface="Bodoni Moda"/>
              <a:buNone/>
              <a:defRPr i="1" sz="2500">
                <a:solidFill>
                  <a:schemeClr val="dk2"/>
                </a:solidFill>
                <a:latin typeface="Bodoni Moda"/>
                <a:ea typeface="Bodoni Moda"/>
                <a:cs typeface="Bodoni Moda"/>
                <a:sym typeface="Bodoni Moda"/>
              </a:defRPr>
            </a:lvl9pPr>
          </a:lstStyle>
          <a:p/>
        </p:txBody>
      </p:sp>
      <p:sp>
        <p:nvSpPr>
          <p:cNvPr id="126" name="Google Shape;126;p22"/>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7" name="Google Shape;127;p22"/>
          <p:cNvSpPr txBox="1"/>
          <p:nvPr>
            <p:ph idx="4" type="subTitle"/>
          </p:nvPr>
        </p:nvSpPr>
        <p:spPr>
          <a:xfrm>
            <a:off x="1519325" y="1723400"/>
            <a:ext cx="38325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2"/>
          <p:cNvSpPr txBox="1"/>
          <p:nvPr>
            <p:ph idx="5" type="subTitle"/>
          </p:nvPr>
        </p:nvSpPr>
        <p:spPr>
          <a:xfrm>
            <a:off x="1519325" y="2832075"/>
            <a:ext cx="38325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2"/>
          <p:cNvSpPr txBox="1"/>
          <p:nvPr>
            <p:ph idx="6" type="subTitle"/>
          </p:nvPr>
        </p:nvSpPr>
        <p:spPr>
          <a:xfrm>
            <a:off x="1519325" y="3940750"/>
            <a:ext cx="38325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2"/>
          <p:cNvSpPr/>
          <p:nvPr>
            <p:ph idx="7" type="pic"/>
          </p:nvPr>
        </p:nvSpPr>
        <p:spPr>
          <a:xfrm>
            <a:off x="5760046" y="456075"/>
            <a:ext cx="2484600" cy="3810600"/>
          </a:xfrm>
          <a:prstGeom prst="round2SameRect">
            <a:avLst>
              <a:gd fmla="val 16667" name="adj1"/>
              <a:gd fmla="val 0" name="adj2"/>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131" name="Shape 131"/>
        <p:cNvGrpSpPr/>
        <p:nvPr/>
      </p:nvGrpSpPr>
      <p:grpSpPr>
        <a:xfrm>
          <a:off x="0" y="0"/>
          <a:ext cx="0" cy="0"/>
          <a:chOff x="0" y="0"/>
          <a:chExt cx="0" cy="0"/>
        </a:xfrm>
      </p:grpSpPr>
      <p:pic>
        <p:nvPicPr>
          <p:cNvPr id="132" name="Google Shape;132;p23"/>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33" name="Google Shape;133;p23"/>
          <p:cNvSpPr txBox="1"/>
          <p:nvPr>
            <p:ph type="title"/>
          </p:nvPr>
        </p:nvSpPr>
        <p:spPr>
          <a:xfrm flipH="1">
            <a:off x="3961675" y="3327413"/>
            <a:ext cx="4469100" cy="463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5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4" name="Google Shape;134;p23"/>
          <p:cNvSpPr txBox="1"/>
          <p:nvPr>
            <p:ph idx="1" type="subTitle"/>
          </p:nvPr>
        </p:nvSpPr>
        <p:spPr>
          <a:xfrm flipH="1">
            <a:off x="3961675" y="1279638"/>
            <a:ext cx="4469100" cy="1954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3"/>
          <p:cNvSpPr/>
          <p:nvPr>
            <p:ph idx="2" type="pic"/>
          </p:nvPr>
        </p:nvSpPr>
        <p:spPr>
          <a:xfrm>
            <a:off x="922450" y="459725"/>
            <a:ext cx="2484600" cy="3810600"/>
          </a:xfrm>
          <a:prstGeom prst="round2SameRect">
            <a:avLst>
              <a:gd fmla="val 16667" name="adj1"/>
              <a:gd fmla="val 0" name="adj2"/>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6" name="Shape 136"/>
        <p:cNvGrpSpPr/>
        <p:nvPr/>
      </p:nvGrpSpPr>
      <p:grpSpPr>
        <a:xfrm>
          <a:off x="0" y="0"/>
          <a:ext cx="0" cy="0"/>
          <a:chOff x="0" y="0"/>
          <a:chExt cx="0" cy="0"/>
        </a:xfrm>
      </p:grpSpPr>
      <p:pic>
        <p:nvPicPr>
          <p:cNvPr id="137" name="Google Shape;137;p24"/>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38" name="Google Shape;138;p24"/>
          <p:cNvSpPr txBox="1"/>
          <p:nvPr>
            <p:ph hasCustomPrompt="1" type="title"/>
          </p:nvPr>
        </p:nvSpPr>
        <p:spPr>
          <a:xfrm>
            <a:off x="713225" y="1209963"/>
            <a:ext cx="4661400" cy="17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0400">
                <a:solidFill>
                  <a:schemeClr val="dk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9" name="Google Shape;139;p24"/>
          <p:cNvSpPr txBox="1"/>
          <p:nvPr>
            <p:ph idx="1" type="subTitle"/>
          </p:nvPr>
        </p:nvSpPr>
        <p:spPr>
          <a:xfrm>
            <a:off x="713225" y="3104338"/>
            <a:ext cx="3612300" cy="82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4"/>
          <p:cNvSpPr/>
          <p:nvPr>
            <p:ph idx="2" type="pic"/>
          </p:nvPr>
        </p:nvSpPr>
        <p:spPr>
          <a:xfrm>
            <a:off x="5762750" y="460250"/>
            <a:ext cx="2484600" cy="3813600"/>
          </a:xfrm>
          <a:prstGeom prst="round2SameRect">
            <a:avLst>
              <a:gd fmla="val 16667" name="adj1"/>
              <a:gd fmla="val 0" name="adj2"/>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pic>
        <p:nvPicPr>
          <p:cNvPr id="142" name="Google Shape;142;p25"/>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43" name="Google Shape;143;p25"/>
          <p:cNvSpPr/>
          <p:nvPr>
            <p:ph idx="2" type="pic"/>
          </p:nvPr>
        </p:nvSpPr>
        <p:spPr>
          <a:xfrm>
            <a:off x="1850" y="-8000"/>
            <a:ext cx="9144000" cy="5143500"/>
          </a:xfrm>
          <a:prstGeom prst="rect">
            <a:avLst/>
          </a:prstGeom>
          <a:noFill/>
          <a:ln>
            <a:noFill/>
          </a:ln>
        </p:spPr>
      </p:sp>
      <p:sp>
        <p:nvSpPr>
          <p:cNvPr id="144" name="Google Shape;144;p25"/>
          <p:cNvSpPr txBox="1"/>
          <p:nvPr>
            <p:ph type="title"/>
          </p:nvPr>
        </p:nvSpPr>
        <p:spPr>
          <a:xfrm>
            <a:off x="716375" y="683325"/>
            <a:ext cx="2652000" cy="1266900"/>
          </a:xfrm>
          <a:prstGeom prst="rect">
            <a:avLst/>
          </a:prstGeom>
          <a:solidFill>
            <a:schemeClr val="dk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2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45" name="Shape 145"/>
        <p:cNvGrpSpPr/>
        <p:nvPr/>
      </p:nvGrpSpPr>
      <p:grpSpPr>
        <a:xfrm>
          <a:off x="0" y="0"/>
          <a:ext cx="0" cy="0"/>
          <a:chOff x="0" y="0"/>
          <a:chExt cx="0" cy="0"/>
        </a:xfrm>
      </p:grpSpPr>
      <p:pic>
        <p:nvPicPr>
          <p:cNvPr id="146" name="Google Shape;146;p26"/>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47" name="Google Shape;147;p26"/>
          <p:cNvSpPr txBox="1"/>
          <p:nvPr>
            <p:ph idx="1" type="subTitle"/>
          </p:nvPr>
        </p:nvSpPr>
        <p:spPr>
          <a:xfrm>
            <a:off x="720025" y="1727300"/>
            <a:ext cx="2377200" cy="5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26"/>
          <p:cNvSpPr txBox="1"/>
          <p:nvPr>
            <p:ph idx="2" type="subTitle"/>
          </p:nvPr>
        </p:nvSpPr>
        <p:spPr>
          <a:xfrm>
            <a:off x="3273200" y="1727288"/>
            <a:ext cx="2377200" cy="5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6"/>
          <p:cNvSpPr txBox="1"/>
          <p:nvPr>
            <p:ph idx="3" type="subTitle"/>
          </p:nvPr>
        </p:nvSpPr>
        <p:spPr>
          <a:xfrm>
            <a:off x="5853375" y="1727288"/>
            <a:ext cx="2377200" cy="5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6"/>
          <p:cNvSpPr txBox="1"/>
          <p:nvPr>
            <p:ph idx="4" type="subTitle"/>
          </p:nvPr>
        </p:nvSpPr>
        <p:spPr>
          <a:xfrm>
            <a:off x="706550" y="3219600"/>
            <a:ext cx="2377200" cy="5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6"/>
          <p:cNvSpPr txBox="1"/>
          <p:nvPr>
            <p:ph idx="5" type="subTitle"/>
          </p:nvPr>
        </p:nvSpPr>
        <p:spPr>
          <a:xfrm>
            <a:off x="3259725" y="3219588"/>
            <a:ext cx="2377200" cy="5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6"/>
          <p:cNvSpPr txBox="1"/>
          <p:nvPr>
            <p:ph idx="6" type="subTitle"/>
          </p:nvPr>
        </p:nvSpPr>
        <p:spPr>
          <a:xfrm>
            <a:off x="5839900" y="3219588"/>
            <a:ext cx="2377200" cy="53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6"/>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54" name="Google Shape;154;p26"/>
          <p:cNvSpPr txBox="1"/>
          <p:nvPr>
            <p:ph idx="7" type="subTitle"/>
          </p:nvPr>
        </p:nvSpPr>
        <p:spPr>
          <a:xfrm>
            <a:off x="720000" y="2122325"/>
            <a:ext cx="23502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6"/>
          <p:cNvSpPr txBox="1"/>
          <p:nvPr>
            <p:ph idx="8" type="subTitle"/>
          </p:nvPr>
        </p:nvSpPr>
        <p:spPr>
          <a:xfrm>
            <a:off x="3286700" y="2122325"/>
            <a:ext cx="23502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6"/>
          <p:cNvSpPr txBox="1"/>
          <p:nvPr>
            <p:ph idx="9" type="subTitle"/>
          </p:nvPr>
        </p:nvSpPr>
        <p:spPr>
          <a:xfrm>
            <a:off x="5853425" y="2122325"/>
            <a:ext cx="23502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6"/>
          <p:cNvSpPr txBox="1"/>
          <p:nvPr>
            <p:ph idx="13" type="subTitle"/>
          </p:nvPr>
        </p:nvSpPr>
        <p:spPr>
          <a:xfrm>
            <a:off x="720000" y="3614625"/>
            <a:ext cx="23502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6"/>
          <p:cNvSpPr txBox="1"/>
          <p:nvPr>
            <p:ph idx="14" type="subTitle"/>
          </p:nvPr>
        </p:nvSpPr>
        <p:spPr>
          <a:xfrm>
            <a:off x="3286700" y="3614625"/>
            <a:ext cx="23502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26"/>
          <p:cNvSpPr txBox="1"/>
          <p:nvPr>
            <p:ph idx="15" type="subTitle"/>
          </p:nvPr>
        </p:nvSpPr>
        <p:spPr>
          <a:xfrm>
            <a:off x="5853425" y="3614625"/>
            <a:ext cx="2350200" cy="62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0" name="Google Shape;160;p26"/>
          <p:cNvCxnSpPr/>
          <p:nvPr/>
        </p:nvCxnSpPr>
        <p:spPr>
          <a:xfrm>
            <a:off x="0" y="260925"/>
            <a:ext cx="8446200" cy="0"/>
          </a:xfrm>
          <a:prstGeom prst="straightConnector1">
            <a:avLst/>
          </a:prstGeom>
          <a:noFill/>
          <a:ln cap="flat" cmpd="sng" w="9525">
            <a:solidFill>
              <a:schemeClr val="lt1"/>
            </a:solidFill>
            <a:prstDash val="solid"/>
            <a:round/>
            <a:headEnd len="sm" w="sm" type="none"/>
            <a:tailEnd len="sm" w="sm" type="none"/>
          </a:ln>
        </p:spPr>
      </p:cxnSp>
      <p:grpSp>
        <p:nvGrpSpPr>
          <p:cNvPr id="161" name="Google Shape;161;p26"/>
          <p:cNvGrpSpPr/>
          <p:nvPr/>
        </p:nvGrpSpPr>
        <p:grpSpPr>
          <a:xfrm>
            <a:off x="8431497" y="0"/>
            <a:ext cx="712028" cy="1129997"/>
            <a:chOff x="8431497" y="260925"/>
            <a:chExt cx="712028" cy="1129997"/>
          </a:xfrm>
        </p:grpSpPr>
        <p:grpSp>
          <p:nvGrpSpPr>
            <p:cNvPr id="162" name="Google Shape;162;p26"/>
            <p:cNvGrpSpPr/>
            <p:nvPr/>
          </p:nvGrpSpPr>
          <p:grpSpPr>
            <a:xfrm>
              <a:off x="8431497" y="260925"/>
              <a:ext cx="17100" cy="1129997"/>
              <a:chOff x="8240522" y="2425275"/>
              <a:chExt cx="17100" cy="1129997"/>
            </a:xfrm>
          </p:grpSpPr>
          <p:sp>
            <p:nvSpPr>
              <p:cNvPr id="163" name="Google Shape;163;p26"/>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4" name="Google Shape;164;p26"/>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165" name="Google Shape;165;p26"/>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6">
    <p:spTree>
      <p:nvGrpSpPr>
        <p:cNvPr id="166" name="Shape 166"/>
        <p:cNvGrpSpPr/>
        <p:nvPr/>
      </p:nvGrpSpPr>
      <p:grpSpPr>
        <a:xfrm>
          <a:off x="0" y="0"/>
          <a:ext cx="0" cy="0"/>
          <a:chOff x="0" y="0"/>
          <a:chExt cx="0" cy="0"/>
        </a:xfrm>
      </p:grpSpPr>
      <p:pic>
        <p:nvPicPr>
          <p:cNvPr id="167" name="Google Shape;167;p27"/>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68" name="Google Shape;168;p27"/>
          <p:cNvSpPr txBox="1"/>
          <p:nvPr>
            <p:ph idx="1" type="subTitle"/>
          </p:nvPr>
        </p:nvSpPr>
        <p:spPr>
          <a:xfrm>
            <a:off x="696875" y="3095225"/>
            <a:ext cx="2212800" cy="54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27"/>
          <p:cNvSpPr txBox="1"/>
          <p:nvPr>
            <p:ph idx="2" type="subTitle"/>
          </p:nvPr>
        </p:nvSpPr>
        <p:spPr>
          <a:xfrm>
            <a:off x="3465600" y="3095225"/>
            <a:ext cx="2212800" cy="54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7"/>
          <p:cNvSpPr txBox="1"/>
          <p:nvPr>
            <p:ph idx="3" type="subTitle"/>
          </p:nvPr>
        </p:nvSpPr>
        <p:spPr>
          <a:xfrm>
            <a:off x="6234325" y="3095225"/>
            <a:ext cx="2212800" cy="54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7"/>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72" name="Google Shape;172;p27"/>
          <p:cNvSpPr txBox="1"/>
          <p:nvPr>
            <p:ph idx="4" type="subTitle"/>
          </p:nvPr>
        </p:nvSpPr>
        <p:spPr>
          <a:xfrm>
            <a:off x="696863" y="3566400"/>
            <a:ext cx="2212800" cy="86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27"/>
          <p:cNvSpPr txBox="1"/>
          <p:nvPr>
            <p:ph idx="5" type="subTitle"/>
          </p:nvPr>
        </p:nvSpPr>
        <p:spPr>
          <a:xfrm>
            <a:off x="3465600" y="3566400"/>
            <a:ext cx="2212800" cy="86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27"/>
          <p:cNvSpPr txBox="1"/>
          <p:nvPr>
            <p:ph idx="6" type="subTitle"/>
          </p:nvPr>
        </p:nvSpPr>
        <p:spPr>
          <a:xfrm>
            <a:off x="6234313" y="3566400"/>
            <a:ext cx="2212800" cy="86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27"/>
          <p:cNvSpPr txBox="1"/>
          <p:nvPr>
            <p:ph idx="7" type="title"/>
          </p:nvPr>
        </p:nvSpPr>
        <p:spPr>
          <a:xfrm>
            <a:off x="1327625" y="1561000"/>
            <a:ext cx="951300" cy="7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solidFill>
                  <a:schemeClr val="dk2"/>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176" name="Google Shape;176;p27"/>
          <p:cNvSpPr txBox="1"/>
          <p:nvPr>
            <p:ph idx="8" type="title"/>
          </p:nvPr>
        </p:nvSpPr>
        <p:spPr>
          <a:xfrm>
            <a:off x="4096350" y="1561200"/>
            <a:ext cx="951300" cy="7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solidFill>
                  <a:schemeClr val="dk2"/>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177" name="Google Shape;177;p27"/>
          <p:cNvSpPr txBox="1"/>
          <p:nvPr>
            <p:ph idx="9" type="title"/>
          </p:nvPr>
        </p:nvSpPr>
        <p:spPr>
          <a:xfrm>
            <a:off x="6865075" y="1561200"/>
            <a:ext cx="951300" cy="7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3500">
                <a:solidFill>
                  <a:schemeClr val="dk2"/>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cxnSp>
        <p:nvCxnSpPr>
          <p:cNvPr id="178" name="Google Shape;178;p27"/>
          <p:cNvCxnSpPr/>
          <p:nvPr/>
        </p:nvCxnSpPr>
        <p:spPr>
          <a:xfrm>
            <a:off x="716575" y="260925"/>
            <a:ext cx="7716600" cy="0"/>
          </a:xfrm>
          <a:prstGeom prst="straightConnector1">
            <a:avLst/>
          </a:prstGeom>
          <a:noFill/>
          <a:ln cap="flat" cmpd="sng" w="9525">
            <a:solidFill>
              <a:schemeClr val="lt1"/>
            </a:solidFill>
            <a:prstDash val="solid"/>
            <a:round/>
            <a:headEnd len="sm" w="sm" type="none"/>
            <a:tailEnd len="sm" w="sm" type="none"/>
          </a:ln>
        </p:spPr>
      </p:cxnSp>
      <p:grpSp>
        <p:nvGrpSpPr>
          <p:cNvPr id="179" name="Google Shape;179;p27"/>
          <p:cNvGrpSpPr/>
          <p:nvPr/>
        </p:nvGrpSpPr>
        <p:grpSpPr>
          <a:xfrm>
            <a:off x="8431497" y="0"/>
            <a:ext cx="712028" cy="1129997"/>
            <a:chOff x="8431497" y="260925"/>
            <a:chExt cx="712028" cy="1129997"/>
          </a:xfrm>
        </p:grpSpPr>
        <p:grpSp>
          <p:nvGrpSpPr>
            <p:cNvPr id="180" name="Google Shape;180;p27"/>
            <p:cNvGrpSpPr/>
            <p:nvPr/>
          </p:nvGrpSpPr>
          <p:grpSpPr>
            <a:xfrm>
              <a:off x="8431497" y="260925"/>
              <a:ext cx="17100" cy="1129997"/>
              <a:chOff x="8240522" y="2425275"/>
              <a:chExt cx="17100" cy="1129997"/>
            </a:xfrm>
          </p:grpSpPr>
          <p:sp>
            <p:nvSpPr>
              <p:cNvPr id="181" name="Google Shape;181;p27"/>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27"/>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183" name="Google Shape;183;p27"/>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grpSp>
        <p:nvGrpSpPr>
          <p:cNvPr id="184" name="Google Shape;184;p27"/>
          <p:cNvGrpSpPr/>
          <p:nvPr/>
        </p:nvGrpSpPr>
        <p:grpSpPr>
          <a:xfrm flipH="1">
            <a:off x="-146" y="-1"/>
            <a:ext cx="720786" cy="1129997"/>
            <a:chOff x="8431497" y="260925"/>
            <a:chExt cx="712028" cy="1129997"/>
          </a:xfrm>
        </p:grpSpPr>
        <p:grpSp>
          <p:nvGrpSpPr>
            <p:cNvPr id="185" name="Google Shape;185;p27"/>
            <p:cNvGrpSpPr/>
            <p:nvPr/>
          </p:nvGrpSpPr>
          <p:grpSpPr>
            <a:xfrm>
              <a:off x="8431497" y="260925"/>
              <a:ext cx="17100" cy="1129997"/>
              <a:chOff x="8240522" y="2425275"/>
              <a:chExt cx="17100" cy="1129997"/>
            </a:xfrm>
          </p:grpSpPr>
          <p:sp>
            <p:nvSpPr>
              <p:cNvPr id="186" name="Google Shape;186;p27"/>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p27"/>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188" name="Google Shape;188;p27"/>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89"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191" name="Google Shape;191;p28"/>
          <p:cNvSpPr txBox="1"/>
          <p:nvPr>
            <p:ph idx="1" type="subTitle"/>
          </p:nvPr>
        </p:nvSpPr>
        <p:spPr>
          <a:xfrm>
            <a:off x="3899675" y="1800800"/>
            <a:ext cx="2193000" cy="538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8"/>
          <p:cNvSpPr txBox="1"/>
          <p:nvPr>
            <p:ph idx="2" type="subTitle"/>
          </p:nvPr>
        </p:nvSpPr>
        <p:spPr>
          <a:xfrm>
            <a:off x="6237700" y="1800800"/>
            <a:ext cx="2193000" cy="538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28"/>
          <p:cNvSpPr txBox="1"/>
          <p:nvPr>
            <p:ph idx="3" type="subTitle"/>
          </p:nvPr>
        </p:nvSpPr>
        <p:spPr>
          <a:xfrm>
            <a:off x="3899675" y="3293100"/>
            <a:ext cx="2193000" cy="538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28"/>
          <p:cNvSpPr txBox="1"/>
          <p:nvPr>
            <p:ph idx="4" type="subTitle"/>
          </p:nvPr>
        </p:nvSpPr>
        <p:spPr>
          <a:xfrm>
            <a:off x="6237700" y="3293100"/>
            <a:ext cx="2193000" cy="538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8"/>
          <p:cNvSpPr txBox="1"/>
          <p:nvPr>
            <p:ph type="title"/>
          </p:nvPr>
        </p:nvSpPr>
        <p:spPr>
          <a:xfrm>
            <a:off x="3762575" y="756625"/>
            <a:ext cx="46347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96" name="Google Shape;196;p28"/>
          <p:cNvSpPr txBox="1"/>
          <p:nvPr>
            <p:ph idx="5" type="subTitle"/>
          </p:nvPr>
        </p:nvSpPr>
        <p:spPr>
          <a:xfrm>
            <a:off x="3899675" y="2195825"/>
            <a:ext cx="2193000" cy="62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28"/>
          <p:cNvSpPr txBox="1"/>
          <p:nvPr>
            <p:ph idx="6" type="subTitle"/>
          </p:nvPr>
        </p:nvSpPr>
        <p:spPr>
          <a:xfrm>
            <a:off x="6237700" y="2195825"/>
            <a:ext cx="2193000" cy="62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28"/>
          <p:cNvSpPr txBox="1"/>
          <p:nvPr>
            <p:ph idx="7" type="subTitle"/>
          </p:nvPr>
        </p:nvSpPr>
        <p:spPr>
          <a:xfrm>
            <a:off x="3899675" y="3688125"/>
            <a:ext cx="2193000" cy="62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8"/>
          <p:cNvSpPr txBox="1"/>
          <p:nvPr>
            <p:ph idx="8" type="subTitle"/>
          </p:nvPr>
        </p:nvSpPr>
        <p:spPr>
          <a:xfrm>
            <a:off x="6237700" y="3688125"/>
            <a:ext cx="2193000" cy="625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p28"/>
          <p:cNvSpPr/>
          <p:nvPr>
            <p:ph idx="9" type="pic"/>
          </p:nvPr>
        </p:nvSpPr>
        <p:spPr>
          <a:xfrm>
            <a:off x="920263" y="462125"/>
            <a:ext cx="2484600" cy="3810600"/>
          </a:xfrm>
          <a:prstGeom prst="round2SameRect">
            <a:avLst>
              <a:gd fmla="val 16667" name="adj1"/>
              <a:gd fmla="val 0" name="adj2"/>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
    <p:spTree>
      <p:nvGrpSpPr>
        <p:cNvPr id="201" name="Shape 201"/>
        <p:cNvGrpSpPr/>
        <p:nvPr/>
      </p:nvGrpSpPr>
      <p:grpSpPr>
        <a:xfrm>
          <a:off x="0" y="0"/>
          <a:ext cx="0" cy="0"/>
          <a:chOff x="0" y="0"/>
          <a:chExt cx="0" cy="0"/>
        </a:xfrm>
      </p:grpSpPr>
      <p:pic>
        <p:nvPicPr>
          <p:cNvPr id="202" name="Google Shape;202;p29"/>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03" name="Google Shape;203;p29"/>
          <p:cNvSpPr txBox="1"/>
          <p:nvPr>
            <p:ph idx="1" type="subTitle"/>
          </p:nvPr>
        </p:nvSpPr>
        <p:spPr>
          <a:xfrm>
            <a:off x="713225" y="1455453"/>
            <a:ext cx="4655700" cy="3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04" name="Google Shape;204;p29"/>
          <p:cNvSpPr txBox="1"/>
          <p:nvPr>
            <p:ph type="title"/>
          </p:nvPr>
        </p:nvSpPr>
        <p:spPr>
          <a:xfrm>
            <a:off x="713225" y="733138"/>
            <a:ext cx="4655700" cy="81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4600">
                <a:solidFill>
                  <a:schemeClr val="dk2"/>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205" name="Google Shape;205;p29"/>
          <p:cNvSpPr txBox="1"/>
          <p:nvPr>
            <p:ph idx="2" type="subTitle"/>
          </p:nvPr>
        </p:nvSpPr>
        <p:spPr>
          <a:xfrm>
            <a:off x="713225" y="2741372"/>
            <a:ext cx="4655700" cy="3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06" name="Google Shape;206;p29"/>
          <p:cNvSpPr txBox="1"/>
          <p:nvPr>
            <p:ph idx="3" type="title"/>
          </p:nvPr>
        </p:nvSpPr>
        <p:spPr>
          <a:xfrm>
            <a:off x="713225" y="2019000"/>
            <a:ext cx="4655700" cy="81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4600">
                <a:solidFill>
                  <a:schemeClr val="dk2"/>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207" name="Google Shape;207;p29"/>
          <p:cNvSpPr txBox="1"/>
          <p:nvPr>
            <p:ph idx="4" type="subTitle"/>
          </p:nvPr>
        </p:nvSpPr>
        <p:spPr>
          <a:xfrm>
            <a:off x="713225" y="4027265"/>
            <a:ext cx="4655700" cy="3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08" name="Google Shape;208;p29"/>
          <p:cNvSpPr txBox="1"/>
          <p:nvPr>
            <p:ph idx="5" type="title"/>
          </p:nvPr>
        </p:nvSpPr>
        <p:spPr>
          <a:xfrm>
            <a:off x="713225" y="3304900"/>
            <a:ext cx="4655700" cy="81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4600">
                <a:solidFill>
                  <a:schemeClr val="dk2"/>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209" name="Google Shape;209;p29"/>
          <p:cNvSpPr/>
          <p:nvPr>
            <p:ph idx="6" type="pic"/>
          </p:nvPr>
        </p:nvSpPr>
        <p:spPr>
          <a:xfrm>
            <a:off x="5762750" y="458975"/>
            <a:ext cx="2484600" cy="3803700"/>
          </a:xfrm>
          <a:prstGeom prst="round2SameRect">
            <a:avLst>
              <a:gd fmla="val 16667" name="adj1"/>
              <a:gd fmla="val 0" name="adj2"/>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0" name="Shape 210"/>
        <p:cNvGrpSpPr/>
        <p:nvPr/>
      </p:nvGrpSpPr>
      <p:grpSpPr>
        <a:xfrm>
          <a:off x="0" y="0"/>
          <a:ext cx="0" cy="0"/>
          <a:chOff x="0" y="0"/>
          <a:chExt cx="0" cy="0"/>
        </a:xfrm>
      </p:grpSpPr>
      <p:pic>
        <p:nvPicPr>
          <p:cNvPr id="211" name="Google Shape;211;p30"/>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12" name="Google Shape;212;p30"/>
          <p:cNvSpPr txBox="1"/>
          <p:nvPr>
            <p:ph type="title"/>
          </p:nvPr>
        </p:nvSpPr>
        <p:spPr>
          <a:xfrm flipH="1">
            <a:off x="5102500" y="1054025"/>
            <a:ext cx="3021000" cy="1726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3" name="Google Shape;213;p30"/>
          <p:cNvSpPr txBox="1"/>
          <p:nvPr>
            <p:ph idx="1" type="subTitle"/>
          </p:nvPr>
        </p:nvSpPr>
        <p:spPr>
          <a:xfrm flipH="1">
            <a:off x="4549300" y="2954775"/>
            <a:ext cx="3574200" cy="1002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p30"/>
          <p:cNvSpPr/>
          <p:nvPr>
            <p:ph idx="2" type="pic"/>
          </p:nvPr>
        </p:nvSpPr>
        <p:spPr>
          <a:xfrm>
            <a:off x="920275" y="462000"/>
            <a:ext cx="2484600" cy="3810600"/>
          </a:xfrm>
          <a:prstGeom prst="round2SameRect">
            <a:avLst>
              <a:gd fmla="val 16667" name="adj1"/>
              <a:gd fmla="val 0" name="adj2"/>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17" name="Google Shape;217;p31"/>
          <p:cNvSpPr txBox="1"/>
          <p:nvPr>
            <p:ph idx="1" type="subTitle"/>
          </p:nvPr>
        </p:nvSpPr>
        <p:spPr>
          <a:xfrm>
            <a:off x="713225" y="2347383"/>
            <a:ext cx="3272100" cy="477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31"/>
          <p:cNvSpPr txBox="1"/>
          <p:nvPr>
            <p:ph idx="2" type="subTitle"/>
          </p:nvPr>
        </p:nvSpPr>
        <p:spPr>
          <a:xfrm>
            <a:off x="713225" y="3712525"/>
            <a:ext cx="3272100" cy="477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31"/>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20" name="Google Shape;220;p31"/>
          <p:cNvSpPr txBox="1"/>
          <p:nvPr>
            <p:ph idx="3" type="subTitle"/>
          </p:nvPr>
        </p:nvSpPr>
        <p:spPr>
          <a:xfrm>
            <a:off x="713225" y="1710463"/>
            <a:ext cx="3272100" cy="63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1" name="Google Shape;221;p31"/>
          <p:cNvSpPr txBox="1"/>
          <p:nvPr>
            <p:ph idx="4" type="subTitle"/>
          </p:nvPr>
        </p:nvSpPr>
        <p:spPr>
          <a:xfrm>
            <a:off x="713225" y="3075604"/>
            <a:ext cx="3272100" cy="63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2" name="Google Shape;222;p31"/>
          <p:cNvSpPr/>
          <p:nvPr>
            <p:ph idx="5" type="pic"/>
          </p:nvPr>
        </p:nvSpPr>
        <p:spPr>
          <a:xfrm>
            <a:off x="5762750" y="458925"/>
            <a:ext cx="2484600" cy="3813600"/>
          </a:xfrm>
          <a:prstGeom prst="round2SameRect">
            <a:avLst>
              <a:gd fmla="val 16667" name="adj1"/>
              <a:gd fmla="val 0" name="adj2"/>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0">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25" name="Google Shape;225;p32"/>
          <p:cNvSpPr txBox="1"/>
          <p:nvPr>
            <p:ph idx="1" type="subTitle"/>
          </p:nvPr>
        </p:nvSpPr>
        <p:spPr>
          <a:xfrm>
            <a:off x="1392200" y="1879700"/>
            <a:ext cx="2193000" cy="53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2"/>
          <p:cNvSpPr txBox="1"/>
          <p:nvPr>
            <p:ph idx="2" type="subTitle"/>
          </p:nvPr>
        </p:nvSpPr>
        <p:spPr>
          <a:xfrm>
            <a:off x="5558800" y="1879688"/>
            <a:ext cx="2193000" cy="53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32"/>
          <p:cNvSpPr txBox="1"/>
          <p:nvPr>
            <p:ph idx="3" type="subTitle"/>
          </p:nvPr>
        </p:nvSpPr>
        <p:spPr>
          <a:xfrm>
            <a:off x="1392200" y="3524400"/>
            <a:ext cx="2193000" cy="53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2"/>
          <p:cNvSpPr txBox="1"/>
          <p:nvPr>
            <p:ph idx="4" type="subTitle"/>
          </p:nvPr>
        </p:nvSpPr>
        <p:spPr>
          <a:xfrm>
            <a:off x="5558800" y="3524388"/>
            <a:ext cx="2193000" cy="53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32"/>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30" name="Google Shape;230;p32"/>
          <p:cNvSpPr txBox="1"/>
          <p:nvPr>
            <p:ph idx="5" type="subTitle"/>
          </p:nvPr>
        </p:nvSpPr>
        <p:spPr>
          <a:xfrm>
            <a:off x="1392188" y="2274725"/>
            <a:ext cx="21930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32"/>
          <p:cNvSpPr txBox="1"/>
          <p:nvPr>
            <p:ph idx="6" type="subTitle"/>
          </p:nvPr>
        </p:nvSpPr>
        <p:spPr>
          <a:xfrm>
            <a:off x="5558788" y="2274725"/>
            <a:ext cx="21930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32"/>
          <p:cNvSpPr txBox="1"/>
          <p:nvPr>
            <p:ph idx="7" type="subTitle"/>
          </p:nvPr>
        </p:nvSpPr>
        <p:spPr>
          <a:xfrm>
            <a:off x="1392188" y="3919425"/>
            <a:ext cx="21930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32"/>
          <p:cNvSpPr txBox="1"/>
          <p:nvPr>
            <p:ph idx="8" type="subTitle"/>
          </p:nvPr>
        </p:nvSpPr>
        <p:spPr>
          <a:xfrm>
            <a:off x="5558788" y="3919425"/>
            <a:ext cx="2193000" cy="62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34" name="Google Shape;234;p32"/>
          <p:cNvCxnSpPr/>
          <p:nvPr/>
        </p:nvCxnSpPr>
        <p:spPr>
          <a:xfrm>
            <a:off x="716575" y="260925"/>
            <a:ext cx="7716600" cy="0"/>
          </a:xfrm>
          <a:prstGeom prst="straightConnector1">
            <a:avLst/>
          </a:prstGeom>
          <a:noFill/>
          <a:ln cap="flat" cmpd="sng" w="9525">
            <a:solidFill>
              <a:schemeClr val="lt1"/>
            </a:solidFill>
            <a:prstDash val="solid"/>
            <a:round/>
            <a:headEnd len="sm" w="sm" type="none"/>
            <a:tailEnd len="sm" w="sm" type="none"/>
          </a:ln>
        </p:spPr>
      </p:cxnSp>
      <p:grpSp>
        <p:nvGrpSpPr>
          <p:cNvPr id="235" name="Google Shape;235;p32"/>
          <p:cNvGrpSpPr/>
          <p:nvPr/>
        </p:nvGrpSpPr>
        <p:grpSpPr>
          <a:xfrm>
            <a:off x="8431497" y="0"/>
            <a:ext cx="712028" cy="1129997"/>
            <a:chOff x="8431497" y="260925"/>
            <a:chExt cx="712028" cy="1129997"/>
          </a:xfrm>
        </p:grpSpPr>
        <p:grpSp>
          <p:nvGrpSpPr>
            <p:cNvPr id="236" name="Google Shape;236;p32"/>
            <p:cNvGrpSpPr/>
            <p:nvPr/>
          </p:nvGrpSpPr>
          <p:grpSpPr>
            <a:xfrm>
              <a:off x="8431497" y="260925"/>
              <a:ext cx="17100" cy="1129997"/>
              <a:chOff x="8240522" y="2425275"/>
              <a:chExt cx="17100" cy="1129997"/>
            </a:xfrm>
          </p:grpSpPr>
          <p:sp>
            <p:nvSpPr>
              <p:cNvPr id="237" name="Google Shape;237;p32"/>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8" name="Google Shape;238;p32"/>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239" name="Google Shape;239;p32"/>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grpSp>
        <p:nvGrpSpPr>
          <p:cNvPr id="240" name="Google Shape;240;p32"/>
          <p:cNvGrpSpPr/>
          <p:nvPr/>
        </p:nvGrpSpPr>
        <p:grpSpPr>
          <a:xfrm flipH="1">
            <a:off x="-146" y="-1"/>
            <a:ext cx="720786" cy="1129997"/>
            <a:chOff x="8431497" y="260925"/>
            <a:chExt cx="712028" cy="1129997"/>
          </a:xfrm>
        </p:grpSpPr>
        <p:grpSp>
          <p:nvGrpSpPr>
            <p:cNvPr id="241" name="Google Shape;241;p32"/>
            <p:cNvGrpSpPr/>
            <p:nvPr/>
          </p:nvGrpSpPr>
          <p:grpSpPr>
            <a:xfrm>
              <a:off x="8431497" y="260925"/>
              <a:ext cx="17100" cy="1129997"/>
              <a:chOff x="8240522" y="2425275"/>
              <a:chExt cx="17100" cy="1129997"/>
            </a:xfrm>
          </p:grpSpPr>
          <p:sp>
            <p:nvSpPr>
              <p:cNvPr id="242" name="Google Shape;242;p32"/>
              <p:cNvSpPr/>
              <p:nvPr/>
            </p:nvSpPr>
            <p:spPr>
              <a:xfrm flipH="1" rot="-5400000">
                <a:off x="8240522" y="353817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3" name="Google Shape;243;p32"/>
              <p:cNvCxnSpPr/>
              <p:nvPr/>
            </p:nvCxnSpPr>
            <p:spPr>
              <a:xfrm>
                <a:off x="8249075" y="2425275"/>
                <a:ext cx="0" cy="1067700"/>
              </a:xfrm>
              <a:prstGeom prst="straightConnector1">
                <a:avLst/>
              </a:prstGeom>
              <a:noFill/>
              <a:ln cap="flat" cmpd="sng" w="9525">
                <a:solidFill>
                  <a:schemeClr val="lt1"/>
                </a:solidFill>
                <a:prstDash val="solid"/>
                <a:round/>
                <a:headEnd len="sm" w="sm" type="none"/>
                <a:tailEnd len="sm" w="sm" type="none"/>
              </a:ln>
            </p:spPr>
          </p:cxnSp>
        </p:grpSp>
        <p:cxnSp>
          <p:nvCxnSpPr>
            <p:cNvPr id="244" name="Google Shape;244;p32"/>
            <p:cNvCxnSpPr/>
            <p:nvPr/>
          </p:nvCxnSpPr>
          <p:spPr>
            <a:xfrm>
              <a:off x="8438825" y="1062700"/>
              <a:ext cx="7047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5" name="Shape 245"/>
        <p:cNvGrpSpPr/>
        <p:nvPr/>
      </p:nvGrpSpPr>
      <p:grpSpPr>
        <a:xfrm>
          <a:off x="0" y="0"/>
          <a:ext cx="0" cy="0"/>
          <a:chOff x="0" y="0"/>
          <a:chExt cx="0" cy="0"/>
        </a:xfrm>
      </p:grpSpPr>
      <p:pic>
        <p:nvPicPr>
          <p:cNvPr id="246" name="Google Shape;246;p33"/>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47" name="Google Shape;247;p33"/>
          <p:cNvSpPr txBox="1"/>
          <p:nvPr>
            <p:ph idx="1" type="subTitle"/>
          </p:nvPr>
        </p:nvSpPr>
        <p:spPr>
          <a:xfrm>
            <a:off x="6554805" y="1868100"/>
            <a:ext cx="1869300" cy="453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r">
              <a:lnSpc>
                <a:spcPct val="100000"/>
              </a:lnSpc>
              <a:spcBef>
                <a:spcPts val="0"/>
              </a:spcBef>
              <a:spcAft>
                <a:spcPts val="0"/>
              </a:spcAft>
              <a:buClr>
                <a:schemeClr val="dk2"/>
              </a:buClr>
              <a:buSzPts val="2500"/>
              <a:buNone/>
              <a:defRPr i="1" sz="2500">
                <a:solidFill>
                  <a:schemeClr val="dk2"/>
                </a:solidFill>
              </a:defRPr>
            </a:lvl2pPr>
            <a:lvl3pPr lvl="2" algn="r">
              <a:lnSpc>
                <a:spcPct val="100000"/>
              </a:lnSpc>
              <a:spcBef>
                <a:spcPts val="0"/>
              </a:spcBef>
              <a:spcAft>
                <a:spcPts val="0"/>
              </a:spcAft>
              <a:buClr>
                <a:schemeClr val="dk2"/>
              </a:buClr>
              <a:buSzPts val="2500"/>
              <a:buNone/>
              <a:defRPr i="1" sz="2500">
                <a:solidFill>
                  <a:schemeClr val="dk2"/>
                </a:solidFill>
              </a:defRPr>
            </a:lvl3pPr>
            <a:lvl4pPr lvl="3" algn="r">
              <a:lnSpc>
                <a:spcPct val="100000"/>
              </a:lnSpc>
              <a:spcBef>
                <a:spcPts val="0"/>
              </a:spcBef>
              <a:spcAft>
                <a:spcPts val="0"/>
              </a:spcAft>
              <a:buClr>
                <a:schemeClr val="dk2"/>
              </a:buClr>
              <a:buSzPts val="2500"/>
              <a:buNone/>
              <a:defRPr i="1" sz="2500">
                <a:solidFill>
                  <a:schemeClr val="dk2"/>
                </a:solidFill>
              </a:defRPr>
            </a:lvl4pPr>
            <a:lvl5pPr lvl="4" algn="r">
              <a:lnSpc>
                <a:spcPct val="100000"/>
              </a:lnSpc>
              <a:spcBef>
                <a:spcPts val="0"/>
              </a:spcBef>
              <a:spcAft>
                <a:spcPts val="0"/>
              </a:spcAft>
              <a:buClr>
                <a:schemeClr val="dk2"/>
              </a:buClr>
              <a:buSzPts val="2500"/>
              <a:buNone/>
              <a:defRPr i="1" sz="2500">
                <a:solidFill>
                  <a:schemeClr val="dk2"/>
                </a:solidFill>
              </a:defRPr>
            </a:lvl5pPr>
            <a:lvl6pPr lvl="5" algn="r">
              <a:lnSpc>
                <a:spcPct val="100000"/>
              </a:lnSpc>
              <a:spcBef>
                <a:spcPts val="0"/>
              </a:spcBef>
              <a:spcAft>
                <a:spcPts val="0"/>
              </a:spcAft>
              <a:buClr>
                <a:schemeClr val="dk2"/>
              </a:buClr>
              <a:buSzPts val="2500"/>
              <a:buNone/>
              <a:defRPr i="1" sz="2500">
                <a:solidFill>
                  <a:schemeClr val="dk2"/>
                </a:solidFill>
              </a:defRPr>
            </a:lvl6pPr>
            <a:lvl7pPr lvl="6" algn="r">
              <a:lnSpc>
                <a:spcPct val="100000"/>
              </a:lnSpc>
              <a:spcBef>
                <a:spcPts val="0"/>
              </a:spcBef>
              <a:spcAft>
                <a:spcPts val="0"/>
              </a:spcAft>
              <a:buClr>
                <a:schemeClr val="dk2"/>
              </a:buClr>
              <a:buSzPts val="2500"/>
              <a:buNone/>
              <a:defRPr i="1" sz="2500">
                <a:solidFill>
                  <a:schemeClr val="dk2"/>
                </a:solidFill>
              </a:defRPr>
            </a:lvl7pPr>
            <a:lvl8pPr lvl="7" algn="r">
              <a:lnSpc>
                <a:spcPct val="100000"/>
              </a:lnSpc>
              <a:spcBef>
                <a:spcPts val="0"/>
              </a:spcBef>
              <a:spcAft>
                <a:spcPts val="0"/>
              </a:spcAft>
              <a:buClr>
                <a:schemeClr val="dk2"/>
              </a:buClr>
              <a:buSzPts val="2500"/>
              <a:buNone/>
              <a:defRPr i="1" sz="2500">
                <a:solidFill>
                  <a:schemeClr val="dk2"/>
                </a:solidFill>
              </a:defRPr>
            </a:lvl8pPr>
            <a:lvl9pPr lvl="8" algn="r">
              <a:lnSpc>
                <a:spcPct val="100000"/>
              </a:lnSpc>
              <a:spcBef>
                <a:spcPts val="0"/>
              </a:spcBef>
              <a:spcAft>
                <a:spcPts val="0"/>
              </a:spcAft>
              <a:buClr>
                <a:schemeClr val="dk2"/>
              </a:buClr>
              <a:buSzPts val="2500"/>
              <a:buNone/>
              <a:defRPr i="1" sz="2500">
                <a:solidFill>
                  <a:schemeClr val="dk2"/>
                </a:solidFill>
              </a:defRPr>
            </a:lvl9pPr>
          </a:lstStyle>
          <a:p/>
        </p:txBody>
      </p:sp>
      <p:sp>
        <p:nvSpPr>
          <p:cNvPr id="248" name="Google Shape;248;p33"/>
          <p:cNvSpPr txBox="1"/>
          <p:nvPr>
            <p:ph idx="2" type="subTitle"/>
          </p:nvPr>
        </p:nvSpPr>
        <p:spPr>
          <a:xfrm>
            <a:off x="6554775" y="3335825"/>
            <a:ext cx="1869300" cy="453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dk2"/>
              </a:buClr>
              <a:buSzPts val="2500"/>
              <a:buFont typeface="Bodoni Moda"/>
              <a:buNone/>
              <a:defRPr i="1" sz="2500">
                <a:latin typeface="Bodoni Moda"/>
                <a:ea typeface="Bodoni Moda"/>
                <a:cs typeface="Bodoni Moda"/>
                <a:sym typeface="Bodoni Moda"/>
              </a:defRPr>
            </a:lvl1pPr>
            <a:lvl2pPr lvl="1" algn="r">
              <a:lnSpc>
                <a:spcPct val="100000"/>
              </a:lnSpc>
              <a:spcBef>
                <a:spcPts val="0"/>
              </a:spcBef>
              <a:spcAft>
                <a:spcPts val="0"/>
              </a:spcAft>
              <a:buClr>
                <a:schemeClr val="dk2"/>
              </a:buClr>
              <a:buSzPts val="2500"/>
              <a:buNone/>
              <a:defRPr i="1" sz="2500">
                <a:solidFill>
                  <a:schemeClr val="dk2"/>
                </a:solidFill>
              </a:defRPr>
            </a:lvl2pPr>
            <a:lvl3pPr lvl="2" algn="r">
              <a:lnSpc>
                <a:spcPct val="100000"/>
              </a:lnSpc>
              <a:spcBef>
                <a:spcPts val="0"/>
              </a:spcBef>
              <a:spcAft>
                <a:spcPts val="0"/>
              </a:spcAft>
              <a:buClr>
                <a:schemeClr val="dk2"/>
              </a:buClr>
              <a:buSzPts val="2500"/>
              <a:buNone/>
              <a:defRPr i="1" sz="2500">
                <a:solidFill>
                  <a:schemeClr val="dk2"/>
                </a:solidFill>
              </a:defRPr>
            </a:lvl3pPr>
            <a:lvl4pPr lvl="3" algn="r">
              <a:lnSpc>
                <a:spcPct val="100000"/>
              </a:lnSpc>
              <a:spcBef>
                <a:spcPts val="0"/>
              </a:spcBef>
              <a:spcAft>
                <a:spcPts val="0"/>
              </a:spcAft>
              <a:buClr>
                <a:schemeClr val="dk2"/>
              </a:buClr>
              <a:buSzPts val="2500"/>
              <a:buNone/>
              <a:defRPr i="1" sz="2500">
                <a:solidFill>
                  <a:schemeClr val="dk2"/>
                </a:solidFill>
              </a:defRPr>
            </a:lvl4pPr>
            <a:lvl5pPr lvl="4" algn="r">
              <a:lnSpc>
                <a:spcPct val="100000"/>
              </a:lnSpc>
              <a:spcBef>
                <a:spcPts val="0"/>
              </a:spcBef>
              <a:spcAft>
                <a:spcPts val="0"/>
              </a:spcAft>
              <a:buClr>
                <a:schemeClr val="dk2"/>
              </a:buClr>
              <a:buSzPts val="2500"/>
              <a:buNone/>
              <a:defRPr i="1" sz="2500">
                <a:solidFill>
                  <a:schemeClr val="dk2"/>
                </a:solidFill>
              </a:defRPr>
            </a:lvl5pPr>
            <a:lvl6pPr lvl="5" algn="r">
              <a:lnSpc>
                <a:spcPct val="100000"/>
              </a:lnSpc>
              <a:spcBef>
                <a:spcPts val="0"/>
              </a:spcBef>
              <a:spcAft>
                <a:spcPts val="0"/>
              </a:spcAft>
              <a:buClr>
                <a:schemeClr val="dk2"/>
              </a:buClr>
              <a:buSzPts val="2500"/>
              <a:buNone/>
              <a:defRPr i="1" sz="2500">
                <a:solidFill>
                  <a:schemeClr val="dk2"/>
                </a:solidFill>
              </a:defRPr>
            </a:lvl6pPr>
            <a:lvl7pPr lvl="6" algn="r">
              <a:lnSpc>
                <a:spcPct val="100000"/>
              </a:lnSpc>
              <a:spcBef>
                <a:spcPts val="0"/>
              </a:spcBef>
              <a:spcAft>
                <a:spcPts val="0"/>
              </a:spcAft>
              <a:buClr>
                <a:schemeClr val="dk2"/>
              </a:buClr>
              <a:buSzPts val="2500"/>
              <a:buNone/>
              <a:defRPr i="1" sz="2500">
                <a:solidFill>
                  <a:schemeClr val="dk2"/>
                </a:solidFill>
              </a:defRPr>
            </a:lvl7pPr>
            <a:lvl8pPr lvl="7" algn="r">
              <a:lnSpc>
                <a:spcPct val="100000"/>
              </a:lnSpc>
              <a:spcBef>
                <a:spcPts val="0"/>
              </a:spcBef>
              <a:spcAft>
                <a:spcPts val="0"/>
              </a:spcAft>
              <a:buClr>
                <a:schemeClr val="dk2"/>
              </a:buClr>
              <a:buSzPts val="2500"/>
              <a:buNone/>
              <a:defRPr i="1" sz="2500">
                <a:solidFill>
                  <a:schemeClr val="dk2"/>
                </a:solidFill>
              </a:defRPr>
            </a:lvl8pPr>
            <a:lvl9pPr lvl="8" algn="r">
              <a:lnSpc>
                <a:spcPct val="100000"/>
              </a:lnSpc>
              <a:spcBef>
                <a:spcPts val="0"/>
              </a:spcBef>
              <a:spcAft>
                <a:spcPts val="0"/>
              </a:spcAft>
              <a:buClr>
                <a:schemeClr val="dk2"/>
              </a:buClr>
              <a:buSzPts val="2500"/>
              <a:buNone/>
              <a:defRPr i="1" sz="2500">
                <a:solidFill>
                  <a:schemeClr val="dk2"/>
                </a:solidFill>
              </a:defRPr>
            </a:lvl9pPr>
          </a:lstStyle>
          <a:p/>
        </p:txBody>
      </p:sp>
      <p:sp>
        <p:nvSpPr>
          <p:cNvPr id="249" name="Google Shape;249;p33"/>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50" name="Google Shape;250;p33"/>
          <p:cNvSpPr txBox="1"/>
          <p:nvPr>
            <p:ph idx="3" type="subTitle"/>
          </p:nvPr>
        </p:nvSpPr>
        <p:spPr>
          <a:xfrm>
            <a:off x="5258125" y="2211650"/>
            <a:ext cx="3165900" cy="63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 name="Google Shape;251;p33"/>
          <p:cNvSpPr txBox="1"/>
          <p:nvPr>
            <p:ph idx="4" type="subTitle"/>
          </p:nvPr>
        </p:nvSpPr>
        <p:spPr>
          <a:xfrm>
            <a:off x="5258137" y="3679375"/>
            <a:ext cx="3165900" cy="636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1">
    <p:spTree>
      <p:nvGrpSpPr>
        <p:cNvPr id="252" name="Shape 252"/>
        <p:cNvGrpSpPr/>
        <p:nvPr/>
      </p:nvGrpSpPr>
      <p:grpSpPr>
        <a:xfrm>
          <a:off x="0" y="0"/>
          <a:ext cx="0" cy="0"/>
          <a:chOff x="0" y="0"/>
          <a:chExt cx="0" cy="0"/>
        </a:xfrm>
      </p:grpSpPr>
      <p:pic>
        <p:nvPicPr>
          <p:cNvPr id="253" name="Google Shape;253;p34"/>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54" name="Google Shape;254;p34"/>
          <p:cNvSpPr txBox="1"/>
          <p:nvPr>
            <p:ph type="title"/>
          </p:nvPr>
        </p:nvSpPr>
        <p:spPr>
          <a:xfrm>
            <a:off x="720000" y="1572063"/>
            <a:ext cx="3294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55" name="Google Shape;255;p34"/>
          <p:cNvSpPr txBox="1"/>
          <p:nvPr>
            <p:ph idx="1" type="subTitle"/>
          </p:nvPr>
        </p:nvSpPr>
        <p:spPr>
          <a:xfrm>
            <a:off x="713250" y="2257438"/>
            <a:ext cx="3294600" cy="131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256" name="Shape 256"/>
        <p:cNvGrpSpPr/>
        <p:nvPr/>
      </p:nvGrpSpPr>
      <p:grpSpPr>
        <a:xfrm>
          <a:off x="0" y="0"/>
          <a:ext cx="0" cy="0"/>
          <a:chOff x="0" y="0"/>
          <a:chExt cx="0" cy="0"/>
        </a:xfrm>
      </p:grpSpPr>
      <p:pic>
        <p:nvPicPr>
          <p:cNvPr id="257" name="Google Shape;257;p35"/>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58" name="Google Shape;258;p35"/>
          <p:cNvSpPr txBox="1"/>
          <p:nvPr>
            <p:ph idx="1" type="subTitle"/>
          </p:nvPr>
        </p:nvSpPr>
        <p:spPr>
          <a:xfrm>
            <a:off x="3976625" y="1805325"/>
            <a:ext cx="4487100" cy="96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35"/>
          <p:cNvSpPr txBox="1"/>
          <p:nvPr>
            <p:ph type="title"/>
          </p:nvPr>
        </p:nvSpPr>
        <p:spPr>
          <a:xfrm>
            <a:off x="4424025" y="594700"/>
            <a:ext cx="4039800" cy="1058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b="0" sz="66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60" name="Google Shape;260;p35"/>
          <p:cNvSpPr txBox="1"/>
          <p:nvPr/>
        </p:nvSpPr>
        <p:spPr>
          <a:xfrm flipH="1">
            <a:off x="4106025" y="3418700"/>
            <a:ext cx="4357800" cy="685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Belleza"/>
                <a:ea typeface="Belleza"/>
                <a:cs typeface="Belleza"/>
                <a:sym typeface="Belleza"/>
              </a:rPr>
              <a:t>CREDITS:</a:t>
            </a:r>
            <a:r>
              <a:rPr b="0" i="0" lang="en" sz="1200" u="none" cap="none" strike="noStrike">
                <a:solidFill>
                  <a:schemeClr val="lt1"/>
                </a:solidFill>
                <a:latin typeface="Belleza"/>
                <a:ea typeface="Belleza"/>
                <a:cs typeface="Belleza"/>
                <a:sym typeface="Belleza"/>
              </a:rPr>
              <a:t> This presentation template was created by </a:t>
            </a:r>
            <a:r>
              <a:rPr b="1" i="0" lang="en" sz="1200" u="sng" cap="none" strike="noStrike">
                <a:solidFill>
                  <a:schemeClr val="hlink"/>
                </a:solidFill>
                <a:latin typeface="Belleza"/>
                <a:ea typeface="Belleza"/>
                <a:cs typeface="Belleza"/>
                <a:sym typeface="Belleza"/>
                <a:hlinkClick r:id="rId3"/>
              </a:rPr>
              <a:t>Slidesgo</a:t>
            </a:r>
            <a:r>
              <a:rPr b="0" i="0" lang="en" sz="1200" u="none" cap="none" strike="noStrike">
                <a:solidFill>
                  <a:schemeClr val="lt1"/>
                </a:solidFill>
                <a:latin typeface="Belleza"/>
                <a:ea typeface="Belleza"/>
                <a:cs typeface="Belleza"/>
                <a:sym typeface="Belleza"/>
              </a:rPr>
              <a:t>, and includes icons by </a:t>
            </a:r>
            <a:r>
              <a:rPr b="1" i="0" lang="en" sz="1200" u="sng" cap="none" strike="noStrike">
                <a:solidFill>
                  <a:schemeClr val="hlink"/>
                </a:solidFill>
                <a:latin typeface="Belleza"/>
                <a:ea typeface="Belleza"/>
                <a:cs typeface="Belleza"/>
                <a:sym typeface="Belleza"/>
                <a:hlinkClick r:id="rId4"/>
              </a:rPr>
              <a:t>Flaticon</a:t>
            </a:r>
            <a:r>
              <a:rPr b="0" i="0" lang="en" sz="1200" u="none" cap="none" strike="noStrike">
                <a:solidFill>
                  <a:schemeClr val="lt1"/>
                </a:solidFill>
                <a:latin typeface="Belleza"/>
                <a:ea typeface="Belleza"/>
                <a:cs typeface="Belleza"/>
                <a:sym typeface="Belleza"/>
              </a:rPr>
              <a:t>, and infographics &amp; images by </a:t>
            </a:r>
            <a:r>
              <a:rPr b="1" i="0" lang="en" sz="1200" u="sng" cap="none" strike="noStrike">
                <a:solidFill>
                  <a:schemeClr val="hlink"/>
                </a:solidFill>
                <a:latin typeface="Belleza"/>
                <a:ea typeface="Belleza"/>
                <a:cs typeface="Belleza"/>
                <a:sym typeface="Belleza"/>
                <a:hlinkClick r:id="rId5"/>
              </a:rPr>
              <a:t>Freepik</a:t>
            </a:r>
            <a:r>
              <a:rPr b="0" i="0" lang="en" sz="1200" u="none" cap="none" strike="noStrike">
                <a:solidFill>
                  <a:schemeClr val="lt1"/>
                </a:solidFill>
                <a:latin typeface="Belleza"/>
                <a:ea typeface="Belleza"/>
                <a:cs typeface="Belleza"/>
                <a:sym typeface="Belleza"/>
              </a:rPr>
              <a:t> </a:t>
            </a:r>
            <a:endParaRPr b="0" i="0" sz="1200" u="none" cap="none" strike="noStrike">
              <a:solidFill>
                <a:schemeClr val="lt1"/>
              </a:solidFill>
              <a:latin typeface="Belleza"/>
              <a:ea typeface="Belleza"/>
              <a:cs typeface="Belleza"/>
              <a:sym typeface="Belleza"/>
            </a:endParaRPr>
          </a:p>
        </p:txBody>
      </p:sp>
      <p:sp>
        <p:nvSpPr>
          <p:cNvPr id="261" name="Google Shape;261;p35"/>
          <p:cNvSpPr/>
          <p:nvPr>
            <p:ph idx="2" type="pic"/>
          </p:nvPr>
        </p:nvSpPr>
        <p:spPr>
          <a:xfrm>
            <a:off x="920275" y="461898"/>
            <a:ext cx="2484600" cy="3810600"/>
          </a:xfrm>
          <a:prstGeom prst="round2SameRect">
            <a:avLst>
              <a:gd fmla="val 16667" name="adj1"/>
              <a:gd fmla="val 0" name="adj2"/>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262" name="Shape 262"/>
        <p:cNvGrpSpPr/>
        <p:nvPr/>
      </p:nvGrpSpPr>
      <p:grpSpPr>
        <a:xfrm>
          <a:off x="0" y="0"/>
          <a:ext cx="0" cy="0"/>
          <a:chOff x="0" y="0"/>
          <a:chExt cx="0" cy="0"/>
        </a:xfrm>
      </p:grpSpPr>
      <p:pic>
        <p:nvPicPr>
          <p:cNvPr id="263" name="Google Shape;263;p36"/>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sp>
        <p:nvSpPr>
          <p:cNvPr id="264" name="Google Shape;264;p36"/>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5" name="Google Shape;265;p36"/>
          <p:cNvSpPr txBox="1"/>
          <p:nvPr>
            <p:ph idx="1" type="body"/>
          </p:nvPr>
        </p:nvSpPr>
        <p:spPr>
          <a:xfrm>
            <a:off x="713225" y="1152475"/>
            <a:ext cx="3852000" cy="34560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dk2"/>
              </a:buClr>
              <a:buSzPts val="1100"/>
              <a:buFont typeface="Open Sans"/>
              <a:buChar char="●"/>
              <a:defRPr sz="1600"/>
            </a:lvl1pPr>
            <a:lvl2pPr indent="-317500" lvl="1" marL="914400" algn="l">
              <a:lnSpc>
                <a:spcPct val="100000"/>
              </a:lnSpc>
              <a:spcBef>
                <a:spcPts val="0"/>
              </a:spcBef>
              <a:spcAft>
                <a:spcPts val="0"/>
              </a:spcAft>
              <a:buClr>
                <a:schemeClr val="dk2"/>
              </a:buClr>
              <a:buSzPts val="1400"/>
              <a:buFont typeface="Open Sans"/>
              <a:buChar char="○"/>
              <a:defRPr sz="1600"/>
            </a:lvl2pPr>
            <a:lvl3pPr indent="-317500" lvl="2" marL="1371600" algn="l">
              <a:lnSpc>
                <a:spcPct val="100000"/>
              </a:lnSpc>
              <a:spcBef>
                <a:spcPts val="0"/>
              </a:spcBef>
              <a:spcAft>
                <a:spcPts val="0"/>
              </a:spcAft>
              <a:buClr>
                <a:schemeClr val="dk2"/>
              </a:buClr>
              <a:buSzPts val="1400"/>
              <a:buFont typeface="Open Sans"/>
              <a:buChar char="■"/>
              <a:defRPr sz="1600"/>
            </a:lvl3pPr>
            <a:lvl4pPr indent="-317500" lvl="3" marL="1828800" algn="l">
              <a:lnSpc>
                <a:spcPct val="100000"/>
              </a:lnSpc>
              <a:spcBef>
                <a:spcPts val="0"/>
              </a:spcBef>
              <a:spcAft>
                <a:spcPts val="0"/>
              </a:spcAft>
              <a:buClr>
                <a:schemeClr val="dk2"/>
              </a:buClr>
              <a:buSzPts val="1400"/>
              <a:buFont typeface="Open Sans"/>
              <a:buChar char="●"/>
              <a:defRPr sz="1600"/>
            </a:lvl4pPr>
            <a:lvl5pPr indent="-317500" lvl="4" marL="2286000" algn="l">
              <a:lnSpc>
                <a:spcPct val="100000"/>
              </a:lnSpc>
              <a:spcBef>
                <a:spcPts val="0"/>
              </a:spcBef>
              <a:spcAft>
                <a:spcPts val="0"/>
              </a:spcAft>
              <a:buClr>
                <a:schemeClr val="dk2"/>
              </a:buClr>
              <a:buSzPts val="1400"/>
              <a:buFont typeface="Open Sans"/>
              <a:buChar char="○"/>
              <a:defRPr sz="1600"/>
            </a:lvl5pPr>
            <a:lvl6pPr indent="-317500" lvl="5" marL="2743200" algn="l">
              <a:lnSpc>
                <a:spcPct val="100000"/>
              </a:lnSpc>
              <a:spcBef>
                <a:spcPts val="0"/>
              </a:spcBef>
              <a:spcAft>
                <a:spcPts val="0"/>
              </a:spcAft>
              <a:buClr>
                <a:schemeClr val="dk2"/>
              </a:buClr>
              <a:buSzPts val="1400"/>
              <a:buFont typeface="Open Sans"/>
              <a:buChar char="■"/>
              <a:defRPr sz="1600"/>
            </a:lvl6pPr>
            <a:lvl7pPr indent="-317500" lvl="6" marL="3200400" algn="l">
              <a:lnSpc>
                <a:spcPct val="100000"/>
              </a:lnSpc>
              <a:spcBef>
                <a:spcPts val="0"/>
              </a:spcBef>
              <a:spcAft>
                <a:spcPts val="0"/>
              </a:spcAft>
              <a:buClr>
                <a:schemeClr val="dk2"/>
              </a:buClr>
              <a:buSzPts val="1400"/>
              <a:buFont typeface="Open Sans"/>
              <a:buChar char="●"/>
              <a:defRPr sz="1600"/>
            </a:lvl7pPr>
            <a:lvl8pPr indent="-317500" lvl="7" marL="3657600" algn="l">
              <a:lnSpc>
                <a:spcPct val="100000"/>
              </a:lnSpc>
              <a:spcBef>
                <a:spcPts val="0"/>
              </a:spcBef>
              <a:spcAft>
                <a:spcPts val="0"/>
              </a:spcAft>
              <a:buClr>
                <a:schemeClr val="dk2"/>
              </a:buClr>
              <a:buSzPts val="1400"/>
              <a:buFont typeface="Open Sans"/>
              <a:buChar char="○"/>
              <a:defRPr sz="1600"/>
            </a:lvl8pPr>
            <a:lvl9pPr indent="-317500" lvl="8" marL="4114800" algn="l">
              <a:lnSpc>
                <a:spcPct val="100000"/>
              </a:lnSpc>
              <a:spcBef>
                <a:spcPts val="0"/>
              </a:spcBef>
              <a:spcAft>
                <a:spcPts val="0"/>
              </a:spcAft>
              <a:buClr>
                <a:schemeClr val="dk2"/>
              </a:buClr>
              <a:buSzPts val="1400"/>
              <a:buFont typeface="Open Sans"/>
              <a:buChar char="■"/>
              <a:defRPr sz="1600"/>
            </a:lvl9pPr>
          </a:lstStyle>
          <a:p/>
        </p:txBody>
      </p:sp>
      <p:sp>
        <p:nvSpPr>
          <p:cNvPr id="266" name="Google Shape;266;p36"/>
          <p:cNvSpPr txBox="1"/>
          <p:nvPr>
            <p:ph idx="2" type="body"/>
          </p:nvPr>
        </p:nvSpPr>
        <p:spPr>
          <a:xfrm>
            <a:off x="4572000" y="2215527"/>
            <a:ext cx="3852000" cy="24072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dk2"/>
              </a:buClr>
              <a:buSzPts val="1100"/>
              <a:buFont typeface="Open Sans"/>
              <a:buChar char="●"/>
              <a:defRPr u="sng"/>
            </a:lvl1pPr>
            <a:lvl2pPr indent="-317500" lvl="1" marL="914400" algn="l">
              <a:lnSpc>
                <a:spcPct val="100000"/>
              </a:lnSpc>
              <a:spcBef>
                <a:spcPts val="0"/>
              </a:spcBef>
              <a:spcAft>
                <a:spcPts val="0"/>
              </a:spcAft>
              <a:buClr>
                <a:schemeClr val="dk2"/>
              </a:buClr>
              <a:buSzPts val="1400"/>
              <a:buFont typeface="Open Sans"/>
              <a:buChar char="○"/>
              <a:defRPr sz="1600"/>
            </a:lvl2pPr>
            <a:lvl3pPr indent="-317500" lvl="2" marL="1371600" algn="l">
              <a:lnSpc>
                <a:spcPct val="100000"/>
              </a:lnSpc>
              <a:spcBef>
                <a:spcPts val="0"/>
              </a:spcBef>
              <a:spcAft>
                <a:spcPts val="0"/>
              </a:spcAft>
              <a:buClr>
                <a:schemeClr val="dk2"/>
              </a:buClr>
              <a:buSzPts val="1400"/>
              <a:buFont typeface="Open Sans"/>
              <a:buChar char="■"/>
              <a:defRPr sz="1600"/>
            </a:lvl3pPr>
            <a:lvl4pPr indent="-317500" lvl="3" marL="1828800" algn="l">
              <a:lnSpc>
                <a:spcPct val="100000"/>
              </a:lnSpc>
              <a:spcBef>
                <a:spcPts val="0"/>
              </a:spcBef>
              <a:spcAft>
                <a:spcPts val="0"/>
              </a:spcAft>
              <a:buClr>
                <a:schemeClr val="dk2"/>
              </a:buClr>
              <a:buSzPts val="1400"/>
              <a:buFont typeface="Open Sans"/>
              <a:buChar char="●"/>
              <a:defRPr sz="1600"/>
            </a:lvl4pPr>
            <a:lvl5pPr indent="-317500" lvl="4" marL="2286000" algn="l">
              <a:lnSpc>
                <a:spcPct val="100000"/>
              </a:lnSpc>
              <a:spcBef>
                <a:spcPts val="0"/>
              </a:spcBef>
              <a:spcAft>
                <a:spcPts val="0"/>
              </a:spcAft>
              <a:buClr>
                <a:schemeClr val="dk2"/>
              </a:buClr>
              <a:buSzPts val="1400"/>
              <a:buFont typeface="Open Sans"/>
              <a:buChar char="○"/>
              <a:defRPr sz="1600"/>
            </a:lvl5pPr>
            <a:lvl6pPr indent="-317500" lvl="5" marL="2743200" algn="l">
              <a:lnSpc>
                <a:spcPct val="100000"/>
              </a:lnSpc>
              <a:spcBef>
                <a:spcPts val="0"/>
              </a:spcBef>
              <a:spcAft>
                <a:spcPts val="0"/>
              </a:spcAft>
              <a:buClr>
                <a:schemeClr val="dk2"/>
              </a:buClr>
              <a:buSzPts val="1400"/>
              <a:buFont typeface="Open Sans"/>
              <a:buChar char="■"/>
              <a:defRPr sz="1600"/>
            </a:lvl6pPr>
            <a:lvl7pPr indent="-317500" lvl="6" marL="3200400" algn="l">
              <a:lnSpc>
                <a:spcPct val="100000"/>
              </a:lnSpc>
              <a:spcBef>
                <a:spcPts val="0"/>
              </a:spcBef>
              <a:spcAft>
                <a:spcPts val="0"/>
              </a:spcAft>
              <a:buClr>
                <a:schemeClr val="dk2"/>
              </a:buClr>
              <a:buSzPts val="1400"/>
              <a:buFont typeface="Open Sans"/>
              <a:buChar char="●"/>
              <a:defRPr sz="1600"/>
            </a:lvl7pPr>
            <a:lvl8pPr indent="-317500" lvl="7" marL="3657600" algn="l">
              <a:lnSpc>
                <a:spcPct val="100000"/>
              </a:lnSpc>
              <a:spcBef>
                <a:spcPts val="0"/>
              </a:spcBef>
              <a:spcAft>
                <a:spcPts val="0"/>
              </a:spcAft>
              <a:buClr>
                <a:schemeClr val="dk2"/>
              </a:buClr>
              <a:buSzPts val="1400"/>
              <a:buFont typeface="Open Sans"/>
              <a:buChar char="○"/>
              <a:defRPr sz="1600"/>
            </a:lvl8pPr>
            <a:lvl9pPr indent="-317500" lvl="8" marL="4114800" algn="l">
              <a:lnSpc>
                <a:spcPct val="100000"/>
              </a:lnSpc>
              <a:spcBef>
                <a:spcPts val="0"/>
              </a:spcBef>
              <a:spcAft>
                <a:spcPts val="0"/>
              </a:spcAft>
              <a:buClr>
                <a:schemeClr val="dk2"/>
              </a:buClr>
              <a:buSzPts val="1400"/>
              <a:buFont typeface="Open Sans"/>
              <a:buChar char="■"/>
              <a:defRPr sz="1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7" name="Shape 267"/>
        <p:cNvGrpSpPr/>
        <p:nvPr/>
      </p:nvGrpSpPr>
      <p:grpSpPr>
        <a:xfrm>
          <a:off x="0" y="0"/>
          <a:ext cx="0" cy="0"/>
          <a:chOff x="0" y="0"/>
          <a:chExt cx="0" cy="0"/>
        </a:xfrm>
      </p:grpSpPr>
      <p:pic>
        <p:nvPicPr>
          <p:cNvPr id="268" name="Google Shape;268;p37"/>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grpSp>
        <p:nvGrpSpPr>
          <p:cNvPr id="269" name="Google Shape;269;p37"/>
          <p:cNvGrpSpPr/>
          <p:nvPr/>
        </p:nvGrpSpPr>
        <p:grpSpPr>
          <a:xfrm rot="5400000">
            <a:off x="7664567" y="282490"/>
            <a:ext cx="1998717" cy="3879900"/>
            <a:chOff x="8405889" y="1433063"/>
            <a:chExt cx="1998717" cy="3879900"/>
          </a:xfrm>
        </p:grpSpPr>
        <p:cxnSp>
          <p:nvCxnSpPr>
            <p:cNvPr id="270" name="Google Shape;270;p37"/>
            <p:cNvCxnSpPr/>
            <p:nvPr/>
          </p:nvCxnSpPr>
          <p:spPr>
            <a:xfrm>
              <a:off x="10404606" y="1433063"/>
              <a:ext cx="0" cy="3879900"/>
            </a:xfrm>
            <a:prstGeom prst="straightConnector1">
              <a:avLst/>
            </a:prstGeom>
            <a:noFill/>
            <a:ln cap="flat" cmpd="sng" w="9525">
              <a:solidFill>
                <a:schemeClr val="lt1"/>
              </a:solidFill>
              <a:prstDash val="solid"/>
              <a:round/>
              <a:headEnd len="sm" w="sm" type="none"/>
              <a:tailEnd len="sm" w="sm" type="none"/>
            </a:ln>
          </p:spPr>
        </p:cxnSp>
        <p:sp>
          <p:nvSpPr>
            <p:cNvPr id="271" name="Google Shape;271;p37"/>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 name="Google Shape;272;p37"/>
          <p:cNvSpPr txBox="1"/>
          <p:nvPr>
            <p:ph idx="1" type="body"/>
          </p:nvPr>
        </p:nvSpPr>
        <p:spPr>
          <a:xfrm>
            <a:off x="713225" y="1533475"/>
            <a:ext cx="4074000" cy="28623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dk2"/>
              </a:buClr>
              <a:buSzPts val="1100"/>
              <a:buFont typeface="Open Sans"/>
              <a:buChar char="●"/>
              <a:defRPr sz="1600"/>
            </a:lvl1pPr>
            <a:lvl2pPr indent="-317500" lvl="1" marL="914400" algn="l">
              <a:lnSpc>
                <a:spcPct val="100000"/>
              </a:lnSpc>
              <a:spcBef>
                <a:spcPts val="0"/>
              </a:spcBef>
              <a:spcAft>
                <a:spcPts val="0"/>
              </a:spcAft>
              <a:buClr>
                <a:schemeClr val="dk2"/>
              </a:buClr>
              <a:buSzPts val="1400"/>
              <a:buFont typeface="Open Sans"/>
              <a:buChar char="○"/>
              <a:defRPr sz="1600"/>
            </a:lvl2pPr>
            <a:lvl3pPr indent="-317500" lvl="2" marL="1371600" algn="l">
              <a:lnSpc>
                <a:spcPct val="100000"/>
              </a:lnSpc>
              <a:spcBef>
                <a:spcPts val="0"/>
              </a:spcBef>
              <a:spcAft>
                <a:spcPts val="0"/>
              </a:spcAft>
              <a:buClr>
                <a:schemeClr val="dk2"/>
              </a:buClr>
              <a:buSzPts val="1400"/>
              <a:buFont typeface="Open Sans"/>
              <a:buChar char="■"/>
              <a:defRPr sz="1600"/>
            </a:lvl3pPr>
            <a:lvl4pPr indent="-317500" lvl="3" marL="1828800" algn="l">
              <a:lnSpc>
                <a:spcPct val="100000"/>
              </a:lnSpc>
              <a:spcBef>
                <a:spcPts val="0"/>
              </a:spcBef>
              <a:spcAft>
                <a:spcPts val="0"/>
              </a:spcAft>
              <a:buClr>
                <a:schemeClr val="dk2"/>
              </a:buClr>
              <a:buSzPts val="1400"/>
              <a:buFont typeface="Open Sans"/>
              <a:buChar char="●"/>
              <a:defRPr sz="1600"/>
            </a:lvl4pPr>
            <a:lvl5pPr indent="-317500" lvl="4" marL="2286000" algn="l">
              <a:lnSpc>
                <a:spcPct val="100000"/>
              </a:lnSpc>
              <a:spcBef>
                <a:spcPts val="0"/>
              </a:spcBef>
              <a:spcAft>
                <a:spcPts val="0"/>
              </a:spcAft>
              <a:buClr>
                <a:schemeClr val="dk2"/>
              </a:buClr>
              <a:buSzPts val="1400"/>
              <a:buFont typeface="Open Sans"/>
              <a:buChar char="○"/>
              <a:defRPr sz="1600"/>
            </a:lvl5pPr>
            <a:lvl6pPr indent="-317500" lvl="5" marL="2743200" algn="l">
              <a:lnSpc>
                <a:spcPct val="100000"/>
              </a:lnSpc>
              <a:spcBef>
                <a:spcPts val="0"/>
              </a:spcBef>
              <a:spcAft>
                <a:spcPts val="0"/>
              </a:spcAft>
              <a:buClr>
                <a:schemeClr val="dk2"/>
              </a:buClr>
              <a:buSzPts val="1400"/>
              <a:buFont typeface="Open Sans"/>
              <a:buChar char="■"/>
              <a:defRPr sz="1600"/>
            </a:lvl6pPr>
            <a:lvl7pPr indent="-317500" lvl="6" marL="3200400" algn="l">
              <a:lnSpc>
                <a:spcPct val="100000"/>
              </a:lnSpc>
              <a:spcBef>
                <a:spcPts val="0"/>
              </a:spcBef>
              <a:spcAft>
                <a:spcPts val="0"/>
              </a:spcAft>
              <a:buClr>
                <a:schemeClr val="dk2"/>
              </a:buClr>
              <a:buSzPts val="1400"/>
              <a:buFont typeface="Open Sans"/>
              <a:buChar char="●"/>
              <a:defRPr sz="1600"/>
            </a:lvl7pPr>
            <a:lvl8pPr indent="-317500" lvl="7" marL="3657600" algn="l">
              <a:lnSpc>
                <a:spcPct val="100000"/>
              </a:lnSpc>
              <a:spcBef>
                <a:spcPts val="0"/>
              </a:spcBef>
              <a:spcAft>
                <a:spcPts val="0"/>
              </a:spcAft>
              <a:buClr>
                <a:schemeClr val="dk2"/>
              </a:buClr>
              <a:buSzPts val="1400"/>
              <a:buFont typeface="Open Sans"/>
              <a:buChar char="○"/>
              <a:defRPr sz="1600"/>
            </a:lvl8pPr>
            <a:lvl9pPr indent="-317500" lvl="8" marL="4114800" algn="l">
              <a:lnSpc>
                <a:spcPct val="100000"/>
              </a:lnSpc>
              <a:spcBef>
                <a:spcPts val="0"/>
              </a:spcBef>
              <a:spcAft>
                <a:spcPts val="0"/>
              </a:spcAft>
              <a:buClr>
                <a:schemeClr val="dk2"/>
              </a:buClr>
              <a:buSzPts val="1400"/>
              <a:buFont typeface="Open Sans"/>
              <a:buChar char="■"/>
              <a:defRPr sz="1600"/>
            </a:lvl9pPr>
          </a:lstStyle>
          <a:p/>
        </p:txBody>
      </p:sp>
      <p:sp>
        <p:nvSpPr>
          <p:cNvPr id="273" name="Google Shape;273;p37"/>
          <p:cNvSpPr txBox="1"/>
          <p:nvPr>
            <p:ph type="title"/>
          </p:nvPr>
        </p:nvSpPr>
        <p:spPr>
          <a:xfrm>
            <a:off x="720000" y="50297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b="0" sz="3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74" name="Google Shape;274;p37"/>
          <p:cNvGrpSpPr/>
          <p:nvPr/>
        </p:nvGrpSpPr>
        <p:grpSpPr>
          <a:xfrm>
            <a:off x="5712507" y="4330516"/>
            <a:ext cx="3471293" cy="17100"/>
            <a:chOff x="8405889" y="3363416"/>
            <a:chExt cx="3471293" cy="17100"/>
          </a:xfrm>
        </p:grpSpPr>
        <p:cxnSp>
          <p:nvCxnSpPr>
            <p:cNvPr id="275" name="Google Shape;275;p37"/>
            <p:cNvCxnSpPr/>
            <p:nvPr/>
          </p:nvCxnSpPr>
          <p:spPr>
            <a:xfrm rot="10800000">
              <a:off x="8464982" y="3373025"/>
              <a:ext cx="3412200" cy="0"/>
            </a:xfrm>
            <a:prstGeom prst="straightConnector1">
              <a:avLst/>
            </a:prstGeom>
            <a:noFill/>
            <a:ln cap="flat" cmpd="sng" w="9525">
              <a:solidFill>
                <a:schemeClr val="lt1"/>
              </a:solidFill>
              <a:prstDash val="solid"/>
              <a:round/>
              <a:headEnd len="sm" w="sm" type="none"/>
              <a:tailEnd len="sm" w="sm" type="none"/>
            </a:ln>
          </p:spPr>
        </p:cxnSp>
        <p:sp>
          <p:nvSpPr>
            <p:cNvPr id="276" name="Google Shape;276;p37"/>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37"/>
          <p:cNvGrpSpPr/>
          <p:nvPr/>
        </p:nvGrpSpPr>
        <p:grpSpPr>
          <a:xfrm>
            <a:off x="-18879" y="1154003"/>
            <a:ext cx="9202678" cy="17100"/>
            <a:chOff x="-18879" y="1154003"/>
            <a:chExt cx="9202678" cy="17100"/>
          </a:xfrm>
        </p:grpSpPr>
        <p:grpSp>
          <p:nvGrpSpPr>
            <p:cNvPr id="278" name="Google Shape;278;p37"/>
            <p:cNvGrpSpPr/>
            <p:nvPr/>
          </p:nvGrpSpPr>
          <p:grpSpPr>
            <a:xfrm>
              <a:off x="-18879" y="1154003"/>
              <a:ext cx="5639420" cy="17100"/>
              <a:chOff x="7175" y="3363416"/>
              <a:chExt cx="5639420" cy="17100"/>
            </a:xfrm>
          </p:grpSpPr>
          <p:cxnSp>
            <p:nvCxnSpPr>
              <p:cNvPr id="279" name="Google Shape;279;p37"/>
              <p:cNvCxnSpPr/>
              <p:nvPr/>
            </p:nvCxnSpPr>
            <p:spPr>
              <a:xfrm flipH="1" rot="10800000">
                <a:off x="7175" y="3373175"/>
                <a:ext cx="5580600" cy="900"/>
              </a:xfrm>
              <a:prstGeom prst="straightConnector1">
                <a:avLst/>
              </a:prstGeom>
              <a:noFill/>
              <a:ln cap="flat" cmpd="sng" w="9525">
                <a:solidFill>
                  <a:schemeClr val="lt1"/>
                </a:solidFill>
                <a:prstDash val="solid"/>
                <a:round/>
                <a:headEnd len="sm" w="sm" type="none"/>
                <a:tailEnd len="sm" w="sm" type="none"/>
              </a:ln>
            </p:spPr>
          </p:cxnSp>
          <p:sp>
            <p:nvSpPr>
              <p:cNvPr id="280" name="Google Shape;280;p37"/>
              <p:cNvSpPr/>
              <p:nvPr/>
            </p:nvSpPr>
            <p:spPr>
              <a:xfrm>
                <a:off x="5629495"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37"/>
            <p:cNvGrpSpPr/>
            <p:nvPr/>
          </p:nvGrpSpPr>
          <p:grpSpPr>
            <a:xfrm>
              <a:off x="8379834" y="1154003"/>
              <a:ext cx="803965" cy="17100"/>
              <a:chOff x="8405889" y="3363416"/>
              <a:chExt cx="803965" cy="17100"/>
            </a:xfrm>
          </p:grpSpPr>
          <p:cxnSp>
            <p:nvCxnSpPr>
              <p:cNvPr id="282" name="Google Shape;282;p37"/>
              <p:cNvCxnSpPr/>
              <p:nvPr/>
            </p:nvCxnSpPr>
            <p:spPr>
              <a:xfrm rot="10800000">
                <a:off x="8464654" y="3373025"/>
                <a:ext cx="745200" cy="0"/>
              </a:xfrm>
              <a:prstGeom prst="straightConnector1">
                <a:avLst/>
              </a:prstGeom>
              <a:noFill/>
              <a:ln cap="flat" cmpd="sng" w="9525">
                <a:solidFill>
                  <a:schemeClr val="lt1"/>
                </a:solidFill>
                <a:prstDash val="solid"/>
                <a:round/>
                <a:headEnd len="sm" w="sm" type="none"/>
                <a:tailEnd len="sm" w="sm" type="none"/>
              </a:ln>
            </p:spPr>
          </p:cxnSp>
          <p:sp>
            <p:nvSpPr>
              <p:cNvPr id="283" name="Google Shape;283;p37"/>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4" name="Google Shape;284;p37"/>
          <p:cNvGrpSpPr/>
          <p:nvPr/>
        </p:nvGrpSpPr>
        <p:grpSpPr>
          <a:xfrm>
            <a:off x="5817973" y="1153991"/>
            <a:ext cx="2361111" cy="17100"/>
            <a:chOff x="5817973" y="1153991"/>
            <a:chExt cx="2361111" cy="17100"/>
          </a:xfrm>
        </p:grpSpPr>
        <p:sp>
          <p:nvSpPr>
            <p:cNvPr id="285" name="Google Shape;285;p37"/>
            <p:cNvSpPr/>
            <p:nvPr/>
          </p:nvSpPr>
          <p:spPr>
            <a:xfrm flipH="1">
              <a:off x="8161984" y="1153991"/>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7"/>
            <p:cNvSpPr/>
            <p:nvPr/>
          </p:nvSpPr>
          <p:spPr>
            <a:xfrm flipH="1">
              <a:off x="5817973" y="1153991"/>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87" name="Shape 28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288" name="Shape 288"/>
        <p:cNvGrpSpPr/>
        <p:nvPr/>
      </p:nvGrpSpPr>
      <p:grpSpPr>
        <a:xfrm>
          <a:off x="0" y="0"/>
          <a:ext cx="0" cy="0"/>
          <a:chOff x="0" y="0"/>
          <a:chExt cx="0" cy="0"/>
        </a:xfrm>
      </p:grpSpPr>
      <p:pic>
        <p:nvPicPr>
          <p:cNvPr id="289" name="Google Shape;289;p39"/>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grpSp>
        <p:nvGrpSpPr>
          <p:cNvPr id="290" name="Google Shape;290;p39"/>
          <p:cNvGrpSpPr/>
          <p:nvPr/>
        </p:nvGrpSpPr>
        <p:grpSpPr>
          <a:xfrm>
            <a:off x="0" y="521175"/>
            <a:ext cx="9138450" cy="648200"/>
            <a:chOff x="0" y="521175"/>
            <a:chExt cx="9138450" cy="648200"/>
          </a:xfrm>
        </p:grpSpPr>
        <p:cxnSp>
          <p:nvCxnSpPr>
            <p:cNvPr id="291" name="Google Shape;291;p39"/>
            <p:cNvCxnSpPr/>
            <p:nvPr/>
          </p:nvCxnSpPr>
          <p:spPr>
            <a:xfrm>
              <a:off x="6638225" y="875675"/>
              <a:ext cx="2494500" cy="0"/>
            </a:xfrm>
            <a:prstGeom prst="straightConnector1">
              <a:avLst/>
            </a:prstGeom>
            <a:noFill/>
            <a:ln cap="flat" cmpd="sng" w="9525">
              <a:solidFill>
                <a:schemeClr val="lt1"/>
              </a:solidFill>
              <a:prstDash val="solid"/>
              <a:round/>
              <a:headEnd len="sm" w="sm" type="none"/>
              <a:tailEnd len="sm" w="sm" type="none"/>
            </a:ln>
          </p:spPr>
        </p:cxnSp>
        <p:grpSp>
          <p:nvGrpSpPr>
            <p:cNvPr id="292" name="Google Shape;292;p39"/>
            <p:cNvGrpSpPr/>
            <p:nvPr/>
          </p:nvGrpSpPr>
          <p:grpSpPr>
            <a:xfrm>
              <a:off x="0" y="521175"/>
              <a:ext cx="9138450" cy="648200"/>
              <a:chOff x="0" y="521175"/>
              <a:chExt cx="9138450" cy="648200"/>
            </a:xfrm>
          </p:grpSpPr>
          <p:cxnSp>
            <p:nvCxnSpPr>
              <p:cNvPr id="293" name="Google Shape;293;p39"/>
              <p:cNvCxnSpPr/>
              <p:nvPr/>
            </p:nvCxnSpPr>
            <p:spPr>
              <a:xfrm>
                <a:off x="5550" y="1169375"/>
                <a:ext cx="9132900" cy="0"/>
              </a:xfrm>
              <a:prstGeom prst="straightConnector1">
                <a:avLst/>
              </a:prstGeom>
              <a:noFill/>
              <a:ln cap="flat" cmpd="sng" w="9525">
                <a:solidFill>
                  <a:schemeClr val="lt1"/>
                </a:solidFill>
                <a:prstDash val="solid"/>
                <a:round/>
                <a:headEnd len="sm" w="sm" type="none"/>
                <a:tailEnd len="sm" w="sm" type="none"/>
              </a:ln>
            </p:spPr>
          </p:cxnSp>
          <p:cxnSp>
            <p:nvCxnSpPr>
              <p:cNvPr id="294" name="Google Shape;294;p39"/>
              <p:cNvCxnSpPr/>
              <p:nvPr/>
            </p:nvCxnSpPr>
            <p:spPr>
              <a:xfrm>
                <a:off x="0" y="875675"/>
                <a:ext cx="2515800" cy="0"/>
              </a:xfrm>
              <a:prstGeom prst="straightConnector1">
                <a:avLst/>
              </a:prstGeom>
              <a:noFill/>
              <a:ln cap="flat" cmpd="sng" w="9525">
                <a:solidFill>
                  <a:schemeClr val="lt1"/>
                </a:solidFill>
                <a:prstDash val="solid"/>
                <a:round/>
                <a:headEnd len="sm" w="sm" type="none"/>
                <a:tailEnd len="sm" w="sm" type="none"/>
              </a:ln>
            </p:spPr>
          </p:cxnSp>
          <p:grpSp>
            <p:nvGrpSpPr>
              <p:cNvPr id="295" name="Google Shape;295;p39"/>
              <p:cNvGrpSpPr/>
              <p:nvPr/>
            </p:nvGrpSpPr>
            <p:grpSpPr>
              <a:xfrm rot="-5400000">
                <a:off x="6337214" y="282924"/>
                <a:ext cx="594497" cy="1071000"/>
                <a:chOff x="8405889" y="2837519"/>
                <a:chExt cx="594497" cy="1071000"/>
              </a:xfrm>
            </p:grpSpPr>
            <p:cxnSp>
              <p:nvCxnSpPr>
                <p:cNvPr id="296" name="Google Shape;296;p39"/>
                <p:cNvCxnSpPr/>
                <p:nvPr/>
              </p:nvCxnSpPr>
              <p:spPr>
                <a:xfrm>
                  <a:off x="9000386" y="2837519"/>
                  <a:ext cx="0" cy="1071000"/>
                </a:xfrm>
                <a:prstGeom prst="straightConnector1">
                  <a:avLst/>
                </a:prstGeom>
                <a:noFill/>
                <a:ln cap="flat" cmpd="sng" w="9525">
                  <a:solidFill>
                    <a:schemeClr val="lt1"/>
                  </a:solidFill>
                  <a:prstDash val="solid"/>
                  <a:round/>
                  <a:headEnd len="sm" w="sm" type="none"/>
                  <a:tailEnd len="sm" w="sm" type="none"/>
                </a:ln>
              </p:spPr>
            </p:cxnSp>
            <p:sp>
              <p:nvSpPr>
                <p:cNvPr id="297" name="Google Shape;297;p39"/>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39"/>
              <p:cNvGrpSpPr/>
              <p:nvPr/>
            </p:nvGrpSpPr>
            <p:grpSpPr>
              <a:xfrm rot="-5400000">
                <a:off x="2214389" y="282924"/>
                <a:ext cx="594497" cy="1071000"/>
                <a:chOff x="8405889" y="2837519"/>
                <a:chExt cx="594497" cy="1071000"/>
              </a:xfrm>
            </p:grpSpPr>
            <p:cxnSp>
              <p:nvCxnSpPr>
                <p:cNvPr id="299" name="Google Shape;299;p39"/>
                <p:cNvCxnSpPr/>
                <p:nvPr/>
              </p:nvCxnSpPr>
              <p:spPr>
                <a:xfrm>
                  <a:off x="9000386" y="2837519"/>
                  <a:ext cx="0" cy="1071000"/>
                </a:xfrm>
                <a:prstGeom prst="straightConnector1">
                  <a:avLst/>
                </a:prstGeom>
                <a:noFill/>
                <a:ln cap="flat" cmpd="sng" w="9525">
                  <a:solidFill>
                    <a:schemeClr val="lt1"/>
                  </a:solidFill>
                  <a:prstDash val="solid"/>
                  <a:round/>
                  <a:headEnd len="sm" w="sm" type="none"/>
                  <a:tailEnd len="sm" w="sm" type="none"/>
                </a:ln>
              </p:spPr>
            </p:cxnSp>
            <p:sp>
              <p:nvSpPr>
                <p:cNvPr id="300" name="Google Shape;300;p39"/>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301" name="Shape 301"/>
        <p:cNvGrpSpPr/>
        <p:nvPr/>
      </p:nvGrpSpPr>
      <p:grpSpPr>
        <a:xfrm>
          <a:off x="0" y="0"/>
          <a:ext cx="0" cy="0"/>
          <a:chOff x="0" y="0"/>
          <a:chExt cx="0" cy="0"/>
        </a:xfrm>
      </p:grpSpPr>
      <p:pic>
        <p:nvPicPr>
          <p:cNvPr id="302" name="Google Shape;302;p40"/>
          <p:cNvPicPr preferRelativeResize="0"/>
          <p:nvPr/>
        </p:nvPicPr>
        <p:blipFill rotWithShape="1">
          <a:blip r:embed="rId2">
            <a:alphaModFix amt="72000"/>
          </a:blip>
          <a:srcRect b="13747" l="0" r="0" t="1856"/>
          <a:stretch/>
        </p:blipFill>
        <p:spPr>
          <a:xfrm>
            <a:off x="0" y="0"/>
            <a:ext cx="9144003" cy="5143501"/>
          </a:xfrm>
          <a:prstGeom prst="rect">
            <a:avLst/>
          </a:prstGeom>
          <a:noFill/>
          <a:ln>
            <a:noFill/>
          </a:ln>
        </p:spPr>
      </p:pic>
      <p:grpSp>
        <p:nvGrpSpPr>
          <p:cNvPr id="303" name="Google Shape;303;p40"/>
          <p:cNvGrpSpPr/>
          <p:nvPr/>
        </p:nvGrpSpPr>
        <p:grpSpPr>
          <a:xfrm>
            <a:off x="5550" y="521175"/>
            <a:ext cx="9149600" cy="648200"/>
            <a:chOff x="5550" y="521175"/>
            <a:chExt cx="9149600" cy="648200"/>
          </a:xfrm>
        </p:grpSpPr>
        <p:cxnSp>
          <p:nvCxnSpPr>
            <p:cNvPr id="304" name="Google Shape;304;p40"/>
            <p:cNvCxnSpPr/>
            <p:nvPr/>
          </p:nvCxnSpPr>
          <p:spPr>
            <a:xfrm rot="10800000">
              <a:off x="5778350" y="868175"/>
              <a:ext cx="3376800" cy="0"/>
            </a:xfrm>
            <a:prstGeom prst="straightConnector1">
              <a:avLst/>
            </a:prstGeom>
            <a:noFill/>
            <a:ln cap="flat" cmpd="sng" w="9525">
              <a:solidFill>
                <a:schemeClr val="lt1"/>
              </a:solidFill>
              <a:prstDash val="solid"/>
              <a:round/>
              <a:headEnd len="sm" w="sm" type="none"/>
              <a:tailEnd len="sm" w="sm" type="none"/>
            </a:ln>
          </p:spPr>
        </p:cxnSp>
        <p:grpSp>
          <p:nvGrpSpPr>
            <p:cNvPr id="305" name="Google Shape;305;p40"/>
            <p:cNvGrpSpPr/>
            <p:nvPr/>
          </p:nvGrpSpPr>
          <p:grpSpPr>
            <a:xfrm rot="-5400000">
              <a:off x="5483402" y="282924"/>
              <a:ext cx="594497" cy="1071000"/>
              <a:chOff x="8405889" y="2837519"/>
              <a:chExt cx="594497" cy="1071000"/>
            </a:xfrm>
          </p:grpSpPr>
          <p:cxnSp>
            <p:nvCxnSpPr>
              <p:cNvPr id="306" name="Google Shape;306;p40"/>
              <p:cNvCxnSpPr/>
              <p:nvPr/>
            </p:nvCxnSpPr>
            <p:spPr>
              <a:xfrm>
                <a:off x="9000386" y="2837519"/>
                <a:ext cx="0" cy="1071000"/>
              </a:xfrm>
              <a:prstGeom prst="straightConnector1">
                <a:avLst/>
              </a:prstGeom>
              <a:noFill/>
              <a:ln cap="flat" cmpd="sng" w="9525">
                <a:solidFill>
                  <a:schemeClr val="lt1"/>
                </a:solidFill>
                <a:prstDash val="solid"/>
                <a:round/>
                <a:headEnd len="sm" w="sm" type="none"/>
                <a:tailEnd len="sm" w="sm" type="none"/>
              </a:ln>
            </p:spPr>
          </p:cxnSp>
          <p:sp>
            <p:nvSpPr>
              <p:cNvPr id="307" name="Google Shape;307;p40"/>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8" name="Google Shape;308;p40"/>
            <p:cNvCxnSpPr/>
            <p:nvPr/>
          </p:nvCxnSpPr>
          <p:spPr>
            <a:xfrm>
              <a:off x="5550" y="1169375"/>
              <a:ext cx="9132900" cy="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theme" Target="../theme/theme1.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6375" y="504450"/>
            <a:ext cx="77112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1pPr>
            <a:lvl2pPr lvl="1"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2pPr>
            <a:lvl3pPr lvl="2"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3pPr>
            <a:lvl4pPr lvl="3"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4pPr>
            <a:lvl5pPr lvl="4"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5pPr>
            <a:lvl6pPr lvl="5"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6pPr>
            <a:lvl7pPr lvl="6"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7pPr>
            <a:lvl8pPr lvl="7"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8pPr>
            <a:lvl9pPr lvl="8" marR="0" rtl="0" algn="l">
              <a:lnSpc>
                <a:spcPct val="100000"/>
              </a:lnSpc>
              <a:spcBef>
                <a:spcPts val="0"/>
              </a:spcBef>
              <a:spcAft>
                <a:spcPts val="0"/>
              </a:spcAft>
              <a:buClr>
                <a:schemeClr val="lt1"/>
              </a:buClr>
              <a:buSzPts val="3500"/>
              <a:buFont typeface="Bodoni Moda"/>
              <a:buNone/>
              <a:defRPr b="0" i="0" sz="3500" u="none" cap="none" strike="noStrike">
                <a:solidFill>
                  <a:schemeClr val="lt1"/>
                </a:solidFill>
                <a:latin typeface="Bodoni Moda"/>
                <a:ea typeface="Bodoni Moda"/>
                <a:cs typeface="Bodoni Moda"/>
                <a:sym typeface="Bodoni Moda"/>
              </a:defRPr>
            </a:lvl9pPr>
          </a:lstStyle>
          <a:p/>
        </p:txBody>
      </p:sp>
      <p:sp>
        <p:nvSpPr>
          <p:cNvPr id="52" name="Google Shape;52;p13"/>
          <p:cNvSpPr txBox="1"/>
          <p:nvPr>
            <p:ph idx="1" type="body"/>
          </p:nvPr>
        </p:nvSpPr>
        <p:spPr>
          <a:xfrm>
            <a:off x="716375" y="1152475"/>
            <a:ext cx="77112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1pPr>
            <a:lvl2pPr indent="-317500" lvl="1" marL="9144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2pPr>
            <a:lvl3pPr indent="-317500" lvl="2" marL="13716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3pPr>
            <a:lvl4pPr indent="-317500" lvl="3" marL="18288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4pPr>
            <a:lvl5pPr indent="-317500" lvl="4" marL="22860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5pPr>
            <a:lvl6pPr indent="-317500" lvl="5" marL="27432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6pPr>
            <a:lvl7pPr indent="-317500" lvl="6" marL="32004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7pPr>
            <a:lvl8pPr indent="-317500" lvl="7" marL="36576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8pPr>
            <a:lvl9pPr indent="-317500" lvl="8" marL="4114800" marR="0" rtl="0" algn="l">
              <a:lnSpc>
                <a:spcPct val="100000"/>
              </a:lnSpc>
              <a:spcBef>
                <a:spcPts val="0"/>
              </a:spcBef>
              <a:spcAft>
                <a:spcPts val="0"/>
              </a:spcAft>
              <a:buClr>
                <a:schemeClr val="lt1"/>
              </a:buClr>
              <a:buSzPts val="1400"/>
              <a:buFont typeface="Belleza"/>
              <a:buChar char="■"/>
              <a:defRPr b="0" i="0" sz="1400" u="none" cap="none" strike="noStrike">
                <a:solidFill>
                  <a:schemeClr val="lt1"/>
                </a:solidFill>
                <a:latin typeface="Belleza"/>
                <a:ea typeface="Belleza"/>
                <a:cs typeface="Belleza"/>
                <a:sym typeface="Bellez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p:nvPr/>
        </p:nvSpPr>
        <p:spPr>
          <a:xfrm>
            <a:off x="5670346" y="357125"/>
            <a:ext cx="2664000" cy="4356300"/>
          </a:xfrm>
          <a:prstGeom prst="round2SameRect">
            <a:avLst>
              <a:gd fmla="val 48664" name="adj1"/>
              <a:gd fmla="val 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4" name="Google Shape;314;p41"/>
          <p:cNvGrpSpPr/>
          <p:nvPr/>
        </p:nvGrpSpPr>
        <p:grpSpPr>
          <a:xfrm>
            <a:off x="5709748" y="2526725"/>
            <a:ext cx="2581686" cy="17100"/>
            <a:chOff x="5709748" y="3363416"/>
            <a:chExt cx="2581686" cy="17100"/>
          </a:xfrm>
        </p:grpSpPr>
        <p:sp>
          <p:nvSpPr>
            <p:cNvPr id="315" name="Google Shape;315;p41"/>
            <p:cNvSpPr/>
            <p:nvPr/>
          </p:nvSpPr>
          <p:spPr>
            <a:xfrm flipH="1">
              <a:off x="8274334"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1"/>
            <p:cNvSpPr/>
            <p:nvPr/>
          </p:nvSpPr>
          <p:spPr>
            <a:xfrm flipH="1">
              <a:off x="5709748"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 name="Google Shape;317;p41"/>
          <p:cNvGrpSpPr/>
          <p:nvPr/>
        </p:nvGrpSpPr>
        <p:grpSpPr>
          <a:xfrm>
            <a:off x="5712507" y="4330516"/>
            <a:ext cx="3471293" cy="17100"/>
            <a:chOff x="8405889" y="3363416"/>
            <a:chExt cx="3471293" cy="17100"/>
          </a:xfrm>
        </p:grpSpPr>
        <p:cxnSp>
          <p:nvCxnSpPr>
            <p:cNvPr id="318" name="Google Shape;318;p41"/>
            <p:cNvCxnSpPr/>
            <p:nvPr/>
          </p:nvCxnSpPr>
          <p:spPr>
            <a:xfrm rot="10800000">
              <a:off x="8464982" y="3373025"/>
              <a:ext cx="3412200" cy="0"/>
            </a:xfrm>
            <a:prstGeom prst="straightConnector1">
              <a:avLst/>
            </a:prstGeom>
            <a:noFill/>
            <a:ln cap="flat" cmpd="sng" w="9525">
              <a:solidFill>
                <a:schemeClr val="lt1"/>
              </a:solidFill>
              <a:prstDash val="solid"/>
              <a:round/>
              <a:headEnd len="sm" w="sm" type="none"/>
              <a:tailEnd len="sm" w="sm" type="none"/>
            </a:ln>
          </p:spPr>
        </p:cxnSp>
        <p:sp>
          <p:nvSpPr>
            <p:cNvPr id="319" name="Google Shape;319;p41"/>
            <p:cNvSpPr/>
            <p:nvPr/>
          </p:nvSpPr>
          <p:spPr>
            <a:xfrm flipH="1">
              <a:off x="8405889" y="3363416"/>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0" name="Google Shape;320;p41"/>
          <p:cNvSpPr txBox="1"/>
          <p:nvPr>
            <p:ph type="ctrTitle"/>
          </p:nvPr>
        </p:nvSpPr>
        <p:spPr>
          <a:xfrm>
            <a:off x="211275" y="1202225"/>
            <a:ext cx="4716900" cy="217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200"/>
              <a:buNone/>
            </a:pPr>
            <a:r>
              <a:rPr lang="en" sz="4500">
                <a:latin typeface="Playfair Display SemiBold"/>
                <a:ea typeface="Playfair Display SemiBold"/>
                <a:cs typeface="Playfair Display SemiBold"/>
                <a:sym typeface="Playfair Display SemiBold"/>
              </a:rPr>
              <a:t>Aromatic Analytics</a:t>
            </a:r>
            <a:r>
              <a:rPr lang="en" sz="4800">
                <a:solidFill>
                  <a:schemeClr val="lt1"/>
                </a:solidFill>
              </a:rPr>
              <a:t> </a:t>
            </a:r>
            <a:endParaRPr sz="4800">
              <a:solidFill>
                <a:schemeClr val="lt1"/>
              </a:solidFill>
            </a:endParaRPr>
          </a:p>
          <a:p>
            <a:pPr indent="0" lvl="0" marL="0" rtl="0" algn="l">
              <a:lnSpc>
                <a:spcPct val="90000"/>
              </a:lnSpc>
              <a:spcBef>
                <a:spcPts val="0"/>
              </a:spcBef>
              <a:spcAft>
                <a:spcPts val="0"/>
              </a:spcAft>
              <a:buSzPts val="5200"/>
              <a:buNone/>
            </a:pPr>
            <a:r>
              <a:t/>
            </a:r>
            <a:endParaRPr i="1" sz="2800">
              <a:solidFill>
                <a:srgbClr val="595959"/>
              </a:solidFill>
              <a:latin typeface="Playfair Display"/>
              <a:ea typeface="Playfair Display"/>
              <a:cs typeface="Playfair Display"/>
              <a:sym typeface="Playfair Display"/>
            </a:endParaRPr>
          </a:p>
          <a:p>
            <a:pPr indent="0" lvl="0" marL="0" rtl="0" algn="l">
              <a:lnSpc>
                <a:spcPct val="90000"/>
              </a:lnSpc>
              <a:spcBef>
                <a:spcPts val="0"/>
              </a:spcBef>
              <a:spcAft>
                <a:spcPts val="0"/>
              </a:spcAft>
              <a:buSzPts val="5200"/>
              <a:buNone/>
            </a:pPr>
            <a:r>
              <a:rPr i="1" lang="en" sz="2800">
                <a:solidFill>
                  <a:srgbClr val="595959"/>
                </a:solidFill>
                <a:latin typeface="Playfair Display"/>
                <a:ea typeface="Playfair Display"/>
                <a:cs typeface="Playfair Display"/>
                <a:sym typeface="Playfair Display"/>
              </a:rPr>
              <a:t>Decoding the DNA of best seller perfumes</a:t>
            </a:r>
            <a:endParaRPr i="1" sz="2800">
              <a:solidFill>
                <a:srgbClr val="595959"/>
              </a:solidFill>
              <a:latin typeface="Playfair Display"/>
              <a:ea typeface="Playfair Display"/>
              <a:cs typeface="Playfair Display"/>
              <a:sym typeface="Playfair Display"/>
            </a:endParaRPr>
          </a:p>
          <a:p>
            <a:pPr indent="0" lvl="0" marL="0" rtl="0" algn="l">
              <a:lnSpc>
                <a:spcPct val="90000"/>
              </a:lnSpc>
              <a:spcBef>
                <a:spcPts val="0"/>
              </a:spcBef>
              <a:spcAft>
                <a:spcPts val="0"/>
              </a:spcAft>
              <a:buSzPts val="5200"/>
              <a:buNone/>
            </a:pPr>
            <a:r>
              <a:t/>
            </a:r>
            <a:endParaRPr i="1" sz="4400"/>
          </a:p>
          <a:p>
            <a:pPr indent="0" lvl="0" marL="0" rtl="0" algn="l">
              <a:lnSpc>
                <a:spcPct val="90000"/>
              </a:lnSpc>
              <a:spcBef>
                <a:spcPts val="0"/>
              </a:spcBef>
              <a:spcAft>
                <a:spcPts val="0"/>
              </a:spcAft>
              <a:buSzPts val="5200"/>
              <a:buNone/>
            </a:pPr>
            <a:r>
              <a:t/>
            </a:r>
            <a:endParaRPr i="1" sz="4400"/>
          </a:p>
          <a:p>
            <a:pPr indent="0" lvl="0" marL="0" rtl="0" algn="l">
              <a:lnSpc>
                <a:spcPct val="90000"/>
              </a:lnSpc>
              <a:spcBef>
                <a:spcPts val="0"/>
              </a:spcBef>
              <a:spcAft>
                <a:spcPts val="0"/>
              </a:spcAft>
              <a:buSzPts val="5200"/>
              <a:buNone/>
            </a:pPr>
            <a:r>
              <a:t/>
            </a:r>
            <a:endParaRPr i="1" sz="4400"/>
          </a:p>
        </p:txBody>
      </p:sp>
      <p:sp>
        <p:nvSpPr>
          <p:cNvPr id="321" name="Google Shape;321;p41"/>
          <p:cNvSpPr txBox="1"/>
          <p:nvPr>
            <p:ph idx="1" type="subTitle"/>
          </p:nvPr>
        </p:nvSpPr>
        <p:spPr>
          <a:xfrm>
            <a:off x="211275" y="4391325"/>
            <a:ext cx="53721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300">
                <a:solidFill>
                  <a:srgbClr val="595959"/>
                </a:solidFill>
                <a:latin typeface="Arial"/>
                <a:ea typeface="Arial"/>
                <a:cs typeface="Arial"/>
                <a:sym typeface="Arial"/>
              </a:rPr>
              <a:t>Aditya Sindhavad | Adithya Murali | Advaith Shankar </a:t>
            </a:r>
            <a:endParaRPr sz="1300">
              <a:solidFill>
                <a:srgbClr val="595959"/>
              </a:solidFill>
              <a:latin typeface="Arial"/>
              <a:ea typeface="Arial"/>
              <a:cs typeface="Arial"/>
              <a:sym typeface="Arial"/>
            </a:endParaRPr>
          </a:p>
          <a:p>
            <a:pPr indent="0" lvl="0" marL="0" rtl="0" algn="l">
              <a:spcBef>
                <a:spcPts val="0"/>
              </a:spcBef>
              <a:spcAft>
                <a:spcPts val="0"/>
              </a:spcAft>
              <a:buClr>
                <a:schemeClr val="lt1"/>
              </a:buClr>
              <a:buSzPts val="1100"/>
              <a:buFont typeface="Arial"/>
              <a:buNone/>
            </a:pPr>
            <a:r>
              <a:rPr lang="en" sz="1300">
                <a:solidFill>
                  <a:srgbClr val="595959"/>
                </a:solidFill>
                <a:latin typeface="Arial"/>
                <a:ea typeface="Arial"/>
                <a:cs typeface="Arial"/>
                <a:sym typeface="Arial"/>
              </a:rPr>
              <a:t>Manasa Maganti | Shashank Rao | Varsha Manju Jayakumar</a:t>
            </a:r>
            <a:endParaRPr sz="1300">
              <a:solidFill>
                <a:srgbClr val="595959"/>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a:p>
        </p:txBody>
      </p:sp>
      <p:sp>
        <p:nvSpPr>
          <p:cNvPr id="322" name="Google Shape;322;p41"/>
          <p:cNvSpPr txBox="1"/>
          <p:nvPr>
            <p:ph type="ctrTitle"/>
          </p:nvPr>
        </p:nvSpPr>
        <p:spPr>
          <a:xfrm>
            <a:off x="6348046" y="4391325"/>
            <a:ext cx="1314000" cy="256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b="0" lang="en" sz="1400"/>
              <a:t>est. 1987</a:t>
            </a:r>
            <a:endParaRPr b="0" i="1" sz="1400">
              <a:solidFill>
                <a:schemeClr val="lt1"/>
              </a:solidFill>
            </a:endParaRPr>
          </a:p>
        </p:txBody>
      </p:sp>
      <p:grpSp>
        <p:nvGrpSpPr>
          <p:cNvPr id="323" name="Google Shape;323;p41"/>
          <p:cNvGrpSpPr/>
          <p:nvPr/>
        </p:nvGrpSpPr>
        <p:grpSpPr>
          <a:xfrm flipH="1">
            <a:off x="-4802" y="-6680"/>
            <a:ext cx="7053927" cy="427916"/>
            <a:chOff x="2156173" y="-9725"/>
            <a:chExt cx="7053927" cy="427916"/>
          </a:xfrm>
        </p:grpSpPr>
        <p:grpSp>
          <p:nvGrpSpPr>
            <p:cNvPr id="324" name="Google Shape;324;p41"/>
            <p:cNvGrpSpPr/>
            <p:nvPr/>
          </p:nvGrpSpPr>
          <p:grpSpPr>
            <a:xfrm>
              <a:off x="2156173" y="-9725"/>
              <a:ext cx="17100" cy="427916"/>
              <a:chOff x="2156173" y="-9725"/>
              <a:chExt cx="17100" cy="427916"/>
            </a:xfrm>
          </p:grpSpPr>
          <p:sp>
            <p:nvSpPr>
              <p:cNvPr id="325" name="Google Shape;325;p41"/>
              <p:cNvSpPr/>
              <p:nvPr/>
            </p:nvSpPr>
            <p:spPr>
              <a:xfrm>
                <a:off x="2156173" y="401091"/>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6" name="Google Shape;326;p41"/>
              <p:cNvCxnSpPr/>
              <p:nvPr/>
            </p:nvCxnSpPr>
            <p:spPr>
              <a:xfrm>
                <a:off x="2164725" y="-9725"/>
                <a:ext cx="0" cy="366900"/>
              </a:xfrm>
              <a:prstGeom prst="straightConnector1">
                <a:avLst/>
              </a:prstGeom>
              <a:noFill/>
              <a:ln cap="flat" cmpd="sng" w="9525">
                <a:solidFill>
                  <a:schemeClr val="lt1"/>
                </a:solidFill>
                <a:prstDash val="solid"/>
                <a:round/>
                <a:headEnd len="sm" w="sm" type="none"/>
                <a:tailEnd len="sm" w="sm" type="none"/>
              </a:ln>
            </p:spPr>
          </p:cxnSp>
        </p:grpSp>
        <p:cxnSp>
          <p:nvCxnSpPr>
            <p:cNvPr id="327" name="Google Shape;327;p41"/>
            <p:cNvCxnSpPr/>
            <p:nvPr/>
          </p:nvCxnSpPr>
          <p:spPr>
            <a:xfrm>
              <a:off x="2166100" y="168825"/>
              <a:ext cx="7044000" cy="0"/>
            </a:xfrm>
            <a:prstGeom prst="straightConnector1">
              <a:avLst/>
            </a:prstGeom>
            <a:noFill/>
            <a:ln cap="flat" cmpd="sng" w="9525">
              <a:solidFill>
                <a:schemeClr val="lt1"/>
              </a:solidFill>
              <a:prstDash val="solid"/>
              <a:round/>
              <a:headEnd len="sm" w="sm" type="none"/>
              <a:tailEnd len="sm" w="sm" type="none"/>
            </a:ln>
          </p:spPr>
        </p:cxnSp>
      </p:grpSp>
      <p:pic>
        <p:nvPicPr>
          <p:cNvPr id="328" name="Google Shape;328;p41"/>
          <p:cNvPicPr preferRelativeResize="0"/>
          <p:nvPr>
            <p:ph idx="2" type="pic"/>
          </p:nvPr>
        </p:nvPicPr>
        <p:blipFill rotWithShape="1">
          <a:blip r:embed="rId3">
            <a:alphaModFix/>
          </a:blip>
          <a:srcRect b="0" l="6717" r="630" t="5276"/>
          <a:stretch/>
        </p:blipFill>
        <p:spPr>
          <a:xfrm>
            <a:off x="5760046" y="458975"/>
            <a:ext cx="2484600" cy="3810600"/>
          </a:xfrm>
          <a:prstGeom prst="round2SameRect">
            <a:avLst>
              <a:gd fmla="val 50000" name="adj1"/>
              <a:gd fmla="val 0" name="adj2"/>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12" y="63231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layfair Display Medium"/>
                <a:ea typeface="Playfair Display Medium"/>
                <a:cs typeface="Playfair Display Medium"/>
                <a:sym typeface="Playfair Display Medium"/>
              </a:rPr>
              <a:t>Predict best seller - but why is it important to solve?</a:t>
            </a:r>
            <a:endParaRPr sz="2400">
              <a:latin typeface="Playfair Display Medium"/>
              <a:ea typeface="Playfair Display Medium"/>
              <a:cs typeface="Playfair Display Medium"/>
              <a:sym typeface="Playfair Display Medium"/>
            </a:endParaRPr>
          </a:p>
        </p:txBody>
      </p:sp>
      <p:pic>
        <p:nvPicPr>
          <p:cNvPr id="334" name="Google Shape;334;p42"/>
          <p:cNvPicPr preferRelativeResize="0"/>
          <p:nvPr/>
        </p:nvPicPr>
        <p:blipFill>
          <a:blip r:embed="rId3">
            <a:alphaModFix/>
          </a:blip>
          <a:stretch>
            <a:fillRect/>
          </a:stretch>
        </p:blipFill>
        <p:spPr>
          <a:xfrm>
            <a:off x="3367625" y="1652938"/>
            <a:ext cx="5439051" cy="2574825"/>
          </a:xfrm>
          <a:prstGeom prst="rect">
            <a:avLst/>
          </a:prstGeom>
          <a:noFill/>
          <a:ln>
            <a:noFill/>
          </a:ln>
        </p:spPr>
      </p:pic>
      <p:sp>
        <p:nvSpPr>
          <p:cNvPr id="335" name="Google Shape;335;p42"/>
          <p:cNvSpPr txBox="1"/>
          <p:nvPr/>
        </p:nvSpPr>
        <p:spPr>
          <a:xfrm>
            <a:off x="129425" y="1770513"/>
            <a:ext cx="3238200" cy="2339700"/>
          </a:xfrm>
          <a:prstGeom prst="rect">
            <a:avLst/>
          </a:prstGeom>
          <a:noFill/>
          <a:ln>
            <a:noFill/>
          </a:ln>
        </p:spPr>
        <p:txBody>
          <a:bodyPr anchorCtr="0" anchor="t" bIns="91425" lIns="91425" spcFirstLastPara="1" rIns="91425" wrap="square" tIns="91425">
            <a:spAutoFit/>
          </a:bodyPr>
          <a:lstStyle/>
          <a:p>
            <a:pPr indent="-304800" lvl="0" marL="457200" rtl="0" algn="l">
              <a:lnSpc>
                <a:spcPct val="177777"/>
              </a:lnSpc>
              <a:spcBef>
                <a:spcPts val="0"/>
              </a:spcBef>
              <a:spcAft>
                <a:spcPts val="0"/>
              </a:spcAft>
              <a:buClr>
                <a:schemeClr val="lt1"/>
              </a:buClr>
              <a:buSzPts val="1200"/>
              <a:buChar char="●"/>
            </a:pPr>
            <a:r>
              <a:rPr lang="en" sz="1200">
                <a:solidFill>
                  <a:schemeClr val="lt1"/>
                </a:solidFill>
              </a:rPr>
              <a:t>Believe it or not, a staggering 773 million people worldwide now rely on online platforms to find their perfect scent.</a:t>
            </a:r>
            <a:endParaRPr sz="1200">
              <a:solidFill>
                <a:schemeClr val="lt1"/>
              </a:solidFill>
            </a:endParaRPr>
          </a:p>
          <a:p>
            <a:pPr indent="-304800" lvl="0" marL="457200" rtl="0" algn="l">
              <a:lnSpc>
                <a:spcPct val="177777"/>
              </a:lnSpc>
              <a:spcBef>
                <a:spcPts val="0"/>
              </a:spcBef>
              <a:spcAft>
                <a:spcPts val="0"/>
              </a:spcAft>
              <a:buClr>
                <a:schemeClr val="lt1"/>
              </a:buClr>
              <a:buSzPts val="1200"/>
              <a:buChar char="●"/>
            </a:pPr>
            <a:r>
              <a:rPr lang="en" sz="1200">
                <a:solidFill>
                  <a:schemeClr val="lt1"/>
                </a:solidFill>
              </a:rPr>
              <a:t> Websites can position their product rightly that matches with user’s notes and preferences</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311700" y="472918"/>
            <a:ext cx="8159400" cy="72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Playfair Display Medium"/>
                <a:ea typeface="Playfair Display Medium"/>
                <a:cs typeface="Playfair Display Medium"/>
                <a:sym typeface="Playfair Display Medium"/>
              </a:rPr>
              <a:t>Data Sources &amp; Scraping info </a:t>
            </a:r>
            <a:endParaRPr sz="2400">
              <a:solidFill>
                <a:schemeClr val="lt1"/>
              </a:solidFill>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sz="2400">
                <a:solidFill>
                  <a:schemeClr val="lt1"/>
                </a:solidFill>
                <a:latin typeface="Playfair Display Medium"/>
                <a:ea typeface="Playfair Display Medium"/>
                <a:cs typeface="Playfair Display Medium"/>
                <a:sym typeface="Playfair Display Medium"/>
              </a:rPr>
              <a:t>The John Wick moment</a:t>
            </a:r>
            <a:endParaRPr sz="2400">
              <a:solidFill>
                <a:schemeClr val="lt1"/>
              </a:solidFill>
              <a:latin typeface="Playfair Display Medium"/>
              <a:ea typeface="Playfair Display Medium"/>
              <a:cs typeface="Playfair Display Medium"/>
              <a:sym typeface="Playfair Display Medium"/>
            </a:endParaRPr>
          </a:p>
        </p:txBody>
      </p:sp>
      <p:sp>
        <p:nvSpPr>
          <p:cNvPr id="341" name="Google Shape;341;p43"/>
          <p:cNvSpPr txBox="1"/>
          <p:nvPr>
            <p:ph idx="4294967295" type="body"/>
          </p:nvPr>
        </p:nvSpPr>
        <p:spPr>
          <a:xfrm>
            <a:off x="264125" y="1315325"/>
            <a:ext cx="5221800" cy="13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Scraped user reviews for -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Train  set: top 60 best seller and bottom 60 perfumes (identifying the key attributes using their user reviews)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Test set: 30 newly released perfumes (predicting which of these would be best sellers)</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p:txBody>
      </p:sp>
      <p:pic>
        <p:nvPicPr>
          <p:cNvPr id="342" name="Google Shape;342;p43"/>
          <p:cNvPicPr preferRelativeResize="0"/>
          <p:nvPr/>
        </p:nvPicPr>
        <p:blipFill>
          <a:blip r:embed="rId3">
            <a:alphaModFix/>
          </a:blip>
          <a:stretch>
            <a:fillRect/>
          </a:stretch>
        </p:blipFill>
        <p:spPr>
          <a:xfrm>
            <a:off x="311700" y="2512125"/>
            <a:ext cx="5126649" cy="2347600"/>
          </a:xfrm>
          <a:prstGeom prst="rect">
            <a:avLst/>
          </a:prstGeom>
          <a:noFill/>
          <a:ln>
            <a:noFill/>
          </a:ln>
        </p:spPr>
      </p:pic>
      <p:pic>
        <p:nvPicPr>
          <p:cNvPr id="343" name="Google Shape;343;p43"/>
          <p:cNvPicPr preferRelativeResize="0"/>
          <p:nvPr/>
        </p:nvPicPr>
        <p:blipFill rotWithShape="1">
          <a:blip r:embed="rId4">
            <a:alphaModFix/>
          </a:blip>
          <a:srcRect b="28216" l="0" r="0" t="16760"/>
          <a:stretch/>
        </p:blipFill>
        <p:spPr>
          <a:xfrm>
            <a:off x="5769200" y="1315325"/>
            <a:ext cx="3204925" cy="35934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720000" y="2697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sz="2400">
                <a:latin typeface="Playfair Display Medium"/>
                <a:ea typeface="Playfair Display Medium"/>
                <a:cs typeface="Playfair Display Medium"/>
                <a:sym typeface="Playfair Display Medium"/>
              </a:rPr>
              <a:t>Analytics on the data - Pulling out notes of a perfume </a:t>
            </a:r>
            <a:endParaRPr sz="2400">
              <a:latin typeface="Playfair Display Medium"/>
              <a:ea typeface="Playfair Display Medium"/>
              <a:cs typeface="Playfair Display Medium"/>
              <a:sym typeface="Playfair Display Medium"/>
            </a:endParaRPr>
          </a:p>
          <a:p>
            <a:pPr indent="0" lvl="0" marL="0" rtl="0" algn="ctr">
              <a:lnSpc>
                <a:spcPct val="100000"/>
              </a:lnSpc>
              <a:spcBef>
                <a:spcPts val="0"/>
              </a:spcBef>
              <a:spcAft>
                <a:spcPts val="0"/>
              </a:spcAft>
              <a:buSzPts val="3500"/>
              <a:buNone/>
            </a:pPr>
            <a:r>
              <a:t/>
            </a:r>
            <a:endParaRPr sz="2400">
              <a:latin typeface="Playfair Display Medium"/>
              <a:ea typeface="Playfair Display Medium"/>
              <a:cs typeface="Playfair Display Medium"/>
              <a:sym typeface="Playfair Display Medium"/>
            </a:endParaRPr>
          </a:p>
        </p:txBody>
      </p:sp>
      <p:sp>
        <p:nvSpPr>
          <p:cNvPr id="349" name="Google Shape;349;p44"/>
          <p:cNvSpPr/>
          <p:nvPr/>
        </p:nvSpPr>
        <p:spPr>
          <a:xfrm>
            <a:off x="550850" y="3202800"/>
            <a:ext cx="8148900" cy="10995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350" name="Google Shape;350;p44"/>
          <p:cNvSpPr/>
          <p:nvPr/>
        </p:nvSpPr>
        <p:spPr>
          <a:xfrm>
            <a:off x="759975" y="938638"/>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Corpus of Information</a:t>
            </a:r>
            <a:endParaRPr sz="900">
              <a:solidFill>
                <a:srgbClr val="243D7B"/>
              </a:solidFill>
            </a:endParaRPr>
          </a:p>
        </p:txBody>
      </p:sp>
      <p:sp>
        <p:nvSpPr>
          <p:cNvPr id="351" name="Google Shape;351;p44"/>
          <p:cNvSpPr/>
          <p:nvPr/>
        </p:nvSpPr>
        <p:spPr>
          <a:xfrm>
            <a:off x="2779225" y="931175"/>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Top 60 products based on professional reviews</a:t>
            </a:r>
            <a:endParaRPr sz="900">
              <a:solidFill>
                <a:srgbClr val="243D7B"/>
              </a:solidFill>
            </a:endParaRPr>
          </a:p>
        </p:txBody>
      </p:sp>
      <p:sp>
        <p:nvSpPr>
          <p:cNvPr id="352" name="Google Shape;352;p44"/>
          <p:cNvSpPr/>
          <p:nvPr/>
        </p:nvSpPr>
        <p:spPr>
          <a:xfrm>
            <a:off x="4847750" y="931138"/>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Sentiment analysis on product reviews for each product</a:t>
            </a:r>
            <a:endParaRPr sz="900">
              <a:solidFill>
                <a:srgbClr val="243D7B"/>
              </a:solidFill>
            </a:endParaRPr>
          </a:p>
        </p:txBody>
      </p:sp>
      <p:sp>
        <p:nvSpPr>
          <p:cNvPr id="353" name="Google Shape;353;p44"/>
          <p:cNvSpPr/>
          <p:nvPr/>
        </p:nvSpPr>
        <p:spPr>
          <a:xfrm>
            <a:off x="6866975" y="931150"/>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Discard product(s) with bad aggregated sentiment score</a:t>
            </a:r>
            <a:endParaRPr sz="900">
              <a:solidFill>
                <a:srgbClr val="243D7B"/>
              </a:solidFill>
            </a:endParaRPr>
          </a:p>
        </p:txBody>
      </p:sp>
      <p:sp>
        <p:nvSpPr>
          <p:cNvPr id="354" name="Google Shape;354;p44"/>
          <p:cNvSpPr/>
          <p:nvPr/>
        </p:nvSpPr>
        <p:spPr>
          <a:xfrm>
            <a:off x="743375" y="1593323"/>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Named entity recognition (NER) on each review</a:t>
            </a:r>
            <a:endParaRPr sz="900">
              <a:solidFill>
                <a:srgbClr val="243D7B"/>
              </a:solidFill>
            </a:endParaRPr>
          </a:p>
        </p:txBody>
      </p:sp>
      <p:sp>
        <p:nvSpPr>
          <p:cNvPr id="355" name="Google Shape;355;p44"/>
          <p:cNvSpPr/>
          <p:nvPr/>
        </p:nvSpPr>
        <p:spPr>
          <a:xfrm>
            <a:off x="2762625" y="1593323"/>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Cluttered insights from topic modelling</a:t>
            </a:r>
            <a:endParaRPr sz="900">
              <a:solidFill>
                <a:srgbClr val="243D7B"/>
              </a:solidFill>
            </a:endParaRPr>
          </a:p>
        </p:txBody>
      </p:sp>
      <p:sp>
        <p:nvSpPr>
          <p:cNvPr id="356" name="Google Shape;356;p44"/>
          <p:cNvSpPr/>
          <p:nvPr/>
        </p:nvSpPr>
        <p:spPr>
          <a:xfrm>
            <a:off x="4790175" y="1596661"/>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Topic Modelling using LDA </a:t>
            </a:r>
            <a:endParaRPr sz="900">
              <a:solidFill>
                <a:srgbClr val="243D7B"/>
              </a:solidFill>
            </a:endParaRPr>
          </a:p>
        </p:txBody>
      </p:sp>
      <p:sp>
        <p:nvSpPr>
          <p:cNvPr id="357" name="Google Shape;357;p44"/>
          <p:cNvSpPr/>
          <p:nvPr/>
        </p:nvSpPr>
        <p:spPr>
          <a:xfrm>
            <a:off x="6867857" y="1596648"/>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Perform coherence score calculation to see ideal topic numbers</a:t>
            </a:r>
            <a:endParaRPr sz="900">
              <a:solidFill>
                <a:srgbClr val="243D7B"/>
              </a:solidFill>
            </a:endParaRPr>
          </a:p>
        </p:txBody>
      </p:sp>
      <p:sp>
        <p:nvSpPr>
          <p:cNvPr id="358" name="Google Shape;358;p44"/>
          <p:cNvSpPr/>
          <p:nvPr/>
        </p:nvSpPr>
        <p:spPr>
          <a:xfrm>
            <a:off x="735020" y="2399734"/>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Entities recovered for each review </a:t>
            </a:r>
            <a:endParaRPr sz="900">
              <a:solidFill>
                <a:srgbClr val="243D7B"/>
              </a:solidFill>
            </a:endParaRPr>
          </a:p>
        </p:txBody>
      </p:sp>
      <p:sp>
        <p:nvSpPr>
          <p:cNvPr id="359" name="Google Shape;359;p44"/>
          <p:cNvSpPr/>
          <p:nvPr/>
        </p:nvSpPr>
        <p:spPr>
          <a:xfrm>
            <a:off x="2762625" y="2399721"/>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Seperate all entities and create list</a:t>
            </a:r>
            <a:endParaRPr sz="900">
              <a:solidFill>
                <a:srgbClr val="243D7B"/>
              </a:solidFill>
            </a:endParaRPr>
          </a:p>
        </p:txBody>
      </p:sp>
      <p:sp>
        <p:nvSpPr>
          <p:cNvPr id="360" name="Google Shape;360;p44"/>
          <p:cNvSpPr/>
          <p:nvPr/>
        </p:nvSpPr>
        <p:spPr>
          <a:xfrm>
            <a:off x="5053675" y="2399721"/>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Clean list</a:t>
            </a:r>
            <a:endParaRPr sz="900">
              <a:solidFill>
                <a:srgbClr val="243D7B"/>
              </a:solidFill>
            </a:endParaRPr>
          </a:p>
        </p:txBody>
      </p:sp>
      <p:sp>
        <p:nvSpPr>
          <p:cNvPr id="361" name="Google Shape;361;p44"/>
          <p:cNvSpPr/>
          <p:nvPr/>
        </p:nvSpPr>
        <p:spPr>
          <a:xfrm>
            <a:off x="6879775" y="2399734"/>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Write to separate CSV file</a:t>
            </a:r>
            <a:endParaRPr sz="900">
              <a:solidFill>
                <a:srgbClr val="243D7B"/>
              </a:solidFill>
            </a:endParaRPr>
          </a:p>
        </p:txBody>
      </p:sp>
      <p:sp>
        <p:nvSpPr>
          <p:cNvPr id="362" name="Google Shape;362;p44"/>
          <p:cNvSpPr/>
          <p:nvPr/>
        </p:nvSpPr>
        <p:spPr>
          <a:xfrm>
            <a:off x="743375" y="3659852"/>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Perform word count to get top notes from reviews</a:t>
            </a:r>
            <a:endParaRPr sz="900">
              <a:solidFill>
                <a:srgbClr val="243D7B"/>
              </a:solidFill>
            </a:endParaRPr>
          </a:p>
        </p:txBody>
      </p:sp>
      <p:sp>
        <p:nvSpPr>
          <p:cNvPr id="363" name="Google Shape;363;p44"/>
          <p:cNvSpPr/>
          <p:nvPr/>
        </p:nvSpPr>
        <p:spPr>
          <a:xfrm>
            <a:off x="2762625" y="3659852"/>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Group with respect to root word </a:t>
            </a:r>
            <a:endParaRPr sz="900">
              <a:solidFill>
                <a:srgbClr val="243D7B"/>
              </a:solidFill>
            </a:endParaRPr>
          </a:p>
        </p:txBody>
      </p:sp>
      <p:sp>
        <p:nvSpPr>
          <p:cNvPr id="364" name="Google Shape;364;p44"/>
          <p:cNvSpPr/>
          <p:nvPr/>
        </p:nvSpPr>
        <p:spPr>
          <a:xfrm>
            <a:off x="4781875" y="3659852"/>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Perform lemmatization for root word</a:t>
            </a:r>
            <a:endParaRPr sz="900">
              <a:solidFill>
                <a:srgbClr val="243D7B"/>
              </a:solidFill>
            </a:endParaRPr>
          </a:p>
        </p:txBody>
      </p:sp>
      <p:sp>
        <p:nvSpPr>
          <p:cNvPr id="365" name="Google Shape;365;p44"/>
          <p:cNvSpPr/>
          <p:nvPr/>
        </p:nvSpPr>
        <p:spPr>
          <a:xfrm>
            <a:off x="6879775" y="3659852"/>
            <a:ext cx="15414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Discard entities which have nothing to do with perfumes</a:t>
            </a:r>
            <a:endParaRPr sz="900">
              <a:solidFill>
                <a:srgbClr val="243D7B"/>
              </a:solidFill>
            </a:endParaRPr>
          </a:p>
        </p:txBody>
      </p:sp>
      <p:sp>
        <p:nvSpPr>
          <p:cNvPr id="366" name="Google Shape;366;p44"/>
          <p:cNvSpPr/>
          <p:nvPr/>
        </p:nvSpPr>
        <p:spPr>
          <a:xfrm>
            <a:off x="3642950" y="4527879"/>
            <a:ext cx="1964700" cy="5019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243D7B"/>
                </a:solidFill>
              </a:rPr>
              <a:t>Ranking done to give most weightage to most frequently mentioned notes</a:t>
            </a:r>
            <a:endParaRPr sz="900">
              <a:solidFill>
                <a:srgbClr val="243D7B"/>
              </a:solidFill>
            </a:endParaRPr>
          </a:p>
        </p:txBody>
      </p:sp>
      <p:pic>
        <p:nvPicPr>
          <p:cNvPr id="367" name="Google Shape;367;p44"/>
          <p:cNvPicPr preferRelativeResize="0"/>
          <p:nvPr/>
        </p:nvPicPr>
        <p:blipFill rotWithShape="1">
          <a:blip r:embed="rId3">
            <a:alphaModFix/>
          </a:blip>
          <a:srcRect b="0" l="23253" r="20591" t="0"/>
          <a:stretch/>
        </p:blipFill>
        <p:spPr>
          <a:xfrm>
            <a:off x="4288450" y="2915726"/>
            <a:ext cx="542250" cy="540775"/>
          </a:xfrm>
          <a:prstGeom prst="rect">
            <a:avLst/>
          </a:prstGeom>
          <a:noFill/>
          <a:ln>
            <a:noFill/>
          </a:ln>
        </p:spPr>
      </p:pic>
      <p:sp>
        <p:nvSpPr>
          <p:cNvPr id="368" name="Google Shape;368;p44"/>
          <p:cNvSpPr txBox="1"/>
          <p:nvPr/>
        </p:nvSpPr>
        <p:spPr>
          <a:xfrm>
            <a:off x="3552083" y="3446492"/>
            <a:ext cx="1964700" cy="1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2"/>
                </a:solidFill>
                <a:latin typeface="Montserrat SemiBold"/>
                <a:ea typeface="Montserrat SemiBold"/>
                <a:cs typeface="Montserrat SemiBold"/>
                <a:sym typeface="Montserrat SemiBold"/>
              </a:rPr>
              <a:t>Done using GPT </a:t>
            </a:r>
            <a:endParaRPr sz="800">
              <a:solidFill>
                <a:schemeClr val="dk2"/>
              </a:solidFill>
              <a:latin typeface="Montserrat SemiBold"/>
              <a:ea typeface="Montserrat SemiBold"/>
              <a:cs typeface="Montserrat SemiBold"/>
              <a:sym typeface="Montserrat SemiBold"/>
            </a:endParaRPr>
          </a:p>
        </p:txBody>
      </p:sp>
      <p:cxnSp>
        <p:nvCxnSpPr>
          <p:cNvPr id="369" name="Google Shape;369;p44"/>
          <p:cNvCxnSpPr>
            <a:stCxn id="350" idx="3"/>
            <a:endCxn id="351" idx="1"/>
          </p:cNvCxnSpPr>
          <p:nvPr/>
        </p:nvCxnSpPr>
        <p:spPr>
          <a:xfrm flipH="1" rot="10800000">
            <a:off x="2301375" y="1182088"/>
            <a:ext cx="477900" cy="7500"/>
          </a:xfrm>
          <a:prstGeom prst="straightConnector1">
            <a:avLst/>
          </a:prstGeom>
          <a:noFill/>
          <a:ln cap="flat" cmpd="sng" w="9525">
            <a:solidFill>
              <a:schemeClr val="dk2"/>
            </a:solidFill>
            <a:prstDash val="solid"/>
            <a:round/>
            <a:headEnd len="med" w="med" type="none"/>
            <a:tailEnd len="med" w="med" type="stealth"/>
          </a:ln>
        </p:spPr>
      </p:cxnSp>
      <p:cxnSp>
        <p:nvCxnSpPr>
          <p:cNvPr id="370" name="Google Shape;370;p44"/>
          <p:cNvCxnSpPr>
            <a:stCxn id="351" idx="3"/>
            <a:endCxn id="352" idx="1"/>
          </p:cNvCxnSpPr>
          <p:nvPr/>
        </p:nvCxnSpPr>
        <p:spPr>
          <a:xfrm>
            <a:off x="4320625" y="1182125"/>
            <a:ext cx="527100" cy="0"/>
          </a:xfrm>
          <a:prstGeom prst="straightConnector1">
            <a:avLst/>
          </a:prstGeom>
          <a:noFill/>
          <a:ln cap="flat" cmpd="sng" w="9525">
            <a:solidFill>
              <a:schemeClr val="dk2"/>
            </a:solidFill>
            <a:prstDash val="solid"/>
            <a:round/>
            <a:headEnd len="med" w="med" type="none"/>
            <a:tailEnd len="med" w="med" type="stealth"/>
          </a:ln>
        </p:spPr>
      </p:cxnSp>
      <p:cxnSp>
        <p:nvCxnSpPr>
          <p:cNvPr id="371" name="Google Shape;371;p44"/>
          <p:cNvCxnSpPr>
            <a:stCxn id="352" idx="3"/>
            <a:endCxn id="353" idx="1"/>
          </p:cNvCxnSpPr>
          <p:nvPr/>
        </p:nvCxnSpPr>
        <p:spPr>
          <a:xfrm>
            <a:off x="6389150" y="1182088"/>
            <a:ext cx="477900" cy="0"/>
          </a:xfrm>
          <a:prstGeom prst="straightConnector1">
            <a:avLst/>
          </a:prstGeom>
          <a:noFill/>
          <a:ln cap="flat" cmpd="sng" w="9525">
            <a:solidFill>
              <a:schemeClr val="dk2"/>
            </a:solidFill>
            <a:prstDash val="solid"/>
            <a:round/>
            <a:headEnd len="med" w="med" type="none"/>
            <a:tailEnd len="med" w="med" type="stealth"/>
          </a:ln>
        </p:spPr>
      </p:cxnSp>
      <p:cxnSp>
        <p:nvCxnSpPr>
          <p:cNvPr id="372" name="Google Shape;372;p44"/>
          <p:cNvCxnSpPr>
            <a:stCxn id="353" idx="2"/>
            <a:endCxn id="357" idx="0"/>
          </p:cNvCxnSpPr>
          <p:nvPr/>
        </p:nvCxnSpPr>
        <p:spPr>
          <a:xfrm>
            <a:off x="7637675" y="1433050"/>
            <a:ext cx="900" cy="163500"/>
          </a:xfrm>
          <a:prstGeom prst="straightConnector1">
            <a:avLst/>
          </a:prstGeom>
          <a:noFill/>
          <a:ln cap="flat" cmpd="sng" w="9525">
            <a:solidFill>
              <a:schemeClr val="dk2"/>
            </a:solidFill>
            <a:prstDash val="solid"/>
            <a:round/>
            <a:headEnd len="med" w="med" type="none"/>
            <a:tailEnd len="med" w="med" type="stealth"/>
          </a:ln>
        </p:spPr>
      </p:cxnSp>
      <p:cxnSp>
        <p:nvCxnSpPr>
          <p:cNvPr id="373" name="Google Shape;373;p44"/>
          <p:cNvCxnSpPr>
            <a:stCxn id="357" idx="1"/>
            <a:endCxn id="356" idx="3"/>
          </p:cNvCxnSpPr>
          <p:nvPr/>
        </p:nvCxnSpPr>
        <p:spPr>
          <a:xfrm rot="10800000">
            <a:off x="6331457" y="1847598"/>
            <a:ext cx="536400" cy="0"/>
          </a:xfrm>
          <a:prstGeom prst="straightConnector1">
            <a:avLst/>
          </a:prstGeom>
          <a:noFill/>
          <a:ln cap="flat" cmpd="sng" w="9525">
            <a:solidFill>
              <a:schemeClr val="dk2"/>
            </a:solidFill>
            <a:prstDash val="solid"/>
            <a:round/>
            <a:headEnd len="med" w="med" type="none"/>
            <a:tailEnd len="med" w="med" type="stealth"/>
          </a:ln>
        </p:spPr>
      </p:cxnSp>
      <p:cxnSp>
        <p:nvCxnSpPr>
          <p:cNvPr id="374" name="Google Shape;374;p44"/>
          <p:cNvCxnSpPr>
            <a:stCxn id="356" idx="1"/>
            <a:endCxn id="355" idx="3"/>
          </p:cNvCxnSpPr>
          <p:nvPr/>
        </p:nvCxnSpPr>
        <p:spPr>
          <a:xfrm rot="10800000">
            <a:off x="4304175" y="1844311"/>
            <a:ext cx="486000" cy="3300"/>
          </a:xfrm>
          <a:prstGeom prst="straightConnector1">
            <a:avLst/>
          </a:prstGeom>
          <a:noFill/>
          <a:ln cap="flat" cmpd="sng" w="9525">
            <a:solidFill>
              <a:schemeClr val="dk2"/>
            </a:solidFill>
            <a:prstDash val="solid"/>
            <a:round/>
            <a:headEnd len="med" w="med" type="none"/>
            <a:tailEnd len="med" w="med" type="stealth"/>
          </a:ln>
        </p:spPr>
      </p:cxnSp>
      <p:cxnSp>
        <p:nvCxnSpPr>
          <p:cNvPr id="375" name="Google Shape;375;p44"/>
          <p:cNvCxnSpPr>
            <a:stCxn id="355" idx="1"/>
            <a:endCxn id="354" idx="3"/>
          </p:cNvCxnSpPr>
          <p:nvPr/>
        </p:nvCxnSpPr>
        <p:spPr>
          <a:xfrm rot="10800000">
            <a:off x="2284725" y="1844273"/>
            <a:ext cx="477900" cy="0"/>
          </a:xfrm>
          <a:prstGeom prst="straightConnector1">
            <a:avLst/>
          </a:prstGeom>
          <a:noFill/>
          <a:ln cap="flat" cmpd="sng" w="9525">
            <a:solidFill>
              <a:schemeClr val="dk2"/>
            </a:solidFill>
            <a:prstDash val="solid"/>
            <a:round/>
            <a:headEnd len="med" w="med" type="none"/>
            <a:tailEnd len="med" w="med" type="stealth"/>
          </a:ln>
        </p:spPr>
      </p:cxnSp>
      <p:cxnSp>
        <p:nvCxnSpPr>
          <p:cNvPr id="376" name="Google Shape;376;p44"/>
          <p:cNvCxnSpPr>
            <a:stCxn id="354" idx="2"/>
            <a:endCxn id="358" idx="0"/>
          </p:cNvCxnSpPr>
          <p:nvPr/>
        </p:nvCxnSpPr>
        <p:spPr>
          <a:xfrm flipH="1">
            <a:off x="1505675" y="2095223"/>
            <a:ext cx="8400" cy="304500"/>
          </a:xfrm>
          <a:prstGeom prst="straightConnector1">
            <a:avLst/>
          </a:prstGeom>
          <a:noFill/>
          <a:ln cap="flat" cmpd="sng" w="9525">
            <a:solidFill>
              <a:schemeClr val="dk2"/>
            </a:solidFill>
            <a:prstDash val="solid"/>
            <a:round/>
            <a:headEnd len="med" w="med" type="none"/>
            <a:tailEnd len="med" w="med" type="stealth"/>
          </a:ln>
        </p:spPr>
      </p:cxnSp>
      <p:cxnSp>
        <p:nvCxnSpPr>
          <p:cNvPr id="377" name="Google Shape;377;p44"/>
          <p:cNvCxnSpPr>
            <a:stCxn id="358" idx="3"/>
            <a:endCxn id="359" idx="1"/>
          </p:cNvCxnSpPr>
          <p:nvPr/>
        </p:nvCxnSpPr>
        <p:spPr>
          <a:xfrm>
            <a:off x="2276420" y="2650684"/>
            <a:ext cx="486300" cy="0"/>
          </a:xfrm>
          <a:prstGeom prst="straightConnector1">
            <a:avLst/>
          </a:prstGeom>
          <a:noFill/>
          <a:ln cap="flat" cmpd="sng" w="9525">
            <a:solidFill>
              <a:schemeClr val="dk2"/>
            </a:solidFill>
            <a:prstDash val="solid"/>
            <a:round/>
            <a:headEnd len="med" w="med" type="none"/>
            <a:tailEnd len="med" w="med" type="stealth"/>
          </a:ln>
        </p:spPr>
      </p:cxnSp>
      <p:cxnSp>
        <p:nvCxnSpPr>
          <p:cNvPr id="378" name="Google Shape;378;p44"/>
          <p:cNvCxnSpPr>
            <a:stCxn id="359" idx="3"/>
            <a:endCxn id="360" idx="1"/>
          </p:cNvCxnSpPr>
          <p:nvPr/>
        </p:nvCxnSpPr>
        <p:spPr>
          <a:xfrm>
            <a:off x="4304025" y="2650671"/>
            <a:ext cx="749700" cy="0"/>
          </a:xfrm>
          <a:prstGeom prst="straightConnector1">
            <a:avLst/>
          </a:prstGeom>
          <a:noFill/>
          <a:ln cap="flat" cmpd="sng" w="9525">
            <a:solidFill>
              <a:schemeClr val="dk2"/>
            </a:solidFill>
            <a:prstDash val="solid"/>
            <a:round/>
            <a:headEnd len="med" w="med" type="none"/>
            <a:tailEnd len="med" w="med" type="stealth"/>
          </a:ln>
        </p:spPr>
      </p:cxnSp>
      <p:cxnSp>
        <p:nvCxnSpPr>
          <p:cNvPr id="379" name="Google Shape;379;p44"/>
          <p:cNvCxnSpPr>
            <a:stCxn id="360" idx="3"/>
            <a:endCxn id="361" idx="1"/>
          </p:cNvCxnSpPr>
          <p:nvPr/>
        </p:nvCxnSpPr>
        <p:spPr>
          <a:xfrm>
            <a:off x="6595075" y="2650671"/>
            <a:ext cx="284700" cy="0"/>
          </a:xfrm>
          <a:prstGeom prst="straightConnector1">
            <a:avLst/>
          </a:prstGeom>
          <a:noFill/>
          <a:ln cap="flat" cmpd="sng" w="9525">
            <a:solidFill>
              <a:schemeClr val="dk2"/>
            </a:solidFill>
            <a:prstDash val="solid"/>
            <a:round/>
            <a:headEnd len="med" w="med" type="none"/>
            <a:tailEnd len="med" w="med" type="stealth"/>
          </a:ln>
        </p:spPr>
      </p:cxnSp>
      <p:cxnSp>
        <p:nvCxnSpPr>
          <p:cNvPr id="380" name="Google Shape;380;p44"/>
          <p:cNvCxnSpPr>
            <a:stCxn id="361" idx="2"/>
            <a:endCxn id="365" idx="0"/>
          </p:cNvCxnSpPr>
          <p:nvPr/>
        </p:nvCxnSpPr>
        <p:spPr>
          <a:xfrm>
            <a:off x="7650475" y="2901634"/>
            <a:ext cx="0" cy="758100"/>
          </a:xfrm>
          <a:prstGeom prst="straightConnector1">
            <a:avLst/>
          </a:prstGeom>
          <a:noFill/>
          <a:ln cap="flat" cmpd="sng" w="9525">
            <a:solidFill>
              <a:schemeClr val="dk2"/>
            </a:solidFill>
            <a:prstDash val="dash"/>
            <a:round/>
            <a:headEnd len="med" w="med" type="none"/>
            <a:tailEnd len="med" w="med" type="stealth"/>
          </a:ln>
        </p:spPr>
      </p:cxnSp>
      <p:cxnSp>
        <p:nvCxnSpPr>
          <p:cNvPr id="381" name="Google Shape;381;p44"/>
          <p:cNvCxnSpPr>
            <a:stCxn id="365" idx="1"/>
            <a:endCxn id="364" idx="3"/>
          </p:cNvCxnSpPr>
          <p:nvPr/>
        </p:nvCxnSpPr>
        <p:spPr>
          <a:xfrm rot="10800000">
            <a:off x="6323275" y="3910802"/>
            <a:ext cx="556500" cy="0"/>
          </a:xfrm>
          <a:prstGeom prst="straightConnector1">
            <a:avLst/>
          </a:prstGeom>
          <a:noFill/>
          <a:ln cap="flat" cmpd="sng" w="9525">
            <a:solidFill>
              <a:schemeClr val="dk2"/>
            </a:solidFill>
            <a:prstDash val="solid"/>
            <a:round/>
            <a:headEnd len="med" w="med" type="none"/>
            <a:tailEnd len="med" w="med" type="stealth"/>
          </a:ln>
        </p:spPr>
      </p:cxnSp>
      <p:cxnSp>
        <p:nvCxnSpPr>
          <p:cNvPr id="382" name="Google Shape;382;p44"/>
          <p:cNvCxnSpPr>
            <a:stCxn id="364" idx="1"/>
            <a:endCxn id="363" idx="3"/>
          </p:cNvCxnSpPr>
          <p:nvPr/>
        </p:nvCxnSpPr>
        <p:spPr>
          <a:xfrm rot="10800000">
            <a:off x="4303975" y="3910802"/>
            <a:ext cx="477900" cy="0"/>
          </a:xfrm>
          <a:prstGeom prst="straightConnector1">
            <a:avLst/>
          </a:prstGeom>
          <a:noFill/>
          <a:ln cap="flat" cmpd="sng" w="9525">
            <a:solidFill>
              <a:schemeClr val="dk2"/>
            </a:solidFill>
            <a:prstDash val="solid"/>
            <a:round/>
            <a:headEnd len="med" w="med" type="none"/>
            <a:tailEnd len="med" w="med" type="stealth"/>
          </a:ln>
        </p:spPr>
      </p:cxnSp>
      <p:cxnSp>
        <p:nvCxnSpPr>
          <p:cNvPr id="383" name="Google Shape;383;p44"/>
          <p:cNvCxnSpPr>
            <a:stCxn id="363" idx="1"/>
            <a:endCxn id="362" idx="3"/>
          </p:cNvCxnSpPr>
          <p:nvPr/>
        </p:nvCxnSpPr>
        <p:spPr>
          <a:xfrm rot="10800000">
            <a:off x="2284725" y="3910802"/>
            <a:ext cx="477900" cy="0"/>
          </a:xfrm>
          <a:prstGeom prst="straightConnector1">
            <a:avLst/>
          </a:prstGeom>
          <a:noFill/>
          <a:ln cap="flat" cmpd="sng" w="9525">
            <a:solidFill>
              <a:schemeClr val="dk2"/>
            </a:solidFill>
            <a:prstDash val="solid"/>
            <a:round/>
            <a:headEnd len="med" w="med" type="none"/>
            <a:tailEnd len="med" w="med" type="stealth"/>
          </a:ln>
        </p:spPr>
      </p:cxnSp>
      <p:sp>
        <p:nvSpPr>
          <p:cNvPr id="384" name="Google Shape;384;p44"/>
          <p:cNvSpPr txBox="1"/>
          <p:nvPr/>
        </p:nvSpPr>
        <p:spPr>
          <a:xfrm>
            <a:off x="7204275" y="4603475"/>
            <a:ext cx="18435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chemeClr val="lt1"/>
                </a:solidFill>
              </a:rPr>
              <a:t>Similarly done for extracting notes of bad perfumes..</a:t>
            </a:r>
            <a:endParaRPr i="1" sz="900">
              <a:solidFill>
                <a:schemeClr val="lt1"/>
              </a:solidFill>
            </a:endParaRPr>
          </a:p>
        </p:txBody>
      </p:sp>
      <p:cxnSp>
        <p:nvCxnSpPr>
          <p:cNvPr id="385" name="Google Shape;385;p44"/>
          <p:cNvCxnSpPr>
            <a:stCxn id="349" idx="2"/>
            <a:endCxn id="366" idx="0"/>
          </p:cNvCxnSpPr>
          <p:nvPr/>
        </p:nvCxnSpPr>
        <p:spPr>
          <a:xfrm>
            <a:off x="4625300" y="4302300"/>
            <a:ext cx="0" cy="2256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0" y="408475"/>
            <a:ext cx="9144000" cy="83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layfair Display Medium"/>
                <a:ea typeface="Playfair Display Medium"/>
                <a:cs typeface="Playfair Display Medium"/>
                <a:sym typeface="Playfair Display Medium"/>
              </a:rPr>
              <a:t>Vanilla is hated as much it is loved - here’s why it </a:t>
            </a:r>
            <a:endParaRPr sz="2400">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sz="2400">
                <a:latin typeface="Playfair Display Medium"/>
                <a:ea typeface="Playfair Display Medium"/>
                <a:cs typeface="Playfair Display Medium"/>
                <a:sym typeface="Playfair Display Medium"/>
              </a:rPr>
              <a:t>makes “scents”</a:t>
            </a:r>
            <a:endParaRPr sz="2400">
              <a:latin typeface="Playfair Display Medium"/>
              <a:ea typeface="Playfair Display Medium"/>
              <a:cs typeface="Playfair Display Medium"/>
              <a:sym typeface="Playfair Display Medium"/>
            </a:endParaRPr>
          </a:p>
        </p:txBody>
      </p:sp>
      <p:pic>
        <p:nvPicPr>
          <p:cNvPr id="391" name="Google Shape;391;p45"/>
          <p:cNvPicPr preferRelativeResize="0"/>
          <p:nvPr/>
        </p:nvPicPr>
        <p:blipFill>
          <a:blip r:embed="rId3">
            <a:alphaModFix/>
          </a:blip>
          <a:stretch>
            <a:fillRect/>
          </a:stretch>
        </p:blipFill>
        <p:spPr>
          <a:xfrm>
            <a:off x="2618433" y="2379375"/>
            <a:ext cx="1436778" cy="2533650"/>
          </a:xfrm>
          <a:prstGeom prst="rect">
            <a:avLst/>
          </a:prstGeom>
          <a:noFill/>
          <a:ln>
            <a:noFill/>
          </a:ln>
        </p:spPr>
      </p:pic>
      <p:sp>
        <p:nvSpPr>
          <p:cNvPr id="392" name="Google Shape;392;p45"/>
          <p:cNvSpPr/>
          <p:nvPr/>
        </p:nvSpPr>
        <p:spPr>
          <a:xfrm>
            <a:off x="2564747" y="2807761"/>
            <a:ext cx="1647900" cy="230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93" name="Google Shape;393;p45"/>
          <p:cNvGrpSpPr/>
          <p:nvPr/>
        </p:nvGrpSpPr>
        <p:grpSpPr>
          <a:xfrm>
            <a:off x="583575" y="2407850"/>
            <a:ext cx="1754100" cy="2533650"/>
            <a:chOff x="311700" y="2054300"/>
            <a:chExt cx="1754100" cy="2533650"/>
          </a:xfrm>
        </p:grpSpPr>
        <p:pic>
          <p:nvPicPr>
            <p:cNvPr id="394" name="Google Shape;394;p45"/>
            <p:cNvPicPr preferRelativeResize="0"/>
            <p:nvPr/>
          </p:nvPicPr>
          <p:blipFill>
            <a:blip r:embed="rId4">
              <a:alphaModFix/>
            </a:blip>
            <a:stretch>
              <a:fillRect/>
            </a:stretch>
          </p:blipFill>
          <p:spPr>
            <a:xfrm>
              <a:off x="311700" y="2054300"/>
              <a:ext cx="1754020" cy="2533650"/>
            </a:xfrm>
            <a:prstGeom prst="rect">
              <a:avLst/>
            </a:prstGeom>
            <a:noFill/>
            <a:ln>
              <a:noFill/>
            </a:ln>
          </p:spPr>
        </p:pic>
        <p:sp>
          <p:nvSpPr>
            <p:cNvPr id="395" name="Google Shape;395;p45"/>
            <p:cNvSpPr/>
            <p:nvPr/>
          </p:nvSpPr>
          <p:spPr>
            <a:xfrm>
              <a:off x="311700" y="3652113"/>
              <a:ext cx="1754100" cy="230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6" name="Google Shape;396;p45"/>
          <p:cNvSpPr txBox="1"/>
          <p:nvPr/>
        </p:nvSpPr>
        <p:spPr>
          <a:xfrm>
            <a:off x="4287325" y="2474800"/>
            <a:ext cx="4277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“Bubblegum candy vanilla scent. Not suitable for 25+ guy. I really like it but I'm too old for it and don't want to smell like a kid. I wouldn't be able to take seriously a person wearing it.”</a:t>
            </a:r>
            <a:endParaRPr sz="1200"/>
          </a:p>
        </p:txBody>
      </p:sp>
      <p:sp>
        <p:nvSpPr>
          <p:cNvPr id="397" name="Google Shape;397;p45"/>
          <p:cNvSpPr txBox="1"/>
          <p:nvPr/>
        </p:nvSpPr>
        <p:spPr>
          <a:xfrm>
            <a:off x="4287325" y="3557625"/>
            <a:ext cx="4543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 have been wearing Coco since I was 23, it is timeless and doesn't represent an age, it exudes confidence, agency, and soft power. Unapologetic, two sprays last all day, and it envelops into a plush, warm, spicy vanilla. So feminine, sensual, intelligent, it is a perfume that represents success to me.”</a:t>
            </a:r>
            <a:endParaRPr sz="1200"/>
          </a:p>
        </p:txBody>
      </p:sp>
      <p:sp>
        <p:nvSpPr>
          <p:cNvPr id="398" name="Google Shape;398;p45"/>
          <p:cNvSpPr txBox="1"/>
          <p:nvPr/>
        </p:nvSpPr>
        <p:spPr>
          <a:xfrm>
            <a:off x="613800" y="1408388"/>
            <a:ext cx="7916400" cy="6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5B0F00"/>
                </a:solidFill>
              </a:rPr>
              <a:t>Vanilla in combination with feminine notes show a positive sentiment, and in combination with masculine notes shows negative sentiment</a:t>
            </a:r>
            <a:endParaRPr sz="1600">
              <a:solidFill>
                <a:srgbClr val="5B0F00"/>
              </a:solidFill>
            </a:endParaRPr>
          </a:p>
        </p:txBody>
      </p:sp>
      <p:sp>
        <p:nvSpPr>
          <p:cNvPr id="399" name="Google Shape;399;p45"/>
          <p:cNvSpPr txBox="1"/>
          <p:nvPr/>
        </p:nvSpPr>
        <p:spPr>
          <a:xfrm>
            <a:off x="2627900" y="2092725"/>
            <a:ext cx="1521600" cy="23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Top Notes</a:t>
            </a:r>
            <a:endParaRPr sz="1300">
              <a:solidFill>
                <a:schemeClr val="dk2"/>
              </a:solidFill>
            </a:endParaRPr>
          </a:p>
        </p:txBody>
      </p:sp>
      <p:sp>
        <p:nvSpPr>
          <p:cNvPr id="400" name="Google Shape;400;p45"/>
          <p:cNvSpPr txBox="1"/>
          <p:nvPr/>
        </p:nvSpPr>
        <p:spPr>
          <a:xfrm>
            <a:off x="699813" y="2092725"/>
            <a:ext cx="1521600" cy="23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Bottom Notes</a:t>
            </a:r>
            <a:endParaRPr sz="1300">
              <a:solidFill>
                <a:schemeClr val="dk2"/>
              </a:solidFill>
            </a:endParaRPr>
          </a:p>
        </p:txBody>
      </p:sp>
      <p:sp>
        <p:nvSpPr>
          <p:cNvPr id="401" name="Google Shape;401;p45"/>
          <p:cNvSpPr txBox="1"/>
          <p:nvPr/>
        </p:nvSpPr>
        <p:spPr>
          <a:xfrm>
            <a:off x="4287325" y="3319725"/>
            <a:ext cx="47094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2"/>
                </a:solidFill>
              </a:rPr>
              <a:t>Review of Coco Eau de Parfum Chanel - Women’s Fragrance</a:t>
            </a:r>
            <a:endParaRPr b="1" sz="1200" u="sng">
              <a:solidFill>
                <a:schemeClr val="dk2"/>
              </a:solidFill>
            </a:endParaRPr>
          </a:p>
        </p:txBody>
      </p:sp>
      <p:sp>
        <p:nvSpPr>
          <p:cNvPr id="402" name="Google Shape;402;p45"/>
          <p:cNvSpPr txBox="1"/>
          <p:nvPr/>
        </p:nvSpPr>
        <p:spPr>
          <a:xfrm>
            <a:off x="4287325" y="2169000"/>
            <a:ext cx="42075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dk2"/>
                </a:solidFill>
              </a:rPr>
              <a:t>Review of 9pm Afnan cologne - Men’s Fragrance</a:t>
            </a:r>
            <a:endParaRPr b="1" sz="1200" u="sng">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1445538" y="269350"/>
            <a:ext cx="597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latin typeface="Playfair Display Medium"/>
                <a:ea typeface="Playfair Display Medium"/>
                <a:cs typeface="Playfair Display Medium"/>
                <a:sym typeface="Playfair Display Medium"/>
              </a:rPr>
              <a:t>Ranking Fragrances: A Data-Driven Approach to Evaluation</a:t>
            </a:r>
            <a:endParaRPr sz="2400">
              <a:latin typeface="Playfair Display Medium"/>
              <a:ea typeface="Playfair Display Medium"/>
              <a:cs typeface="Playfair Display Medium"/>
              <a:sym typeface="Playfair Display Medium"/>
            </a:endParaRPr>
          </a:p>
        </p:txBody>
      </p:sp>
      <p:sp>
        <p:nvSpPr>
          <p:cNvPr id="408" name="Google Shape;408;p46"/>
          <p:cNvSpPr txBox="1"/>
          <p:nvPr>
            <p:ph idx="4294967295" type="body"/>
          </p:nvPr>
        </p:nvSpPr>
        <p:spPr>
          <a:xfrm>
            <a:off x="586875" y="2867450"/>
            <a:ext cx="1818900" cy="4926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0"/>
              </a:spcBef>
              <a:spcAft>
                <a:spcPts val="0"/>
              </a:spcAft>
              <a:buSzPts val="1200"/>
              <a:buFont typeface="Arial"/>
              <a:buChar char="●"/>
            </a:pPr>
            <a:r>
              <a:rPr lang="en" sz="1200">
                <a:latin typeface="Arial"/>
                <a:ea typeface="Arial"/>
                <a:cs typeface="Arial"/>
                <a:sym typeface="Arial"/>
              </a:rPr>
              <a:t>Masterstroke</a:t>
            </a:r>
            <a:endParaRPr sz="1200">
              <a:latin typeface="Arial"/>
              <a:ea typeface="Arial"/>
              <a:cs typeface="Arial"/>
              <a:sym typeface="Arial"/>
            </a:endParaRPr>
          </a:p>
          <a:p>
            <a:pPr indent="-304800" lvl="0" marL="457200" rtl="0" algn="l">
              <a:lnSpc>
                <a:spcPct val="95000"/>
              </a:lnSpc>
              <a:spcBef>
                <a:spcPts val="0"/>
              </a:spcBef>
              <a:spcAft>
                <a:spcPts val="0"/>
              </a:spcAft>
              <a:buSzPts val="1200"/>
              <a:buFont typeface="Arial"/>
              <a:buChar char="●"/>
            </a:pPr>
            <a:r>
              <a:rPr lang="en" sz="1200">
                <a:latin typeface="Arial"/>
                <a:ea typeface="Arial"/>
                <a:cs typeface="Arial"/>
                <a:sym typeface="Arial"/>
              </a:rPr>
              <a:t>Likely hit</a:t>
            </a:r>
            <a:endParaRPr sz="1200">
              <a:latin typeface="Arial"/>
              <a:ea typeface="Arial"/>
              <a:cs typeface="Arial"/>
              <a:sym typeface="Arial"/>
            </a:endParaRPr>
          </a:p>
        </p:txBody>
      </p:sp>
      <p:sp>
        <p:nvSpPr>
          <p:cNvPr id="409" name="Google Shape;409;p46"/>
          <p:cNvSpPr txBox="1"/>
          <p:nvPr/>
        </p:nvSpPr>
        <p:spPr>
          <a:xfrm>
            <a:off x="915888" y="1564088"/>
            <a:ext cx="70380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1D1C1D"/>
                </a:solidFill>
                <a:highlight>
                  <a:srgbClr val="F8F8F8"/>
                </a:highlight>
              </a:rPr>
              <a:t> Final score = normalized_sentiment * 0.2 + normalized_rating * 0.3 + normalized_evaluation * 0.5</a:t>
            </a:r>
            <a:endParaRPr/>
          </a:p>
        </p:txBody>
      </p:sp>
      <p:sp>
        <p:nvSpPr>
          <p:cNvPr id="410" name="Google Shape;410;p46"/>
          <p:cNvSpPr txBox="1"/>
          <p:nvPr/>
        </p:nvSpPr>
        <p:spPr>
          <a:xfrm>
            <a:off x="1060100" y="1315250"/>
            <a:ext cx="62625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50">
                <a:solidFill>
                  <a:srgbClr val="1D1C1D"/>
                </a:solidFill>
                <a:highlight>
                  <a:srgbClr val="F8F8F8"/>
                </a:highlight>
              </a:rPr>
              <a:t>Evaluation score = rank of positive accord - rank of negative accord  + 0 for unknown accord</a:t>
            </a:r>
            <a:endParaRPr/>
          </a:p>
        </p:txBody>
      </p:sp>
      <p:pic>
        <p:nvPicPr>
          <p:cNvPr id="411" name="Google Shape;411;p46"/>
          <p:cNvPicPr preferRelativeResize="0"/>
          <p:nvPr/>
        </p:nvPicPr>
        <p:blipFill>
          <a:blip r:embed="rId3">
            <a:alphaModFix/>
          </a:blip>
          <a:stretch>
            <a:fillRect/>
          </a:stretch>
        </p:blipFill>
        <p:spPr>
          <a:xfrm>
            <a:off x="397275" y="3455175"/>
            <a:ext cx="8075225" cy="1531275"/>
          </a:xfrm>
          <a:prstGeom prst="rect">
            <a:avLst/>
          </a:prstGeom>
          <a:noFill/>
          <a:ln>
            <a:noFill/>
          </a:ln>
        </p:spPr>
      </p:pic>
      <p:sp>
        <p:nvSpPr>
          <p:cNvPr id="412" name="Google Shape;412;p46"/>
          <p:cNvSpPr txBox="1"/>
          <p:nvPr/>
        </p:nvSpPr>
        <p:spPr>
          <a:xfrm>
            <a:off x="353300" y="1879688"/>
            <a:ext cx="77919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Char char="●"/>
            </a:pPr>
            <a:r>
              <a:rPr lang="en" sz="1200">
                <a:solidFill>
                  <a:schemeClr val="lt1"/>
                </a:solidFill>
              </a:rPr>
              <a:t>Evaluation score is calculated based on the balance of positive and negative accords</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Final score is determined through a weighted combination of sentiment, rating, and evaluation score to ensure robust analysis</a:t>
            </a:r>
            <a:endParaRPr sz="1200">
              <a:solidFill>
                <a:schemeClr val="lt1"/>
              </a:solidFill>
            </a:endParaRPr>
          </a:p>
        </p:txBody>
      </p:sp>
      <p:sp>
        <p:nvSpPr>
          <p:cNvPr id="413" name="Google Shape;413;p46"/>
          <p:cNvSpPr txBox="1"/>
          <p:nvPr/>
        </p:nvSpPr>
        <p:spPr>
          <a:xfrm>
            <a:off x="586875" y="2571750"/>
            <a:ext cx="7479300" cy="360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200">
                <a:solidFill>
                  <a:schemeClr val="dk2"/>
                </a:solidFill>
              </a:rPr>
              <a:t>Fragrances are categorized from "Masterstroke" to "Not Fitting" based on their Eval score:</a:t>
            </a:r>
            <a:endParaRPr sz="1200"/>
          </a:p>
        </p:txBody>
      </p:sp>
      <p:sp>
        <p:nvSpPr>
          <p:cNvPr id="414" name="Google Shape;414;p46"/>
          <p:cNvSpPr txBox="1"/>
          <p:nvPr/>
        </p:nvSpPr>
        <p:spPr>
          <a:xfrm>
            <a:off x="2614800" y="2873563"/>
            <a:ext cx="2664000" cy="5355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Char char="●"/>
            </a:pPr>
            <a:r>
              <a:rPr lang="en" sz="1200">
                <a:solidFill>
                  <a:schemeClr val="lt1"/>
                </a:solidFill>
              </a:rPr>
              <a:t>Fair set</a:t>
            </a:r>
            <a:endParaRPr sz="1200">
              <a:solidFill>
                <a:schemeClr val="lt1"/>
              </a:solidFill>
            </a:endParaRPr>
          </a:p>
          <a:p>
            <a:pPr indent="-304800" lvl="0" marL="457200" rtl="0" algn="l">
              <a:lnSpc>
                <a:spcPct val="95000"/>
              </a:lnSpc>
              <a:spcBef>
                <a:spcPts val="0"/>
              </a:spcBef>
              <a:spcAft>
                <a:spcPts val="0"/>
              </a:spcAft>
              <a:buClr>
                <a:schemeClr val="lt1"/>
              </a:buClr>
              <a:buSzPts val="1200"/>
              <a:buChar char="●"/>
            </a:pPr>
            <a:r>
              <a:rPr lang="en" sz="1200">
                <a:solidFill>
                  <a:schemeClr val="lt1"/>
                </a:solidFill>
              </a:rPr>
              <a:t>Low attribute match</a:t>
            </a:r>
            <a:endParaRPr sz="1200">
              <a:solidFill>
                <a:schemeClr val="lt1"/>
              </a:solidFill>
            </a:endParaRPr>
          </a:p>
        </p:txBody>
      </p:sp>
      <p:sp>
        <p:nvSpPr>
          <p:cNvPr id="415" name="Google Shape;415;p46"/>
          <p:cNvSpPr txBox="1"/>
          <p:nvPr/>
        </p:nvSpPr>
        <p:spPr>
          <a:xfrm>
            <a:off x="5069850" y="2933600"/>
            <a:ext cx="3000000" cy="360300"/>
          </a:xfrm>
          <a:prstGeom prst="rect">
            <a:avLst/>
          </a:prstGeom>
          <a:noFill/>
          <a:ln>
            <a:noFill/>
          </a:ln>
        </p:spPr>
        <p:txBody>
          <a:bodyPr anchorCtr="0" anchor="t" bIns="91425" lIns="91425" spcFirstLastPara="1" rIns="91425" wrap="square" tIns="91425">
            <a:spAutoFit/>
          </a:bodyPr>
          <a:lstStyle/>
          <a:p>
            <a:pPr indent="-304800" lvl="0" marL="457200" rtl="0" algn="l">
              <a:lnSpc>
                <a:spcPct val="95000"/>
              </a:lnSpc>
              <a:spcBef>
                <a:spcPts val="0"/>
              </a:spcBef>
              <a:spcAft>
                <a:spcPts val="0"/>
              </a:spcAft>
              <a:buClr>
                <a:schemeClr val="lt1"/>
              </a:buClr>
              <a:buSzPts val="1200"/>
              <a:buChar char="●"/>
            </a:pPr>
            <a:r>
              <a:rPr lang="en" sz="1200">
                <a:solidFill>
                  <a:schemeClr val="lt1"/>
                </a:solidFill>
              </a:rPr>
              <a:t>Not fitting</a:t>
            </a:r>
            <a:endParaRPr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7"/>
          <p:cNvSpPr txBox="1"/>
          <p:nvPr>
            <p:ph type="title"/>
          </p:nvPr>
        </p:nvSpPr>
        <p:spPr>
          <a:xfrm>
            <a:off x="311700" y="48562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Playfair Display Medium"/>
                <a:ea typeface="Playfair Display Medium"/>
                <a:cs typeface="Playfair Display Medium"/>
                <a:sym typeface="Playfair Display Medium"/>
              </a:rPr>
              <a:t>Future work and scope</a:t>
            </a:r>
            <a:endParaRPr sz="2400">
              <a:latin typeface="Playfair Display Medium"/>
              <a:ea typeface="Playfair Display Medium"/>
              <a:cs typeface="Playfair Display Medium"/>
              <a:sym typeface="Playfair Display Medium"/>
            </a:endParaRPr>
          </a:p>
        </p:txBody>
      </p:sp>
      <p:sp>
        <p:nvSpPr>
          <p:cNvPr id="421" name="Google Shape;421;p47"/>
          <p:cNvSpPr txBox="1"/>
          <p:nvPr>
            <p:ph idx="4294967295" type="body"/>
          </p:nvPr>
        </p:nvSpPr>
        <p:spPr>
          <a:xfrm>
            <a:off x="387900" y="2523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Trend Forecasting</a:t>
            </a:r>
            <a:r>
              <a:rPr lang="en" sz="1200">
                <a:latin typeface="Arial"/>
                <a:ea typeface="Arial"/>
                <a:cs typeface="Arial"/>
                <a:sym typeface="Arial"/>
              </a:rPr>
              <a:t>: Incorporate global and regional market trends, seasonality, and user reviews  to forecast which fragrance notes and compositions will dominate future best-seller lists</a:t>
            </a:r>
            <a:endParaRPr sz="1200">
              <a:latin typeface="Arial"/>
              <a:ea typeface="Arial"/>
              <a:cs typeface="Arial"/>
              <a:sym typeface="Arial"/>
            </a:endParaRPr>
          </a:p>
        </p:txBody>
      </p:sp>
      <p:sp>
        <p:nvSpPr>
          <p:cNvPr id="422" name="Google Shape;422;p47"/>
          <p:cNvSpPr txBox="1"/>
          <p:nvPr/>
        </p:nvSpPr>
        <p:spPr>
          <a:xfrm>
            <a:off x="387900" y="3093525"/>
            <a:ext cx="8576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For example, a perfume brand noticed an uptick in positive sentiment towards floral notes on social media before launching a successful jasmine-based fragrance line</a:t>
            </a:r>
            <a:endParaRPr sz="1200">
              <a:solidFill>
                <a:schemeClr val="lt1"/>
              </a:solidFill>
            </a:endParaRPr>
          </a:p>
        </p:txBody>
      </p:sp>
      <p:sp>
        <p:nvSpPr>
          <p:cNvPr id="423" name="Google Shape;423;p47"/>
          <p:cNvSpPr txBox="1"/>
          <p:nvPr/>
        </p:nvSpPr>
        <p:spPr>
          <a:xfrm>
            <a:off x="415950" y="373710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rPr>
              <a:t>Sustainability and Ingredient Preferences</a:t>
            </a:r>
            <a:r>
              <a:rPr lang="en" sz="1200">
                <a:solidFill>
                  <a:schemeClr val="lt1"/>
                </a:solidFill>
              </a:rPr>
              <a:t>: Expand the analysis to include consumer preferences for eco-friendly and sustainable ingredients, as there is a growing demand for transparency in the perfume industry. This can help brands align with ethical consumer trends.</a:t>
            </a:r>
            <a:endParaRPr sz="1200">
              <a:solidFill>
                <a:schemeClr val="lt1"/>
              </a:solidFill>
            </a:endParaRPr>
          </a:p>
        </p:txBody>
      </p:sp>
      <p:sp>
        <p:nvSpPr>
          <p:cNvPr id="424" name="Google Shape;424;p47"/>
          <p:cNvSpPr txBox="1"/>
          <p:nvPr/>
        </p:nvSpPr>
        <p:spPr>
          <a:xfrm>
            <a:off x="359850" y="1770800"/>
            <a:ext cx="857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Utilize more geographic, demographic, psychographic data to understand the sentiment associated with various attributes</a:t>
            </a:r>
            <a:endParaRPr sz="1200">
              <a:solidFill>
                <a:schemeClr val="lt1"/>
              </a:solidFill>
            </a:endParaRPr>
          </a:p>
        </p:txBody>
      </p:sp>
      <p:sp>
        <p:nvSpPr>
          <p:cNvPr id="425" name="Google Shape;425;p47"/>
          <p:cNvSpPr txBox="1"/>
          <p:nvPr/>
        </p:nvSpPr>
        <p:spPr>
          <a:xfrm>
            <a:off x="361025" y="2140575"/>
            <a:ext cx="3484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rPr>
              <a:t>Further project enhancements</a:t>
            </a:r>
            <a:endParaRPr b="1" sz="1600" u="sng">
              <a:solidFill>
                <a:schemeClr val="dk2"/>
              </a:solidFill>
            </a:endParaRPr>
          </a:p>
        </p:txBody>
      </p:sp>
      <p:sp>
        <p:nvSpPr>
          <p:cNvPr id="426" name="Google Shape;426;p47"/>
          <p:cNvSpPr txBox="1"/>
          <p:nvPr/>
        </p:nvSpPr>
        <p:spPr>
          <a:xfrm>
            <a:off x="415950" y="1302375"/>
            <a:ext cx="34848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dk2"/>
                </a:solidFill>
              </a:rPr>
              <a:t>With additional data</a:t>
            </a:r>
            <a:endParaRPr b="1" sz="1600" u="sng">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cxnSp>
        <p:nvCxnSpPr>
          <p:cNvPr id="431" name="Google Shape;431;p48"/>
          <p:cNvCxnSpPr/>
          <p:nvPr/>
        </p:nvCxnSpPr>
        <p:spPr>
          <a:xfrm>
            <a:off x="5550" y="3892300"/>
            <a:ext cx="9132900" cy="0"/>
          </a:xfrm>
          <a:prstGeom prst="straightConnector1">
            <a:avLst/>
          </a:prstGeom>
          <a:noFill/>
          <a:ln cap="flat" cmpd="sng" w="9525">
            <a:solidFill>
              <a:schemeClr val="lt1"/>
            </a:solidFill>
            <a:prstDash val="solid"/>
            <a:round/>
            <a:headEnd len="sm" w="sm" type="none"/>
            <a:tailEnd len="sm" w="sm" type="none"/>
          </a:ln>
        </p:spPr>
      </p:cxnSp>
      <p:sp>
        <p:nvSpPr>
          <p:cNvPr id="432" name="Google Shape;432;p48"/>
          <p:cNvSpPr txBox="1"/>
          <p:nvPr>
            <p:ph type="title"/>
          </p:nvPr>
        </p:nvSpPr>
        <p:spPr>
          <a:xfrm>
            <a:off x="1388100" y="1106250"/>
            <a:ext cx="6367800" cy="29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Questions?</a:t>
            </a:r>
            <a:endParaRPr/>
          </a:p>
          <a:p>
            <a:pPr indent="0" lvl="0" marL="0" rtl="0" algn="ctr">
              <a:lnSpc>
                <a:spcPct val="100000"/>
              </a:lnSpc>
              <a:spcBef>
                <a:spcPts val="0"/>
              </a:spcBef>
              <a:spcAft>
                <a:spcPts val="0"/>
              </a:spcAft>
              <a:buSzPts val="4800"/>
              <a:buNone/>
            </a:pPr>
            <a:r>
              <a:t/>
            </a:r>
            <a:endParaRPr/>
          </a:p>
        </p:txBody>
      </p:sp>
      <p:grpSp>
        <p:nvGrpSpPr>
          <p:cNvPr id="433" name="Google Shape;433;p48"/>
          <p:cNvGrpSpPr/>
          <p:nvPr/>
        </p:nvGrpSpPr>
        <p:grpSpPr>
          <a:xfrm flipH="1" rot="10800000">
            <a:off x="707831" y="0"/>
            <a:ext cx="17100" cy="3754015"/>
            <a:chOff x="1499572" y="1223082"/>
            <a:chExt cx="17100" cy="3754015"/>
          </a:xfrm>
        </p:grpSpPr>
        <p:cxnSp>
          <p:nvCxnSpPr>
            <p:cNvPr id="434" name="Google Shape;434;p48"/>
            <p:cNvCxnSpPr/>
            <p:nvPr/>
          </p:nvCxnSpPr>
          <p:spPr>
            <a:xfrm rot="10800000">
              <a:off x="1508116" y="1264597"/>
              <a:ext cx="0" cy="3712500"/>
            </a:xfrm>
            <a:prstGeom prst="straightConnector1">
              <a:avLst/>
            </a:prstGeom>
            <a:noFill/>
            <a:ln cap="flat" cmpd="sng" w="9525">
              <a:solidFill>
                <a:schemeClr val="lt1"/>
              </a:solidFill>
              <a:prstDash val="solid"/>
              <a:round/>
              <a:headEnd len="sm" w="sm" type="none"/>
              <a:tailEnd len="sm" w="sm" type="none"/>
            </a:ln>
          </p:spPr>
        </p:cxnSp>
        <p:sp>
          <p:nvSpPr>
            <p:cNvPr id="435" name="Google Shape;435;p48"/>
            <p:cNvSpPr/>
            <p:nvPr/>
          </p:nvSpPr>
          <p:spPr>
            <a:xfrm flipH="1" rot="5400000">
              <a:off x="1499572" y="122308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48"/>
          <p:cNvGrpSpPr/>
          <p:nvPr/>
        </p:nvGrpSpPr>
        <p:grpSpPr>
          <a:xfrm flipH="1" rot="10800000">
            <a:off x="8419081" y="0"/>
            <a:ext cx="17100" cy="3754015"/>
            <a:chOff x="1499572" y="1223082"/>
            <a:chExt cx="17100" cy="3754015"/>
          </a:xfrm>
        </p:grpSpPr>
        <p:cxnSp>
          <p:nvCxnSpPr>
            <p:cNvPr id="437" name="Google Shape;437;p48"/>
            <p:cNvCxnSpPr/>
            <p:nvPr/>
          </p:nvCxnSpPr>
          <p:spPr>
            <a:xfrm rot="10800000">
              <a:off x="1508116" y="1264597"/>
              <a:ext cx="0" cy="3712500"/>
            </a:xfrm>
            <a:prstGeom prst="straightConnector1">
              <a:avLst/>
            </a:prstGeom>
            <a:noFill/>
            <a:ln cap="flat" cmpd="sng" w="9525">
              <a:solidFill>
                <a:schemeClr val="lt1"/>
              </a:solidFill>
              <a:prstDash val="solid"/>
              <a:round/>
              <a:headEnd len="sm" w="sm" type="none"/>
              <a:tailEnd len="sm" w="sm" type="none"/>
            </a:ln>
          </p:spPr>
        </p:cxnSp>
        <p:sp>
          <p:nvSpPr>
            <p:cNvPr id="438" name="Google Shape;438;p48"/>
            <p:cNvSpPr/>
            <p:nvPr/>
          </p:nvSpPr>
          <p:spPr>
            <a:xfrm flipH="1" rot="5400000">
              <a:off x="1499572" y="1223082"/>
              <a:ext cx="17100" cy="17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Perfume Luxury Brand Company Profile by Slidesgo">
  <a:themeElements>
    <a:clrScheme name="Simple Light">
      <a:dk1>
        <a:srgbClr val="F3EAE0"/>
      </a:dk1>
      <a:lt1>
        <a:srgbClr val="000000"/>
      </a:lt1>
      <a:dk2>
        <a:srgbClr val="9E5921"/>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