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F0C3-0A03-4537-B922-7C4DFE4B8F2D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1697-05AA-4BB6-8984-A80F13799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1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F0C3-0A03-4537-B922-7C4DFE4B8F2D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1697-05AA-4BB6-8984-A80F13799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8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F0C3-0A03-4537-B922-7C4DFE4B8F2D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1697-05AA-4BB6-8984-A80F13799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8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F0C3-0A03-4537-B922-7C4DFE4B8F2D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1697-05AA-4BB6-8984-A80F13799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5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F0C3-0A03-4537-B922-7C4DFE4B8F2D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1697-05AA-4BB6-8984-A80F13799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7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F0C3-0A03-4537-B922-7C4DFE4B8F2D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1697-05AA-4BB6-8984-A80F13799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6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F0C3-0A03-4537-B922-7C4DFE4B8F2D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1697-05AA-4BB6-8984-A80F13799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F0C3-0A03-4537-B922-7C4DFE4B8F2D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1697-05AA-4BB6-8984-A80F13799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3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F0C3-0A03-4537-B922-7C4DFE4B8F2D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1697-05AA-4BB6-8984-A80F13799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3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F0C3-0A03-4537-B922-7C4DFE4B8F2D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1697-05AA-4BB6-8984-A80F13799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8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F0C3-0A03-4537-B922-7C4DFE4B8F2D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1697-05AA-4BB6-8984-A80F13799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1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8F0C3-0A03-4537-B922-7C4DFE4B8F2D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31697-05AA-4BB6-8984-A80F13799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3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Google’s</a:t>
            </a:r>
            <a:br>
              <a:rPr lang="en-US" b="1" dirty="0" smtClean="0"/>
            </a:br>
            <a:r>
              <a:rPr lang="en-US" b="1" dirty="0" err="1" smtClean="0"/>
              <a:t>Cyclistic</a:t>
            </a:r>
            <a:r>
              <a:rPr lang="en-US" b="1" dirty="0" smtClean="0"/>
              <a:t> Bike-Share Case Study 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Aditya Singh</a:t>
            </a:r>
          </a:p>
          <a:p>
            <a:r>
              <a:rPr lang="en-US" dirty="0" smtClean="0"/>
              <a:t>Role: Junior Data Analyst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847" y="492306"/>
            <a:ext cx="2006881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0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Q4) What is the average ride duration per user type?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4351" y="1845234"/>
            <a:ext cx="4294030" cy="3860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61" y="1433112"/>
            <a:ext cx="7366714" cy="465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50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Q5) What days do riders ride the most?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3042"/>
            <a:ext cx="10515600" cy="470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78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Q6)</a:t>
            </a:r>
            <a:r>
              <a:rPr lang="en-US" dirty="0"/>
              <a:t> </a:t>
            </a:r>
            <a:r>
              <a:rPr lang="en-US" dirty="0" smtClean="0"/>
              <a:t>How do ride trends change month-over-month?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599" cy="46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6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Rider Type Behavior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sz="2400" dirty="0" smtClean="0"/>
              <a:t>Members take more frequent but shorter rides, likely for commuting or quick errands.</a:t>
            </a:r>
          </a:p>
          <a:p>
            <a:pPr marL="0" indent="0">
              <a:buNone/>
            </a:pPr>
            <a:r>
              <a:rPr lang="en-US" sz="2400" dirty="0" smtClean="0"/>
              <a:t>• Casual riders take longer rides, often during weekends or holidays — possibly for leisure or exploration.</a:t>
            </a:r>
          </a:p>
          <a:p>
            <a:pPr marL="0" indent="0">
              <a:buNone/>
            </a:pPr>
            <a:r>
              <a:rPr lang="en-US" u="sng" dirty="0" smtClean="0"/>
              <a:t>Temporal Trends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sz="2400" dirty="0" smtClean="0"/>
              <a:t>Members ride more consistently during weekdays, especially during morning and evening peak hours (commute times).</a:t>
            </a:r>
          </a:p>
          <a:p>
            <a:pPr marL="0" indent="0">
              <a:buNone/>
            </a:pPr>
            <a:r>
              <a:rPr lang="en-US" sz="2400" dirty="0" smtClean="0"/>
              <a:t> • Casuals prefer afternoons and weekends, with activity peaking between 12 PM to 6 PM.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038537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Ride Duration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sz="2400" dirty="0" smtClean="0"/>
              <a:t>Casual riders consistently have higher average ride durations, which may indicate less familiarity with the system or more exploratory behavior.</a:t>
            </a:r>
          </a:p>
          <a:p>
            <a:pPr marL="0" indent="0">
              <a:buNone/>
            </a:pPr>
            <a:r>
              <a:rPr lang="en-US" u="sng" dirty="0" smtClean="0"/>
              <a:t>Station Popularity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sz="2400" dirty="0" smtClean="0"/>
              <a:t>• Certain stations appear frequently in both start and end points, showing high-traffic hubs — ideal for targeted promotions or better bike availability.</a:t>
            </a:r>
          </a:p>
          <a:p>
            <a:pPr marL="0" indent="0">
              <a:buNone/>
            </a:pPr>
            <a:r>
              <a:rPr lang="en-US" u="sng" dirty="0" smtClean="0"/>
              <a:t>Seasonality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sz="2400" dirty="0" smtClean="0"/>
              <a:t>• There is a clear rise in casual ridership during summer months, aligning with better weather and tourism.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801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Insights: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u="sng" dirty="0" smtClean="0"/>
              <a:t>Opportunity to Convert Casuals to Members</a:t>
            </a:r>
            <a:r>
              <a:rPr lang="en-US" sz="3000" dirty="0" smtClean="0"/>
              <a:t>:</a:t>
            </a:r>
            <a:endParaRPr lang="en-US" sz="3000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600" dirty="0" smtClean="0"/>
              <a:t>• Casual riders exhibit regular behavior patterns — especially on weekends. Targeting these users with weekend-specific “limited trial memberships” could convert them.</a:t>
            </a:r>
          </a:p>
          <a:p>
            <a:pPr marL="0" indent="0">
              <a:buNone/>
            </a:pPr>
            <a:r>
              <a:rPr lang="en-US" sz="3000" u="sng" dirty="0"/>
              <a:t>Fleet and Station Optimization</a:t>
            </a:r>
            <a:r>
              <a:rPr lang="en-US" sz="3000" dirty="0"/>
              <a:t>:</a:t>
            </a:r>
          </a:p>
          <a:p>
            <a:pPr marL="0" indent="0">
              <a:buNone/>
            </a:pPr>
            <a:r>
              <a:rPr lang="en-US" sz="2600" dirty="0" smtClean="0"/>
              <a:t>•</a:t>
            </a:r>
            <a:r>
              <a:rPr lang="en-US" dirty="0" smtClean="0"/>
              <a:t> </a:t>
            </a:r>
            <a:r>
              <a:rPr lang="en-US" sz="2600" dirty="0" smtClean="0"/>
              <a:t>Since peak usage hours and stations are known, redistribution of bikes and staffing can be planned more efficiently.</a:t>
            </a:r>
          </a:p>
          <a:p>
            <a:pPr marL="0" indent="0">
              <a:buNone/>
            </a:pPr>
            <a:r>
              <a:rPr lang="en-US" sz="3000" u="sng" dirty="0"/>
              <a:t>Marketing Strategy</a:t>
            </a:r>
            <a:r>
              <a:rPr lang="en-US" sz="3000" dirty="0"/>
              <a:t>:</a:t>
            </a:r>
          </a:p>
          <a:p>
            <a:pPr marL="0" indent="0">
              <a:buNone/>
            </a:pPr>
            <a:r>
              <a:rPr lang="en-US" sz="2600" dirty="0" smtClean="0"/>
              <a:t>•</a:t>
            </a:r>
            <a:r>
              <a:rPr lang="en-US" dirty="0" smtClean="0"/>
              <a:t> </a:t>
            </a:r>
            <a:r>
              <a:rPr lang="en-US" sz="2600" dirty="0" smtClean="0"/>
              <a:t>Casual riders can be targeted with experience-based offers, like guided bike tours or weekend bundle packages. </a:t>
            </a:r>
          </a:p>
          <a:p>
            <a:pPr marL="0" indent="0">
              <a:buNone/>
            </a:pPr>
            <a:r>
              <a:rPr lang="en-US" sz="2600" dirty="0" smtClean="0"/>
              <a:t>• Members can be retained by offering loyalty perks or work commute-related incentives.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62912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Target casual riders who ride often but haven’t converted — offer promo codes and in-app nudges to try membership for a week.</a:t>
            </a:r>
          </a:p>
          <a:p>
            <a:r>
              <a:rPr lang="en-US" sz="2400" dirty="0" smtClean="0"/>
              <a:t>Strengthen inventory at high-demand stations during peak hours and seasons using predictive models. </a:t>
            </a:r>
          </a:p>
          <a:p>
            <a:r>
              <a:rPr lang="en-US" sz="2400" dirty="0" smtClean="0"/>
              <a:t>Run seasonal campaigns (e.g., summer rides, holiday-themed routes) focused on casual users.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4004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Missing values in ‘gender’ and ‘</a:t>
            </a:r>
            <a:r>
              <a:rPr lang="en-US" dirty="0" err="1" smtClean="0"/>
              <a:t>birthyear</a:t>
            </a:r>
            <a:r>
              <a:rPr lang="en-US" dirty="0" smtClean="0"/>
              <a:t>’ but does not affect our analysis. </a:t>
            </a:r>
          </a:p>
          <a:p>
            <a:r>
              <a:rPr lang="en-US" dirty="0" smtClean="0"/>
              <a:t> No geolocation data available for mapping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2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and Objective: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About </a:t>
            </a:r>
            <a:r>
              <a:rPr lang="en-US" b="1" dirty="0" err="1" smtClean="0"/>
              <a:t>Cyclistic</a:t>
            </a:r>
            <a:endParaRPr lang="en-US" b="1" dirty="0" smtClean="0"/>
          </a:p>
          <a:p>
            <a:r>
              <a:rPr lang="en-US" sz="2400" dirty="0" err="1" smtClean="0"/>
              <a:t>Cyclistic</a:t>
            </a:r>
            <a:r>
              <a:rPr lang="en-US" sz="2400" dirty="0" smtClean="0"/>
              <a:t> is a Chicago-based bike-share company with a fleet of over 5,800 bicycles and more than 600 docking stations. The service supports both recreational and commuting needs, with about 30% of riders using bikes for work commutes.</a:t>
            </a:r>
          </a:p>
          <a:p>
            <a:pPr marL="0" indent="0">
              <a:buNone/>
            </a:pPr>
            <a:r>
              <a:rPr lang="en-US" b="1" dirty="0" smtClean="0"/>
              <a:t>Project Objective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Cyclistic</a:t>
            </a:r>
            <a:r>
              <a:rPr lang="en-US" sz="2400" dirty="0" smtClean="0"/>
              <a:t> marketing team aims to increase annual memberships by converting more casual riders into long-term members.</a:t>
            </a:r>
          </a:p>
          <a:p>
            <a:r>
              <a:rPr lang="en-US" sz="2400" dirty="0" smtClean="0"/>
              <a:t>This project analyzes 12 months of historical ride data to identify key behavioral patterns between rider types and generate data-driven insights to support targeted marketing strategies.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3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Source: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Cyclistic’s</a:t>
            </a:r>
            <a:r>
              <a:rPr lang="en-US" dirty="0" smtClean="0"/>
              <a:t> 12-month ride data, split into 4 quarterly CSV files from the year 2019.</a:t>
            </a:r>
          </a:p>
          <a:p>
            <a:r>
              <a:rPr lang="en-US" dirty="0" smtClean="0"/>
              <a:t>Divvy_Trips_2019_Q1.csv</a:t>
            </a:r>
          </a:p>
          <a:p>
            <a:r>
              <a:rPr lang="en-US" dirty="0" smtClean="0"/>
              <a:t>Divvy_Trips_2019_Q2.csv</a:t>
            </a:r>
          </a:p>
          <a:p>
            <a:r>
              <a:rPr lang="en-US" dirty="0" smtClean="0"/>
              <a:t>Divvy_Trips_2019_Q3.csv</a:t>
            </a:r>
          </a:p>
          <a:p>
            <a:r>
              <a:rPr lang="en-US" dirty="0" smtClean="0"/>
              <a:t>Divvy_Trips_2019_Q4.csv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5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 Used: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(Pandas, </a:t>
            </a:r>
            <a:r>
              <a:rPr lang="en-US" dirty="0" err="1" smtClean="0"/>
              <a:t>Seaborn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r>
              <a:rPr lang="en-US" dirty="0" smtClean="0"/>
              <a:t>CSV file handling</a:t>
            </a:r>
          </a:p>
          <a:p>
            <a:r>
              <a:rPr lang="en-US" dirty="0" smtClean="0"/>
              <a:t>Data Cleaning &amp; Preprocessing</a:t>
            </a:r>
          </a:p>
          <a:p>
            <a:r>
              <a:rPr lang="en-US" dirty="0" smtClean="0"/>
              <a:t>EDA &amp; Visualization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5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Overview: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Cleaning</a:t>
            </a:r>
            <a:r>
              <a:rPr lang="en-US" dirty="0" smtClean="0"/>
              <a:t>: Standardized mismatched column names across quarters.</a:t>
            </a:r>
          </a:p>
          <a:p>
            <a:r>
              <a:rPr lang="en-US" b="1" dirty="0" smtClean="0"/>
              <a:t>Merging</a:t>
            </a:r>
            <a:r>
              <a:rPr lang="en-US" dirty="0" smtClean="0"/>
              <a:t>: Combined all quarters into one complete dataset.</a:t>
            </a:r>
          </a:p>
          <a:p>
            <a:r>
              <a:rPr lang="en-US" b="1" dirty="0" smtClean="0"/>
              <a:t>Feature Engineering</a:t>
            </a:r>
            <a:r>
              <a:rPr lang="en-US" dirty="0" smtClean="0"/>
              <a:t>: Extracted trip duration, ride hour, day, month, etc.</a:t>
            </a:r>
          </a:p>
          <a:p>
            <a:r>
              <a:rPr lang="en-US" b="1" dirty="0" smtClean="0"/>
              <a:t>Exploratory Data Analysis</a:t>
            </a:r>
            <a:r>
              <a:rPr lang="en-US" dirty="0" smtClean="0"/>
              <a:t>: Uncovered patterns using visualizations.</a:t>
            </a:r>
          </a:p>
          <a:p>
            <a:r>
              <a:rPr lang="en-US" b="1" dirty="0" smtClean="0"/>
              <a:t>Insights &amp; Recommendations</a:t>
            </a:r>
            <a:r>
              <a:rPr lang="en-US" dirty="0" smtClean="0"/>
              <a:t>: Based on rider behavior.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1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Business Questions Answered: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 annual members and casual riders use </a:t>
            </a:r>
            <a:r>
              <a:rPr lang="en-US" dirty="0" err="1" smtClean="0"/>
              <a:t>Cyclistic</a:t>
            </a:r>
            <a:r>
              <a:rPr lang="en-US" dirty="0" smtClean="0"/>
              <a:t> bikes differently?</a:t>
            </a:r>
          </a:p>
          <a:p>
            <a:r>
              <a:rPr lang="en-US" dirty="0" smtClean="0"/>
              <a:t>When do members and casual riders typically ride?</a:t>
            </a:r>
          </a:p>
          <a:p>
            <a:r>
              <a:rPr lang="en-US" dirty="0" smtClean="0"/>
              <a:t>What are the most popular stations?</a:t>
            </a:r>
          </a:p>
          <a:p>
            <a:r>
              <a:rPr lang="en-US" dirty="0" smtClean="0"/>
              <a:t>What is the average ride duration per user type?</a:t>
            </a:r>
          </a:p>
          <a:p>
            <a:r>
              <a:rPr lang="en-US" dirty="0" smtClean="0"/>
              <a:t>Which days and times are most popular?</a:t>
            </a:r>
          </a:p>
          <a:p>
            <a:r>
              <a:rPr lang="en-US" dirty="0" smtClean="0"/>
              <a:t>What do seasonal trends tell us?</a:t>
            </a:r>
          </a:p>
          <a:p>
            <a:r>
              <a:rPr lang="en-US" dirty="0" smtClean="0"/>
              <a:t>What are the peak usage hours?</a:t>
            </a:r>
          </a:p>
          <a:p>
            <a:r>
              <a:rPr lang="en-US" dirty="0" smtClean="0"/>
              <a:t>Can we predict rider type based on ride behavior?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4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Q1) When do members and casual riders typically ride?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39403"/>
            <a:ext cx="10515600" cy="488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8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Q2) What are the most popular Start stations?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0515600" cy="440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0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Q3) What are the most popular End stations?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217" y="1690687"/>
            <a:ext cx="10632583" cy="431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6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687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Google’s Cyclistic Bike-Share Case Study  </vt:lpstr>
      <vt:lpstr>Overview and Objective: </vt:lpstr>
      <vt:lpstr>Data Source: </vt:lpstr>
      <vt:lpstr>Tools Used: </vt:lpstr>
      <vt:lpstr>Process Overview: </vt:lpstr>
      <vt:lpstr>Key Business Questions Answered: </vt:lpstr>
      <vt:lpstr>Q1) When do members and casual riders typically ride?  </vt:lpstr>
      <vt:lpstr>Q2) What are the most popular Start stations? </vt:lpstr>
      <vt:lpstr>Q3) What are the most popular End stations? </vt:lpstr>
      <vt:lpstr>Q4) What is the average ride duration per user type? </vt:lpstr>
      <vt:lpstr>Q5) What days do riders ride the most?</vt:lpstr>
      <vt:lpstr>Q6) How do ride trends change month-over-month?</vt:lpstr>
      <vt:lpstr>Conclusion:</vt:lpstr>
      <vt:lpstr>Conclusion:</vt:lpstr>
      <vt:lpstr>Business Insights:</vt:lpstr>
      <vt:lpstr>Recommendations:</vt:lpstr>
      <vt:lpstr>Limitations: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Cyclistic Bike-Share Case Study</dc:title>
  <dc:creator>Microsoft account</dc:creator>
  <cp:lastModifiedBy>Microsoft account</cp:lastModifiedBy>
  <cp:revision>10</cp:revision>
  <dcterms:created xsi:type="dcterms:W3CDTF">2025-04-20T06:35:32Z</dcterms:created>
  <dcterms:modified xsi:type="dcterms:W3CDTF">2025-04-20T08:43:26Z</dcterms:modified>
</cp:coreProperties>
</file>