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24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1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8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5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8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1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7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5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95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35C779A-E68A-4554-BBD3-7E703A64BA9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BCE7178-9E8B-4962-9BCB-C6E5D0B28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5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HR Analytics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Aditya Singh</a:t>
            </a:r>
          </a:p>
          <a:p>
            <a:r>
              <a:rPr lang="en-US" dirty="0" smtClean="0"/>
              <a:t>Role: Junior Data Analyst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14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00478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</a:t>
            </a:r>
            <a:r>
              <a:rPr lang="en-US" sz="4000" dirty="0">
                <a:solidFill>
                  <a:schemeClr val="bg1"/>
                </a:solidFill>
              </a:rPr>
              <a:t>does </a:t>
            </a:r>
            <a:r>
              <a:rPr lang="en-US" sz="4000" dirty="0">
                <a:solidFill>
                  <a:schemeClr val="bg1"/>
                </a:solidFill>
              </a:rPr>
              <a:t>a</a:t>
            </a:r>
            <a:r>
              <a:rPr lang="en-US" sz="4000" dirty="0">
                <a:solidFill>
                  <a:schemeClr val="bg1"/>
                </a:solidFill>
              </a:rPr>
              <a:t>ttrition </a:t>
            </a:r>
            <a:r>
              <a:rPr lang="en-US" sz="4000" dirty="0">
                <a:solidFill>
                  <a:schemeClr val="bg1"/>
                </a:solidFill>
              </a:rPr>
              <a:t>d</a:t>
            </a:r>
            <a:r>
              <a:rPr lang="en-US" sz="4000" dirty="0">
                <a:solidFill>
                  <a:schemeClr val="bg1"/>
                </a:solidFill>
              </a:rPr>
              <a:t>iffer </a:t>
            </a:r>
            <a:r>
              <a:rPr lang="en-US" sz="4000" dirty="0">
                <a:solidFill>
                  <a:schemeClr val="bg1"/>
                </a:solidFill>
              </a:rPr>
              <a:t>by </a:t>
            </a:r>
            <a:r>
              <a:rPr lang="en-US" sz="4000" dirty="0">
                <a:solidFill>
                  <a:schemeClr val="bg1"/>
                </a:solidFill>
              </a:rPr>
              <a:t>gender</a:t>
            </a:r>
            <a:r>
              <a:rPr lang="en-US" sz="4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Gender wise attrition ratio of employees                   </a:t>
            </a:r>
            <a:r>
              <a:rPr lang="en-US" dirty="0" smtClean="0"/>
              <a:t>left</a:t>
            </a:r>
            <a:r>
              <a:rPr lang="en-US" dirty="0" smtClean="0"/>
              <a:t> </a:t>
            </a:r>
            <a:r>
              <a:rPr lang="en-US" dirty="0" smtClean="0"/>
              <a:t>the company </a:t>
            </a:r>
            <a:r>
              <a:rPr lang="en-US" b="1" dirty="0" smtClean="0"/>
              <a:t>male to female </a:t>
            </a:r>
            <a:r>
              <a:rPr lang="en-US" dirty="0" smtClean="0"/>
              <a:t>are </a:t>
            </a:r>
            <a:r>
              <a:rPr lang="en-US" b="1" dirty="0" smtClean="0"/>
              <a:t>150:87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611" y="2781838"/>
            <a:ext cx="4936353" cy="2834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11" y="2157732"/>
            <a:ext cx="2497176" cy="18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431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39115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Department-wise </a:t>
            </a:r>
            <a:r>
              <a:rPr lang="en-US" sz="4000" dirty="0">
                <a:solidFill>
                  <a:schemeClr val="bg1"/>
                </a:solidFill>
              </a:rPr>
              <a:t>Attrition </a:t>
            </a:r>
            <a:r>
              <a:rPr lang="en-US" sz="4000" dirty="0">
                <a:solidFill>
                  <a:schemeClr val="bg1"/>
                </a:solidFill>
              </a:rPr>
              <a:t>Comparison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Sales department </a:t>
            </a:r>
            <a:r>
              <a:rPr lang="en-US" dirty="0" smtClean="0"/>
              <a:t>has maximum attrition rate </a:t>
            </a:r>
            <a:r>
              <a:rPr lang="en-US" b="1" dirty="0" smtClean="0"/>
              <a:t>(20.63%) </a:t>
            </a:r>
            <a:r>
              <a:rPr lang="en-US" dirty="0" smtClean="0"/>
              <a:t>and </a:t>
            </a:r>
            <a:r>
              <a:rPr lang="en-US" b="1" dirty="0" smtClean="0"/>
              <a:t>Research &amp; Development department </a:t>
            </a:r>
            <a:r>
              <a:rPr lang="en-US" dirty="0" smtClean="0"/>
              <a:t>has minimum attrition rate </a:t>
            </a:r>
            <a:r>
              <a:rPr lang="en-US" b="1" dirty="0" smtClean="0"/>
              <a:t>(13.84%).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94" y="2351106"/>
            <a:ext cx="4939325" cy="1011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319" y="2702433"/>
            <a:ext cx="5376481" cy="319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15313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Attrition Risk Across Employee Age Bands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While the </a:t>
            </a:r>
            <a:r>
              <a:rPr lang="en-US" sz="2000" b="1" dirty="0" smtClean="0"/>
              <a:t>25–34</a:t>
            </a:r>
            <a:r>
              <a:rPr lang="en-US" sz="2000" dirty="0" smtClean="0"/>
              <a:t> age group had the </a:t>
            </a:r>
            <a:r>
              <a:rPr lang="en-US" sz="2000" b="1" dirty="0" smtClean="0"/>
              <a:t>highest</a:t>
            </a:r>
            <a:r>
              <a:rPr lang="en-US" sz="2000" dirty="0" smtClean="0"/>
              <a:t> </a:t>
            </a:r>
            <a:r>
              <a:rPr lang="en-US" sz="2000" b="1" dirty="0" smtClean="0"/>
              <a:t>number of leavers</a:t>
            </a:r>
            <a:r>
              <a:rPr lang="en-US" sz="2000" dirty="0" smtClean="0"/>
              <a:t>, , accounting for nearly half of all leavers. Age </a:t>
            </a:r>
            <a:r>
              <a:rPr lang="en-US" sz="2000" b="1" dirty="0" smtClean="0"/>
              <a:t>18-24</a:t>
            </a:r>
            <a:r>
              <a:rPr lang="en-US" sz="2000" dirty="0" smtClean="0"/>
              <a:t> had the </a:t>
            </a:r>
            <a:r>
              <a:rPr lang="en-US" sz="2000" b="1" dirty="0" smtClean="0"/>
              <a:t>highest attrition rate</a:t>
            </a:r>
            <a:r>
              <a:rPr lang="en-US" sz="2000" dirty="0" smtClean="0"/>
              <a:t>, making them the </a:t>
            </a:r>
            <a:r>
              <a:rPr lang="en-US" sz="2000" b="1" dirty="0" smtClean="0"/>
              <a:t>most at-risk group</a:t>
            </a:r>
            <a:r>
              <a:rPr lang="en-US" sz="2000" dirty="0" smtClean="0"/>
              <a:t> for turnover.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80" y="2011680"/>
            <a:ext cx="5150476" cy="1213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980" y="3039413"/>
            <a:ext cx="5184820" cy="31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46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24778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Attrition Hotspots by </a:t>
            </a:r>
            <a:r>
              <a:rPr lang="en-US" sz="4000" dirty="0" smtClean="0">
                <a:solidFill>
                  <a:schemeClr val="bg1"/>
                </a:solidFill>
              </a:rPr>
              <a:t>Job Role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Sales Representatives </a:t>
            </a:r>
            <a:r>
              <a:rPr lang="en-US" sz="2000" dirty="0" smtClean="0"/>
              <a:t>have the highest attrition rate at </a:t>
            </a:r>
            <a:r>
              <a:rPr lang="en-US" sz="2000" b="1" dirty="0" smtClean="0"/>
              <a:t>nearly</a:t>
            </a:r>
            <a:r>
              <a:rPr lang="en-US" sz="2000" dirty="0" smtClean="0"/>
              <a:t> </a:t>
            </a:r>
            <a:r>
              <a:rPr lang="en-US" sz="2000" b="1" dirty="0" smtClean="0"/>
              <a:t>40%</a:t>
            </a:r>
            <a:r>
              <a:rPr lang="en-US" sz="2000" dirty="0" smtClean="0"/>
              <a:t>, significantly above all other roles. </a:t>
            </a:r>
            <a:r>
              <a:rPr lang="en-US" sz="2000" b="1" dirty="0" smtClean="0"/>
              <a:t>Laboratory Technicians and HR professionals </a:t>
            </a:r>
            <a:r>
              <a:rPr lang="en-US" sz="2000" dirty="0" smtClean="0"/>
              <a:t>also show elevated attrition rates </a:t>
            </a:r>
            <a:r>
              <a:rPr lang="en-US" sz="2000" b="1" dirty="0" smtClean="0"/>
              <a:t>above 23%.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Leadership and technical roles, such as </a:t>
            </a:r>
            <a:r>
              <a:rPr lang="en-US" sz="2000" b="1" dirty="0" smtClean="0"/>
              <a:t>Managers and Research Directors</a:t>
            </a:r>
            <a:r>
              <a:rPr lang="en-US" sz="2000" dirty="0" smtClean="0"/>
              <a:t>, experience the </a:t>
            </a:r>
            <a:r>
              <a:rPr lang="en-US" sz="2000" b="1" dirty="0" smtClean="0"/>
              <a:t>lowest attrition</a:t>
            </a:r>
            <a:r>
              <a:rPr lang="en-US" sz="2000" dirty="0" smtClean="0"/>
              <a:t>, suggesting greater role stability.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177" y="1770363"/>
            <a:ext cx="5502366" cy="4394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2015"/>
            <a:ext cx="5135517" cy="120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76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353482"/>
            <a:ext cx="10772775" cy="1124205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Attrition Trends by Employee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670" y="1709993"/>
            <a:ext cx="10863711" cy="4067873"/>
          </a:xfrm>
        </p:spPr>
        <p:txBody>
          <a:bodyPr numCol="2"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Employees </a:t>
            </a:r>
            <a:r>
              <a:rPr lang="en-US" dirty="0"/>
              <a:t>with </a:t>
            </a:r>
            <a:r>
              <a:rPr lang="en-US" b="1" dirty="0"/>
              <a:t>Below College</a:t>
            </a:r>
            <a:r>
              <a:rPr lang="en-US" dirty="0"/>
              <a:t> and </a:t>
            </a:r>
            <a:r>
              <a:rPr lang="en-US" b="1" dirty="0" smtClean="0"/>
              <a:t>Bachelor</a:t>
            </a:r>
            <a:r>
              <a:rPr lang="en-US" dirty="0" smtClean="0"/>
              <a:t> degrees </a:t>
            </a:r>
            <a:r>
              <a:rPr lang="en-US" dirty="0"/>
              <a:t>show the highest attrition rates at </a:t>
            </a:r>
            <a:r>
              <a:rPr lang="en-US" b="1" dirty="0"/>
              <a:t>18.24%</a:t>
            </a:r>
            <a:r>
              <a:rPr lang="en-US" dirty="0"/>
              <a:t> and </a:t>
            </a:r>
            <a:r>
              <a:rPr lang="en-US" b="1" dirty="0"/>
              <a:t>17.31%</a:t>
            </a:r>
            <a:r>
              <a:rPr lang="en-US" dirty="0"/>
              <a:t>, respectively.</a:t>
            </a:r>
            <a:br>
              <a:rPr lang="en-US" dirty="0"/>
            </a:br>
            <a:r>
              <a:rPr lang="en-US" dirty="0"/>
              <a:t>Attrition gradually decreases with higher education levels, reaching the lowest among </a:t>
            </a:r>
            <a:r>
              <a:rPr lang="en-US" b="1" dirty="0"/>
              <a:t>Doctorate holders </a:t>
            </a:r>
            <a:r>
              <a:rPr lang="en-US" dirty="0"/>
              <a:t>(</a:t>
            </a:r>
            <a:r>
              <a:rPr lang="en-US" b="1" dirty="0"/>
              <a:t>10.42%</a:t>
            </a:r>
            <a:r>
              <a:rPr lang="en-US" dirty="0"/>
              <a:t>).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" y="1709993"/>
            <a:ext cx="4872254" cy="14565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847" y="2243986"/>
            <a:ext cx="4180773" cy="330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6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26236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How Does Overtime Impact Attrition?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286089"/>
          </a:xfrm>
        </p:spPr>
        <p:txBody>
          <a:bodyPr numCol="2"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Employees </a:t>
            </a:r>
            <a:r>
              <a:rPr lang="en-US" dirty="0"/>
              <a:t>who work overtime have a significantly higher attrition rate.</a:t>
            </a:r>
          </a:p>
          <a:p>
            <a:r>
              <a:rPr lang="en-US" b="1" dirty="0"/>
              <a:t>Male employees with overtime</a:t>
            </a:r>
            <a:r>
              <a:rPr lang="en-US" dirty="0"/>
              <a:t> show the highest attrition at </a:t>
            </a:r>
            <a:r>
              <a:rPr lang="en-US" b="1" dirty="0"/>
              <a:t>33.9%</a:t>
            </a:r>
            <a:r>
              <a:rPr lang="en-US" dirty="0"/>
              <a:t>, followed by females at </a:t>
            </a:r>
            <a:r>
              <a:rPr lang="en-US" b="1" dirty="0"/>
              <a:t>26.1%</a:t>
            </a:r>
            <a:r>
              <a:rPr lang="en-US" dirty="0"/>
              <a:t>.</a:t>
            </a:r>
          </a:p>
          <a:p>
            <a:r>
              <a:rPr lang="en-US" dirty="0"/>
              <a:t>In contrast, those </a:t>
            </a:r>
            <a:r>
              <a:rPr lang="en-US" b="1" dirty="0"/>
              <a:t>not working overtime</a:t>
            </a:r>
            <a:r>
              <a:rPr lang="en-US" dirty="0"/>
              <a:t> have much lower attrition (around </a:t>
            </a:r>
            <a:r>
              <a:rPr lang="en-US" b="1" dirty="0"/>
              <a:t>10%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710" y="2011680"/>
            <a:ext cx="2861584" cy="36550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1" y="2011679"/>
            <a:ext cx="4778043" cy="118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85078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Is Marital Status Linked to Attrition?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Single </a:t>
            </a:r>
            <a:r>
              <a:rPr lang="en-US" b="1" dirty="0"/>
              <a:t>employees have the highest attrition rate at 25.53%</a:t>
            </a:r>
            <a:r>
              <a:rPr lang="en-US" dirty="0"/>
              <a:t>, nearly double that of married and divorced employees.</a:t>
            </a:r>
            <a:br>
              <a:rPr lang="en-US" dirty="0"/>
            </a:br>
            <a:r>
              <a:rPr lang="en-US" dirty="0"/>
              <a:t>Married employees show a moderate attrition rate (</a:t>
            </a:r>
            <a:r>
              <a:rPr lang="en-US" b="1" dirty="0"/>
              <a:t>12.48%</a:t>
            </a:r>
            <a:r>
              <a:rPr lang="en-US" dirty="0"/>
              <a:t>), while </a:t>
            </a:r>
            <a:r>
              <a:rPr lang="en-US" b="1" dirty="0"/>
              <a:t>divorced employees have the lowest</a:t>
            </a:r>
            <a:r>
              <a:rPr lang="en-US" dirty="0"/>
              <a:t> at </a:t>
            </a:r>
            <a:r>
              <a:rPr lang="en-US" b="1" dirty="0"/>
              <a:t>10.09%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2" y="2157731"/>
            <a:ext cx="5095480" cy="1100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64" y="2446935"/>
            <a:ext cx="4398135" cy="31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97447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Suggestions </a:t>
            </a:r>
            <a:r>
              <a:rPr lang="en-US" sz="4000" dirty="0">
                <a:solidFill>
                  <a:schemeClr val="bg1"/>
                </a:solidFill>
              </a:rPr>
              <a:t>&amp; </a:t>
            </a:r>
            <a:r>
              <a:rPr lang="en-US" sz="4000" dirty="0">
                <a:solidFill>
                  <a:schemeClr val="bg1"/>
                </a:solidFill>
              </a:rPr>
              <a:t>Recommendations:</a:t>
            </a:r>
            <a:r>
              <a:rPr lang="en-US" sz="4000" dirty="0">
                <a:solidFill>
                  <a:schemeClr val="bg1"/>
                </a:solidFill>
              </a:rPr>
              <a:t/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1. By Age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200" dirty="0" smtClean="0"/>
              <a:t>Focus </a:t>
            </a:r>
            <a:r>
              <a:rPr lang="en-US" sz="2200" dirty="0"/>
              <a:t>retention efforts on the </a:t>
            </a:r>
            <a:r>
              <a:rPr lang="en-US" sz="2200" b="1" dirty="0"/>
              <a:t>25–34</a:t>
            </a:r>
            <a:r>
              <a:rPr lang="en-US" sz="2200" dirty="0"/>
              <a:t> age group, which has the highest number of leavers.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Implement </a:t>
            </a:r>
            <a:r>
              <a:rPr lang="en-US" sz="2200" dirty="0"/>
              <a:t>mentorship and career development programs for younger employees (especially 18–24) to reduce early-stage attrition.</a:t>
            </a:r>
          </a:p>
          <a:p>
            <a:pPr marL="0" indent="0">
              <a:buNone/>
            </a:pPr>
            <a:r>
              <a:rPr lang="en-US" b="1" i="1" u="sng" dirty="0"/>
              <a:t>2. By Job 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sz="2200" dirty="0" smtClean="0"/>
              <a:t>Target </a:t>
            </a:r>
            <a:r>
              <a:rPr lang="en-US" sz="2200" b="1" dirty="0"/>
              <a:t>Sales Representatives</a:t>
            </a:r>
            <a:r>
              <a:rPr lang="en-US" sz="2200" dirty="0"/>
              <a:t> for retention efforts — they show the highest attrition rate </a:t>
            </a:r>
            <a:r>
              <a:rPr lang="en-US" sz="2200" dirty="0" smtClean="0"/>
              <a:t>     (40</a:t>
            </a:r>
            <a:r>
              <a:rPr lang="en-US" sz="2200" dirty="0"/>
              <a:t>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Conduct </a:t>
            </a:r>
            <a:r>
              <a:rPr lang="en-US" sz="2200" dirty="0"/>
              <a:t>stay interviews or offer incentives for high-risk roles like Laboratory Technicians and HR professionals.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 smtClean="0"/>
              <a:t> Monitor </a:t>
            </a:r>
            <a:r>
              <a:rPr lang="en-US" sz="2200" dirty="0"/>
              <a:t>leadership and specialist roles less aggressively, as they show high stability.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2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87600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Suggestions &amp; </a:t>
            </a:r>
            <a:r>
              <a:rPr lang="en-US" sz="4000" dirty="0">
                <a:solidFill>
                  <a:schemeClr val="bg1"/>
                </a:solidFill>
              </a:rPr>
              <a:t>Recommendations: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3. By Education </a:t>
            </a:r>
            <a:r>
              <a:rPr lang="en-US" b="1" u="sng" dirty="0" smtClean="0"/>
              <a:t>Level </a:t>
            </a:r>
            <a:endParaRPr 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Attrition </a:t>
            </a:r>
            <a:r>
              <a:rPr lang="en-US" sz="2000" dirty="0"/>
              <a:t>is highest among employees with </a:t>
            </a:r>
            <a:r>
              <a:rPr lang="en-US" sz="2000" b="1" dirty="0"/>
              <a:t>mid-level education</a:t>
            </a:r>
            <a:r>
              <a:rPr lang="en-US" sz="2000" dirty="0"/>
              <a:t> (Below College and Bachelor degrees).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Provide </a:t>
            </a:r>
            <a:r>
              <a:rPr lang="en-US" sz="2000" dirty="0"/>
              <a:t>career path clarity, certification support, or role enrichment to these groups to increase retention.</a:t>
            </a:r>
          </a:p>
          <a:p>
            <a:pPr marL="0" indent="0">
              <a:buNone/>
            </a:pPr>
            <a:r>
              <a:rPr lang="en-US" b="1" u="sng" dirty="0"/>
              <a:t>4. By Overtime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Overtime is strongly linked to high attrition, especially among male employees (up to 33.9%).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Re-evaluate overtime policies, redistribute workload, and promote work-life balance, especially in   operations-heavy roles.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638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13357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Suggestions &amp; </a:t>
            </a:r>
            <a:r>
              <a:rPr lang="en-US" sz="4000" dirty="0">
                <a:solidFill>
                  <a:schemeClr val="bg1"/>
                </a:solidFill>
              </a:rPr>
              <a:t>Recommendations: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5. By Marital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 Single </a:t>
            </a:r>
            <a:r>
              <a:rPr lang="en-US" sz="2000" b="1" dirty="0"/>
              <a:t>employees</a:t>
            </a:r>
            <a:r>
              <a:rPr lang="en-US" sz="2000" dirty="0"/>
              <a:t> have the highest attrition rate (25.53%), possibly due to mobility or lack of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Offer </a:t>
            </a:r>
            <a:r>
              <a:rPr lang="en-US" sz="2000" dirty="0"/>
              <a:t>tailored engagement strategies, flexible career planning, or work-from-anywhere benefits for younger/single professionals</a:t>
            </a:r>
            <a:r>
              <a:rPr lang="en-US" sz="2000" dirty="0" smtClean="0"/>
              <a:t>.</a:t>
            </a:r>
            <a:endParaRPr lang="en-US" b="1" u="sng" dirty="0" smtClean="0"/>
          </a:p>
          <a:p>
            <a:pPr marL="0" indent="0">
              <a:buNone/>
            </a:pPr>
            <a:r>
              <a:rPr lang="en-US" b="1" u="sng" dirty="0" smtClean="0"/>
              <a:t>6</a:t>
            </a:r>
            <a:r>
              <a:rPr lang="en-US" b="1" u="sng" dirty="0"/>
              <a:t>. By Department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The </a:t>
            </a:r>
            <a:r>
              <a:rPr lang="en-US" sz="2000" b="1" dirty="0"/>
              <a:t>Sales department</a:t>
            </a:r>
            <a:r>
              <a:rPr lang="en-US" sz="2000" dirty="0"/>
              <a:t> has the highest attrition; review leadership, targets, and compensation benchmarks in this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 Continue </a:t>
            </a:r>
            <a:r>
              <a:rPr lang="en-US" sz="2000" dirty="0"/>
              <a:t>monitoring </a:t>
            </a:r>
            <a:r>
              <a:rPr lang="en-US" sz="2000" b="1" dirty="0"/>
              <a:t>Research &amp; Development</a:t>
            </a:r>
            <a:r>
              <a:rPr lang="en-US" sz="2000" dirty="0"/>
              <a:t>, which has the lowest attrition, as a potential benchmark for other teams.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833352" y="5975797"/>
            <a:ext cx="6168980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2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1335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Overview and Objective: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Overview:</a:t>
            </a:r>
          </a:p>
          <a:p>
            <a:pPr marL="0" indent="0">
              <a:buNone/>
            </a:pPr>
            <a:r>
              <a:rPr lang="en-US" sz="2000" dirty="0" smtClean="0"/>
              <a:t>This project analyzes employee attrition and workforce dynamics using SQL for data exploration and Power BI for </a:t>
            </a:r>
            <a:r>
              <a:rPr lang="en-US" sz="2000" dirty="0" err="1" smtClean="0"/>
              <a:t>dashboarding</a:t>
            </a:r>
            <a:r>
              <a:rPr lang="en-US" sz="2000" dirty="0" smtClean="0"/>
              <a:t>. It uses the </a:t>
            </a:r>
            <a:r>
              <a:rPr lang="en-US" sz="2000" b="1" dirty="0" smtClean="0"/>
              <a:t>IBM HR Analytics Attrition &amp; Performance </a:t>
            </a:r>
            <a:r>
              <a:rPr lang="en-US" sz="2000" dirty="0" smtClean="0"/>
              <a:t>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Project Objective:</a:t>
            </a:r>
          </a:p>
          <a:p>
            <a:pPr marL="0" indent="0">
              <a:buNone/>
            </a:pPr>
            <a:r>
              <a:rPr lang="en-US" sz="2000" dirty="0" smtClean="0"/>
              <a:t>The primary goal is to identify key factors contributing to employee attrition and offer data-driven insights to improve retention and employee satisfaction.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24424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13357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Dataset Overview: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The dataset contains 1,470 rows and 35+ columns about employee attributes like: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 Demographics: Age, Gender, Marital Status</a:t>
            </a:r>
          </a:p>
          <a:p>
            <a:pPr marL="0" indent="0">
              <a:buNone/>
            </a:pPr>
            <a:r>
              <a:rPr lang="en-US" sz="2400" dirty="0" smtClean="0"/>
              <a:t>- Work: Job Role, Department, Years At Company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smtClean="0"/>
              <a:t> Compensation: Monthly Income, Monthly Rate</a:t>
            </a:r>
          </a:p>
          <a:p>
            <a:pPr>
              <a:buFontTx/>
              <a:buChar char="-"/>
            </a:pPr>
            <a:r>
              <a:rPr lang="en-US" sz="2400" dirty="0" smtClean="0"/>
              <a:t>Satisfaction: Environment Satisfaction, Job Satisfaction, Relationship Satisfaction</a:t>
            </a:r>
          </a:p>
          <a:p>
            <a:pPr marL="0" indent="0">
              <a:buNone/>
            </a:pPr>
            <a:r>
              <a:rPr lang="en-US" sz="2400" dirty="0" smtClean="0"/>
              <a:t>- Attrition status: Yes/No</a:t>
            </a:r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 smtClean="0"/>
              <a:t>Note: </a:t>
            </a:r>
            <a:r>
              <a:rPr lang="en-US" sz="2200" dirty="0" smtClean="0"/>
              <a:t>No date fields (like joining/resignation dates) are available, so this is a static cross-sectional analysis.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652038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61842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Tools Used: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 Data Processing - </a:t>
            </a:r>
            <a:r>
              <a:rPr lang="en-US" sz="2400" b="1" dirty="0" smtClean="0"/>
              <a:t>MySQL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Visualization  - </a:t>
            </a:r>
            <a:r>
              <a:rPr lang="en-US" sz="2400" b="1" dirty="0" smtClean="0"/>
              <a:t>Power BI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Dataset - </a:t>
            </a:r>
            <a:r>
              <a:rPr lang="en-US" sz="2400" b="1" dirty="0" smtClean="0"/>
              <a:t>IBM HR Analytics (</a:t>
            </a:r>
            <a:r>
              <a:rPr lang="en-US" sz="2400" b="1" dirty="0" err="1" smtClean="0"/>
              <a:t>Kaggle</a:t>
            </a:r>
            <a:r>
              <a:rPr lang="en-US" sz="2400" b="1" dirty="0" smtClean="0"/>
              <a:t>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8898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61842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Process </a:t>
            </a:r>
            <a:r>
              <a:rPr lang="en-US" sz="4000" dirty="0">
                <a:solidFill>
                  <a:schemeClr val="bg1"/>
                </a:solidFill>
              </a:rPr>
              <a:t>overview: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u="sng" dirty="0" smtClean="0"/>
              <a:t> Data Cleaning: </a:t>
            </a:r>
            <a:endParaRPr lang="en-US" sz="2600" b="1" u="sng" dirty="0"/>
          </a:p>
          <a:p>
            <a:pPr>
              <a:buFontTx/>
              <a:buChar char="-"/>
            </a:pPr>
            <a:r>
              <a:rPr lang="en-US" sz="2000" dirty="0" smtClean="0"/>
              <a:t>Dropped redundant columns: “</a:t>
            </a:r>
            <a:r>
              <a:rPr lang="en-US" sz="2000" dirty="0" err="1" smtClean="0"/>
              <a:t>EmployeeCount</a:t>
            </a:r>
            <a:r>
              <a:rPr lang="en-US" sz="2000" dirty="0" smtClean="0"/>
              <a:t>”, “Over18”, “Standard Hours”.</a:t>
            </a:r>
          </a:p>
          <a:p>
            <a:pPr>
              <a:buFont typeface="Arial" pitchFamily="34" charset="0"/>
              <a:buChar char="•"/>
            </a:pPr>
            <a:r>
              <a:rPr lang="en-US" sz="2600" b="1" u="sng" dirty="0" smtClean="0"/>
              <a:t> Feature </a:t>
            </a:r>
            <a:r>
              <a:rPr lang="en-US" sz="2600" b="1" u="sng" dirty="0"/>
              <a:t>Engineering:</a:t>
            </a:r>
          </a:p>
          <a:p>
            <a:pPr marL="0" indent="0">
              <a:buNone/>
            </a:pPr>
            <a:r>
              <a:rPr lang="en-US" sz="2000" dirty="0" smtClean="0"/>
              <a:t>- Added “</a:t>
            </a:r>
            <a:r>
              <a:rPr lang="en-US" sz="2000" dirty="0" err="1" smtClean="0"/>
              <a:t>AttritionFlag</a:t>
            </a:r>
            <a:r>
              <a:rPr lang="en-US" sz="2000" dirty="0" smtClean="0"/>
              <a:t>”: 1 if Attrition = 'Yes', else 0.</a:t>
            </a:r>
          </a:p>
          <a:p>
            <a:pPr marL="0" indent="0">
              <a:buNone/>
            </a:pPr>
            <a:r>
              <a:rPr lang="en-US" sz="2000" dirty="0" smtClean="0"/>
              <a:t>- Created “</a:t>
            </a:r>
            <a:r>
              <a:rPr lang="en-US" sz="2000" dirty="0" err="1" smtClean="0"/>
              <a:t>Age_group</a:t>
            </a:r>
            <a:r>
              <a:rPr lang="en-US" sz="2000" dirty="0" smtClean="0"/>
              <a:t>” based on age bins.</a:t>
            </a:r>
          </a:p>
          <a:p>
            <a:pPr>
              <a:buFontTx/>
              <a:buChar char="-"/>
            </a:pPr>
            <a:r>
              <a:rPr lang="en-US" sz="2000" dirty="0" smtClean="0"/>
              <a:t>Mapped encoded values (e.g., “Education”, “</a:t>
            </a:r>
            <a:r>
              <a:rPr lang="en-US" sz="2000" dirty="0" err="1" smtClean="0"/>
              <a:t>JobSatisfaction</a:t>
            </a:r>
            <a:r>
              <a:rPr lang="en-US" sz="2000" dirty="0" smtClean="0"/>
              <a:t>”) to readable labels.</a:t>
            </a:r>
          </a:p>
          <a:p>
            <a:pPr>
              <a:buFont typeface="Arial" pitchFamily="34" charset="0"/>
              <a:buChar char="•"/>
            </a:pPr>
            <a:r>
              <a:rPr lang="en-US" sz="2600" b="1" u="sng" dirty="0" smtClean="0"/>
              <a:t> Exploratory </a:t>
            </a:r>
            <a:r>
              <a:rPr lang="en-US" sz="2600" b="1" u="sng" dirty="0"/>
              <a:t>Data Analysis:</a:t>
            </a:r>
          </a:p>
          <a:p>
            <a:pPr>
              <a:buFontTx/>
              <a:buChar char="-"/>
            </a:pPr>
            <a:r>
              <a:rPr lang="en-US" sz="2000" dirty="0" smtClean="0"/>
              <a:t>Uncovered patterns using visualizations.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600" b="1" u="sng" dirty="0" smtClean="0"/>
              <a:t> Suggestions </a:t>
            </a:r>
            <a:r>
              <a:rPr lang="en-US" sz="2600" b="1" u="sng" dirty="0"/>
              <a:t>&amp; Recommendations:</a:t>
            </a:r>
          </a:p>
          <a:p>
            <a:pPr>
              <a:buFontTx/>
              <a:buChar char="-"/>
            </a:pPr>
            <a:r>
              <a:rPr lang="en-US" sz="2000" dirty="0" smtClean="0"/>
              <a:t> Based on insights.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00470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39115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Key Business Questions: 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How many active employees are there?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000" dirty="0"/>
              <a:t>How Does Attrition Differ by Gender?</a:t>
            </a:r>
            <a:r>
              <a:rPr lang="en-US" sz="22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Department-wise </a:t>
            </a:r>
            <a:r>
              <a:rPr lang="en-US" sz="2000" dirty="0"/>
              <a:t>Attrition </a:t>
            </a:r>
            <a:r>
              <a:rPr lang="en-US" sz="2000" dirty="0" smtClean="0"/>
              <a:t>Comparison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 Attrition </a:t>
            </a:r>
            <a:r>
              <a:rPr lang="en-US" sz="2000" dirty="0"/>
              <a:t>Risk Across Employee Age </a:t>
            </a:r>
            <a:r>
              <a:rPr lang="en-US" sz="2000" dirty="0" smtClean="0"/>
              <a:t>Bands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000" dirty="0"/>
              <a:t>Attrition Hotspots by </a:t>
            </a:r>
            <a:r>
              <a:rPr lang="en-US" sz="2000" dirty="0" smtClean="0"/>
              <a:t>Role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000" dirty="0"/>
              <a:t>Attrition Trends by Employee </a:t>
            </a:r>
            <a:r>
              <a:rPr lang="en-US" sz="2000" dirty="0" smtClean="0"/>
              <a:t>Education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000" dirty="0"/>
              <a:t>How Does Overtime Impact Attrition</a:t>
            </a:r>
            <a:r>
              <a:rPr lang="en-US" sz="2000" dirty="0" smtClean="0"/>
              <a:t>?</a:t>
            </a:r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 </a:t>
            </a:r>
            <a:r>
              <a:rPr lang="en-US" sz="2000" dirty="0"/>
              <a:t>Is Marital Status Linked to Attrition?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29993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00478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Power BI Dashboard Overview: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3344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" y="2011680"/>
            <a:ext cx="10753343" cy="43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28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4"/>
            <a:ext cx="10772775" cy="1200478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Power BI Dashboard Overview: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047742"/>
            <a:ext cx="10772775" cy="43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53765"/>
          </a:xfr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smtClean="0">
                <a:solidFill>
                  <a:schemeClr val="bg1"/>
                </a:solidFill>
              </a:rPr>
              <a:t/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bg1"/>
                </a:solidFill>
              </a:rPr>
              <a:t>How </a:t>
            </a:r>
            <a:r>
              <a:rPr lang="en-US" sz="4000" dirty="0">
                <a:solidFill>
                  <a:schemeClr val="bg1"/>
                </a:solidFill>
              </a:rPr>
              <a:t>many active employees are there?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The company has total </a:t>
            </a:r>
            <a:r>
              <a:rPr lang="en-US" sz="2400" b="1" dirty="0" smtClean="0"/>
              <a:t>1470 employees</a:t>
            </a:r>
            <a:r>
              <a:rPr lang="en-US" sz="2400" dirty="0" smtClean="0"/>
              <a:t>, out of which </a:t>
            </a:r>
            <a:r>
              <a:rPr lang="en-US" sz="2400" b="1" dirty="0" smtClean="0"/>
              <a:t>1233 employees (83.88%) </a:t>
            </a:r>
            <a:r>
              <a:rPr lang="en-US" sz="2400" dirty="0" smtClean="0"/>
              <a:t>are still working with the company </a:t>
            </a:r>
            <a:r>
              <a:rPr lang="en-US" sz="2400" b="1" dirty="0" smtClean="0"/>
              <a:t>(active) </a:t>
            </a:r>
            <a:r>
              <a:rPr lang="en-US" sz="2400" dirty="0" smtClean="0"/>
              <a:t>while </a:t>
            </a:r>
            <a:r>
              <a:rPr lang="en-US" sz="2400" b="1" dirty="0" smtClean="0"/>
              <a:t>237employees (16.12%) </a:t>
            </a:r>
            <a:r>
              <a:rPr lang="en-US" sz="2400" dirty="0" smtClean="0"/>
              <a:t>are those who </a:t>
            </a:r>
            <a:r>
              <a:rPr lang="en-US" sz="2400" b="1" dirty="0" smtClean="0"/>
              <a:t>resigned </a:t>
            </a:r>
            <a:r>
              <a:rPr lang="en-US" sz="2400" dirty="0" smtClean="0"/>
              <a:t>the company or </a:t>
            </a:r>
            <a:r>
              <a:rPr lang="en-US" sz="2400" b="1" dirty="0" smtClean="0"/>
              <a:t>terminated</a:t>
            </a:r>
            <a:r>
              <a:rPr lang="en-US" sz="2400" dirty="0" smtClean="0"/>
              <a:t> by the HR 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596" y="1943204"/>
            <a:ext cx="9065210" cy="86794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814" y="3101056"/>
            <a:ext cx="4799986" cy="252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633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Override1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2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3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ppt/theme/themeOverride4.xml><?xml version="1.0" encoding="utf-8"?>
<a:themeOverride xmlns:a="http://schemas.openxmlformats.org/drawingml/2006/main">
  <a:clrScheme name="Metropolitan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50B4C8"/>
    </a:accent1>
    <a:accent2>
      <a:srgbClr val="A8B97F"/>
    </a:accent2>
    <a:accent3>
      <a:srgbClr val="9B9256"/>
    </a:accent3>
    <a:accent4>
      <a:srgbClr val="657689"/>
    </a:accent4>
    <a:accent5>
      <a:srgbClr val="7A855D"/>
    </a:accent5>
    <a:accent6>
      <a:srgbClr val="84AC9D"/>
    </a:accent6>
    <a:hlink>
      <a:srgbClr val="2370CD"/>
    </a:hlink>
    <a:folHlink>
      <a:srgbClr val="8775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</TotalTime>
  <Words>864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 Light</vt:lpstr>
      <vt:lpstr>Wingdings</vt:lpstr>
      <vt:lpstr>Metropolitan</vt:lpstr>
      <vt:lpstr>HR Analytics </vt:lpstr>
      <vt:lpstr>Overview and Objective:</vt:lpstr>
      <vt:lpstr>Dataset Overview:</vt:lpstr>
      <vt:lpstr>Tools Used:</vt:lpstr>
      <vt:lpstr> Process overview: </vt:lpstr>
      <vt:lpstr>Key Business Questions: </vt:lpstr>
      <vt:lpstr>Power BI Dashboard Overview:</vt:lpstr>
      <vt:lpstr>Power BI Dashboard Overview:</vt:lpstr>
      <vt:lpstr>  How many active employees are there? </vt:lpstr>
      <vt:lpstr>How does attrition differ by gender?</vt:lpstr>
      <vt:lpstr>Department-wise Attrition Comparison</vt:lpstr>
      <vt:lpstr>Attrition Risk Across Employee Age Bands</vt:lpstr>
      <vt:lpstr>Attrition Hotspots by Job Role</vt:lpstr>
      <vt:lpstr>Attrition Trends by Employee Education</vt:lpstr>
      <vt:lpstr>How Does Overtime Impact Attrition?</vt:lpstr>
      <vt:lpstr>Is Marital Status Linked to Attrition?</vt:lpstr>
      <vt:lpstr> Suggestions &amp; Recommendations: </vt:lpstr>
      <vt:lpstr>Suggestions &amp; Recommendations:</vt:lpstr>
      <vt:lpstr>Suggestions &amp; Recommendations: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Microsoft account</dc:creator>
  <cp:lastModifiedBy>Microsoft account</cp:lastModifiedBy>
  <cp:revision>39</cp:revision>
  <dcterms:created xsi:type="dcterms:W3CDTF">2025-05-23T06:50:42Z</dcterms:created>
  <dcterms:modified xsi:type="dcterms:W3CDTF">2025-05-26T16:20:01Z</dcterms:modified>
</cp:coreProperties>
</file>