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3640" r:id="rId2"/>
    <p:sldId id="3694" r:id="rId3"/>
    <p:sldId id="3697" r:id="rId4"/>
    <p:sldId id="3700" r:id="rId5"/>
    <p:sldId id="3723" r:id="rId6"/>
    <p:sldId id="3701" r:id="rId7"/>
    <p:sldId id="3708" r:id="rId8"/>
    <p:sldId id="3735" r:id="rId9"/>
    <p:sldId id="3736" r:id="rId10"/>
    <p:sldId id="3704" r:id="rId11"/>
    <p:sldId id="3706" r:id="rId12"/>
    <p:sldId id="3733" r:id="rId13"/>
    <p:sldId id="36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7" autoAdjust="0"/>
    <p:restoredTop sz="96327"/>
  </p:normalViewPr>
  <p:slideViewPr>
    <p:cSldViewPr snapToGrid="0" snapToObjects="1">
      <p:cViewPr varScale="1">
        <p:scale>
          <a:sx n="94" d="100"/>
          <a:sy n="94" d="100"/>
        </p:scale>
        <p:origin x="115" y="25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3/6/2025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3/6/2025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3/6/2025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615711" y="143688"/>
            <a:ext cx="4433534" cy="1431888"/>
          </a:xfrm>
          <a:prstGeom prst="rect">
            <a:avLst/>
          </a:prstGeom>
        </p:spPr>
      </p:pic>
      <p:sp>
        <p:nvSpPr>
          <p:cNvPr id="2" name="TextBox 1"/>
          <p:cNvSpPr txBox="1"/>
          <p:nvPr/>
        </p:nvSpPr>
        <p:spPr>
          <a:xfrm>
            <a:off x="3540035" y="1575576"/>
            <a:ext cx="6701245"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Minor Project</a:t>
            </a:r>
          </a:p>
        </p:txBody>
      </p:sp>
      <p:sp>
        <p:nvSpPr>
          <p:cNvPr id="4" name="TextBox 3"/>
          <p:cNvSpPr txBox="1"/>
          <p:nvPr/>
        </p:nvSpPr>
        <p:spPr>
          <a:xfrm>
            <a:off x="485260" y="2689161"/>
            <a:ext cx="9948555" cy="2246769"/>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Title:</a:t>
            </a:r>
            <a:r>
              <a:rPr lang="en-IN" sz="3200" dirty="0">
                <a:latin typeface="Times New Roman" panose="02020603050405020304" pitchFamily="18" charset="0"/>
                <a:cs typeface="Times New Roman" panose="02020603050405020304" pitchFamily="18" charset="0"/>
              </a:rPr>
              <a:t> </a:t>
            </a:r>
            <a:r>
              <a:rPr lang="en-IN" sz="4400" kern="100" dirty="0">
                <a:solidFill>
                  <a:srgbClr val="000000"/>
                </a:solidFill>
                <a:effectLst/>
                <a:latin typeface="Times New Roman" panose="02020603050405020304" pitchFamily="18" charset="0"/>
                <a:ea typeface="Times New Roman" panose="02020603050405020304" pitchFamily="18" charset="0"/>
              </a:rPr>
              <a:t>Loan Approval Prediction</a:t>
            </a:r>
          </a:p>
          <a:p>
            <a:pPr algn="ctr"/>
            <a:endParaRPr lang="en-IN" sz="3200" dirty="0">
              <a:latin typeface="Times New Roman" panose="02020603050405020304" pitchFamily="18" charset="0"/>
              <a:cs typeface="Times New Roman" panose="02020603050405020304" pitchFamily="18" charset="0"/>
            </a:endParaRPr>
          </a:p>
          <a:p>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2F12844-7D7B-9449-9B33-46EA047F7017}"/>
              </a:ext>
            </a:extLst>
          </p:cNvPr>
          <p:cNvSpPr txBox="1"/>
          <p:nvPr/>
        </p:nvSpPr>
        <p:spPr>
          <a:xfrm>
            <a:off x="304829" y="5153694"/>
            <a:ext cx="6097656" cy="1754326"/>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Presented by:</a:t>
            </a:r>
            <a:endParaRPr lang="en-IN" b="0" dirty="0">
              <a:effectLst/>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Ritik Rai	                 500105453</a:t>
            </a:r>
          </a:p>
          <a:p>
            <a:r>
              <a:rPr lang="en-IN" dirty="0">
                <a:solidFill>
                  <a:srgbClr val="000000"/>
                </a:solidFill>
                <a:latin typeface="Times New Roman" panose="02020603050405020304" pitchFamily="18" charset="0"/>
                <a:cs typeface="Times New Roman" panose="02020603050405020304" pitchFamily="18" charset="0"/>
              </a:rPr>
              <a:t>Aaron Singh             500105275</a:t>
            </a:r>
          </a:p>
          <a:p>
            <a:r>
              <a:rPr lang="en-IN" dirty="0">
                <a:solidFill>
                  <a:srgbClr val="000000"/>
                </a:solidFill>
                <a:latin typeface="Times New Roman" panose="02020603050405020304" pitchFamily="18" charset="0"/>
                <a:cs typeface="Times New Roman" panose="02020603050405020304" pitchFamily="18" charset="0"/>
              </a:rPr>
              <a:t>Raghav Jain              500107214</a:t>
            </a: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581529D-3593-AE4E-9F50-CD8F5082B00A}"/>
              </a:ext>
            </a:extLst>
          </p:cNvPr>
          <p:cNvSpPr txBox="1"/>
          <p:nvPr/>
        </p:nvSpPr>
        <p:spPr>
          <a:xfrm>
            <a:off x="9188364" y="5100077"/>
            <a:ext cx="5721762" cy="646331"/>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Guided by:</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Dr. Surpreet Singh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004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7. PERT Chart</a:t>
            </a:r>
          </a:p>
        </p:txBody>
      </p:sp>
      <p:sp>
        <p:nvSpPr>
          <p:cNvPr id="4" name="Rectangle 2">
            <a:extLst>
              <a:ext uri="{FF2B5EF4-FFF2-40B4-BE49-F238E27FC236}">
                <a16:creationId xmlns:a16="http://schemas.microsoft.com/office/drawing/2014/main" id="{66E41F3A-F4B6-F51C-2706-47EBA15640D4}"/>
              </a:ext>
            </a:extLst>
          </p:cNvPr>
          <p:cNvSpPr>
            <a:spLocks noChangeArrowheads="1"/>
          </p:cNvSpPr>
          <p:nvPr/>
        </p:nvSpPr>
        <p:spPr bwMode="auto">
          <a:xfrm>
            <a:off x="481263" y="10202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30065EB4-3169-EF08-D034-51DF7360DE58}"/>
              </a:ext>
            </a:extLst>
          </p:cNvPr>
          <p:cNvSpPr>
            <a:spLocks noChangeArrowheads="1"/>
          </p:cNvSpPr>
          <p:nvPr/>
        </p:nvSpPr>
        <p:spPr bwMode="auto">
          <a:xfrm>
            <a:off x="481263" y="19727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A0D352ED-0EF9-7DB5-B35E-9594E6CB208D}"/>
              </a:ext>
            </a:extLst>
          </p:cNvPr>
          <p:cNvPicPr>
            <a:picLocks noChangeAspect="1"/>
          </p:cNvPicPr>
          <p:nvPr/>
        </p:nvPicPr>
        <p:blipFill>
          <a:blip r:embed="rId2"/>
          <a:stretch>
            <a:fillRect/>
          </a:stretch>
        </p:blipFill>
        <p:spPr>
          <a:xfrm>
            <a:off x="3417311" y="922307"/>
            <a:ext cx="2975325" cy="5349650"/>
          </a:xfrm>
          <a:prstGeom prst="rect">
            <a:avLst/>
          </a:prstGeom>
        </p:spPr>
      </p:pic>
    </p:spTree>
    <p:extLst>
      <p:ext uri="{BB962C8B-B14F-4D97-AF65-F5344CB8AC3E}">
        <p14:creationId xmlns:p14="http://schemas.microsoft.com/office/powerpoint/2010/main" val="274358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40884" y="622036"/>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8. Conclusion</a:t>
            </a:r>
          </a:p>
        </p:txBody>
      </p:sp>
      <p:sp>
        <p:nvSpPr>
          <p:cNvPr id="4" name="TextBox 3">
            <a:extLst>
              <a:ext uri="{FF2B5EF4-FFF2-40B4-BE49-F238E27FC236}">
                <a16:creationId xmlns:a16="http://schemas.microsoft.com/office/drawing/2014/main" id="{ADBC2078-36C7-0B25-89CE-49F3476A74D9}"/>
              </a:ext>
            </a:extLst>
          </p:cNvPr>
          <p:cNvSpPr txBox="1"/>
          <p:nvPr/>
        </p:nvSpPr>
        <p:spPr>
          <a:xfrm>
            <a:off x="540884" y="1367429"/>
            <a:ext cx="6094638" cy="3108543"/>
          </a:xfrm>
          <a:prstGeom prst="rect">
            <a:avLst/>
          </a:prstGeom>
          <a:noFill/>
        </p:spPr>
        <p:txBody>
          <a:bodyPr wrap="square">
            <a:spAutoFit/>
          </a:bodyPr>
          <a:lstStyle/>
          <a:p>
            <a:r>
              <a:rPr lang="en-US" sz="2800" dirty="0"/>
              <a:t>This project demonstrates how Decision Trees can enhance loan approval efficiency. By incorporating explainability, risk scoring, and optimization techniques, it provides a robust, scalable, and transparent solution for financial institutions.</a:t>
            </a:r>
          </a:p>
        </p:txBody>
      </p:sp>
      <p:pic>
        <p:nvPicPr>
          <p:cNvPr id="4098" name="Picture 2" descr="This may contain: a person holding a clipboard with the word conclusion on it and a pen next to it">
            <a:extLst>
              <a:ext uri="{FF2B5EF4-FFF2-40B4-BE49-F238E27FC236}">
                <a16:creationId xmlns:a16="http://schemas.microsoft.com/office/drawing/2014/main" id="{BAE421DC-ACD2-6FD2-BAA3-6B808B587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153" y="971550"/>
            <a:ext cx="5104700" cy="549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08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329649"/>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9. References</a:t>
            </a:r>
          </a:p>
        </p:txBody>
      </p:sp>
      <p:sp>
        <p:nvSpPr>
          <p:cNvPr id="4" name="TextBox 3">
            <a:extLst>
              <a:ext uri="{FF2B5EF4-FFF2-40B4-BE49-F238E27FC236}">
                <a16:creationId xmlns:a16="http://schemas.microsoft.com/office/drawing/2014/main" id="{6F73A291-D8AC-2728-F8D9-795F6A2FD22F}"/>
              </a:ext>
            </a:extLst>
          </p:cNvPr>
          <p:cNvSpPr txBox="1"/>
          <p:nvPr/>
        </p:nvSpPr>
        <p:spPr>
          <a:xfrm>
            <a:off x="402092" y="1393344"/>
            <a:ext cx="6094638" cy="2435860"/>
          </a:xfrm>
          <a:prstGeom prst="rect">
            <a:avLst/>
          </a:prstGeom>
          <a:noFill/>
        </p:spPr>
        <p:txBody>
          <a:bodyPr wrap="square">
            <a:spAutoFit/>
          </a:bodyPr>
          <a:lstStyle/>
          <a:p>
            <a:pPr marL="342900" lvl="0" indent="-342900" algn="just">
              <a:lnSpc>
                <a:spcPct val="94000"/>
              </a:lnSpc>
              <a:spcAft>
                <a:spcPts val="15"/>
              </a:spcAft>
              <a:buFont typeface="+mj-lt"/>
              <a:buAutoNum type="arabicPeriod"/>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GeeksforGeeks. “Decision Tree Algorithm: An Introduction”.</a:t>
            </a:r>
          </a:p>
          <a:p>
            <a:pPr marL="342900" lvl="0" indent="-342900" algn="just">
              <a:lnSpc>
                <a:spcPct val="94000"/>
              </a:lnSpc>
              <a:spcAft>
                <a:spcPts val="15"/>
              </a:spcAft>
              <a:buFont typeface="+mj-l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Kaggle. “Loan Approval Datasets”.</a:t>
            </a:r>
          </a:p>
          <a:p>
            <a:pPr marL="342900" lvl="0" indent="-342900" algn="just">
              <a:lnSpc>
                <a:spcPct val="94000"/>
              </a:lnSpc>
              <a:spcAft>
                <a:spcPts val="15"/>
              </a:spcAft>
              <a:buFont typeface="+mj-l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Machine Learning Mastery. “How to Implement Decision Trees in Machine Learning”.</a:t>
            </a:r>
          </a:p>
          <a:p>
            <a:pPr marL="342900" lvl="0" indent="-342900" algn="just">
              <a:lnSpc>
                <a:spcPct val="94000"/>
              </a:lnSpc>
              <a:spcAft>
                <a:spcPts val="15"/>
              </a:spcAft>
              <a:buFont typeface="+mj-l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RapidCSV Library for C++ CSV Parsing. </a:t>
            </a:r>
          </a:p>
        </p:txBody>
      </p:sp>
    </p:spTree>
    <p:extLst>
      <p:ext uri="{BB962C8B-B14F-4D97-AF65-F5344CB8AC3E}">
        <p14:creationId xmlns:p14="http://schemas.microsoft.com/office/powerpoint/2010/main" val="3436924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Content</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35090" y="899749"/>
            <a:ext cx="4650377" cy="3877985"/>
          </a:xfrm>
          <a:prstGeom prst="rect">
            <a:avLst/>
          </a:prstGeom>
          <a:noFill/>
        </p:spPr>
        <p:txBody>
          <a:bodyPr wrap="square" rtlCol="0">
            <a:spAutoFit/>
          </a:bodyPr>
          <a:lstStyle/>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Literature Review </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Objective</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Methodology</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Pert Chart</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Conclusion</a:t>
            </a:r>
          </a:p>
          <a:p>
            <a:pPr>
              <a:lnSpc>
                <a:spcPct val="150000"/>
              </a:lnSpc>
            </a:pPr>
            <a:r>
              <a:rPr lang="en-US" sz="1600" dirty="0">
                <a:latin typeface="Times New Roman" panose="02020603050405020304" pitchFamily="18" charset="0"/>
                <a:cs typeface="Times New Roman" panose="02020603050405020304" pitchFamily="18" charset="0"/>
              </a:rPr>
              <a:t>9.    References</a:t>
            </a: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67405" y="706506"/>
            <a:ext cx="7530363"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 Abstract</a:t>
            </a:r>
          </a:p>
          <a:p>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D0246FA-276C-5864-E213-8202DA977F2A}"/>
              </a:ext>
            </a:extLst>
          </p:cNvPr>
          <p:cNvSpPr txBox="1"/>
          <p:nvPr/>
        </p:nvSpPr>
        <p:spPr>
          <a:xfrm>
            <a:off x="467405" y="1614821"/>
            <a:ext cx="6094638" cy="4708981"/>
          </a:xfrm>
          <a:prstGeom prst="rect">
            <a:avLst/>
          </a:prstGeom>
          <a:noFill/>
        </p:spPr>
        <p:txBody>
          <a:bodyPr wrap="square">
            <a:spAutoFit/>
          </a:bodyPr>
          <a:lstStyle/>
          <a:p>
            <a:r>
              <a:rPr lang="en-US" sz="2000" dirty="0"/>
              <a:t>The Loan Approval Prediction System is a web-based tool that predicts loan approval outcomes using machine learning. It automates the initial screening process based on financial parameters like income, credit score, and debt-to-income ratio. Using models like Decision Tree and Random Forest, it classifies applications as Approved, Approved with Conditions, or Rejected.</a:t>
            </a:r>
          </a:p>
          <a:p>
            <a:r>
              <a:rPr lang="en-US" sz="2000" dirty="0"/>
              <a:t>The system features a user-friendly interface, dynamic threshold settings, and feature importance visualization for better decision-making. It ensures data security and compliance with financial regulations. Scalable and efficient, it streamlines loan approvals for applicants, banks, and analysts, reducing processing time and improving accuracy.</a:t>
            </a:r>
          </a:p>
          <a:p>
            <a:endParaRPr lang="en-US" sz="2000" dirty="0"/>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94929" y="631209"/>
            <a:ext cx="2810028"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2. Introduction</a:t>
            </a:r>
          </a:p>
          <a:p>
            <a:endParaRPr lang="en-US" sz="32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5950CA-A946-6717-CE4F-62CA571E9390}"/>
              </a:ext>
            </a:extLst>
          </p:cNvPr>
          <p:cNvSpPr txBox="1"/>
          <p:nvPr/>
        </p:nvSpPr>
        <p:spPr>
          <a:xfrm>
            <a:off x="257638" y="1420758"/>
            <a:ext cx="6094638" cy="4431983"/>
          </a:xfrm>
          <a:prstGeom prst="rect">
            <a:avLst/>
          </a:prstGeom>
          <a:noFill/>
        </p:spPr>
        <p:txBody>
          <a:bodyPr wrap="square">
            <a:spAutoFit/>
          </a:bodyPr>
          <a:lstStyle/>
          <a:p>
            <a:pPr marL="271145" indent="-234950" algn="just">
              <a:lnSpc>
                <a:spcPct val="94000"/>
              </a:lnSpc>
              <a:spcAft>
                <a:spcPts val="15"/>
              </a:spcAft>
            </a:pPr>
            <a:r>
              <a:rPr lang="en-IN" sz="2000" kern="100" dirty="0">
                <a:solidFill>
                  <a:srgbClr val="000000"/>
                </a:solidFill>
                <a:latin typeface="Times New Roman" panose="02020603050405020304" pitchFamily="18" charset="0"/>
                <a:ea typeface="Times New Roman" panose="02020603050405020304" pitchFamily="18" charset="0"/>
              </a:rPr>
              <a:t>	</a:t>
            </a:r>
            <a:r>
              <a:rPr lang="en-IN" sz="2000" kern="100" dirty="0">
                <a:solidFill>
                  <a:srgbClr val="000000"/>
                </a:solidFill>
                <a:effectLst/>
                <a:latin typeface="Times New Roman" panose="02020603050405020304" pitchFamily="18" charset="0"/>
                <a:ea typeface="Times New Roman" panose="02020603050405020304" pitchFamily="18" charset="0"/>
              </a:rPr>
              <a:t>Loan approval is a crucial process in financial institutions, requiring a balance between risk assessment and customer satisfaction. Traditionally, loan approvals are based on fixed criteria and manual evaluations, which can be time-consuming and prone to bias. Machine learning techniques, particularly decision trees, offer a systematic approach to automate and improve decision-making. This project proposes a Decision Tree-Based Loan Approval System that evaluates loan applications based on multiple financial parameters, ensuring faster, more reliable, and unbiased loan approvals. The system also provides an interactive user interface, risk analysis, and visual explanations to make the decision-making process transparent and interpretable.</a:t>
            </a:r>
          </a:p>
        </p:txBody>
      </p:sp>
      <p:pic>
        <p:nvPicPr>
          <p:cNvPr id="1026" name="Picture 2" descr="This may contain: a person is writing on a loan application in front of two other people at a desk">
            <a:extLst>
              <a:ext uri="{FF2B5EF4-FFF2-40B4-BE49-F238E27FC236}">
                <a16:creationId xmlns:a16="http://schemas.microsoft.com/office/drawing/2014/main" id="{933402BE-E3E6-F8F1-F14C-0E4D54511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410" y="824593"/>
            <a:ext cx="5406952" cy="540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79141" y="201140"/>
            <a:ext cx="9177454"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3.Literature Review</a:t>
            </a:r>
          </a:p>
          <a:p>
            <a:pPr marL="457200" indent="-457200">
              <a:buFont typeface="+mj-lt"/>
              <a:buAutoNum type="arabicPeriod"/>
            </a:pPr>
            <a:endParaRPr lang="en-US" sz="3200" dirty="0">
              <a:latin typeface="Times New Roman" panose="02020603050405020304" pitchFamily="18" charset="0"/>
              <a:cs typeface="Times New Roman" panose="02020603050405020304" pitchFamily="18" charset="0"/>
            </a:endParaRPr>
          </a:p>
          <a:p>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EEBFE8-3107-A519-91C7-C6ABC0A02D00}"/>
              </a:ext>
            </a:extLst>
          </p:cNvPr>
          <p:cNvSpPr txBox="1"/>
          <p:nvPr/>
        </p:nvSpPr>
        <p:spPr>
          <a:xfrm>
            <a:off x="514350" y="971550"/>
            <a:ext cx="11013621" cy="4795993"/>
          </a:xfrm>
          <a:prstGeom prst="rect">
            <a:avLst/>
          </a:prstGeom>
          <a:noFill/>
        </p:spPr>
        <p:txBody>
          <a:bodyPr wrap="square" rtlCol="0">
            <a:spAutoFit/>
          </a:bodyPr>
          <a:lstStyle/>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The literature review provides an overview of existing research, methods, and technologies related to decision tree algorithms and loan approval systems. This section helps establish the theoretical foundation of the project by examining prior studies and identifying gaps that this project aims to address.</a:t>
            </a:r>
          </a:p>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Decision Tree Algorithms:</a:t>
            </a:r>
            <a:r>
              <a:rPr lang="en-IN" sz="1800" kern="100" dirty="0">
                <a:solidFill>
                  <a:srgbClr val="000000"/>
                </a:solidFill>
                <a:effectLst/>
                <a:latin typeface="Times New Roman" panose="02020603050405020304" pitchFamily="18" charset="0"/>
                <a:ea typeface="Times New Roman" panose="02020603050405020304" pitchFamily="18" charset="0"/>
              </a:rPr>
              <a:t> Various studies highlight the efficiency of decision trees in classification problems, particularly in risk assessment and financial decision-making. Decision trees have been used in credit scoring models, proving their reliability in predicting default risks.</a:t>
            </a:r>
          </a:p>
          <a:p>
            <a:pPr marL="342900" lvl="0" indent="-342900" algn="just">
              <a:lnSpc>
                <a:spcPct val="94000"/>
              </a:lnSpc>
              <a:spcAft>
                <a:spcPts val="15"/>
              </a:spcAft>
              <a:buFont typeface="+mj-lt"/>
              <a:buAutoNum type="arabicPeriod"/>
              <a:tabLst>
                <a:tab pos="457200" algn="l"/>
              </a:tabLs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Loan Approval Systems:</a:t>
            </a:r>
            <a:r>
              <a:rPr lang="en-IN" sz="1800" kern="100" dirty="0">
                <a:solidFill>
                  <a:srgbClr val="000000"/>
                </a:solidFill>
                <a:effectLst/>
                <a:latin typeface="Times New Roman" panose="02020603050405020304" pitchFamily="18" charset="0"/>
                <a:ea typeface="Times New Roman" panose="02020603050405020304" pitchFamily="18" charset="0"/>
              </a:rPr>
              <a:t> Traditional loan approval methods rely on predefined rules, whereas modern approaches use machine learning techniques to analyse historical data and improve accuracy.</a:t>
            </a:r>
          </a:p>
          <a:p>
            <a:pPr marL="457200"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3"/>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Feature Importance &amp; Explainability:</a:t>
            </a:r>
            <a:r>
              <a:rPr lang="en-IN" sz="1800" kern="100" dirty="0">
                <a:solidFill>
                  <a:srgbClr val="000000"/>
                </a:solidFill>
                <a:effectLst/>
                <a:latin typeface="Times New Roman" panose="02020603050405020304" pitchFamily="18" charset="0"/>
                <a:ea typeface="Times New Roman" panose="02020603050405020304" pitchFamily="18" charset="0"/>
              </a:rPr>
              <a:t> Research has shown that explainable AI models, such as decision trees, provide clear reasoning for their predictions, making them preferable in financial applications where transparency is crucial.</a:t>
            </a:r>
          </a:p>
          <a:p>
            <a:pPr marL="457200"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4"/>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Optimization Techniques:</a:t>
            </a:r>
            <a:r>
              <a:rPr lang="en-IN" sz="1800" kern="100" dirty="0">
                <a:solidFill>
                  <a:srgbClr val="000000"/>
                </a:solidFill>
                <a:effectLst/>
                <a:latin typeface="Times New Roman" panose="02020603050405020304" pitchFamily="18" charset="0"/>
                <a:ea typeface="Times New Roman" panose="02020603050405020304" pitchFamily="18" charset="0"/>
              </a:rPr>
              <a:t> Performance optimization in decision trees includes pruning techniques, feature selection methods, and parallel processing to improve computation time and accuracy.</a:t>
            </a:r>
          </a:p>
          <a:p>
            <a:endParaRPr lang="en-IN" dirty="0"/>
          </a:p>
        </p:txBody>
      </p:sp>
    </p:spTree>
    <p:extLst>
      <p:ext uri="{BB962C8B-B14F-4D97-AF65-F5344CB8AC3E}">
        <p14:creationId xmlns:p14="http://schemas.microsoft.com/office/powerpoint/2010/main" val="97480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26584" y="942590"/>
            <a:ext cx="4348709"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4. Problem Statement</a:t>
            </a:r>
          </a:p>
          <a:p>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F18634-FC76-E2C3-4158-89539E7CB48E}"/>
              </a:ext>
            </a:extLst>
          </p:cNvPr>
          <p:cNvSpPr txBox="1"/>
          <p:nvPr/>
        </p:nvSpPr>
        <p:spPr>
          <a:xfrm>
            <a:off x="426584" y="1772056"/>
            <a:ext cx="6094638" cy="4801314"/>
          </a:xfrm>
          <a:prstGeom prst="rect">
            <a:avLst/>
          </a:prstGeom>
          <a:noFill/>
        </p:spPr>
        <p:txBody>
          <a:bodyPr wrap="square">
            <a:spAutoFit/>
          </a:bodyPr>
          <a:lstStyle/>
          <a:p>
            <a:r>
              <a:rPr lang="en-US" dirty="0"/>
              <a:t>The traditional loan approval process is often time-consuming, inconsistent, and prone to human bias. Manual assessments by financial institutions can lead to delays, inefficiencies, and potential errors in evaluating a borrower's eligibility. Additionally, applicants may lack clarity on their approval chances before applying, leading to unnecessary rejections and credit score impacts.</a:t>
            </a:r>
          </a:p>
          <a:p>
            <a:r>
              <a:rPr lang="en-US" dirty="0"/>
              <a:t>To address these challenges, this project aims to develop an automated Loan Approval Prediction System that leverages machine learning models to predict loan approval outcomes accurately. The system will analyze key financial factors, provide real-time predictions, and offer a user-friendly web interface where applicants can check their eligibility instantly.</a:t>
            </a:r>
          </a:p>
          <a:p>
            <a:r>
              <a:rPr lang="en-US" dirty="0"/>
              <a:t>This solution will help banks streamline their approval process, reduce manual workload, and enhance decision-making accuracy, ultimately benefiting both lenders and borrowers.</a:t>
            </a:r>
          </a:p>
          <a:p>
            <a:endParaRPr lang="en-US" dirty="0"/>
          </a:p>
        </p:txBody>
      </p:sp>
      <p:pic>
        <p:nvPicPr>
          <p:cNvPr id="2050" name="Picture 2" descr="This may contain: the word loan spelled with wooden blocks on top of calculator and keys">
            <a:extLst>
              <a:ext uri="{FF2B5EF4-FFF2-40B4-BE49-F238E27FC236}">
                <a16:creationId xmlns:a16="http://schemas.microsoft.com/office/drawing/2014/main" id="{84580E45-8AA7-47F9-8E18-AE7FCCED5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985" y="1387645"/>
            <a:ext cx="5352114" cy="356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00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402092" y="599690"/>
            <a:ext cx="753036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5. Objectives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EE2DCD-3739-C61B-35B2-22623D6462E6}"/>
              </a:ext>
            </a:extLst>
          </p:cNvPr>
          <p:cNvSpPr txBox="1"/>
          <p:nvPr/>
        </p:nvSpPr>
        <p:spPr>
          <a:xfrm>
            <a:off x="402092" y="1569120"/>
            <a:ext cx="6094638" cy="4258602"/>
          </a:xfrm>
          <a:prstGeom prst="rect">
            <a:avLst/>
          </a:prstGeom>
          <a:noFill/>
        </p:spPr>
        <p:txBody>
          <a:bodyPr wrap="square">
            <a:spAutoFit/>
          </a:bodyPr>
          <a:lstStyle/>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The primary objective of this project is to design and develop a Decision Tree-Based Loan Approval System that:</a:t>
            </a:r>
          </a:p>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Automates loan approval decisions based on applicant attributes.</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Implements feature importance analysis to identify key factors influencing approvals.</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Allows dynamic threshold customization for adjustable loan policies.</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Provides risk scoring to assess loan approval probability.</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Implements visualization techniques for decision tree representation.</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Ensures scalability and efficiency using optimized  algorithms.</a:t>
            </a:r>
          </a:p>
          <a:p>
            <a:pPr marL="342900" lvl="0" indent="-342900" algn="just">
              <a:lnSpc>
                <a:spcPct val="94000"/>
              </a:lnSpc>
              <a:spcAft>
                <a:spcPts val="15"/>
              </a:spcAft>
              <a:buSzPts val="1000"/>
              <a:buFont typeface="Symbol" panose="05050102010706020507" pitchFamily="18" charset="2"/>
              <a:buChar char=""/>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Enhances transparency with explainable decision paths.</a:t>
            </a:r>
          </a:p>
          <a:p>
            <a:pPr marL="271145" indent="-234950" algn="just">
              <a:lnSpc>
                <a:spcPct val="94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pic>
        <p:nvPicPr>
          <p:cNvPr id="3074" name="Picture 2" descr="This may contain: people are holding up a dart and an arrow in front of a target">
            <a:extLst>
              <a:ext uri="{FF2B5EF4-FFF2-40B4-BE49-F238E27FC236}">
                <a16:creationId xmlns:a16="http://schemas.microsoft.com/office/drawing/2014/main" id="{6AFA2E99-E4D5-BD46-DA17-9D83795A9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034" y="1979839"/>
            <a:ext cx="5100510" cy="266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80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65449-AE43-D7AC-A062-39AB771D202A}"/>
              </a:ext>
            </a:extLst>
          </p:cNvPr>
          <p:cNvSpPr txBox="1"/>
          <p:nvPr/>
        </p:nvSpPr>
        <p:spPr>
          <a:xfrm>
            <a:off x="325927" y="267876"/>
            <a:ext cx="75303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6. Methodology</a:t>
            </a:r>
          </a:p>
        </p:txBody>
      </p:sp>
      <p:sp>
        <p:nvSpPr>
          <p:cNvPr id="4" name="TextBox 3">
            <a:extLst>
              <a:ext uri="{FF2B5EF4-FFF2-40B4-BE49-F238E27FC236}">
                <a16:creationId xmlns:a16="http://schemas.microsoft.com/office/drawing/2014/main" id="{9AA994C8-651B-DF3E-9A8C-107F0026B2CD}"/>
              </a:ext>
            </a:extLst>
          </p:cNvPr>
          <p:cNvSpPr txBox="1"/>
          <p:nvPr/>
        </p:nvSpPr>
        <p:spPr>
          <a:xfrm>
            <a:off x="325927" y="1222431"/>
            <a:ext cx="6094638" cy="5039778"/>
          </a:xfrm>
          <a:prstGeom prst="rect">
            <a:avLst/>
          </a:prstGeom>
          <a:noFill/>
        </p:spPr>
        <p:txBody>
          <a:bodyPr wrap="square">
            <a:spAutoFit/>
          </a:bodyPr>
          <a:lstStyle/>
          <a:p>
            <a:pPr marL="342900" lvl="0" indent="-342900" algn="just">
              <a:lnSpc>
                <a:spcPct val="94000"/>
              </a:lnSpc>
              <a:spcAft>
                <a:spcPts val="15"/>
              </a:spcAft>
              <a:buFont typeface="+mj-lt"/>
              <a:buAutoNum type="arabicPeriod"/>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Data Collection &amp; Preprocessing</a:t>
            </a:r>
          </a:p>
          <a:p>
            <a:pPr marL="342900" lvl="0" indent="-342900" algn="just">
              <a:lnSpc>
                <a:spcPct val="94000"/>
              </a:lnSpc>
              <a:spcAft>
                <a:spcPts val="15"/>
              </a:spcAft>
              <a:buFont typeface="+mj-lt"/>
              <a:buAutoNum type="arabicPeriod"/>
              <a:tabLst>
                <a:tab pos="457200" algn="l"/>
              </a:tabLst>
            </a:pPr>
            <a:endParaRPr lang="en-IN"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94000"/>
              </a:lnSpc>
              <a:spcAft>
                <a:spcPts val="15"/>
              </a:spcAft>
              <a:buFont typeface="+mj-lt"/>
              <a:buAutoNum type="arabicPeriod" startAt="2"/>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Decision Tree Implementation</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3"/>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Feature Importance Analysis</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4"/>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Custom Rules &amp; Dynamic Thresholds</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5"/>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Risk Scoring Module</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4572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6"/>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Model Evaluation &amp; Cross-Validation</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7"/>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Visualization</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8"/>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Performance Optimization</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9"/>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User Interface</a:t>
            </a:r>
            <a:endParaRPr lang="en-IN" kern="100" dirty="0">
              <a:solidFill>
                <a:srgbClr val="000000"/>
              </a:solidFill>
              <a:effectLst/>
              <a:latin typeface="Times New Roman" panose="02020603050405020304" pitchFamily="18" charset="0"/>
              <a:ea typeface="Times New Roman" panose="02020603050405020304" pitchFamily="18" charset="0"/>
            </a:endParaRPr>
          </a:p>
          <a:p>
            <a:pPr marL="914400" indent="-234950" algn="just">
              <a:lnSpc>
                <a:spcPct val="94000"/>
              </a:lnSpc>
              <a:spcAft>
                <a:spcPts val="15"/>
              </a:spcAft>
            </a:pPr>
            <a:r>
              <a:rPr lang="en-IN" kern="100" dirty="0">
                <a:solidFill>
                  <a:srgbClr val="000000"/>
                </a:solidFill>
                <a:effectLst/>
                <a:latin typeface="Times New Roman" panose="02020603050405020304" pitchFamily="18" charset="0"/>
                <a:ea typeface="Times New Roman" panose="02020603050405020304" pitchFamily="18" charset="0"/>
              </a:rPr>
              <a:t> </a:t>
            </a:r>
          </a:p>
          <a:p>
            <a:pPr marL="342900" lvl="0" indent="-342900" algn="just">
              <a:lnSpc>
                <a:spcPct val="94000"/>
              </a:lnSpc>
              <a:spcAft>
                <a:spcPts val="15"/>
              </a:spcAft>
              <a:buFont typeface="+mj-lt"/>
              <a:buAutoNum type="arabicPeriod" startAt="10"/>
              <a:tabLst>
                <a:tab pos="457200" algn="l"/>
              </a:tabLst>
            </a:pPr>
            <a:r>
              <a:rPr lang="en-IN" b="1" kern="100" dirty="0">
                <a:solidFill>
                  <a:srgbClr val="000000"/>
                </a:solidFill>
                <a:effectLst/>
                <a:latin typeface="Times New Roman" panose="02020603050405020304" pitchFamily="18" charset="0"/>
                <a:ea typeface="Times New Roman" panose="02020603050405020304" pitchFamily="18" charset="0"/>
              </a:rPr>
              <a:t>Testing &amp; Deployment</a:t>
            </a:r>
            <a:endParaRPr lang="en-IN"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617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D2342-E5FE-C486-3045-F04E1218588C}"/>
              </a:ext>
            </a:extLst>
          </p:cNvPr>
          <p:cNvSpPr txBox="1"/>
          <p:nvPr/>
        </p:nvSpPr>
        <p:spPr>
          <a:xfrm>
            <a:off x="506186" y="522514"/>
            <a:ext cx="5853793" cy="461665"/>
          </a:xfrm>
          <a:prstGeom prst="rect">
            <a:avLst/>
          </a:prstGeom>
          <a:noFill/>
        </p:spPr>
        <p:txBody>
          <a:bodyPr wrap="square" rtlCol="0">
            <a:spAutoFit/>
          </a:bodyPr>
          <a:lstStyle/>
          <a:p>
            <a:r>
              <a:rPr lang="en-IN" sz="2400" b="1" dirty="0"/>
              <a:t>For Web Interface</a:t>
            </a:r>
          </a:p>
        </p:txBody>
      </p:sp>
      <p:sp>
        <p:nvSpPr>
          <p:cNvPr id="3" name="TextBox 2">
            <a:extLst>
              <a:ext uri="{FF2B5EF4-FFF2-40B4-BE49-F238E27FC236}">
                <a16:creationId xmlns:a16="http://schemas.microsoft.com/office/drawing/2014/main" id="{80A5E013-E75E-5DFE-9D21-0ECCFDD7331A}"/>
              </a:ext>
            </a:extLst>
          </p:cNvPr>
          <p:cNvSpPr txBox="1"/>
          <p:nvPr/>
        </p:nvSpPr>
        <p:spPr>
          <a:xfrm>
            <a:off x="506186" y="1102179"/>
            <a:ext cx="8017328" cy="4001095"/>
          </a:xfrm>
          <a:prstGeom prst="rect">
            <a:avLst/>
          </a:prstGeom>
          <a:noFill/>
        </p:spPr>
        <p:txBody>
          <a:bodyPr wrap="square" rtlCol="0">
            <a:spAutoFit/>
          </a:bodyPr>
          <a:lstStyle/>
          <a:p>
            <a:r>
              <a:rPr lang="en-IN" b="1" dirty="0"/>
              <a:t>1 Understanding the Problem</a:t>
            </a:r>
          </a:p>
          <a:p>
            <a:pPr marL="285750" indent="-285750">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Arial" panose="020B0604020202020204" pitchFamily="34" charset="0"/>
              </a:rPr>
              <a:t>Define how users will interact with the system.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Arial" panose="020B0604020202020204" pitchFamily="34" charset="0"/>
              </a:rPr>
              <a:t>Identify all required input fields (e.g., Income, Credit Score, Loan Amount, etc.).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Arial" panose="020B0604020202020204" pitchFamily="34" charset="0"/>
              </a:rPr>
              <a:t>Define output categories (Approved, Approved with Conditions, Rejected)</a:t>
            </a:r>
            <a:r>
              <a:rPr kumimoji="0" lang="en-US" altLang="en-US" sz="1800" b="0" i="0" u="none" strike="noStrike" cap="none" normalizeH="0" baseline="0" dirty="0">
                <a:ln>
                  <a:noFill/>
                </a:ln>
                <a:solidFill>
                  <a:schemeClr val="tx1"/>
                </a:solidFill>
                <a:effectLst/>
                <a:latin typeface="Arial" panose="020B0604020202020204" pitchFamily="34" charset="0"/>
              </a:rPr>
              <a:t>. </a:t>
            </a:r>
          </a:p>
          <a:p>
            <a:endParaRPr lang="en-IN" b="1" dirty="0"/>
          </a:p>
          <a:p>
            <a:r>
              <a:rPr lang="en-IN" b="1" dirty="0"/>
              <a:t>2. Backend Development</a:t>
            </a:r>
          </a:p>
          <a:p>
            <a:r>
              <a:rPr lang="en-IN" dirty="0"/>
              <a:t>Tech Flask:</a:t>
            </a:r>
          </a:p>
          <a:p>
            <a:pPr marL="285750" indent="-285750">
              <a:buFont typeface="Arial" panose="020B0604020202020204" pitchFamily="34" charset="0"/>
              <a:buChar char="•"/>
            </a:pPr>
            <a:r>
              <a:rPr lang="en-IN" dirty="0"/>
              <a:t>Flask</a:t>
            </a:r>
          </a:p>
          <a:p>
            <a:pPr marL="285750" indent="-285750">
              <a:buFont typeface="Arial" panose="020B0604020202020204" pitchFamily="34" charset="0"/>
              <a:buChar char="•"/>
            </a:pPr>
            <a:r>
              <a:rPr lang="en-IN" dirty="0"/>
              <a:t>API</a:t>
            </a:r>
          </a:p>
          <a:p>
            <a:endParaRPr lang="en-IN" b="1" dirty="0"/>
          </a:p>
          <a:p>
            <a:r>
              <a:rPr lang="en-IN" b="1" dirty="0"/>
              <a:t>3. Frontend Development</a:t>
            </a:r>
          </a:p>
          <a:p>
            <a:r>
              <a:rPr lang="en-IN" dirty="0"/>
              <a:t>Tech Stack: </a:t>
            </a:r>
          </a:p>
          <a:p>
            <a:pPr marL="285750" indent="-285750">
              <a:buFont typeface="Arial" panose="020B0604020202020204" pitchFamily="34" charset="0"/>
              <a:buChar char="•"/>
            </a:pPr>
            <a:r>
              <a:rPr kumimoji="0" lang="en-US" altLang="en-US" sz="1400" b="0" i="0" u="none" strike="noStrike" cap="none" normalizeH="0" baseline="0" dirty="0" err="1">
                <a:ln>
                  <a:noFill/>
                </a:ln>
                <a:solidFill>
                  <a:schemeClr val="tx1"/>
                </a:solidFill>
                <a:effectLst/>
                <a:latin typeface="Arial Unicode MS"/>
              </a:rPr>
              <a:t>Streamlit</a:t>
            </a:r>
            <a:r>
              <a:rPr kumimoji="0" lang="en-US" altLang="en-US" sz="1400" b="0" i="0" u="none" strike="noStrike" cap="none" normalizeH="0" baseline="0" dirty="0">
                <a:ln>
                  <a:noFill/>
                </a:ln>
                <a:solidFill>
                  <a:schemeClr val="tx1"/>
                </a:solidFill>
                <a:effectLst/>
              </a:rPr>
              <a:t>  </a:t>
            </a:r>
            <a:endParaRPr lang="en-US" altLang="en-US" sz="1400" dirty="0">
              <a:latin typeface="Arial" panose="020B0604020202020204" pitchFamily="34" charset="0"/>
            </a:endParaRPr>
          </a:p>
          <a:p>
            <a:pPr marL="285750" indent="-285750">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Unicode MS"/>
              </a:rPr>
              <a:t>React.js + Flask</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85517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14456</TotalTime>
  <Words>895</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Unicode MS</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Raghav Jain</cp:lastModifiedBy>
  <cp:revision>595</cp:revision>
  <dcterms:created xsi:type="dcterms:W3CDTF">2021-05-06T09:42:21Z</dcterms:created>
  <dcterms:modified xsi:type="dcterms:W3CDTF">2025-03-06T07:57:59Z</dcterms:modified>
</cp:coreProperties>
</file>