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3640" r:id="rId2"/>
    <p:sldId id="3694" r:id="rId3"/>
    <p:sldId id="3697" r:id="rId4"/>
    <p:sldId id="3700" r:id="rId5"/>
    <p:sldId id="3723" r:id="rId6"/>
    <p:sldId id="3701" r:id="rId7"/>
    <p:sldId id="3708" r:id="rId8"/>
    <p:sldId id="3735" r:id="rId9"/>
    <p:sldId id="3704" r:id="rId10"/>
    <p:sldId id="3706" r:id="rId11"/>
    <p:sldId id="3733" r:id="rId12"/>
    <p:sldId id="364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36FF"/>
    <a:srgbClr val="4AAEFC"/>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97" autoAdjust="0"/>
    <p:restoredTop sz="96327"/>
  </p:normalViewPr>
  <p:slideViewPr>
    <p:cSldViewPr snapToGrid="0" snapToObjects="1">
      <p:cViewPr varScale="1">
        <p:scale>
          <a:sx n="94" d="100"/>
          <a:sy n="94" d="100"/>
        </p:scale>
        <p:origin x="53" y="20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2/3/2025</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2/3/2025</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615711" y="143688"/>
            <a:ext cx="4433534" cy="1431888"/>
          </a:xfrm>
          <a:prstGeom prst="rect">
            <a:avLst/>
          </a:prstGeom>
        </p:spPr>
      </p:pic>
      <p:sp>
        <p:nvSpPr>
          <p:cNvPr id="2" name="TextBox 1"/>
          <p:cNvSpPr txBox="1"/>
          <p:nvPr/>
        </p:nvSpPr>
        <p:spPr>
          <a:xfrm>
            <a:off x="3540035" y="1575576"/>
            <a:ext cx="6701245" cy="923330"/>
          </a:xfrm>
          <a:prstGeom prst="rect">
            <a:avLst/>
          </a:prstGeom>
          <a:noFill/>
        </p:spPr>
        <p:txBody>
          <a:bodyPr wrap="square" rtlCol="0">
            <a:spAutoFit/>
          </a:bodyPr>
          <a:lstStyle/>
          <a:p>
            <a:r>
              <a:rPr lang="en-IN" sz="5400" dirty="0">
                <a:latin typeface="Times New Roman" panose="02020603050405020304" pitchFamily="18" charset="0"/>
                <a:cs typeface="Times New Roman" panose="02020603050405020304" pitchFamily="18" charset="0"/>
              </a:rPr>
              <a:t>Minor Project</a:t>
            </a:r>
          </a:p>
        </p:txBody>
      </p:sp>
      <p:sp>
        <p:nvSpPr>
          <p:cNvPr id="4" name="TextBox 3"/>
          <p:cNvSpPr txBox="1"/>
          <p:nvPr/>
        </p:nvSpPr>
        <p:spPr>
          <a:xfrm>
            <a:off x="485260" y="2689161"/>
            <a:ext cx="9948555" cy="2246769"/>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Title:</a:t>
            </a:r>
            <a:r>
              <a:rPr lang="en-IN" sz="3200" dirty="0">
                <a:latin typeface="Times New Roman" panose="02020603050405020304" pitchFamily="18" charset="0"/>
                <a:cs typeface="Times New Roman" panose="02020603050405020304" pitchFamily="18" charset="0"/>
              </a:rPr>
              <a:t> </a:t>
            </a:r>
            <a:r>
              <a:rPr lang="en-IN" sz="4400" kern="100" dirty="0">
                <a:solidFill>
                  <a:srgbClr val="000000"/>
                </a:solidFill>
                <a:effectLst/>
                <a:latin typeface="Times New Roman" panose="02020603050405020304" pitchFamily="18" charset="0"/>
                <a:ea typeface="Times New Roman" panose="02020603050405020304" pitchFamily="18" charset="0"/>
              </a:rPr>
              <a:t>Loan Approval Prediction</a:t>
            </a:r>
          </a:p>
          <a:p>
            <a:pPr algn="ctr"/>
            <a:endParaRPr lang="en-IN" sz="3200" dirty="0">
              <a:latin typeface="Times New Roman" panose="02020603050405020304" pitchFamily="18" charset="0"/>
              <a:cs typeface="Times New Roman" panose="02020603050405020304" pitchFamily="18" charset="0"/>
            </a:endParaRPr>
          </a:p>
          <a:p>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2F12844-7D7B-9449-9B33-46EA047F7017}"/>
              </a:ext>
            </a:extLst>
          </p:cNvPr>
          <p:cNvSpPr txBox="1"/>
          <p:nvPr/>
        </p:nvSpPr>
        <p:spPr>
          <a:xfrm>
            <a:off x="304829" y="5153694"/>
            <a:ext cx="6097656" cy="1754326"/>
          </a:xfrm>
          <a:prstGeom prst="rect">
            <a:avLst/>
          </a:prstGeom>
          <a:noFill/>
        </p:spPr>
        <p:txBody>
          <a:bodyPr wrap="square">
            <a:spAutoFit/>
          </a:bodyPr>
          <a:lstStyle/>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Presented by:</a:t>
            </a:r>
            <a:endParaRPr lang="en-IN" b="0" dirty="0">
              <a:effectLst/>
              <a:latin typeface="Times New Roman" panose="02020603050405020304" pitchFamily="18" charset="0"/>
              <a:cs typeface="Times New Roman" panose="02020603050405020304" pitchFamily="18" charset="0"/>
            </a:endParaRPr>
          </a:p>
          <a:p>
            <a:r>
              <a:rPr lang="en-IN" dirty="0">
                <a:solidFill>
                  <a:srgbClr val="000000"/>
                </a:solidFill>
                <a:latin typeface="Times New Roman" panose="02020603050405020304" pitchFamily="18" charset="0"/>
                <a:cs typeface="Times New Roman" panose="02020603050405020304" pitchFamily="18" charset="0"/>
              </a:rPr>
              <a:t>Ritik Rai	                 500105453</a:t>
            </a:r>
          </a:p>
          <a:p>
            <a:r>
              <a:rPr lang="en-IN" dirty="0">
                <a:solidFill>
                  <a:srgbClr val="000000"/>
                </a:solidFill>
                <a:latin typeface="Times New Roman" panose="02020603050405020304" pitchFamily="18" charset="0"/>
                <a:cs typeface="Times New Roman" panose="02020603050405020304" pitchFamily="18" charset="0"/>
              </a:rPr>
              <a:t>Aaron Singh             500105275</a:t>
            </a:r>
          </a:p>
          <a:p>
            <a:r>
              <a:rPr lang="en-IN" dirty="0">
                <a:solidFill>
                  <a:srgbClr val="000000"/>
                </a:solidFill>
                <a:latin typeface="Times New Roman" panose="02020603050405020304" pitchFamily="18" charset="0"/>
                <a:cs typeface="Times New Roman" panose="02020603050405020304" pitchFamily="18" charset="0"/>
              </a:rPr>
              <a:t>Raghav Jain              500107214</a:t>
            </a:r>
          </a:p>
          <a:p>
            <a:br>
              <a:rPr lang="en-I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581529D-3593-AE4E-9F50-CD8F5082B00A}"/>
              </a:ext>
            </a:extLst>
          </p:cNvPr>
          <p:cNvSpPr txBox="1"/>
          <p:nvPr/>
        </p:nvSpPr>
        <p:spPr>
          <a:xfrm>
            <a:off x="9188364" y="5100077"/>
            <a:ext cx="5721762" cy="646331"/>
          </a:xfrm>
          <a:prstGeom prst="rect">
            <a:avLst/>
          </a:prstGeom>
          <a:noFill/>
        </p:spPr>
        <p:txBody>
          <a:bodyPr wrap="square">
            <a:spAutoFit/>
          </a:bodyPr>
          <a:lstStyle/>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Guided by:</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Dr. Surpreet Singh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004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540884" y="622036"/>
            <a:ext cx="7530363"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8. Conclusion</a:t>
            </a:r>
          </a:p>
        </p:txBody>
      </p:sp>
      <p:sp>
        <p:nvSpPr>
          <p:cNvPr id="4" name="TextBox 3">
            <a:extLst>
              <a:ext uri="{FF2B5EF4-FFF2-40B4-BE49-F238E27FC236}">
                <a16:creationId xmlns:a16="http://schemas.microsoft.com/office/drawing/2014/main" id="{ADBC2078-36C7-0B25-89CE-49F3476A74D9}"/>
              </a:ext>
            </a:extLst>
          </p:cNvPr>
          <p:cNvSpPr txBox="1"/>
          <p:nvPr/>
        </p:nvSpPr>
        <p:spPr>
          <a:xfrm>
            <a:off x="540884" y="1367429"/>
            <a:ext cx="6094638" cy="3108543"/>
          </a:xfrm>
          <a:prstGeom prst="rect">
            <a:avLst/>
          </a:prstGeom>
          <a:noFill/>
        </p:spPr>
        <p:txBody>
          <a:bodyPr wrap="square">
            <a:spAutoFit/>
          </a:bodyPr>
          <a:lstStyle/>
          <a:p>
            <a:r>
              <a:rPr lang="en-US" sz="2800" dirty="0"/>
              <a:t>This project demonstrates how Decision Trees can enhance loan approval efficiency. By incorporating explainability, risk scoring, and optimization techniques, it provides a robust, scalable, and transparent solution for financial institutions.</a:t>
            </a:r>
          </a:p>
        </p:txBody>
      </p:sp>
      <p:pic>
        <p:nvPicPr>
          <p:cNvPr id="4098" name="Picture 2" descr="This may contain: a person holding a clipboard with the word conclusion on it and a pen next to it">
            <a:extLst>
              <a:ext uri="{FF2B5EF4-FFF2-40B4-BE49-F238E27FC236}">
                <a16:creationId xmlns:a16="http://schemas.microsoft.com/office/drawing/2014/main" id="{BAE421DC-ACD2-6FD2-BAA3-6B808B5871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153" y="971550"/>
            <a:ext cx="5104700" cy="5496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081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329649"/>
            <a:ext cx="7530363"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9. References</a:t>
            </a:r>
          </a:p>
        </p:txBody>
      </p:sp>
      <p:sp>
        <p:nvSpPr>
          <p:cNvPr id="4" name="TextBox 3">
            <a:extLst>
              <a:ext uri="{FF2B5EF4-FFF2-40B4-BE49-F238E27FC236}">
                <a16:creationId xmlns:a16="http://schemas.microsoft.com/office/drawing/2014/main" id="{6F73A291-D8AC-2728-F8D9-795F6A2FD22F}"/>
              </a:ext>
            </a:extLst>
          </p:cNvPr>
          <p:cNvSpPr txBox="1"/>
          <p:nvPr/>
        </p:nvSpPr>
        <p:spPr>
          <a:xfrm>
            <a:off x="402092" y="1393344"/>
            <a:ext cx="6094638" cy="2435860"/>
          </a:xfrm>
          <a:prstGeom prst="rect">
            <a:avLst/>
          </a:prstGeom>
          <a:noFill/>
        </p:spPr>
        <p:txBody>
          <a:bodyPr wrap="square">
            <a:spAutoFit/>
          </a:bodyPr>
          <a:lstStyle/>
          <a:p>
            <a:pPr marL="342900" lvl="0" indent="-342900" algn="just">
              <a:lnSpc>
                <a:spcPct val="94000"/>
              </a:lnSpc>
              <a:spcAft>
                <a:spcPts val="15"/>
              </a:spcAft>
              <a:buFont typeface="+mj-lt"/>
              <a:buAutoNum type="arabicPeriod"/>
              <a:tabLst>
                <a:tab pos="457200" algn="l"/>
              </a:tabLst>
            </a:pPr>
            <a:r>
              <a:rPr lang="en-IN" sz="1800" kern="100" dirty="0">
                <a:solidFill>
                  <a:srgbClr val="000000"/>
                </a:solidFill>
                <a:effectLst/>
                <a:latin typeface="Times New Roman" panose="02020603050405020304" pitchFamily="18" charset="0"/>
                <a:ea typeface="Times New Roman" panose="02020603050405020304" pitchFamily="18" charset="0"/>
              </a:rPr>
              <a:t>GeeksforGeeks. “Decision Tree Algorithm: An Introduction”.</a:t>
            </a:r>
          </a:p>
          <a:p>
            <a:pPr marL="342900" lvl="0" indent="-342900" algn="just">
              <a:lnSpc>
                <a:spcPct val="94000"/>
              </a:lnSpc>
              <a:spcAft>
                <a:spcPts val="15"/>
              </a:spcAft>
              <a:buFont typeface="+mj-lt"/>
              <a:buAutoNum type="arabicPeriod"/>
              <a:tabLst>
                <a:tab pos="457200" algn="l"/>
              </a:tabLs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94000"/>
              </a:lnSpc>
              <a:spcAft>
                <a:spcPts val="15"/>
              </a:spcAft>
              <a:buFont typeface="+mj-lt"/>
              <a:buAutoNum type="arabicPeriod"/>
              <a:tabLst>
                <a:tab pos="457200" algn="l"/>
              </a:tabLst>
            </a:pPr>
            <a:r>
              <a:rPr lang="en-IN" sz="1800" kern="100" dirty="0">
                <a:solidFill>
                  <a:srgbClr val="000000"/>
                </a:solidFill>
                <a:effectLst/>
                <a:latin typeface="Times New Roman" panose="02020603050405020304" pitchFamily="18" charset="0"/>
                <a:ea typeface="Times New Roman" panose="02020603050405020304" pitchFamily="18" charset="0"/>
              </a:rPr>
              <a:t>Kaggle. “Loan Approval Datasets”.</a:t>
            </a:r>
          </a:p>
          <a:p>
            <a:pPr marL="342900" lvl="0" indent="-342900" algn="just">
              <a:lnSpc>
                <a:spcPct val="94000"/>
              </a:lnSpc>
              <a:spcAft>
                <a:spcPts val="15"/>
              </a:spcAft>
              <a:buFont typeface="+mj-lt"/>
              <a:buAutoNum type="arabicPeriod"/>
              <a:tabLst>
                <a:tab pos="457200" algn="l"/>
              </a:tabLs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94000"/>
              </a:lnSpc>
              <a:spcAft>
                <a:spcPts val="15"/>
              </a:spcAft>
              <a:buFont typeface="+mj-lt"/>
              <a:buAutoNum type="arabicPeriod"/>
              <a:tabLst>
                <a:tab pos="457200" algn="l"/>
              </a:tabLst>
            </a:pPr>
            <a:r>
              <a:rPr lang="en-IN" sz="1800" kern="100" dirty="0">
                <a:solidFill>
                  <a:srgbClr val="000000"/>
                </a:solidFill>
                <a:effectLst/>
                <a:latin typeface="Times New Roman" panose="02020603050405020304" pitchFamily="18" charset="0"/>
                <a:ea typeface="Times New Roman" panose="02020603050405020304" pitchFamily="18" charset="0"/>
              </a:rPr>
              <a:t>Machine Learning Mastery. “How to Implement Decision Trees in Machine Learning”.</a:t>
            </a:r>
          </a:p>
          <a:p>
            <a:pPr marL="342900" lvl="0" indent="-342900" algn="just">
              <a:lnSpc>
                <a:spcPct val="94000"/>
              </a:lnSpc>
              <a:spcAft>
                <a:spcPts val="15"/>
              </a:spcAft>
              <a:buFont typeface="+mj-lt"/>
              <a:buAutoNum type="arabicPeriod"/>
              <a:tabLst>
                <a:tab pos="457200" algn="l"/>
              </a:tabLs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94000"/>
              </a:lnSpc>
              <a:spcAft>
                <a:spcPts val="15"/>
              </a:spcAft>
              <a:buFont typeface="+mj-lt"/>
              <a:buAutoNum type="arabicPeriod"/>
              <a:tabLst>
                <a:tab pos="457200" algn="l"/>
              </a:tabLst>
            </a:pPr>
            <a:r>
              <a:rPr lang="en-IN" sz="1800" kern="100" dirty="0">
                <a:solidFill>
                  <a:srgbClr val="000000"/>
                </a:solidFill>
                <a:effectLst/>
                <a:latin typeface="Times New Roman" panose="02020603050405020304" pitchFamily="18" charset="0"/>
                <a:ea typeface="Times New Roman" panose="02020603050405020304" pitchFamily="18" charset="0"/>
              </a:rPr>
              <a:t>RapidCSV Library for C++ CSV Parsing. </a:t>
            </a:r>
          </a:p>
        </p:txBody>
      </p:sp>
    </p:spTree>
    <p:extLst>
      <p:ext uri="{BB962C8B-B14F-4D97-AF65-F5344CB8AC3E}">
        <p14:creationId xmlns:p14="http://schemas.microsoft.com/office/powerpoint/2010/main" val="3436924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Times New Roman" panose="02020603050405020304" pitchFamily="18" charset="0"/>
                <a:cs typeface="Times New Roman" panose="02020603050405020304" pitchFamily="18" charset="0"/>
              </a:rPr>
              <a:t>Content</a:t>
            </a:r>
            <a:endParaRPr lang="en-IN" sz="3200" b="1" dirty="0">
              <a:solidFill>
                <a:srgbClr val="46B0FA"/>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535090" y="899749"/>
            <a:ext cx="4650377" cy="3877985"/>
          </a:xfrm>
          <a:prstGeom prst="rect">
            <a:avLst/>
          </a:prstGeom>
          <a:noFill/>
        </p:spPr>
        <p:txBody>
          <a:bodyPr wrap="square" rtlCol="0">
            <a:spAutoFit/>
          </a:bodyPr>
          <a:lstStyle/>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Abstract</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Introduction</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Literature Review </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Problem Statement</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Objective</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Methodology</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Pert Chart</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Conclusion</a:t>
            </a:r>
          </a:p>
          <a:p>
            <a:pPr>
              <a:lnSpc>
                <a:spcPct val="150000"/>
              </a:lnSpc>
            </a:pPr>
            <a:r>
              <a:rPr lang="en-US" sz="1600" dirty="0">
                <a:latin typeface="Times New Roman" panose="02020603050405020304" pitchFamily="18" charset="0"/>
                <a:cs typeface="Times New Roman" panose="02020603050405020304" pitchFamily="18" charset="0"/>
              </a:rPr>
              <a:t>9.    References</a:t>
            </a:r>
          </a:p>
          <a:p>
            <a:pPr marL="457200" indent="-457200">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467405" y="706506"/>
            <a:ext cx="7530363" cy="107721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1. Abstract</a:t>
            </a:r>
          </a:p>
          <a:p>
            <a:endParaRPr lang="en-IN" sz="3200" b="1" dirty="0">
              <a:solidFill>
                <a:srgbClr val="46B0FA"/>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D0246FA-276C-5864-E213-8202DA977F2A}"/>
              </a:ext>
            </a:extLst>
          </p:cNvPr>
          <p:cNvSpPr txBox="1"/>
          <p:nvPr/>
        </p:nvSpPr>
        <p:spPr>
          <a:xfrm>
            <a:off x="467405" y="1614821"/>
            <a:ext cx="6094638" cy="3416320"/>
          </a:xfrm>
          <a:prstGeom prst="rect">
            <a:avLst/>
          </a:prstGeom>
          <a:noFill/>
        </p:spPr>
        <p:txBody>
          <a:bodyPr wrap="square">
            <a:spAutoFit/>
          </a:bodyPr>
          <a:lstStyle/>
          <a:p>
            <a:r>
              <a:rPr lang="en-US" sz="2400" dirty="0"/>
              <a:t>This project automates loan approval decisions using a Decision Tree algorithm. It considers applicant attributes like income, credit score, and employment status. The system enhances loan processing efficiency with feature importance analysis, dynamic thresholds, risk assessment, and decision visualization. Developed in C++, it ensures fast processing and scalability for large datasets.</a:t>
            </a: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494929" y="631209"/>
            <a:ext cx="2810028" cy="107721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2. Introduction</a:t>
            </a:r>
          </a:p>
          <a:p>
            <a:endParaRPr lang="en-US" sz="3200" b="1" dirty="0">
              <a:solidFill>
                <a:srgbClr val="46B0FA"/>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B5950CA-A946-6717-CE4F-62CA571E9390}"/>
              </a:ext>
            </a:extLst>
          </p:cNvPr>
          <p:cNvSpPr txBox="1"/>
          <p:nvPr/>
        </p:nvSpPr>
        <p:spPr>
          <a:xfrm>
            <a:off x="257638" y="1420758"/>
            <a:ext cx="6094638" cy="4431983"/>
          </a:xfrm>
          <a:prstGeom prst="rect">
            <a:avLst/>
          </a:prstGeom>
          <a:noFill/>
        </p:spPr>
        <p:txBody>
          <a:bodyPr wrap="square">
            <a:spAutoFit/>
          </a:bodyPr>
          <a:lstStyle/>
          <a:p>
            <a:pPr marL="271145" indent="-234950" algn="just">
              <a:lnSpc>
                <a:spcPct val="94000"/>
              </a:lnSpc>
              <a:spcAft>
                <a:spcPts val="15"/>
              </a:spcAft>
            </a:pPr>
            <a:r>
              <a:rPr lang="en-IN" sz="2000" kern="100" dirty="0">
                <a:solidFill>
                  <a:srgbClr val="000000"/>
                </a:solidFill>
                <a:latin typeface="Times New Roman" panose="02020603050405020304" pitchFamily="18" charset="0"/>
                <a:ea typeface="Times New Roman" panose="02020603050405020304" pitchFamily="18" charset="0"/>
              </a:rPr>
              <a:t>	</a:t>
            </a:r>
            <a:r>
              <a:rPr lang="en-IN" sz="2000" kern="100" dirty="0">
                <a:solidFill>
                  <a:srgbClr val="000000"/>
                </a:solidFill>
                <a:effectLst/>
                <a:latin typeface="Times New Roman" panose="02020603050405020304" pitchFamily="18" charset="0"/>
                <a:ea typeface="Times New Roman" panose="02020603050405020304" pitchFamily="18" charset="0"/>
              </a:rPr>
              <a:t>Loan approval is a crucial process in financial institutions, requiring a balance between risk assessment and customer satisfaction. Traditionally, loan approvals are based on fixed criteria and manual evaluations, which can be time-consuming and prone to bias. Machine learning techniques, particularly decision trees, offer a systematic approach to automate and improve decision-making. This project proposes a Decision Tree-Based Loan Approval System that evaluates loan applications based on multiple financial parameters, ensuring faster, more reliable, and unbiased loan approvals. The system also provides an interactive user interface, risk analysis, and visual explanations to make the decision-making process transparent and interpretable.</a:t>
            </a:r>
          </a:p>
        </p:txBody>
      </p:sp>
      <p:pic>
        <p:nvPicPr>
          <p:cNvPr id="1026" name="Picture 2" descr="This may contain: a person is writing on a loan application in front of two other people at a desk">
            <a:extLst>
              <a:ext uri="{FF2B5EF4-FFF2-40B4-BE49-F238E27FC236}">
                <a16:creationId xmlns:a16="http://schemas.microsoft.com/office/drawing/2014/main" id="{933402BE-E3E6-F8F1-F14C-0E4D545119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410" y="824593"/>
            <a:ext cx="5406952" cy="5406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963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79141" y="201140"/>
            <a:ext cx="9177454" cy="1569660"/>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3.Literature Review</a:t>
            </a:r>
          </a:p>
          <a:p>
            <a:pPr marL="457200" indent="-457200">
              <a:buFont typeface="+mj-lt"/>
              <a:buAutoNum type="arabicPeriod"/>
            </a:pPr>
            <a:endParaRPr lang="en-US" sz="3200" dirty="0">
              <a:latin typeface="Times New Roman" panose="02020603050405020304" pitchFamily="18" charset="0"/>
              <a:cs typeface="Times New Roman" panose="02020603050405020304" pitchFamily="18" charset="0"/>
            </a:endParaRPr>
          </a:p>
          <a:p>
            <a:endParaRPr lang="en-IN" sz="3200" b="1" dirty="0">
              <a:solidFill>
                <a:srgbClr val="46B0FA"/>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3EEBFE8-3107-A519-91C7-C6ABC0A02D00}"/>
              </a:ext>
            </a:extLst>
          </p:cNvPr>
          <p:cNvSpPr txBox="1"/>
          <p:nvPr/>
        </p:nvSpPr>
        <p:spPr>
          <a:xfrm>
            <a:off x="514350" y="971550"/>
            <a:ext cx="11013621" cy="4795993"/>
          </a:xfrm>
          <a:prstGeom prst="rect">
            <a:avLst/>
          </a:prstGeom>
          <a:noFill/>
        </p:spPr>
        <p:txBody>
          <a:bodyPr wrap="square" rtlCol="0">
            <a:spAutoFit/>
          </a:bodyPr>
          <a:lstStyle/>
          <a:p>
            <a:pPr marL="271145" indent="-234950" algn="just">
              <a:lnSpc>
                <a:spcPct val="94000"/>
              </a:lnSpc>
              <a:spcAft>
                <a:spcPts val="15"/>
              </a:spcAft>
            </a:pPr>
            <a:r>
              <a:rPr lang="en-IN" sz="1800" kern="100" dirty="0">
                <a:solidFill>
                  <a:srgbClr val="000000"/>
                </a:solidFill>
                <a:effectLst/>
                <a:latin typeface="Times New Roman" panose="02020603050405020304" pitchFamily="18" charset="0"/>
                <a:ea typeface="Times New Roman" panose="02020603050405020304" pitchFamily="18" charset="0"/>
              </a:rPr>
              <a:t>	The literature review provides an overview of existing research, methods, and technologies related to decision tree algorithms and loan approval systems. This section helps establish the theoretical foundation of the project by examining prior studies and identifying gaps that this project aims to address.</a:t>
            </a:r>
          </a:p>
          <a:p>
            <a:pPr marL="271145" indent="-234950" algn="just">
              <a:lnSpc>
                <a:spcPct val="94000"/>
              </a:lnSpc>
              <a:spcAft>
                <a:spcPts val="15"/>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342900" lvl="0" indent="-342900" algn="just">
              <a:lnSpc>
                <a:spcPct val="94000"/>
              </a:lnSpc>
              <a:spcAft>
                <a:spcPts val="15"/>
              </a:spcAft>
              <a:buFont typeface="+mj-lt"/>
              <a:buAutoNum type="arabicPeriod"/>
              <a:tabLst>
                <a:tab pos="457200" algn="l"/>
              </a:tabLst>
            </a:pPr>
            <a:r>
              <a:rPr lang="en-IN" sz="1800" b="1" kern="100" dirty="0">
                <a:solidFill>
                  <a:srgbClr val="000000"/>
                </a:solidFill>
                <a:effectLst/>
                <a:latin typeface="Times New Roman" panose="02020603050405020304" pitchFamily="18" charset="0"/>
                <a:ea typeface="Times New Roman" panose="02020603050405020304" pitchFamily="18" charset="0"/>
              </a:rPr>
              <a:t>Decision Tree Algorithms:</a:t>
            </a:r>
            <a:r>
              <a:rPr lang="en-IN" sz="1800" kern="100" dirty="0">
                <a:solidFill>
                  <a:srgbClr val="000000"/>
                </a:solidFill>
                <a:effectLst/>
                <a:latin typeface="Times New Roman" panose="02020603050405020304" pitchFamily="18" charset="0"/>
                <a:ea typeface="Times New Roman" panose="02020603050405020304" pitchFamily="18" charset="0"/>
              </a:rPr>
              <a:t> Various studies highlight the efficiency of decision trees in classification problems, particularly in risk assessment and financial decision-making. Decision trees have been used in credit scoring models, proving their reliability in predicting default risks.</a:t>
            </a:r>
          </a:p>
          <a:p>
            <a:pPr marL="342900" lvl="0" indent="-342900" algn="just">
              <a:lnSpc>
                <a:spcPct val="94000"/>
              </a:lnSpc>
              <a:spcAft>
                <a:spcPts val="15"/>
              </a:spcAft>
              <a:buFont typeface="+mj-lt"/>
              <a:buAutoNum type="arabicPeriod"/>
              <a:tabLst>
                <a:tab pos="457200" algn="l"/>
              </a:tabLs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94000"/>
              </a:lnSpc>
              <a:spcAft>
                <a:spcPts val="15"/>
              </a:spcAft>
              <a:buFont typeface="+mj-lt"/>
              <a:buAutoNum type="arabicPeriod"/>
              <a:tabLst>
                <a:tab pos="457200" algn="l"/>
              </a:tabLst>
            </a:pPr>
            <a:r>
              <a:rPr lang="en-IN" sz="1800" b="1" kern="100" dirty="0">
                <a:solidFill>
                  <a:srgbClr val="000000"/>
                </a:solidFill>
                <a:effectLst/>
                <a:latin typeface="Times New Roman" panose="02020603050405020304" pitchFamily="18" charset="0"/>
                <a:ea typeface="Times New Roman" panose="02020603050405020304" pitchFamily="18" charset="0"/>
              </a:rPr>
              <a:t>Loan Approval Systems:</a:t>
            </a:r>
            <a:r>
              <a:rPr lang="en-IN" sz="1800" kern="100" dirty="0">
                <a:solidFill>
                  <a:srgbClr val="000000"/>
                </a:solidFill>
                <a:effectLst/>
                <a:latin typeface="Times New Roman" panose="02020603050405020304" pitchFamily="18" charset="0"/>
                <a:ea typeface="Times New Roman" panose="02020603050405020304" pitchFamily="18" charset="0"/>
              </a:rPr>
              <a:t> Traditional loan approval methods rely on predefined rules, whereas modern approaches use machine learning techniques to analyse historical data and improve accuracy.</a:t>
            </a:r>
          </a:p>
          <a:p>
            <a:pPr marL="457200" indent="-234950" algn="just">
              <a:lnSpc>
                <a:spcPct val="94000"/>
              </a:lnSpc>
              <a:spcAft>
                <a:spcPts val="15"/>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342900" lvl="0" indent="-342900" algn="just">
              <a:lnSpc>
                <a:spcPct val="94000"/>
              </a:lnSpc>
              <a:spcAft>
                <a:spcPts val="15"/>
              </a:spcAft>
              <a:buFont typeface="+mj-lt"/>
              <a:buAutoNum type="arabicPeriod" startAt="3"/>
              <a:tabLst>
                <a:tab pos="457200" algn="l"/>
              </a:tabLst>
            </a:pPr>
            <a:r>
              <a:rPr lang="en-IN" sz="1800" b="1" kern="100" dirty="0">
                <a:solidFill>
                  <a:srgbClr val="000000"/>
                </a:solidFill>
                <a:effectLst/>
                <a:latin typeface="Times New Roman" panose="02020603050405020304" pitchFamily="18" charset="0"/>
                <a:ea typeface="Times New Roman" panose="02020603050405020304" pitchFamily="18" charset="0"/>
              </a:rPr>
              <a:t>Feature Importance &amp; Explainability:</a:t>
            </a:r>
            <a:r>
              <a:rPr lang="en-IN" sz="1800" kern="100" dirty="0">
                <a:solidFill>
                  <a:srgbClr val="000000"/>
                </a:solidFill>
                <a:effectLst/>
                <a:latin typeface="Times New Roman" panose="02020603050405020304" pitchFamily="18" charset="0"/>
                <a:ea typeface="Times New Roman" panose="02020603050405020304" pitchFamily="18" charset="0"/>
              </a:rPr>
              <a:t> Research has shown that explainable AI models, such as decision trees, provide clear reasoning for their predictions, making them preferable in financial applications where transparency is crucial.</a:t>
            </a:r>
          </a:p>
          <a:p>
            <a:pPr marL="457200" indent="-234950" algn="just">
              <a:lnSpc>
                <a:spcPct val="94000"/>
              </a:lnSpc>
              <a:spcAft>
                <a:spcPts val="15"/>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342900" lvl="0" indent="-342900" algn="just">
              <a:lnSpc>
                <a:spcPct val="94000"/>
              </a:lnSpc>
              <a:spcAft>
                <a:spcPts val="15"/>
              </a:spcAft>
              <a:buFont typeface="+mj-lt"/>
              <a:buAutoNum type="arabicPeriod" startAt="4"/>
              <a:tabLst>
                <a:tab pos="457200" algn="l"/>
              </a:tabLst>
            </a:pPr>
            <a:r>
              <a:rPr lang="en-IN" sz="1800" b="1" kern="100" dirty="0">
                <a:solidFill>
                  <a:srgbClr val="000000"/>
                </a:solidFill>
                <a:effectLst/>
                <a:latin typeface="Times New Roman" panose="02020603050405020304" pitchFamily="18" charset="0"/>
                <a:ea typeface="Times New Roman" panose="02020603050405020304" pitchFamily="18" charset="0"/>
              </a:rPr>
              <a:t>Optimization Techniques:</a:t>
            </a:r>
            <a:r>
              <a:rPr lang="en-IN" sz="1800" kern="100" dirty="0">
                <a:solidFill>
                  <a:srgbClr val="000000"/>
                </a:solidFill>
                <a:effectLst/>
                <a:latin typeface="Times New Roman" panose="02020603050405020304" pitchFamily="18" charset="0"/>
                <a:ea typeface="Times New Roman" panose="02020603050405020304" pitchFamily="18" charset="0"/>
              </a:rPr>
              <a:t> Performance optimization in decision trees includes pruning techniques, feature selection methods, and parallel processing to improve computation time and accuracy.</a:t>
            </a:r>
          </a:p>
          <a:p>
            <a:endParaRPr lang="en-IN" dirty="0"/>
          </a:p>
        </p:txBody>
      </p:sp>
    </p:spTree>
    <p:extLst>
      <p:ext uri="{BB962C8B-B14F-4D97-AF65-F5344CB8AC3E}">
        <p14:creationId xmlns:p14="http://schemas.microsoft.com/office/powerpoint/2010/main" val="97480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426584" y="942590"/>
            <a:ext cx="4348709" cy="107721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4. Problem Statement</a:t>
            </a:r>
          </a:p>
          <a:p>
            <a:endParaRPr lang="en-IN" sz="3200" b="1" dirty="0">
              <a:solidFill>
                <a:srgbClr val="46B0FA"/>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F18634-FC76-E2C3-4158-89539E7CB48E}"/>
              </a:ext>
            </a:extLst>
          </p:cNvPr>
          <p:cNvSpPr txBox="1"/>
          <p:nvPr/>
        </p:nvSpPr>
        <p:spPr>
          <a:xfrm>
            <a:off x="426584" y="1772056"/>
            <a:ext cx="6094638" cy="3108543"/>
          </a:xfrm>
          <a:prstGeom prst="rect">
            <a:avLst/>
          </a:prstGeom>
          <a:noFill/>
        </p:spPr>
        <p:txBody>
          <a:bodyPr wrap="square">
            <a:spAutoFit/>
          </a:bodyPr>
          <a:lstStyle/>
          <a:p>
            <a:r>
              <a:rPr lang="en-US" sz="2800" dirty="0"/>
              <a:t>Traditional loan approval methods are manual and inefficient. Existing automated systems lack adaptability and transparency. This project aims to develop an efficient, explainable, and automated loan approval system using Decision Tree algorithms in C++.</a:t>
            </a:r>
          </a:p>
        </p:txBody>
      </p:sp>
      <p:pic>
        <p:nvPicPr>
          <p:cNvPr id="2050" name="Picture 2" descr="This may contain: the word loan spelled with wooden blocks on top of calculator and keys">
            <a:extLst>
              <a:ext uri="{FF2B5EF4-FFF2-40B4-BE49-F238E27FC236}">
                <a16:creationId xmlns:a16="http://schemas.microsoft.com/office/drawing/2014/main" id="{84580E45-8AA7-47F9-8E18-AE7FCCED57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5985" y="1387645"/>
            <a:ext cx="5352114" cy="356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005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402092" y="599690"/>
            <a:ext cx="7530363"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5. Objectives</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FEE2DCD-3739-C61B-35B2-22623D6462E6}"/>
              </a:ext>
            </a:extLst>
          </p:cNvPr>
          <p:cNvSpPr txBox="1"/>
          <p:nvPr/>
        </p:nvSpPr>
        <p:spPr>
          <a:xfrm>
            <a:off x="402092" y="1569120"/>
            <a:ext cx="6094638" cy="4258602"/>
          </a:xfrm>
          <a:prstGeom prst="rect">
            <a:avLst/>
          </a:prstGeom>
          <a:noFill/>
        </p:spPr>
        <p:txBody>
          <a:bodyPr wrap="square">
            <a:spAutoFit/>
          </a:bodyPr>
          <a:lstStyle/>
          <a:p>
            <a:pPr marL="271145" indent="-234950" algn="just">
              <a:lnSpc>
                <a:spcPct val="94000"/>
              </a:lnSpc>
              <a:spcAft>
                <a:spcPts val="15"/>
              </a:spcAft>
            </a:pPr>
            <a:r>
              <a:rPr lang="en-IN" sz="1800" kern="100" dirty="0">
                <a:solidFill>
                  <a:srgbClr val="000000"/>
                </a:solidFill>
                <a:effectLst/>
                <a:latin typeface="Times New Roman" panose="02020603050405020304" pitchFamily="18" charset="0"/>
                <a:ea typeface="Times New Roman" panose="02020603050405020304" pitchFamily="18" charset="0"/>
              </a:rPr>
              <a:t>The primary objective of this project is to design and develop a Decision Tree-Based Loan Approval System that:</a:t>
            </a:r>
          </a:p>
          <a:p>
            <a:pPr marL="271145" indent="-234950" algn="just">
              <a:lnSpc>
                <a:spcPct val="94000"/>
              </a:lnSpc>
              <a:spcAft>
                <a:spcPts val="15"/>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342900" lvl="0" indent="-342900" algn="just">
              <a:lnSpc>
                <a:spcPct val="94000"/>
              </a:lnSpc>
              <a:spcAft>
                <a:spcPts val="15"/>
              </a:spcAft>
              <a:buSzPts val="1000"/>
              <a:buFont typeface="Symbol" panose="05050102010706020507" pitchFamily="18" charset="2"/>
              <a:buChar char=""/>
              <a:tabLst>
                <a:tab pos="457200" algn="l"/>
              </a:tabLst>
            </a:pPr>
            <a:r>
              <a:rPr lang="en-IN" sz="1800" kern="100" dirty="0">
                <a:solidFill>
                  <a:srgbClr val="000000"/>
                </a:solidFill>
                <a:effectLst/>
                <a:latin typeface="Times New Roman" panose="02020603050405020304" pitchFamily="18" charset="0"/>
                <a:ea typeface="Times New Roman" panose="02020603050405020304" pitchFamily="18" charset="0"/>
              </a:rPr>
              <a:t>Automates loan approval decisions based on applicant attributes.</a:t>
            </a:r>
          </a:p>
          <a:p>
            <a:pPr marL="342900" lvl="0" indent="-342900" algn="just">
              <a:lnSpc>
                <a:spcPct val="94000"/>
              </a:lnSpc>
              <a:spcAft>
                <a:spcPts val="15"/>
              </a:spcAft>
              <a:buSzPts val="1000"/>
              <a:buFont typeface="Symbol" panose="05050102010706020507" pitchFamily="18" charset="2"/>
              <a:buChar char=""/>
              <a:tabLst>
                <a:tab pos="457200" algn="l"/>
              </a:tabLst>
            </a:pPr>
            <a:r>
              <a:rPr lang="en-IN" sz="1800" kern="100" dirty="0">
                <a:solidFill>
                  <a:srgbClr val="000000"/>
                </a:solidFill>
                <a:effectLst/>
                <a:latin typeface="Times New Roman" panose="02020603050405020304" pitchFamily="18" charset="0"/>
                <a:ea typeface="Times New Roman" panose="02020603050405020304" pitchFamily="18" charset="0"/>
              </a:rPr>
              <a:t>Implements feature importance analysis to identify key factors influencing approvals.</a:t>
            </a:r>
          </a:p>
          <a:p>
            <a:pPr marL="342900" lvl="0" indent="-342900" algn="just">
              <a:lnSpc>
                <a:spcPct val="94000"/>
              </a:lnSpc>
              <a:spcAft>
                <a:spcPts val="15"/>
              </a:spcAft>
              <a:buSzPts val="1000"/>
              <a:buFont typeface="Symbol" panose="05050102010706020507" pitchFamily="18" charset="2"/>
              <a:buChar char=""/>
              <a:tabLst>
                <a:tab pos="457200" algn="l"/>
              </a:tabLst>
            </a:pPr>
            <a:r>
              <a:rPr lang="en-IN" sz="1800" kern="100" dirty="0">
                <a:solidFill>
                  <a:srgbClr val="000000"/>
                </a:solidFill>
                <a:effectLst/>
                <a:latin typeface="Times New Roman" panose="02020603050405020304" pitchFamily="18" charset="0"/>
                <a:ea typeface="Times New Roman" panose="02020603050405020304" pitchFamily="18" charset="0"/>
              </a:rPr>
              <a:t>Allows dynamic threshold customization for adjustable loan policies.</a:t>
            </a:r>
          </a:p>
          <a:p>
            <a:pPr marL="342900" lvl="0" indent="-342900" algn="just">
              <a:lnSpc>
                <a:spcPct val="94000"/>
              </a:lnSpc>
              <a:spcAft>
                <a:spcPts val="15"/>
              </a:spcAft>
              <a:buSzPts val="1000"/>
              <a:buFont typeface="Symbol" panose="05050102010706020507" pitchFamily="18" charset="2"/>
              <a:buChar char=""/>
              <a:tabLst>
                <a:tab pos="457200" algn="l"/>
              </a:tabLst>
            </a:pPr>
            <a:r>
              <a:rPr lang="en-IN" sz="1800" kern="100" dirty="0">
                <a:solidFill>
                  <a:srgbClr val="000000"/>
                </a:solidFill>
                <a:effectLst/>
                <a:latin typeface="Times New Roman" panose="02020603050405020304" pitchFamily="18" charset="0"/>
                <a:ea typeface="Times New Roman" panose="02020603050405020304" pitchFamily="18" charset="0"/>
              </a:rPr>
              <a:t>Provides risk scoring to assess loan approval probability.</a:t>
            </a:r>
          </a:p>
          <a:p>
            <a:pPr marL="342900" lvl="0" indent="-342900" algn="just">
              <a:lnSpc>
                <a:spcPct val="94000"/>
              </a:lnSpc>
              <a:spcAft>
                <a:spcPts val="15"/>
              </a:spcAft>
              <a:buSzPts val="1000"/>
              <a:buFont typeface="Symbol" panose="05050102010706020507" pitchFamily="18" charset="2"/>
              <a:buChar char=""/>
              <a:tabLst>
                <a:tab pos="457200" algn="l"/>
              </a:tabLst>
            </a:pPr>
            <a:r>
              <a:rPr lang="en-IN" sz="1800" kern="100" dirty="0">
                <a:solidFill>
                  <a:srgbClr val="000000"/>
                </a:solidFill>
                <a:effectLst/>
                <a:latin typeface="Times New Roman" panose="02020603050405020304" pitchFamily="18" charset="0"/>
                <a:ea typeface="Times New Roman" panose="02020603050405020304" pitchFamily="18" charset="0"/>
              </a:rPr>
              <a:t>Implements visualization techniques for decision tree representation.</a:t>
            </a:r>
          </a:p>
          <a:p>
            <a:pPr marL="342900" lvl="0" indent="-342900" algn="just">
              <a:lnSpc>
                <a:spcPct val="94000"/>
              </a:lnSpc>
              <a:spcAft>
                <a:spcPts val="15"/>
              </a:spcAft>
              <a:buSzPts val="1000"/>
              <a:buFont typeface="Symbol" panose="05050102010706020507" pitchFamily="18" charset="2"/>
              <a:buChar char=""/>
              <a:tabLst>
                <a:tab pos="457200" algn="l"/>
              </a:tabLst>
            </a:pPr>
            <a:r>
              <a:rPr lang="en-IN" sz="1800" kern="100" dirty="0">
                <a:solidFill>
                  <a:srgbClr val="000000"/>
                </a:solidFill>
                <a:effectLst/>
                <a:latin typeface="Times New Roman" panose="02020603050405020304" pitchFamily="18" charset="0"/>
                <a:ea typeface="Times New Roman" panose="02020603050405020304" pitchFamily="18" charset="0"/>
              </a:rPr>
              <a:t>Ensures scalability and efficiency using optimized C++ algorithms.</a:t>
            </a:r>
          </a:p>
          <a:p>
            <a:pPr marL="342900" lvl="0" indent="-342900" algn="just">
              <a:lnSpc>
                <a:spcPct val="94000"/>
              </a:lnSpc>
              <a:spcAft>
                <a:spcPts val="15"/>
              </a:spcAft>
              <a:buSzPts val="1000"/>
              <a:buFont typeface="Symbol" panose="05050102010706020507" pitchFamily="18" charset="2"/>
              <a:buChar char=""/>
              <a:tabLst>
                <a:tab pos="457200" algn="l"/>
              </a:tabLst>
            </a:pPr>
            <a:r>
              <a:rPr lang="en-IN" sz="1800" kern="100" dirty="0">
                <a:solidFill>
                  <a:srgbClr val="000000"/>
                </a:solidFill>
                <a:effectLst/>
                <a:latin typeface="Times New Roman" panose="02020603050405020304" pitchFamily="18" charset="0"/>
                <a:ea typeface="Times New Roman" panose="02020603050405020304" pitchFamily="18" charset="0"/>
              </a:rPr>
              <a:t>Enhances transparency with explainable decision paths.</a:t>
            </a:r>
          </a:p>
          <a:p>
            <a:pPr marL="271145" indent="-234950" algn="just">
              <a:lnSpc>
                <a:spcPct val="94000"/>
              </a:lnSpc>
              <a:spcAft>
                <a:spcPts val="15"/>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p:txBody>
      </p:sp>
      <p:pic>
        <p:nvPicPr>
          <p:cNvPr id="3074" name="Picture 2" descr="This may contain: people are holding up a dart and an arrow in front of a target">
            <a:extLst>
              <a:ext uri="{FF2B5EF4-FFF2-40B4-BE49-F238E27FC236}">
                <a16:creationId xmlns:a16="http://schemas.microsoft.com/office/drawing/2014/main" id="{6AFA2E99-E4D5-BD46-DA17-9D83795A93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4034" y="1979839"/>
            <a:ext cx="5100510" cy="2668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808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E65449-AE43-D7AC-A062-39AB771D202A}"/>
              </a:ext>
            </a:extLst>
          </p:cNvPr>
          <p:cNvSpPr txBox="1"/>
          <p:nvPr/>
        </p:nvSpPr>
        <p:spPr>
          <a:xfrm>
            <a:off x="325927" y="267876"/>
            <a:ext cx="7530363"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6.Methodology</a:t>
            </a:r>
          </a:p>
        </p:txBody>
      </p:sp>
      <p:sp>
        <p:nvSpPr>
          <p:cNvPr id="4" name="TextBox 3">
            <a:extLst>
              <a:ext uri="{FF2B5EF4-FFF2-40B4-BE49-F238E27FC236}">
                <a16:creationId xmlns:a16="http://schemas.microsoft.com/office/drawing/2014/main" id="{9AA994C8-651B-DF3E-9A8C-107F0026B2CD}"/>
              </a:ext>
            </a:extLst>
          </p:cNvPr>
          <p:cNvSpPr txBox="1"/>
          <p:nvPr/>
        </p:nvSpPr>
        <p:spPr>
          <a:xfrm>
            <a:off x="325927" y="1222431"/>
            <a:ext cx="6094638" cy="5039778"/>
          </a:xfrm>
          <a:prstGeom prst="rect">
            <a:avLst/>
          </a:prstGeom>
          <a:noFill/>
        </p:spPr>
        <p:txBody>
          <a:bodyPr wrap="square">
            <a:spAutoFit/>
          </a:bodyPr>
          <a:lstStyle/>
          <a:p>
            <a:pPr marL="342900" lvl="0" indent="-342900" algn="just">
              <a:lnSpc>
                <a:spcPct val="94000"/>
              </a:lnSpc>
              <a:spcAft>
                <a:spcPts val="15"/>
              </a:spcAft>
              <a:buFont typeface="+mj-lt"/>
              <a:buAutoNum type="arabicPeriod"/>
              <a:tabLst>
                <a:tab pos="457200" algn="l"/>
              </a:tabLst>
            </a:pPr>
            <a:r>
              <a:rPr lang="en-IN" b="1" kern="100" dirty="0">
                <a:solidFill>
                  <a:srgbClr val="000000"/>
                </a:solidFill>
                <a:effectLst/>
                <a:latin typeface="Times New Roman" panose="02020603050405020304" pitchFamily="18" charset="0"/>
                <a:ea typeface="Times New Roman" panose="02020603050405020304" pitchFamily="18" charset="0"/>
              </a:rPr>
              <a:t>Data Collection &amp; Preprocessing</a:t>
            </a:r>
          </a:p>
          <a:p>
            <a:pPr marL="342900" lvl="0" indent="-342900" algn="just">
              <a:lnSpc>
                <a:spcPct val="94000"/>
              </a:lnSpc>
              <a:spcAft>
                <a:spcPts val="15"/>
              </a:spcAft>
              <a:buFont typeface="+mj-lt"/>
              <a:buAutoNum type="arabicPeriod"/>
              <a:tabLst>
                <a:tab pos="457200" algn="l"/>
              </a:tabLst>
            </a:pPr>
            <a:endParaRPr lang="en-IN" kern="1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94000"/>
              </a:lnSpc>
              <a:spcAft>
                <a:spcPts val="15"/>
              </a:spcAft>
              <a:buFont typeface="+mj-lt"/>
              <a:buAutoNum type="arabicPeriod" startAt="2"/>
              <a:tabLst>
                <a:tab pos="457200" algn="l"/>
              </a:tabLst>
            </a:pPr>
            <a:r>
              <a:rPr lang="en-IN" b="1" kern="100" dirty="0">
                <a:solidFill>
                  <a:srgbClr val="000000"/>
                </a:solidFill>
                <a:effectLst/>
                <a:latin typeface="Times New Roman" panose="02020603050405020304" pitchFamily="18" charset="0"/>
                <a:ea typeface="Times New Roman" panose="02020603050405020304" pitchFamily="18" charset="0"/>
              </a:rPr>
              <a:t>Decision Tree Implementation</a:t>
            </a:r>
            <a:endParaRPr lang="en-IN" kern="100" dirty="0">
              <a:solidFill>
                <a:srgbClr val="000000"/>
              </a:solidFill>
              <a:effectLst/>
              <a:latin typeface="Times New Roman" panose="02020603050405020304" pitchFamily="18" charset="0"/>
              <a:ea typeface="Times New Roman" panose="02020603050405020304" pitchFamily="18" charset="0"/>
            </a:endParaRPr>
          </a:p>
          <a:p>
            <a:pPr marL="914400" indent="-234950" algn="just">
              <a:lnSpc>
                <a:spcPct val="94000"/>
              </a:lnSpc>
              <a:spcAft>
                <a:spcPts val="15"/>
              </a:spcAft>
            </a:pPr>
            <a:r>
              <a:rPr lang="en-IN" kern="100" dirty="0">
                <a:solidFill>
                  <a:srgbClr val="000000"/>
                </a:solidFill>
                <a:effectLst/>
                <a:latin typeface="Times New Roman" panose="02020603050405020304" pitchFamily="18" charset="0"/>
                <a:ea typeface="Times New Roman" panose="02020603050405020304" pitchFamily="18" charset="0"/>
              </a:rPr>
              <a:t> </a:t>
            </a:r>
          </a:p>
          <a:p>
            <a:pPr marL="342900" lvl="0" indent="-342900" algn="just">
              <a:lnSpc>
                <a:spcPct val="94000"/>
              </a:lnSpc>
              <a:spcAft>
                <a:spcPts val="15"/>
              </a:spcAft>
              <a:buFont typeface="+mj-lt"/>
              <a:buAutoNum type="arabicPeriod" startAt="3"/>
              <a:tabLst>
                <a:tab pos="457200" algn="l"/>
              </a:tabLst>
            </a:pPr>
            <a:r>
              <a:rPr lang="en-IN" b="1" kern="100" dirty="0">
                <a:solidFill>
                  <a:srgbClr val="000000"/>
                </a:solidFill>
                <a:effectLst/>
                <a:latin typeface="Times New Roman" panose="02020603050405020304" pitchFamily="18" charset="0"/>
                <a:ea typeface="Times New Roman" panose="02020603050405020304" pitchFamily="18" charset="0"/>
              </a:rPr>
              <a:t>Feature Importance Analysis</a:t>
            </a:r>
            <a:endParaRPr lang="en-IN" kern="100" dirty="0">
              <a:solidFill>
                <a:srgbClr val="000000"/>
              </a:solidFill>
              <a:effectLst/>
              <a:latin typeface="Times New Roman" panose="02020603050405020304" pitchFamily="18" charset="0"/>
              <a:ea typeface="Times New Roman" panose="02020603050405020304" pitchFamily="18" charset="0"/>
            </a:endParaRPr>
          </a:p>
          <a:p>
            <a:pPr marL="914400" indent="-234950" algn="just">
              <a:lnSpc>
                <a:spcPct val="94000"/>
              </a:lnSpc>
              <a:spcAft>
                <a:spcPts val="15"/>
              </a:spcAft>
            </a:pPr>
            <a:r>
              <a:rPr lang="en-IN" kern="100" dirty="0">
                <a:solidFill>
                  <a:srgbClr val="000000"/>
                </a:solidFill>
                <a:effectLst/>
                <a:latin typeface="Times New Roman" panose="02020603050405020304" pitchFamily="18" charset="0"/>
                <a:ea typeface="Times New Roman" panose="02020603050405020304" pitchFamily="18" charset="0"/>
              </a:rPr>
              <a:t> </a:t>
            </a:r>
          </a:p>
          <a:p>
            <a:pPr marL="342900" lvl="0" indent="-342900" algn="just">
              <a:lnSpc>
                <a:spcPct val="94000"/>
              </a:lnSpc>
              <a:spcAft>
                <a:spcPts val="15"/>
              </a:spcAft>
              <a:buFont typeface="+mj-lt"/>
              <a:buAutoNum type="arabicPeriod" startAt="4"/>
              <a:tabLst>
                <a:tab pos="457200" algn="l"/>
              </a:tabLst>
            </a:pPr>
            <a:r>
              <a:rPr lang="en-IN" b="1" kern="100" dirty="0">
                <a:solidFill>
                  <a:srgbClr val="000000"/>
                </a:solidFill>
                <a:effectLst/>
                <a:latin typeface="Times New Roman" panose="02020603050405020304" pitchFamily="18" charset="0"/>
                <a:ea typeface="Times New Roman" panose="02020603050405020304" pitchFamily="18" charset="0"/>
              </a:rPr>
              <a:t>Custom Rules &amp; Dynamic Thresholds</a:t>
            </a:r>
            <a:endParaRPr lang="en-IN" kern="100" dirty="0">
              <a:solidFill>
                <a:srgbClr val="000000"/>
              </a:solidFill>
              <a:effectLst/>
              <a:latin typeface="Times New Roman" panose="02020603050405020304" pitchFamily="18" charset="0"/>
              <a:ea typeface="Times New Roman" panose="02020603050405020304" pitchFamily="18" charset="0"/>
            </a:endParaRPr>
          </a:p>
          <a:p>
            <a:pPr marL="914400" indent="-234950" algn="just">
              <a:lnSpc>
                <a:spcPct val="94000"/>
              </a:lnSpc>
              <a:spcAft>
                <a:spcPts val="15"/>
              </a:spcAft>
            </a:pPr>
            <a:r>
              <a:rPr lang="en-IN" kern="100" dirty="0">
                <a:solidFill>
                  <a:srgbClr val="000000"/>
                </a:solidFill>
                <a:effectLst/>
                <a:latin typeface="Times New Roman" panose="02020603050405020304" pitchFamily="18" charset="0"/>
                <a:ea typeface="Times New Roman" panose="02020603050405020304" pitchFamily="18" charset="0"/>
              </a:rPr>
              <a:t> </a:t>
            </a:r>
          </a:p>
          <a:p>
            <a:pPr marL="342900" lvl="0" indent="-342900" algn="just">
              <a:lnSpc>
                <a:spcPct val="94000"/>
              </a:lnSpc>
              <a:spcAft>
                <a:spcPts val="15"/>
              </a:spcAft>
              <a:buFont typeface="+mj-lt"/>
              <a:buAutoNum type="arabicPeriod" startAt="5"/>
              <a:tabLst>
                <a:tab pos="457200" algn="l"/>
              </a:tabLst>
            </a:pPr>
            <a:r>
              <a:rPr lang="en-IN" b="1" kern="100" dirty="0">
                <a:solidFill>
                  <a:srgbClr val="000000"/>
                </a:solidFill>
                <a:effectLst/>
                <a:latin typeface="Times New Roman" panose="02020603050405020304" pitchFamily="18" charset="0"/>
                <a:ea typeface="Times New Roman" panose="02020603050405020304" pitchFamily="18" charset="0"/>
              </a:rPr>
              <a:t>Risk Scoring Module</a:t>
            </a:r>
            <a:endParaRPr lang="en-IN" kern="100" dirty="0">
              <a:solidFill>
                <a:srgbClr val="000000"/>
              </a:solidFill>
              <a:effectLst/>
              <a:latin typeface="Times New Roman" panose="02020603050405020304" pitchFamily="18" charset="0"/>
              <a:ea typeface="Times New Roman" panose="02020603050405020304" pitchFamily="18" charset="0"/>
            </a:endParaRPr>
          </a:p>
          <a:p>
            <a:pPr marL="457200" indent="-234950" algn="just">
              <a:lnSpc>
                <a:spcPct val="94000"/>
              </a:lnSpc>
              <a:spcAft>
                <a:spcPts val="15"/>
              </a:spcAft>
            </a:pPr>
            <a:r>
              <a:rPr lang="en-IN" kern="100" dirty="0">
                <a:solidFill>
                  <a:srgbClr val="000000"/>
                </a:solidFill>
                <a:effectLst/>
                <a:latin typeface="Times New Roman" panose="02020603050405020304" pitchFamily="18" charset="0"/>
                <a:ea typeface="Times New Roman" panose="02020603050405020304" pitchFamily="18" charset="0"/>
              </a:rPr>
              <a:t> </a:t>
            </a:r>
          </a:p>
          <a:p>
            <a:pPr marL="342900" lvl="0" indent="-342900" algn="just">
              <a:lnSpc>
                <a:spcPct val="94000"/>
              </a:lnSpc>
              <a:spcAft>
                <a:spcPts val="15"/>
              </a:spcAft>
              <a:buFont typeface="+mj-lt"/>
              <a:buAutoNum type="arabicPeriod" startAt="6"/>
              <a:tabLst>
                <a:tab pos="457200" algn="l"/>
              </a:tabLst>
            </a:pPr>
            <a:r>
              <a:rPr lang="en-IN" b="1" kern="100" dirty="0">
                <a:solidFill>
                  <a:srgbClr val="000000"/>
                </a:solidFill>
                <a:effectLst/>
                <a:latin typeface="Times New Roman" panose="02020603050405020304" pitchFamily="18" charset="0"/>
                <a:ea typeface="Times New Roman" panose="02020603050405020304" pitchFamily="18" charset="0"/>
              </a:rPr>
              <a:t>Model Evaluation &amp; Cross-Validation</a:t>
            </a:r>
            <a:endParaRPr lang="en-IN" kern="100" dirty="0">
              <a:solidFill>
                <a:srgbClr val="000000"/>
              </a:solidFill>
              <a:effectLst/>
              <a:latin typeface="Times New Roman" panose="02020603050405020304" pitchFamily="18" charset="0"/>
              <a:ea typeface="Times New Roman" panose="02020603050405020304" pitchFamily="18" charset="0"/>
            </a:endParaRPr>
          </a:p>
          <a:p>
            <a:pPr marL="914400" indent="-234950" algn="just">
              <a:lnSpc>
                <a:spcPct val="94000"/>
              </a:lnSpc>
              <a:spcAft>
                <a:spcPts val="15"/>
              </a:spcAft>
            </a:pPr>
            <a:r>
              <a:rPr lang="en-IN" kern="100" dirty="0">
                <a:solidFill>
                  <a:srgbClr val="000000"/>
                </a:solidFill>
                <a:effectLst/>
                <a:latin typeface="Times New Roman" panose="02020603050405020304" pitchFamily="18" charset="0"/>
                <a:ea typeface="Times New Roman" panose="02020603050405020304" pitchFamily="18" charset="0"/>
              </a:rPr>
              <a:t> </a:t>
            </a:r>
          </a:p>
          <a:p>
            <a:pPr marL="342900" lvl="0" indent="-342900" algn="just">
              <a:lnSpc>
                <a:spcPct val="94000"/>
              </a:lnSpc>
              <a:spcAft>
                <a:spcPts val="15"/>
              </a:spcAft>
              <a:buFont typeface="+mj-lt"/>
              <a:buAutoNum type="arabicPeriod" startAt="7"/>
              <a:tabLst>
                <a:tab pos="457200" algn="l"/>
              </a:tabLst>
            </a:pPr>
            <a:r>
              <a:rPr lang="en-IN" b="1" kern="100" dirty="0">
                <a:solidFill>
                  <a:srgbClr val="000000"/>
                </a:solidFill>
                <a:effectLst/>
                <a:latin typeface="Times New Roman" panose="02020603050405020304" pitchFamily="18" charset="0"/>
                <a:ea typeface="Times New Roman" panose="02020603050405020304" pitchFamily="18" charset="0"/>
              </a:rPr>
              <a:t>Visualization</a:t>
            </a:r>
            <a:endParaRPr lang="en-IN" kern="100" dirty="0">
              <a:solidFill>
                <a:srgbClr val="000000"/>
              </a:solidFill>
              <a:effectLst/>
              <a:latin typeface="Times New Roman" panose="02020603050405020304" pitchFamily="18" charset="0"/>
              <a:ea typeface="Times New Roman" panose="02020603050405020304" pitchFamily="18" charset="0"/>
            </a:endParaRPr>
          </a:p>
          <a:p>
            <a:pPr marL="914400" indent="-234950" algn="just">
              <a:lnSpc>
                <a:spcPct val="94000"/>
              </a:lnSpc>
              <a:spcAft>
                <a:spcPts val="15"/>
              </a:spcAft>
            </a:pPr>
            <a:r>
              <a:rPr lang="en-IN" kern="100" dirty="0">
                <a:solidFill>
                  <a:srgbClr val="000000"/>
                </a:solidFill>
                <a:effectLst/>
                <a:latin typeface="Times New Roman" panose="02020603050405020304" pitchFamily="18" charset="0"/>
                <a:ea typeface="Times New Roman" panose="02020603050405020304" pitchFamily="18" charset="0"/>
              </a:rPr>
              <a:t> </a:t>
            </a:r>
          </a:p>
          <a:p>
            <a:pPr marL="342900" lvl="0" indent="-342900" algn="just">
              <a:lnSpc>
                <a:spcPct val="94000"/>
              </a:lnSpc>
              <a:spcAft>
                <a:spcPts val="15"/>
              </a:spcAft>
              <a:buFont typeface="+mj-lt"/>
              <a:buAutoNum type="arabicPeriod" startAt="8"/>
              <a:tabLst>
                <a:tab pos="457200" algn="l"/>
              </a:tabLst>
            </a:pPr>
            <a:r>
              <a:rPr lang="en-IN" b="1" kern="100" dirty="0">
                <a:solidFill>
                  <a:srgbClr val="000000"/>
                </a:solidFill>
                <a:effectLst/>
                <a:latin typeface="Times New Roman" panose="02020603050405020304" pitchFamily="18" charset="0"/>
                <a:ea typeface="Times New Roman" panose="02020603050405020304" pitchFamily="18" charset="0"/>
              </a:rPr>
              <a:t>Performance Optimization</a:t>
            </a:r>
            <a:endParaRPr lang="en-IN" kern="100" dirty="0">
              <a:solidFill>
                <a:srgbClr val="000000"/>
              </a:solidFill>
              <a:effectLst/>
              <a:latin typeface="Times New Roman" panose="02020603050405020304" pitchFamily="18" charset="0"/>
              <a:ea typeface="Times New Roman" panose="02020603050405020304" pitchFamily="18" charset="0"/>
            </a:endParaRPr>
          </a:p>
          <a:p>
            <a:pPr marL="914400" indent="-234950" algn="just">
              <a:lnSpc>
                <a:spcPct val="94000"/>
              </a:lnSpc>
              <a:spcAft>
                <a:spcPts val="15"/>
              </a:spcAft>
            </a:pPr>
            <a:r>
              <a:rPr lang="en-IN" kern="100" dirty="0">
                <a:solidFill>
                  <a:srgbClr val="000000"/>
                </a:solidFill>
                <a:effectLst/>
                <a:latin typeface="Times New Roman" panose="02020603050405020304" pitchFamily="18" charset="0"/>
                <a:ea typeface="Times New Roman" panose="02020603050405020304" pitchFamily="18" charset="0"/>
              </a:rPr>
              <a:t> </a:t>
            </a:r>
          </a:p>
          <a:p>
            <a:pPr marL="342900" lvl="0" indent="-342900" algn="just">
              <a:lnSpc>
                <a:spcPct val="94000"/>
              </a:lnSpc>
              <a:spcAft>
                <a:spcPts val="15"/>
              </a:spcAft>
              <a:buFont typeface="+mj-lt"/>
              <a:buAutoNum type="arabicPeriod" startAt="9"/>
              <a:tabLst>
                <a:tab pos="457200" algn="l"/>
              </a:tabLst>
            </a:pPr>
            <a:r>
              <a:rPr lang="en-IN" b="1" kern="100" dirty="0">
                <a:solidFill>
                  <a:srgbClr val="000000"/>
                </a:solidFill>
                <a:effectLst/>
                <a:latin typeface="Times New Roman" panose="02020603050405020304" pitchFamily="18" charset="0"/>
                <a:ea typeface="Times New Roman" panose="02020603050405020304" pitchFamily="18" charset="0"/>
              </a:rPr>
              <a:t>User Interface</a:t>
            </a:r>
            <a:endParaRPr lang="en-IN" kern="100" dirty="0">
              <a:solidFill>
                <a:srgbClr val="000000"/>
              </a:solidFill>
              <a:effectLst/>
              <a:latin typeface="Times New Roman" panose="02020603050405020304" pitchFamily="18" charset="0"/>
              <a:ea typeface="Times New Roman" panose="02020603050405020304" pitchFamily="18" charset="0"/>
            </a:endParaRPr>
          </a:p>
          <a:p>
            <a:pPr marL="914400" indent="-234950" algn="just">
              <a:lnSpc>
                <a:spcPct val="94000"/>
              </a:lnSpc>
              <a:spcAft>
                <a:spcPts val="15"/>
              </a:spcAft>
            </a:pPr>
            <a:r>
              <a:rPr lang="en-IN" kern="100" dirty="0">
                <a:solidFill>
                  <a:srgbClr val="000000"/>
                </a:solidFill>
                <a:effectLst/>
                <a:latin typeface="Times New Roman" panose="02020603050405020304" pitchFamily="18" charset="0"/>
                <a:ea typeface="Times New Roman" panose="02020603050405020304" pitchFamily="18" charset="0"/>
              </a:rPr>
              <a:t> </a:t>
            </a:r>
          </a:p>
          <a:p>
            <a:pPr marL="342900" lvl="0" indent="-342900" algn="just">
              <a:lnSpc>
                <a:spcPct val="94000"/>
              </a:lnSpc>
              <a:spcAft>
                <a:spcPts val="15"/>
              </a:spcAft>
              <a:buFont typeface="+mj-lt"/>
              <a:buAutoNum type="arabicPeriod" startAt="10"/>
              <a:tabLst>
                <a:tab pos="457200" algn="l"/>
              </a:tabLst>
            </a:pPr>
            <a:r>
              <a:rPr lang="en-IN" b="1" kern="100" dirty="0">
                <a:solidFill>
                  <a:srgbClr val="000000"/>
                </a:solidFill>
                <a:effectLst/>
                <a:latin typeface="Times New Roman" panose="02020603050405020304" pitchFamily="18" charset="0"/>
                <a:ea typeface="Times New Roman" panose="02020603050405020304" pitchFamily="18" charset="0"/>
              </a:rPr>
              <a:t>Testing &amp; Deployment</a:t>
            </a:r>
            <a:endParaRPr lang="en-IN"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96175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7. PERT Chart</a:t>
            </a:r>
          </a:p>
        </p:txBody>
      </p:sp>
      <p:sp>
        <p:nvSpPr>
          <p:cNvPr id="4" name="Rectangle 2">
            <a:extLst>
              <a:ext uri="{FF2B5EF4-FFF2-40B4-BE49-F238E27FC236}">
                <a16:creationId xmlns:a16="http://schemas.microsoft.com/office/drawing/2014/main" id="{66E41F3A-F4B6-F51C-2706-47EBA15640D4}"/>
              </a:ext>
            </a:extLst>
          </p:cNvPr>
          <p:cNvSpPr>
            <a:spLocks noChangeArrowheads="1"/>
          </p:cNvSpPr>
          <p:nvPr/>
        </p:nvSpPr>
        <p:spPr bwMode="auto">
          <a:xfrm>
            <a:off x="481263" y="102027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3">
            <a:extLst>
              <a:ext uri="{FF2B5EF4-FFF2-40B4-BE49-F238E27FC236}">
                <a16:creationId xmlns:a16="http://schemas.microsoft.com/office/drawing/2014/main" id="{30065EB4-3169-EF08-D034-51DF7360DE58}"/>
              </a:ext>
            </a:extLst>
          </p:cNvPr>
          <p:cNvSpPr>
            <a:spLocks noChangeArrowheads="1"/>
          </p:cNvSpPr>
          <p:nvPr/>
        </p:nvSpPr>
        <p:spPr bwMode="auto">
          <a:xfrm>
            <a:off x="481263" y="19727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 name="Picture 5">
            <a:extLst>
              <a:ext uri="{FF2B5EF4-FFF2-40B4-BE49-F238E27FC236}">
                <a16:creationId xmlns:a16="http://schemas.microsoft.com/office/drawing/2014/main" id="{A0D352ED-0EF9-7DB5-B35E-9594E6CB208D}"/>
              </a:ext>
            </a:extLst>
          </p:cNvPr>
          <p:cNvPicPr>
            <a:picLocks noChangeAspect="1"/>
          </p:cNvPicPr>
          <p:nvPr/>
        </p:nvPicPr>
        <p:blipFill>
          <a:blip r:embed="rId2"/>
          <a:stretch>
            <a:fillRect/>
          </a:stretch>
        </p:blipFill>
        <p:spPr>
          <a:xfrm>
            <a:off x="3417311" y="922307"/>
            <a:ext cx="2975325" cy="5349650"/>
          </a:xfrm>
          <a:prstGeom prst="rect">
            <a:avLst/>
          </a:prstGeom>
        </p:spPr>
      </p:pic>
    </p:spTree>
    <p:extLst>
      <p:ext uri="{BB962C8B-B14F-4D97-AF65-F5344CB8AC3E}">
        <p14:creationId xmlns:p14="http://schemas.microsoft.com/office/powerpoint/2010/main" val="2743588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14432</TotalTime>
  <Words>675</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Raghav Jain</cp:lastModifiedBy>
  <cp:revision>592</cp:revision>
  <dcterms:created xsi:type="dcterms:W3CDTF">2021-05-06T09:42:21Z</dcterms:created>
  <dcterms:modified xsi:type="dcterms:W3CDTF">2025-02-03T19:20:55Z</dcterms:modified>
</cp:coreProperties>
</file>