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7"/>
  </p:notesMasterIdLst>
  <p:sldIdLst>
    <p:sldId id="349" r:id="rId5"/>
    <p:sldId id="285" r:id="rId6"/>
    <p:sldId id="333" r:id="rId7"/>
    <p:sldId id="350" r:id="rId8"/>
    <p:sldId id="342" r:id="rId9"/>
    <p:sldId id="351" r:id="rId10"/>
    <p:sldId id="264" r:id="rId11"/>
    <p:sldId id="343" r:id="rId12"/>
    <p:sldId id="353" r:id="rId13"/>
    <p:sldId id="354" r:id="rId14"/>
    <p:sldId id="355" r:id="rId15"/>
    <p:sldId id="3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81" d="100"/>
          <a:sy n="81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B7D3A-26EC-49DF-970E-E11D4A7ED38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6261-25CB-45E4-A5B4-C785C735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6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</a:t>
            </a:r>
            <a:r>
              <a:rPr lang="en-US" baseline="0" dirty="0" smtClean="0"/>
              <a:t> no. </a:t>
            </a:r>
            <a:r>
              <a:rPr lang="en-US" dirty="0" smtClean="0"/>
              <a:t>2- Assumption due to </a:t>
            </a:r>
            <a:r>
              <a:rPr lang="en-US" sz="1200" dirty="0" smtClean="0"/>
              <a:t>paddy/rice crop.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Point no.</a:t>
            </a:r>
            <a:r>
              <a:rPr lang="en-US" sz="1200" baseline="0" dirty="0" smtClean="0"/>
              <a:t> 3- Weather condition (Cold)/ due to water logging crops destroy.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16261-25CB-45E4-A5B4-C785C7354DC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4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</a:t>
            </a:r>
            <a:r>
              <a:rPr lang="en-US" baseline="0" dirty="0" smtClean="0"/>
              <a:t> no. </a:t>
            </a:r>
            <a:r>
              <a:rPr lang="en-US" dirty="0" smtClean="0"/>
              <a:t>2- Assumption due to </a:t>
            </a:r>
            <a:r>
              <a:rPr lang="en-US" sz="1200" dirty="0" smtClean="0"/>
              <a:t>paddy/rice crop.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Point no.</a:t>
            </a:r>
            <a:r>
              <a:rPr lang="en-US" sz="1200" baseline="0" dirty="0" smtClean="0"/>
              <a:t> 3- Weather condition (Cold)/ due to water logging crops destroy.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16261-25CB-45E4-A5B4-C785C7354DC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4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16261-25CB-45E4-A5B4-C785C7354DC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7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with the lowest AIC offers the best fit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16261-25CB-45E4-A5B4-C785C7354DC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6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xmlns="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xmlns="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xmlns="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3182112"/>
            <a:ext cx="7356255" cy="1143000"/>
          </a:xfrm>
        </p:spPr>
        <p:txBody>
          <a:bodyPr>
            <a:normAutofit/>
          </a:bodyPr>
          <a:lstStyle/>
          <a:p>
            <a:r>
              <a:rPr lang="en-US" sz="7200" dirty="0"/>
              <a:t>SALES FORECAST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457200"/>
          </a:xfrm>
        </p:spPr>
        <p:txBody>
          <a:bodyPr/>
          <a:lstStyle/>
          <a:p>
            <a:r>
              <a:rPr lang="en-US" dirty="0"/>
              <a:t>Course and Batch: DSP–59 2022</a:t>
            </a:r>
          </a:p>
        </p:txBody>
      </p:sp>
      <p:pic>
        <p:nvPicPr>
          <p:cNvPr id="2050" name="Picture 2" descr="Imarticus Learning Reviews | Course Report">
            <a:extLst>
              <a:ext uri="{FF2B5EF4-FFF2-40B4-BE49-F238E27FC236}">
                <a16:creationId xmlns:a16="http://schemas.microsoft.com/office/drawing/2014/main" xmlns="" id="{67A49B24-3616-40DE-917D-8D508EA1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0" y="292545"/>
            <a:ext cx="7904480" cy="23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</a:t>
            </a:r>
            <a:r>
              <a:rPr lang="en-IN" dirty="0" err="1" smtClean="0"/>
              <a:t>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5" y="1612761"/>
            <a:ext cx="10146291" cy="438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0095" y="5920937"/>
            <a:ext cx="2932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SARIMAX- </a:t>
            </a:r>
            <a:r>
              <a:rPr lang="en-US" dirty="0" err="1" smtClean="0"/>
              <a:t>aic</a:t>
            </a:r>
            <a:r>
              <a:rPr lang="en-US" dirty="0"/>
              <a:t> </a:t>
            </a:r>
            <a:r>
              <a:rPr lang="en-US" dirty="0" smtClean="0"/>
              <a:t>is 198.71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Sales Forecast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93" y="1669225"/>
            <a:ext cx="8347180" cy="46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85" y="2856260"/>
            <a:ext cx="5671655" cy="1369074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xmlns="" id="{9D46B1A3-C5DA-C34C-93E4-11360375C6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82100" y="2596210"/>
            <a:ext cx="1993998" cy="1993998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xmlns="" id="{3C0B9D68-8F30-E84F-9E2F-573FAA18E1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2569981" y="2596210"/>
            <a:ext cx="1993998" cy="1993998"/>
          </a:xfrm>
        </p:spPr>
      </p:pic>
      <p:pic>
        <p:nvPicPr>
          <p:cNvPr id="36" name="Picture Placeholder 32">
            <a:extLst>
              <a:ext uri="{FF2B5EF4-FFF2-40B4-BE49-F238E27FC236}">
                <a16:creationId xmlns:a16="http://schemas.microsoft.com/office/drawing/2014/main" xmlns="" id="{D125A9C2-4641-3146-8396-D22F8ACF5A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4976582" y="2596210"/>
            <a:ext cx="1993998" cy="199399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9640" y="4780360"/>
            <a:ext cx="3975254" cy="7992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Suresh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Vishwakarma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12" name="Picture Placeholder 32">
            <a:extLst>
              <a:ext uri="{FF2B5EF4-FFF2-40B4-BE49-F238E27FC236}">
                <a16:creationId xmlns:a16="http://schemas.microsoft.com/office/drawing/2014/main" xmlns="" id="{9834718B-44F7-42E5-B57E-B1621DB2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63" y="2596210"/>
            <a:ext cx="1993998" cy="1993998"/>
          </a:xfrm>
          <a:prstGeom prst="ellipse">
            <a:avLst/>
          </a:prstGeom>
          <a:solidFill>
            <a:srgbClr val="EDEFF7"/>
          </a:solidFill>
          <a:ln w="38100">
            <a:solidFill>
              <a:srgbClr val="FFFF00"/>
            </a:solidFill>
          </a:ln>
        </p:spPr>
      </p:pic>
      <p:pic>
        <p:nvPicPr>
          <p:cNvPr id="14" name="Picture Placeholder 32">
            <a:extLst>
              <a:ext uri="{FF2B5EF4-FFF2-40B4-BE49-F238E27FC236}">
                <a16:creationId xmlns:a16="http://schemas.microsoft.com/office/drawing/2014/main" xmlns="" id="{99ED430D-51FF-4C0B-91EA-11F3D534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69" y="2596210"/>
            <a:ext cx="1993998" cy="1993998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8C38391C-A128-420C-8665-203CEF51A087}"/>
              </a:ext>
            </a:extLst>
          </p:cNvPr>
          <p:cNvSpPr txBox="1">
            <a:spLocks/>
          </p:cNvSpPr>
          <p:nvPr/>
        </p:nvSpPr>
        <p:spPr>
          <a:xfrm>
            <a:off x="229117" y="4780360"/>
            <a:ext cx="1993998" cy="79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Amol Sonar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31416C26-F373-42F0-94CD-DFE5A1C31F9A}"/>
              </a:ext>
            </a:extLst>
          </p:cNvPr>
          <p:cNvSpPr txBox="1">
            <a:spLocks/>
          </p:cNvSpPr>
          <p:nvPr/>
        </p:nvSpPr>
        <p:spPr>
          <a:xfrm>
            <a:off x="7573478" y="4780360"/>
            <a:ext cx="1993998" cy="79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Yogesh Trivedi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DDA0AC47-A2F8-4825-BE45-BED842EE5A1E}"/>
              </a:ext>
            </a:extLst>
          </p:cNvPr>
          <p:cNvSpPr txBox="1">
            <a:spLocks/>
          </p:cNvSpPr>
          <p:nvPr/>
        </p:nvSpPr>
        <p:spPr>
          <a:xfrm>
            <a:off x="9947567" y="4780360"/>
            <a:ext cx="1993998" cy="79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Aditya Singh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2D67E6D8-FF6D-41C4-9F07-EFB9B846F247}"/>
              </a:ext>
            </a:extLst>
          </p:cNvPr>
          <p:cNvSpPr txBox="1">
            <a:spLocks/>
          </p:cNvSpPr>
          <p:nvPr/>
        </p:nvSpPr>
        <p:spPr>
          <a:xfrm>
            <a:off x="2627057" y="4780360"/>
            <a:ext cx="1993998" cy="79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Aniket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Kamble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xmlns="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5654414" y="421818"/>
            <a:ext cx="6089650" cy="6088266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919" y="1790891"/>
            <a:ext cx="5088975" cy="4719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Analyze and forecast sales of pesticides for a domestic pesticide </a:t>
            </a:r>
            <a:r>
              <a:rPr lang="en-US" b="1" dirty="0"/>
              <a:t>ABC manufacturing company</a:t>
            </a: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Requirement Statement:-</a:t>
            </a:r>
          </a:p>
          <a:p>
            <a:pPr marL="0" indent="0">
              <a:buNone/>
            </a:pPr>
            <a:r>
              <a:rPr lang="en-US" dirty="0"/>
              <a:t>Analyze variables that impact the sales of the product.</a:t>
            </a:r>
          </a:p>
          <a:p>
            <a:pPr marL="0" indent="0">
              <a:buNone/>
            </a:pPr>
            <a:r>
              <a:rPr lang="en-US" b="1" dirty="0"/>
              <a:t>Understand external factors </a:t>
            </a:r>
            <a:r>
              <a:rPr lang="en-US" dirty="0"/>
              <a:t>affecting sales trends of pesticide.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Build data model for the following</a:t>
            </a:r>
          </a:p>
          <a:p>
            <a:pPr marL="0" indent="0">
              <a:buNone/>
            </a:pPr>
            <a:r>
              <a:rPr lang="en-US" dirty="0"/>
              <a:t>Conduct </a:t>
            </a:r>
            <a:r>
              <a:rPr lang="en-US" b="1" dirty="0"/>
              <a:t>state wise trend analysis </a:t>
            </a:r>
            <a:r>
              <a:rPr lang="en-US" dirty="0"/>
              <a:t>of the given sales.</a:t>
            </a:r>
          </a:p>
          <a:p>
            <a:pPr marL="0" indent="0">
              <a:buNone/>
            </a:pPr>
            <a:r>
              <a:rPr lang="en-US" dirty="0"/>
              <a:t>Identify </a:t>
            </a:r>
            <a:r>
              <a:rPr lang="en-US" b="1" dirty="0"/>
              <a:t>other reasons </a:t>
            </a:r>
            <a:r>
              <a:rPr lang="en-US" dirty="0"/>
              <a:t>if they are influencing Pesticide sales.</a:t>
            </a:r>
          </a:p>
          <a:p>
            <a:pPr marL="0" indent="0">
              <a:buNone/>
            </a:pPr>
            <a:r>
              <a:rPr lang="en-US" dirty="0"/>
              <a:t>Provide state wise forecast of Pesticide sales for ABC Manufacturing.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487"/>
            <a:ext cx="6953900" cy="1369074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9" y="1761541"/>
            <a:ext cx="5810250" cy="3797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48" y="1885625"/>
            <a:ext cx="5827889" cy="37637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330" y="5922816"/>
            <a:ext cx="5810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Year on Year “Insecticides</a:t>
            </a:r>
            <a:r>
              <a:rPr lang="en-US" sz="1400" dirty="0"/>
              <a:t>” is having max sales i.e. 72% as compare to other Pesticides.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1048" y="5934064"/>
            <a:ext cx="5380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Uttar Pradesh </a:t>
            </a:r>
            <a:r>
              <a:rPr lang="en-US" sz="1400" dirty="0"/>
              <a:t>is majorly using all type of </a:t>
            </a:r>
            <a:r>
              <a:rPr lang="en-US" sz="1400" dirty="0" smtClean="0"/>
              <a:t>Pesticides.</a:t>
            </a:r>
          </a:p>
          <a:p>
            <a:r>
              <a:rPr lang="en-US" sz="1400" dirty="0"/>
              <a:t>ABC Manufacturing is not selling </a:t>
            </a:r>
            <a:r>
              <a:rPr lang="en-US" sz="1400" b="1" dirty="0" smtClean="0"/>
              <a:t>Bactericides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75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487"/>
            <a:ext cx="6953900" cy="1369074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59" y="5352297"/>
            <a:ext cx="10042791" cy="12233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Q4 is having Good Sale of Pesticides &amp; we noticed low rainfall in this Qtr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Q3 is having Average Sale of Pesticides where as rainfall is very good in this Qtr.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58199" y="1529191"/>
            <a:ext cx="352044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Observations:-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Inverse </a:t>
            </a:r>
            <a:r>
              <a:rPr lang="en-US" dirty="0"/>
              <a:t>relationship can be seen rainfall &amp; sell of pesticides.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Uttar </a:t>
            </a:r>
            <a:r>
              <a:rPr lang="en-US" dirty="0"/>
              <a:t>Pradesh as an exception can be seen higher rainfall &amp; higher sale of pesticides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9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State </a:t>
            </a:r>
            <a:r>
              <a:rPr lang="en-US" dirty="0"/>
              <a:t>like Uttarakhand &amp; Himachal Pradesh have Hilly Mountain area’s &amp; crops grown here are sensitive to water logging.</a:t>
            </a:r>
          </a:p>
          <a:p>
            <a:pPr algn="r"/>
            <a:endParaRPr lang="en-US" sz="1100" dirty="0"/>
          </a:p>
          <a:p>
            <a:pPr algn="r"/>
            <a:endParaRPr lang="en-US" sz="1100" dirty="0" smtClean="0"/>
          </a:p>
          <a:p>
            <a:pPr algn="r"/>
            <a:endParaRPr lang="en-US" sz="1100" dirty="0"/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(</a:t>
            </a:r>
            <a:r>
              <a:rPr lang="en-US" sz="1100" dirty="0"/>
              <a:t>Rainfall data referred from website- </a:t>
            </a:r>
            <a:r>
              <a:rPr lang="en-US" sz="1100" dirty="0">
                <a:solidFill>
                  <a:srgbClr val="00B0F0"/>
                </a:solidFill>
              </a:rPr>
              <a:t>data.gov.in</a:t>
            </a:r>
            <a:r>
              <a:rPr lang="en-US" sz="11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1" y="1483556"/>
            <a:ext cx="8286750" cy="4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1817"/>
            <a:ext cx="9180576" cy="1369074"/>
          </a:xfrm>
        </p:spPr>
        <p:txBody>
          <a:bodyPr/>
          <a:lstStyle/>
          <a:p>
            <a:r>
              <a:rPr lang="en-US" dirty="0" smtClean="0"/>
              <a:t>State Wise ABC Manufacturing sale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790891"/>
            <a:ext cx="11430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01" y="1868954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Missing </a:t>
            </a:r>
            <a:r>
              <a:rPr lang="en-US" dirty="0"/>
              <a:t>Value </a:t>
            </a:r>
            <a:r>
              <a:rPr lang="en-US" dirty="0" smtClean="0"/>
              <a:t>Analysis done – No missing value found in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Derived Final date using </a:t>
            </a:r>
            <a:r>
              <a:rPr lang="en-US" dirty="0" err="1" smtClean="0"/>
              <a:t>Fin_year</a:t>
            </a:r>
            <a:r>
              <a:rPr lang="en-US" dirty="0" smtClean="0"/>
              <a:t> &amp; Month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type conversion for Final date.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 </a:t>
            </a:r>
            <a:r>
              <a:rPr lang="en-US" dirty="0"/>
              <a:t>v</a:t>
            </a:r>
            <a:r>
              <a:rPr lang="en-US" dirty="0" smtClean="0"/>
              <a:t>alue distribution.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Sorted data on chronological order.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Grouping &amp; Re-indexing based on Final 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ReSample</a:t>
            </a:r>
            <a:r>
              <a:rPr lang="en-US" dirty="0" smtClean="0"/>
              <a:t> data on Quarter wise basis mean.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and Cross-validation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477" y="5878437"/>
            <a:ext cx="421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Simple Exponential – </a:t>
            </a:r>
            <a:r>
              <a:rPr lang="en-US" dirty="0" err="1" smtClean="0"/>
              <a:t>aic</a:t>
            </a:r>
            <a:r>
              <a:rPr lang="en-US" dirty="0"/>
              <a:t> is </a:t>
            </a:r>
            <a:r>
              <a:rPr lang="en-US" dirty="0" smtClean="0"/>
              <a:t>302.84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3" y="2017719"/>
            <a:ext cx="5907540" cy="3848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829" y="2136899"/>
            <a:ext cx="5626849" cy="35870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2494" y="5781015"/>
            <a:ext cx="324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Holt Linear – </a:t>
            </a:r>
            <a:r>
              <a:rPr lang="en-US" dirty="0" err="1" smtClean="0"/>
              <a:t>aic</a:t>
            </a:r>
            <a:r>
              <a:rPr lang="en-US" dirty="0"/>
              <a:t> is </a:t>
            </a:r>
            <a:r>
              <a:rPr lang="en-US" dirty="0" smtClean="0"/>
              <a:t>306.51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2733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Aic</a:t>
            </a:r>
            <a:r>
              <a:rPr lang="en-US" sz="1200" dirty="0"/>
              <a:t>- </a:t>
            </a:r>
            <a:r>
              <a:rPr lang="en-US" sz="1200" dirty="0" err="1"/>
              <a:t>Akaike</a:t>
            </a:r>
            <a:r>
              <a:rPr lang="en-US" sz="1200" dirty="0"/>
              <a:t> Information Criterion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and Cross-validation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845" y="6075316"/>
            <a:ext cx="317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Holt Winter- </a:t>
            </a:r>
            <a:r>
              <a:rPr lang="en-US" dirty="0" err="1" smtClean="0"/>
              <a:t>aic</a:t>
            </a:r>
            <a:r>
              <a:rPr lang="en-US" dirty="0"/>
              <a:t> </a:t>
            </a:r>
            <a:r>
              <a:rPr lang="en-US" dirty="0" smtClean="0"/>
              <a:t>is 308.84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02" y="2153457"/>
            <a:ext cx="5180760" cy="3762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14619" y="593281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ARIMA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7" y="2123400"/>
            <a:ext cx="58959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388</Words>
  <Application>Microsoft Office PowerPoint</Application>
  <PresentationFormat>Widescreen</PresentationFormat>
  <Paragraphs>68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Bodoni SvtyTwo ITC TT-Book</vt:lpstr>
      <vt:lpstr>Calibri</vt:lpstr>
      <vt:lpstr>Consolas</vt:lpstr>
      <vt:lpstr>Verdana</vt:lpstr>
      <vt:lpstr>Wingdings</vt:lpstr>
      <vt:lpstr>RetrospectVTI</vt:lpstr>
      <vt:lpstr>SALES FORECAST</vt:lpstr>
      <vt:lpstr>OUR TEAM</vt:lpstr>
      <vt:lpstr>Overview</vt:lpstr>
      <vt:lpstr>Exploratory Data Analysis</vt:lpstr>
      <vt:lpstr>Exploratory Data Analysis</vt:lpstr>
      <vt:lpstr>State Wise ABC Manufacturing sale</vt:lpstr>
      <vt:lpstr>Model Building:</vt:lpstr>
      <vt:lpstr>Testing and Cross-validation</vt:lpstr>
      <vt:lpstr>Testing and Cross-validation</vt:lpstr>
      <vt:lpstr>Final ModEl</vt:lpstr>
      <vt:lpstr>Sales Forecast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2022-11-24T16:42:45Z</dcterms:created>
  <dcterms:modified xsi:type="dcterms:W3CDTF">2022-11-26T06:57:02Z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