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80" r:id="rId5"/>
    <p:sldId id="281" r:id="rId6"/>
    <p:sldId id="279" r:id="rId7"/>
    <p:sldId id="282" r:id="rId8"/>
    <p:sldId id="286" r:id="rId9"/>
    <p:sldId id="287" r:id="rId10"/>
    <p:sldId id="288" r:id="rId11"/>
    <p:sldId id="289" r:id="rId12"/>
  </p:sldIdLst>
  <p:sldSz cx="12192000" cy="6858000"/>
  <p:notesSz cx="6858000" cy="9144000"/>
  <p:embeddedFontLst>
    <p:embeddedFont>
      <p:font typeface="Bahnschrift" panose="020B0502040204020203" pitchFamily="34" charset="0"/>
      <p:regular r:id="rId14"/>
      <p:bold r:id="rId15"/>
    </p:embeddedFont>
    <p:embeddedFont>
      <p:font typeface="Lato" panose="020F0502020204030203"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755"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62821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606576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9746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13859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69415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8556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358059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73989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Make </a:t>
            </a:r>
            <a:r>
              <a:rPr lang="en-US" sz="2000" dirty="0">
                <a:solidFill>
                  <a:srgbClr val="757070"/>
                </a:solidFill>
                <a:latin typeface="Lato"/>
                <a:ea typeface="Lato"/>
                <a:cs typeface="Lato"/>
                <a:sym typeface="Lato"/>
              </a:rPr>
              <a:t>the changes in the</a:t>
            </a:r>
            <a:r>
              <a:rPr lang="en-US" sz="2000" b="0" i="0" u="none" strike="noStrike" cap="none" dirty="0">
                <a:solidFill>
                  <a:srgbClr val="757070"/>
                </a:solidFill>
                <a:latin typeface="Lato"/>
                <a:ea typeface="Lato"/>
                <a:cs typeface="Lato"/>
                <a:sym typeface="Lato"/>
              </a:rPr>
              <a:t> PPT </a:t>
            </a:r>
            <a:r>
              <a:rPr lang="en-US" sz="2000" dirty="0">
                <a:solidFill>
                  <a:srgbClr val="757070"/>
                </a:solidFill>
                <a:latin typeface="Lato"/>
                <a:ea typeface="Lato"/>
                <a:cs typeface="Lato"/>
                <a:sym typeface="Lato"/>
              </a:rPr>
              <a:t>as you solve the parts</a:t>
            </a:r>
            <a:endParaRPr dirty="0"/>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This file contains the template for </a:t>
            </a:r>
            <a:r>
              <a:rPr lang="en-IN" sz="2000" b="0" i="0" u="none" strike="noStrike" cap="none" dirty="0">
                <a:solidFill>
                  <a:srgbClr val="757070"/>
                </a:solidFill>
                <a:latin typeface="Lato"/>
                <a:ea typeface="Lato"/>
                <a:cs typeface="Lato"/>
                <a:sym typeface="Lato"/>
              </a:rPr>
              <a:t>the </a:t>
            </a:r>
            <a:r>
              <a:rPr lang="en-IN" sz="2000" b="1" i="0" u="none" strike="noStrike" cap="none" dirty="0">
                <a:solidFill>
                  <a:srgbClr val="757070"/>
                </a:solidFill>
                <a:latin typeface="Lato"/>
                <a:ea typeface="Lato"/>
                <a:cs typeface="Lato"/>
                <a:sym typeface="Lato"/>
              </a:rPr>
              <a:t>EDA part </a:t>
            </a:r>
            <a:r>
              <a:rPr lang="en-IN" sz="2000" b="0" i="0" u="none" strike="noStrike" cap="none" dirty="0">
                <a:solidFill>
                  <a:srgbClr val="757070"/>
                </a:solidFill>
                <a:latin typeface="Lato"/>
                <a:ea typeface="Lato"/>
                <a:cs typeface="Lato"/>
                <a:sym typeface="Lato"/>
              </a:rPr>
              <a:t>of the project.</a:t>
            </a:r>
            <a:endParaRPr sz="1400" b="0" i="0" u="none" strike="noStrike" cap="none" dirty="0">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Check the instructions added in the note section of every slide for clarity.</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Don’t move around any image or text box</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If you require more/lesser elements, be careful when you copy/delete the existing ones.</a:t>
            </a:r>
            <a:endParaRPr dirty="0"/>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p:txBody>
      </p:sp>
      <p:pic>
        <p:nvPicPr>
          <p:cNvPr id="3" name="Picture 2" descr="A picture containing logo&#10;&#10;Description automatically generated">
            <a:extLst>
              <a:ext uri="{FF2B5EF4-FFF2-40B4-BE49-F238E27FC236}">
                <a16:creationId xmlns:a16="http://schemas.microsoft.com/office/drawing/2014/main" id="{9C41E9D6-1A5B-61A9-15E1-E1D35E326C52}"/>
              </a:ext>
            </a:extLst>
          </p:cNvPr>
          <p:cNvPicPr>
            <a:picLocks noChangeAspect="1"/>
          </p:cNvPicPr>
          <p:nvPr/>
        </p:nvPicPr>
        <p:blipFill>
          <a:blip r:embed="rId3"/>
          <a:stretch>
            <a:fillRect/>
          </a:stretch>
        </p:blipFill>
        <p:spPr>
          <a:xfrm>
            <a:off x="9704676" y="120118"/>
            <a:ext cx="2080953" cy="10047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a:t>
            </a:r>
            <a:r>
              <a:rPr lang="en-US" dirty="0">
                <a:latin typeface="Lato"/>
                <a:ea typeface="Lato"/>
                <a:cs typeface="Lato"/>
                <a:sym typeface="Lato"/>
              </a:rPr>
              <a:t> Call duration vs Contacted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86049497-DBB7-A05D-5CCF-1D6D62D1A658}"/>
              </a:ext>
            </a:extLst>
          </p:cNvPr>
          <p:cNvPicPr>
            <a:picLocks noChangeAspect="1"/>
          </p:cNvPicPr>
          <p:nvPr/>
        </p:nvPicPr>
        <p:blipFill>
          <a:blip r:embed="rId3"/>
          <a:stretch>
            <a:fillRect/>
          </a:stretch>
        </p:blipFill>
        <p:spPr>
          <a:xfrm>
            <a:off x="989868" y="1997890"/>
            <a:ext cx="6623044" cy="4328482"/>
          </a:xfrm>
          <a:prstGeom prst="rect">
            <a:avLst/>
          </a:prstGeom>
        </p:spPr>
      </p:pic>
    </p:spTree>
    <p:extLst>
      <p:ext uri="{BB962C8B-B14F-4D97-AF65-F5344CB8AC3E}">
        <p14:creationId xmlns:p14="http://schemas.microsoft.com/office/powerpoint/2010/main" val="243815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br>
              <a:rPr lang="en-US" sz="3500" b="1" dirty="0">
                <a:solidFill>
                  <a:srgbClr val="EF413D"/>
                </a:solidFill>
              </a:rPr>
            </a:br>
            <a:r>
              <a:rPr lang="en-US" sz="1000" b="1" dirty="0">
                <a:solidFill>
                  <a:srgbClr val="EF413D"/>
                </a:solidFill>
              </a:rPr>
              <a:t> </a:t>
            </a:r>
            <a:br>
              <a:rPr lang="en-US" b="1" dirty="0"/>
            </a:br>
            <a:endParaRPr sz="3000" dirty="0"/>
          </a:p>
        </p:txBody>
      </p:sp>
      <p:sp>
        <p:nvSpPr>
          <p:cNvPr id="8" name="TextBox 7">
            <a:extLst>
              <a:ext uri="{FF2B5EF4-FFF2-40B4-BE49-F238E27FC236}">
                <a16:creationId xmlns:a16="http://schemas.microsoft.com/office/drawing/2014/main" id="{974E84B2-B030-E72E-EDC4-F2483BA34DAF}"/>
              </a:ext>
            </a:extLst>
          </p:cNvPr>
          <p:cNvSpPr txBox="1"/>
          <p:nvPr/>
        </p:nvSpPr>
        <p:spPr>
          <a:xfrm>
            <a:off x="1754372" y="365125"/>
            <a:ext cx="8144539" cy="1261884"/>
          </a:xfrm>
          <a:prstGeom prst="rect">
            <a:avLst/>
          </a:prstGeom>
          <a:noFill/>
        </p:spPr>
        <p:txBody>
          <a:bodyPr wrap="square">
            <a:spAutoFit/>
          </a:bodyPr>
          <a:lstStyle/>
          <a:p>
            <a:pPr algn="ctr"/>
            <a:r>
              <a:rPr lang="en-US" sz="3600" b="1" dirty="0">
                <a:solidFill>
                  <a:srgbClr val="EF413D"/>
                </a:solidFill>
                <a:latin typeface="Lato" panose="020F0502020204030203" pitchFamily="34" charset="0"/>
                <a:ea typeface="Lato" panose="020F0502020204030203" pitchFamily="34" charset="0"/>
                <a:cs typeface="Lato" panose="020F0502020204030203" pitchFamily="34" charset="0"/>
              </a:rPr>
              <a:t>PART IV: Major insights</a:t>
            </a:r>
            <a:br>
              <a:rPr lang="en-US" sz="1600" b="1" dirty="0">
                <a:solidFill>
                  <a:srgbClr val="EF413D"/>
                </a:solidFill>
              </a:rPr>
            </a:br>
            <a:r>
              <a:rPr lang="en-US" sz="800" b="1" dirty="0">
                <a:solidFill>
                  <a:srgbClr val="EF413D"/>
                </a:solidFill>
              </a:rPr>
              <a:t> </a:t>
            </a:r>
            <a:br>
              <a:rPr lang="en-US" b="1" dirty="0"/>
            </a:br>
            <a:r>
              <a:rPr lang="en-US" sz="3200" b="1" dirty="0">
                <a:solidFill>
                  <a:srgbClr val="5A5A5A"/>
                </a:solidFill>
                <a:latin typeface="Lato" panose="020F0502020204030203" pitchFamily="34" charset="0"/>
                <a:ea typeface="Lato" panose="020F0502020204030203" pitchFamily="34" charset="0"/>
                <a:cs typeface="Lato" panose="020F0502020204030203" pitchFamily="34" charset="0"/>
              </a:rPr>
              <a:t>Marketing Campaign </a:t>
            </a:r>
            <a:r>
              <a:rPr lang="en-US" sz="3200" b="1" dirty="0" err="1">
                <a:solidFill>
                  <a:srgbClr val="5A5A5A"/>
                </a:solidFill>
                <a:latin typeface="Lato" panose="020F0502020204030203" pitchFamily="34" charset="0"/>
                <a:ea typeface="Lato" panose="020F0502020204030203" pitchFamily="34" charset="0"/>
                <a:cs typeface="Lato" panose="020F0502020204030203" pitchFamily="34" charset="0"/>
              </a:rPr>
              <a:t>Optimisation</a:t>
            </a:r>
            <a:endParaRPr lang="en-IN" sz="3200" dirty="0">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B95133BA-9118-8B4D-6AA8-E306750096EE}"/>
              </a:ext>
            </a:extLst>
          </p:cNvPr>
          <p:cNvSpPr txBox="1"/>
          <p:nvPr/>
        </p:nvSpPr>
        <p:spPr>
          <a:xfrm>
            <a:off x="838200" y="2973488"/>
            <a:ext cx="10070805" cy="1323439"/>
          </a:xfrm>
          <a:prstGeom prst="rect">
            <a:avLst/>
          </a:prstGeom>
          <a:noFill/>
        </p:spPr>
        <p:txBody>
          <a:bodyPr wrap="square">
            <a:spAutoFit/>
          </a:bodyPr>
          <a:lstStyle/>
          <a:p>
            <a:pPr marL="457200" indent="-457200">
              <a:buAutoNum type="arabicPeriod"/>
            </a:pPr>
            <a:r>
              <a:rPr lang="en-IN" sz="2000" dirty="0">
                <a:latin typeface="Bahnschrift" panose="020B0502040204020203" pitchFamily="34" charset="0"/>
              </a:rPr>
              <a:t>The average call duration for each successful term deposit is 10 minutes, so the cost is approx. Rs. 100for each conversion.</a:t>
            </a:r>
          </a:p>
          <a:p>
            <a:pPr marL="457200" indent="-457200">
              <a:buAutoNum type="arabicPeriod"/>
            </a:pPr>
            <a:r>
              <a:rPr lang="en-IN" sz="2000" dirty="0">
                <a:latin typeface="Bahnschrift" panose="020B0502040204020203" pitchFamily="34" charset="0"/>
              </a:rPr>
              <a:t>The segment with Masters and Married have the highest conversion rates hence this segment could be targeted.</a:t>
            </a:r>
          </a:p>
        </p:txBody>
      </p:sp>
    </p:spTree>
    <p:extLst>
      <p:ext uri="{BB962C8B-B14F-4D97-AF65-F5344CB8AC3E}">
        <p14:creationId xmlns:p14="http://schemas.microsoft.com/office/powerpoint/2010/main" val="200177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Aditya Singh Negi</a:t>
            </a:r>
            <a:endParaRPr dirty="0">
              <a:solidFill>
                <a:srgbClr val="5A5A5A"/>
              </a:solidFill>
            </a:endParaRPr>
          </a:p>
        </p:txBody>
      </p:sp>
      <p:sp>
        <p:nvSpPr>
          <p:cNvPr id="93" name="Google Shape;93;p13"/>
          <p:cNvSpPr txBox="1">
            <a:spLocks noGrp="1"/>
          </p:cNvSpPr>
          <p:nvPr>
            <p:ph type="body" idx="1"/>
          </p:nvPr>
        </p:nvSpPr>
        <p:spPr>
          <a:xfrm>
            <a:off x="725659" y="2515151"/>
            <a:ext cx="10515600" cy="4110732"/>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p>
          <a:p>
            <a:pPr marL="50800" lvl="0" indent="0">
              <a:buNone/>
            </a:pPr>
            <a:r>
              <a:rPr lang="en-IN" sz="2000" b="1" dirty="0">
                <a:solidFill>
                  <a:srgbClr val="5A5A5A"/>
                </a:solidFill>
              </a:rPr>
              <a:t>Bank of Corporate </a:t>
            </a:r>
            <a:r>
              <a:rPr lang="en-US" sz="2000" dirty="0"/>
              <a:t>conducted a telemarketing campaign for one of its financial products, ‘Term deposits’, to build a long-term relationship with the existing customers. </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Your goal is to identify the target customers for the term deposits from the pool of the bank’s existing customers. You should also capture the key driving factors (or driver variables) behind the successful conversion of a customer, i.e., the customer opening a term deposit account with the bank. </a:t>
            </a:r>
            <a:endParaRPr lang="en-US" sz="2000" dirty="0">
              <a:latin typeface="Lato" panose="020F0502020204030203" pitchFamily="34" charset="0"/>
              <a:ea typeface="Lato" panose="020F0502020204030203" pitchFamily="34" charset="0"/>
              <a:cs typeface="Lato" panose="020F0502020204030203" pitchFamily="34" charset="0"/>
            </a:endParaRPr>
          </a:p>
          <a:p>
            <a:pPr marL="50800" lvl="0" indent="0">
              <a:buNone/>
            </a:pPr>
            <a:endParaRPr lang="en-US" sz="2000" dirty="0"/>
          </a:p>
          <a:p>
            <a:pPr marL="50800" lvl="0" indent="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lvl="0" indent="0">
              <a:spcBef>
                <a:spcPts val="0"/>
              </a:spcBef>
              <a:buNone/>
            </a:pPr>
            <a:r>
              <a:rPr lang="en-US" sz="2000" dirty="0"/>
              <a:t>To identify the target customers and the driving factors behind a successful customer conversion for future marketing campaigns.</a:t>
            </a:r>
            <a:endParaRPr sz="2000" dirty="0">
              <a:solidFill>
                <a:srgbClr val="5A5A5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Education level</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A661D11C-0B7F-8F07-9A0E-7DA6ADE96732}"/>
              </a:ext>
            </a:extLst>
          </p:cNvPr>
          <p:cNvPicPr>
            <a:picLocks noChangeAspect="1"/>
          </p:cNvPicPr>
          <p:nvPr/>
        </p:nvPicPr>
        <p:blipFill>
          <a:blip r:embed="rId3"/>
          <a:stretch>
            <a:fillRect/>
          </a:stretch>
        </p:blipFill>
        <p:spPr>
          <a:xfrm>
            <a:off x="728781" y="2009553"/>
            <a:ext cx="7532716" cy="44018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Age of the Account Holder</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C809ABBB-075A-57AB-888D-3D6459B71B99}"/>
              </a:ext>
            </a:extLst>
          </p:cNvPr>
          <p:cNvPicPr>
            <a:picLocks noChangeAspect="1"/>
          </p:cNvPicPr>
          <p:nvPr/>
        </p:nvPicPr>
        <p:blipFill>
          <a:blip r:embed="rId3"/>
          <a:stretch>
            <a:fillRect/>
          </a:stretch>
        </p:blipFill>
        <p:spPr>
          <a:xfrm>
            <a:off x="679950" y="2144158"/>
            <a:ext cx="7621064" cy="4348717"/>
          </a:xfrm>
          <a:prstGeom prst="rect">
            <a:avLst/>
          </a:prstGeom>
        </p:spPr>
      </p:pic>
    </p:spTree>
    <p:extLst>
      <p:ext uri="{BB962C8B-B14F-4D97-AF65-F5344CB8AC3E}">
        <p14:creationId xmlns:p14="http://schemas.microsoft.com/office/powerpoint/2010/main" val="190503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call duration of customers in seconds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7365282F-0AEF-6F83-C941-982DD644E5D3}"/>
              </a:ext>
            </a:extLst>
          </p:cNvPr>
          <p:cNvPicPr>
            <a:picLocks noChangeAspect="1"/>
          </p:cNvPicPr>
          <p:nvPr/>
        </p:nvPicPr>
        <p:blipFill>
          <a:blip r:embed="rId3"/>
          <a:stretch>
            <a:fillRect/>
          </a:stretch>
        </p:blipFill>
        <p:spPr>
          <a:xfrm>
            <a:off x="708284" y="2112206"/>
            <a:ext cx="7925906" cy="4171636"/>
          </a:xfrm>
          <a:prstGeom prst="rect">
            <a:avLst/>
          </a:prstGeom>
        </p:spPr>
      </p:pic>
    </p:spTree>
    <p:extLst>
      <p:ext uri="{BB962C8B-B14F-4D97-AF65-F5344CB8AC3E}">
        <p14:creationId xmlns:p14="http://schemas.microsoft.com/office/powerpoint/2010/main" val="79853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Martial status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2C7D60F0-C2F1-9619-DC5E-C5417B14B5B4}"/>
              </a:ext>
            </a:extLst>
          </p:cNvPr>
          <p:cNvPicPr>
            <a:picLocks noChangeAspect="1"/>
          </p:cNvPicPr>
          <p:nvPr/>
        </p:nvPicPr>
        <p:blipFill>
          <a:blip r:embed="rId3"/>
          <a:stretch>
            <a:fillRect/>
          </a:stretch>
        </p:blipFill>
        <p:spPr>
          <a:xfrm>
            <a:off x="838200" y="2011879"/>
            <a:ext cx="6287377" cy="4480995"/>
          </a:xfrm>
          <a:prstGeom prst="rect">
            <a:avLst/>
          </a:prstGeom>
        </p:spPr>
      </p:pic>
    </p:spTree>
    <p:extLst>
      <p:ext uri="{BB962C8B-B14F-4D97-AF65-F5344CB8AC3E}">
        <p14:creationId xmlns:p14="http://schemas.microsoft.com/office/powerpoint/2010/main" val="137416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Age vs Job</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57402FAF-FCDE-C32C-F610-A3BD91285A11}"/>
              </a:ext>
            </a:extLst>
          </p:cNvPr>
          <p:cNvPicPr>
            <a:picLocks noChangeAspect="1"/>
          </p:cNvPicPr>
          <p:nvPr/>
        </p:nvPicPr>
        <p:blipFill>
          <a:blip r:embed="rId3"/>
          <a:stretch>
            <a:fillRect/>
          </a:stretch>
        </p:blipFill>
        <p:spPr>
          <a:xfrm>
            <a:off x="660836" y="2041451"/>
            <a:ext cx="8573696" cy="4376996"/>
          </a:xfrm>
          <a:prstGeom prst="rect">
            <a:avLst/>
          </a:prstGeom>
        </p:spPr>
      </p:pic>
    </p:spTree>
    <p:extLst>
      <p:ext uri="{BB962C8B-B14F-4D97-AF65-F5344CB8AC3E}">
        <p14:creationId xmlns:p14="http://schemas.microsoft.com/office/powerpoint/2010/main" val="219998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Education vs Call duration</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EEE19D8A-6D27-9AC3-3170-70AB9BA0DC09}"/>
              </a:ext>
            </a:extLst>
          </p:cNvPr>
          <p:cNvPicPr>
            <a:picLocks noChangeAspect="1"/>
          </p:cNvPicPr>
          <p:nvPr/>
        </p:nvPicPr>
        <p:blipFill>
          <a:blip r:embed="rId3"/>
          <a:stretch>
            <a:fillRect/>
          </a:stretch>
        </p:blipFill>
        <p:spPr>
          <a:xfrm>
            <a:off x="838200" y="1983600"/>
            <a:ext cx="7008628" cy="4300242"/>
          </a:xfrm>
          <a:prstGeom prst="rect">
            <a:avLst/>
          </a:prstGeom>
        </p:spPr>
      </p:pic>
    </p:spTree>
    <p:extLst>
      <p:ext uri="{BB962C8B-B14F-4D97-AF65-F5344CB8AC3E}">
        <p14:creationId xmlns:p14="http://schemas.microsoft.com/office/powerpoint/2010/main" val="63305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Age vs Education</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822019E6-F6B4-29E0-AAF3-3D68DF424718}"/>
              </a:ext>
            </a:extLst>
          </p:cNvPr>
          <p:cNvPicPr>
            <a:picLocks noChangeAspect="1"/>
          </p:cNvPicPr>
          <p:nvPr/>
        </p:nvPicPr>
        <p:blipFill>
          <a:blip r:embed="rId3"/>
          <a:stretch>
            <a:fillRect/>
          </a:stretch>
        </p:blipFill>
        <p:spPr>
          <a:xfrm>
            <a:off x="1065402" y="2019805"/>
            <a:ext cx="6239165" cy="4370362"/>
          </a:xfrm>
          <a:prstGeom prst="rect">
            <a:avLst/>
          </a:prstGeom>
        </p:spPr>
      </p:pic>
    </p:spTree>
    <p:extLst>
      <p:ext uri="{BB962C8B-B14F-4D97-AF65-F5344CB8AC3E}">
        <p14:creationId xmlns:p14="http://schemas.microsoft.com/office/powerpoint/2010/main" val="33381255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598</Words>
  <Application>Microsoft Office PowerPoint</Application>
  <PresentationFormat>Widescreen</PresentationFormat>
  <Paragraphs>196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Arial</vt:lpstr>
      <vt:lpstr>Calibri</vt:lpstr>
      <vt:lpstr>Bahnschrift</vt:lpstr>
      <vt:lpstr>Office Theme</vt:lpstr>
      <vt:lpstr>ASSIGNMENT GUIDELINES</vt:lpstr>
      <vt:lpstr>ASSIGNMENT   Name: Aditya Singh Negi</vt:lpstr>
      <vt:lpstr>PART I :  Univariate Analysis   </vt:lpstr>
      <vt:lpstr>PART I :  Univariate Analysis   </vt:lpstr>
      <vt:lpstr>PART I :  Univariate Analysis   </vt:lpstr>
      <vt:lpstr>PART I :  Univariate Analysis   </vt:lpstr>
      <vt:lpstr>PART II :  Bivariate Analysis   </vt:lpstr>
      <vt:lpstr>PART II :  Bivariate Analysis   </vt:lpstr>
      <vt:lpstr>PART II :  Bivariate Analysis   </vt:lpstr>
      <vt:lpstr>PART II :  Bivariate Analysis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Mahima Prasad</dc:creator>
  <cp:lastModifiedBy>Aditya Singh Negi</cp:lastModifiedBy>
  <cp:revision>29</cp:revision>
  <dcterms:modified xsi:type="dcterms:W3CDTF">2024-05-12T18:45:47Z</dcterms:modified>
</cp:coreProperties>
</file>