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7" r:id="rId13"/>
    <p:sldId id="278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81" r:id="rId24"/>
    <p:sldId id="282" r:id="rId25"/>
    <p:sldId id="283" r:id="rId26"/>
    <p:sldId id="284" r:id="rId27"/>
  </p:sldIdLst>
  <p:sldSz cx="12192000" cy="6858000"/>
  <p:notesSz cx="6858000" cy="9144000"/>
  <p:embeddedFontLst>
    <p:embeddedFont>
      <p:font typeface="Arial Narrow" panose="020B0606020202030204" pitchFamily="34" charset="0"/>
      <p:regular r:id="rId29"/>
      <p:bold r:id="rId30"/>
      <p:italic r:id="rId31"/>
      <p:boldItalic r:id="rId32"/>
    </p:embeddedFont>
    <p:embeddedFont>
      <p:font typeface="Bahnschrift Light" panose="020B0502040204020203" pitchFamily="34" charset="0"/>
      <p:regular r:id="rId33"/>
    </p:embeddedFont>
    <p:embeddedFont>
      <p:font typeface="Lato" panose="020F0502020204030203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-US"/>
              <a:t>Each branch must follow this naming pattern:</a:t>
            </a:r>
            <a:br>
              <a:rPr lang="en-US"/>
            </a:br>
            <a:r>
              <a:rPr lang="en-US"/>
              <a:t>Problem – Branch 1 – Sub-branch 1 – Sub-branch 2 – …… – Hypotheses 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-US"/>
              <a:t>There must be minimum 10 hypotheses in total and at least 1 in each branch.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-US"/>
              <a:t>Each branch must follow this naming pattern:</a:t>
            </a:r>
            <a:br>
              <a:rPr lang="en-US"/>
            </a:br>
            <a:r>
              <a:rPr lang="en-US"/>
              <a:t>Problem – Branch 1 – Sub-branch 1 – Sub-branch 2 – …… – Hypotheses 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-US"/>
              <a:t>There must be minimum 10 hypotheses in total and at least 1 in each branch.</a:t>
            </a:r>
            <a:endParaRPr/>
          </a:p>
        </p:txBody>
      </p:sp>
      <p:sp>
        <p:nvSpPr>
          <p:cNvPr id="170" name="Google Shape;170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-US"/>
              <a:t>Each branch must follow this naming pattern:</a:t>
            </a:r>
            <a:br>
              <a:rPr lang="en-US"/>
            </a:br>
            <a:r>
              <a:rPr lang="en-US"/>
              <a:t>Problem – Branch 1 – Sub-branch 1 – Sub-branch 2 – …… – Hypotheses 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-US"/>
              <a:t>There must be minimum 10 hypotheses in total and at least 1 in each branch.</a:t>
            </a:r>
            <a:endParaRPr/>
          </a:p>
        </p:txBody>
      </p:sp>
      <p:sp>
        <p:nvSpPr>
          <p:cNvPr id="170" name="Google Shape;170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7880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-US"/>
              <a:t>Each branch must follow this naming pattern:</a:t>
            </a:r>
            <a:br>
              <a:rPr lang="en-US"/>
            </a:br>
            <a:r>
              <a:rPr lang="en-US"/>
              <a:t>Problem – Branch 1 – Sub-branch 1 – Sub-branch 2 – …… – Hypotheses 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-US"/>
              <a:t>There must be minimum 10 hypotheses in total and at least 1 in each branch.</a:t>
            </a:r>
            <a:endParaRPr/>
          </a:p>
        </p:txBody>
      </p:sp>
      <p:sp>
        <p:nvSpPr>
          <p:cNvPr id="170" name="Google Shape;170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332758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Analyse the variables in the dataset, find the insights and mention the pattern of insights in the data. Make more copies of this slide if needed.</a:t>
            </a:r>
            <a:endParaRPr/>
          </a:p>
        </p:txBody>
      </p:sp>
      <p:sp>
        <p:nvSpPr>
          <p:cNvPr id="179" name="Google Shape;179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For each variable that produced an interesting insight, explain you analysis bit here – the results you got from excel and the necessary visualisations. Note: it is compulsory for you to mention the results of the analysis on these variables - 'Technology Primary', 'B2B Sales Medium', 'Client Revenue Sizing', 'Opportunity Sizing' and 'Business from Client last year’.</a:t>
            </a:r>
            <a:endParaRPr/>
          </a:p>
        </p:txBody>
      </p:sp>
      <p:sp>
        <p:nvSpPr>
          <p:cNvPr id="188" name="Google Shape;188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For each variable that produced an interesting insight, explain you analysis bit here – the results you got from excel and the necessary visualisations. Note: it is compulsory for you to mention the results of the analysis on these variables - 'Technology Primary', 'B2B Sales Medium', 'Client Revenue Sizing', 'Opportunity Sizing' and 'Business from Client last year’.</a:t>
            </a:r>
            <a:endParaRPr/>
          </a:p>
        </p:txBody>
      </p:sp>
      <p:sp>
        <p:nvSpPr>
          <p:cNvPr id="195" name="Google Shape;195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For each variable that produced an interesting insight, explain you analysis bit here – the results you got from excel and the necessary visualisations. Note: it is compulsory for you to mention the results of the analysis on these variables - 'Technology Primary', 'B2B Sales Medium', 'Client Revenue Sizing', 'Opportunity Sizing' and 'Business from Client last year’.</a:t>
            </a:r>
            <a:endParaRPr/>
          </a:p>
        </p:txBody>
      </p:sp>
      <p:sp>
        <p:nvSpPr>
          <p:cNvPr id="202" name="Google Shape;202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For each variable that produced an interesting insight, explain you analysis bit here – the results you got from excel and the necessary visualisations. Note: it is compulsory for you to mention the results of the analysis on these variables - 'Technology Primary', 'B2B Sales Medium', 'Client Revenue Sizing', 'Opportunity Sizing' and 'Business from Client last year’.</a:t>
            </a:r>
            <a:endParaRPr/>
          </a:p>
        </p:txBody>
      </p:sp>
      <p:sp>
        <p:nvSpPr>
          <p:cNvPr id="209" name="Google Shape;209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For each variable that produced an interesting insight, explain you analysis bit here – the results you got from excel and the necessary visualisations. Note: it is compulsory for you to mention the results of the analysis on these variables - 'Technology Primary', 'B2B Sales Medium', 'Client Revenue Sizing', 'Opportunity Sizing' and 'Business from Client last year’. Make more copies of this slide if needed.</a:t>
            </a:r>
            <a:endParaRPr/>
          </a:p>
        </p:txBody>
      </p:sp>
      <p:sp>
        <p:nvSpPr>
          <p:cNvPr id="216" name="Google Shape;216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90" name="Google Shape;9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For each recommendation explain the insights that form the reasoning for giving that recommendation. Make more copies of this slide if necessary.</a:t>
            </a:r>
            <a:endParaRPr/>
          </a:p>
        </p:txBody>
      </p:sp>
      <p:sp>
        <p:nvSpPr>
          <p:cNvPr id="223" name="Google Shape;223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You are free to use the elements and boxes mentioned previously. Make sure you’re using the pyramid principle, data visualization, visual design principle and storyboarding concepts to design these slides.</a:t>
            </a:r>
            <a:endParaRPr/>
          </a:p>
        </p:txBody>
      </p:sp>
      <p:sp>
        <p:nvSpPr>
          <p:cNvPr id="231" name="Google Shape;231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You are free to use the elements and boxes mentioned previously. Make sure you’re using the pyramid principle, data visualization, visual design principle and storyboarding concepts to design these slides.</a:t>
            </a:r>
            <a:endParaRPr/>
          </a:p>
        </p:txBody>
      </p:sp>
      <p:sp>
        <p:nvSpPr>
          <p:cNvPr id="237" name="Google Shape;237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For each variable that produced an interesting insight, explain you analysis bit here – the results you got from excel and the necessary visualisations. Note: it is compulsory for you to mention the results of the analysis on these variables - 'Technology Primary', 'B2B Sales Medium', 'Client Revenue Sizing', 'Opportunity Sizing' and 'Business from Client last year’.</a:t>
            </a:r>
            <a:endParaRPr/>
          </a:p>
        </p:txBody>
      </p:sp>
      <p:sp>
        <p:nvSpPr>
          <p:cNvPr id="195" name="Google Shape;195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23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32878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For each variable that produced an interesting insight, explain you analysis bit here – the results you got from excel and the necessary visualisations. Note: it is compulsory for you to mention the results of the analysis on these variables - 'Technology Primary', 'B2B Sales Medium', 'Client Revenue Sizing', 'Opportunity Sizing' and 'Business from Client last year’.</a:t>
            </a:r>
            <a:endParaRPr/>
          </a:p>
        </p:txBody>
      </p:sp>
      <p:sp>
        <p:nvSpPr>
          <p:cNvPr id="202" name="Google Shape;202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24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15954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For each variable that produced an interesting insight, explain you analysis bit here – the results you got from excel and the necessary visualisations. Note: it is compulsory for you to mention the results of the analysis on these variables - 'Technology Primary', 'B2B Sales Medium', 'Client Revenue Sizing', 'Opportunity Sizing' and 'Business from Client last year’.</a:t>
            </a:r>
            <a:endParaRPr/>
          </a:p>
        </p:txBody>
      </p:sp>
      <p:sp>
        <p:nvSpPr>
          <p:cNvPr id="209" name="Google Shape;209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16061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For each variable that produced an interesting insight, explain you analysis bit here – the results you got from excel and the necessary visualisations. Note: it is compulsory for you to mention the results of the analysis on these variables - 'Technology Primary', 'B2B Sales Medium', 'Client Revenue Sizing', 'Opportunity Sizing' and 'Business from Client last year’. Make more copies of this slide if needed.</a:t>
            </a:r>
            <a:endParaRPr/>
          </a:p>
        </p:txBody>
      </p:sp>
      <p:sp>
        <p:nvSpPr>
          <p:cNvPr id="216" name="Google Shape;216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26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0202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Provide at least three questions under each branch.</a:t>
            </a:r>
            <a:endParaRPr/>
          </a:p>
        </p:txBody>
      </p:sp>
      <p:sp>
        <p:nvSpPr>
          <p:cNvPr id="109" name="Google Shape;10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-US"/>
              <a:t>All the frameworks that are used should be mentioned.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-US"/>
              <a:t>A suitable reason is a must to provide here</a:t>
            </a:r>
            <a:endParaRPr/>
          </a:p>
        </p:txBody>
      </p:sp>
      <p:sp>
        <p:nvSpPr>
          <p:cNvPr id="120" name="Google Shape;12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-US"/>
              <a:t>Use the “download as” feature of Coggle if you are using the tool.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-US"/>
              <a:t>Provide one image with complete tree along with separate elements where the text is readable.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Copy the slide if you require more space</a:t>
            </a:r>
            <a:endParaRPr/>
          </a:p>
        </p:txBody>
      </p:sp>
      <p:sp>
        <p:nvSpPr>
          <p:cNvPr id="127" name="Google Shape;12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-US"/>
              <a:t>Each branch must follow this naming pattern:</a:t>
            </a:r>
            <a:br>
              <a:rPr lang="en-US"/>
            </a:br>
            <a:r>
              <a:rPr lang="en-US"/>
              <a:t>Problem – Branch 1 – Sub-branch 1 – Sub-branch 2 – …… – Hypotheses 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-US"/>
              <a:t>There must be minimum 10 hypotheses in total and at least 1 in each branch.</a:t>
            </a:r>
            <a:endParaRPr/>
          </a:p>
        </p:txBody>
      </p:sp>
      <p:sp>
        <p:nvSpPr>
          <p:cNvPr id="134" name="Google Shape;134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-US"/>
              <a:t>Each branch must follow this naming pattern:</a:t>
            </a:r>
            <a:br>
              <a:rPr lang="en-US"/>
            </a:br>
            <a:r>
              <a:rPr lang="en-US"/>
              <a:t>Problem – Branch 1 – Sub-branch 1 – Sub-branch 2 – …… – Hypotheses 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-US"/>
              <a:t>There must be minimum 10 hypotheses in total and at least 1 in each branch.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-US"/>
              <a:t>Each branch must follow this naming pattern:</a:t>
            </a:r>
            <a:br>
              <a:rPr lang="en-US"/>
            </a:br>
            <a:r>
              <a:rPr lang="en-US"/>
              <a:t>Problem – Branch 1 – Sub-branch 1 – Sub-branch 2 – …… – Hypotheses 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-US"/>
              <a:t>There must be minimum 10 hypotheses in total and at least 1 in each branch.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2" name="Google Shape;152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ato"/>
              <a:buNone/>
              <a:defRPr sz="60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ato"/>
              <a:buNone/>
              <a:defRPr sz="60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Lato"/>
                <a:ea typeface="Lato"/>
                <a:cs typeface="Lato"/>
                <a:sym typeface="Lat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Lato"/>
                <a:ea typeface="Lato"/>
                <a:cs typeface="Lato"/>
                <a:sym typeface="Lat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ato"/>
              <a:buNone/>
              <a:defRPr sz="32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Lato"/>
                <a:ea typeface="Lato"/>
                <a:cs typeface="Lato"/>
                <a:sym typeface="Lato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Lato"/>
                <a:ea typeface="Lato"/>
                <a:cs typeface="Lato"/>
                <a:sym typeface="Lato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Lato"/>
                <a:ea typeface="Lato"/>
                <a:cs typeface="Lato"/>
                <a:sym typeface="Lato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Lato"/>
                <a:ea typeface="Lato"/>
                <a:cs typeface="Lato"/>
                <a:sym typeface="Lato"/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Lato"/>
                <a:ea typeface="Lato"/>
                <a:cs typeface="Lato"/>
                <a:sym typeface="Lato"/>
              </a:defRPr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ato"/>
              <a:buNone/>
              <a:defRPr sz="32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sz="4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>
            <a:off x="1446847" y="622499"/>
            <a:ext cx="9877789" cy="739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3F3C"/>
              </a:buClr>
              <a:buSzPts val="3600"/>
              <a:buFont typeface="Lato"/>
              <a:buNone/>
            </a:pPr>
            <a:r>
              <a:rPr lang="en-US" sz="3600" b="1">
                <a:solidFill>
                  <a:srgbClr val="F43F3C"/>
                </a:solidFill>
              </a:rPr>
              <a:t>ASSIGNMENT GUIDELINES</a:t>
            </a:r>
            <a:endParaRPr/>
          </a:p>
        </p:txBody>
      </p:sp>
      <p:sp>
        <p:nvSpPr>
          <p:cNvPr id="85" name="Google Shape;85;p12"/>
          <p:cNvSpPr txBox="1"/>
          <p:nvPr/>
        </p:nvSpPr>
        <p:spPr>
          <a:xfrm>
            <a:off x="602478" y="1526520"/>
            <a:ext cx="10987044" cy="4708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757070"/>
                </a:solidFill>
                <a:latin typeface="Lato"/>
                <a:ea typeface="Lato"/>
                <a:cs typeface="Lato"/>
                <a:sym typeface="Lato"/>
              </a:rPr>
              <a:t>Make </a:t>
            </a:r>
            <a:r>
              <a:rPr lang="en-US" sz="2000">
                <a:solidFill>
                  <a:srgbClr val="757070"/>
                </a:solidFill>
                <a:latin typeface="Lato"/>
                <a:ea typeface="Lato"/>
                <a:cs typeface="Lato"/>
                <a:sym typeface="Lato"/>
              </a:rPr>
              <a:t>the changes in the</a:t>
            </a:r>
            <a:r>
              <a:rPr lang="en-US" sz="2000" b="0" i="0" u="none" strike="noStrike" cap="none">
                <a:solidFill>
                  <a:srgbClr val="757070"/>
                </a:solidFill>
                <a:latin typeface="Lato"/>
                <a:ea typeface="Lato"/>
                <a:cs typeface="Lato"/>
                <a:sym typeface="Lato"/>
              </a:rPr>
              <a:t> PPT </a:t>
            </a:r>
            <a:r>
              <a:rPr lang="en-US" sz="2000">
                <a:solidFill>
                  <a:srgbClr val="757070"/>
                </a:solidFill>
                <a:latin typeface="Lato"/>
                <a:ea typeface="Lato"/>
                <a:cs typeface="Lato"/>
                <a:sym typeface="Lato"/>
              </a:rPr>
              <a:t>as you solve the parts</a:t>
            </a:r>
            <a:endParaRPr/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757070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757070"/>
                </a:solidFill>
                <a:latin typeface="Lato"/>
                <a:ea typeface="Lato"/>
                <a:cs typeface="Lato"/>
                <a:sym typeface="Lato"/>
              </a:rPr>
              <a:t>This file contains the template for all the parts of the project.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757070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757070"/>
                </a:solidFill>
                <a:latin typeface="Lato"/>
                <a:ea typeface="Lato"/>
                <a:cs typeface="Lato"/>
                <a:sym typeface="Lato"/>
              </a:rPr>
              <a:t>Check the instructions added in the note section of every slide for clarity.</a:t>
            </a:r>
            <a:endParaRPr sz="2000" b="0" i="0" u="none" strike="noStrike" cap="none">
              <a:solidFill>
                <a:srgbClr val="75707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757070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757070"/>
                </a:solidFill>
                <a:latin typeface="Lato"/>
                <a:ea typeface="Lato"/>
                <a:cs typeface="Lato"/>
                <a:sym typeface="Lato"/>
              </a:rPr>
              <a:t>Don’t move around any image or text box</a:t>
            </a:r>
            <a:endParaRPr sz="2000" b="0" i="0" u="none" strike="noStrike" cap="none">
              <a:solidFill>
                <a:srgbClr val="75707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75707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757070"/>
                </a:solidFill>
                <a:latin typeface="Lato"/>
                <a:ea typeface="Lato"/>
                <a:cs typeface="Lato"/>
                <a:sym typeface="Lato"/>
              </a:rPr>
              <a:t>If you require more/lesser elements, be careful when you copy/delete the existing ones.</a:t>
            </a:r>
            <a:endParaRPr/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75707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75707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497B4F-1503-DCA8-7DE7-2C45118B6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2636" y="91238"/>
            <a:ext cx="15240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>
                <a:solidFill>
                  <a:srgbClr val="EF413D"/>
                </a:solidFill>
              </a:rPr>
              <a:t>PART II : Formulating Hypotheses</a:t>
            </a:r>
            <a:br>
              <a:rPr lang="en-US" sz="3500" b="1">
                <a:solidFill>
                  <a:srgbClr val="EF413D"/>
                </a:solidFill>
              </a:rPr>
            </a:br>
            <a:r>
              <a:rPr lang="en-US" sz="1000" b="1">
                <a:solidFill>
                  <a:srgbClr val="EF413D"/>
                </a:solidFill>
              </a:rPr>
              <a:t> </a:t>
            </a:r>
            <a:br>
              <a:rPr lang="en-US" b="1"/>
            </a:br>
            <a:r>
              <a:rPr lang="en-US" sz="3000">
                <a:solidFill>
                  <a:srgbClr val="5A5A5A"/>
                </a:solidFill>
              </a:rPr>
              <a:t>Sales Pipeline Conversion at a SaaS Startup</a:t>
            </a:r>
            <a:endParaRPr sz="3000"/>
          </a:p>
        </p:txBody>
      </p:sp>
      <p:grpSp>
        <p:nvGrpSpPr>
          <p:cNvPr id="164" name="Google Shape;164;p21"/>
          <p:cNvGrpSpPr/>
          <p:nvPr/>
        </p:nvGrpSpPr>
        <p:grpSpPr>
          <a:xfrm>
            <a:off x="514664" y="2009465"/>
            <a:ext cx="11162675" cy="4593842"/>
            <a:chOff x="589265" y="4632481"/>
            <a:chExt cx="2041200" cy="229238"/>
          </a:xfrm>
        </p:grpSpPr>
        <p:sp>
          <p:nvSpPr>
            <p:cNvPr id="165" name="Google Shape;165;p21"/>
            <p:cNvSpPr txBox="1"/>
            <p:nvPr/>
          </p:nvSpPr>
          <p:spPr>
            <a:xfrm>
              <a:off x="589265" y="4632481"/>
              <a:ext cx="2041200" cy="107786"/>
            </a:xfrm>
            <a:prstGeom prst="rect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Branch 7</a:t>
              </a:r>
              <a:endParaRPr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IN" sz="1100" dirty="0">
                <a:latin typeface="Lato"/>
                <a:ea typeface="Lato"/>
                <a:cs typeface="Lato"/>
                <a:sym typeface="Lat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i="0" u="none" strike="noStrike" cap="none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Low sales pipeline conversion – Customer – Location.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1800" b="1" dirty="0">
                <a:latin typeface="Lato"/>
                <a:ea typeface="Lato"/>
                <a:cs typeface="Lato"/>
                <a:sym typeface="Lat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i="0" u="none" strike="noStrike" cap="none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1. Not able to reach customer at particular location.(P3)</a:t>
              </a:r>
              <a:endParaRPr sz="180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6" name="Google Shape;166;p21"/>
            <p:cNvSpPr txBox="1"/>
            <p:nvPr/>
          </p:nvSpPr>
          <p:spPr>
            <a:xfrm>
              <a:off x="589265" y="4753933"/>
              <a:ext cx="2041200" cy="107786"/>
            </a:xfrm>
            <a:prstGeom prst="rect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Branch 8</a:t>
              </a:r>
              <a:endParaRPr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IN" sz="1100" dirty="0">
                <a:latin typeface="Lato"/>
                <a:ea typeface="Lato"/>
                <a:cs typeface="Lato"/>
                <a:sym typeface="Lat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i="0" u="none" strike="noStrike" cap="none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Low sales pipeline conversion – Competition – Technology.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1800" b="1" dirty="0">
                <a:latin typeface="Lato"/>
                <a:ea typeface="Lato"/>
                <a:cs typeface="Lato"/>
                <a:sym typeface="Lat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i="0" u="none" strike="noStrike" cap="none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1. Competitors use advance technology products.(P2)</a:t>
              </a:r>
              <a:endParaRPr sz="180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pic>
        <p:nvPicPr>
          <p:cNvPr id="10242" name="Picture 2">
            <a:extLst>
              <a:ext uri="{FF2B5EF4-FFF2-40B4-BE49-F238E27FC236}">
                <a16:creationId xmlns:a16="http://schemas.microsoft.com/office/drawing/2014/main" id="{680BC2A1-2D92-559D-C29D-A3D84CB48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800" y="136040"/>
            <a:ext cx="15240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>
                <a:solidFill>
                  <a:srgbClr val="EF413D"/>
                </a:solidFill>
              </a:rPr>
              <a:t>PART II : Formulating Hypotheses</a:t>
            </a:r>
            <a:br>
              <a:rPr lang="en-US" sz="3500" b="1">
                <a:solidFill>
                  <a:srgbClr val="EF413D"/>
                </a:solidFill>
              </a:rPr>
            </a:br>
            <a:r>
              <a:rPr lang="en-US" sz="1000" b="1">
                <a:solidFill>
                  <a:srgbClr val="EF413D"/>
                </a:solidFill>
              </a:rPr>
              <a:t> </a:t>
            </a:r>
            <a:br>
              <a:rPr lang="en-US" b="1"/>
            </a:br>
            <a:r>
              <a:rPr lang="en-US" sz="3000">
                <a:solidFill>
                  <a:srgbClr val="5A5A5A"/>
                </a:solidFill>
              </a:rPr>
              <a:t>Sales Pipeline Conversion at a SaaS Startup</a:t>
            </a:r>
            <a:endParaRPr sz="3000"/>
          </a:p>
        </p:txBody>
      </p:sp>
      <p:grpSp>
        <p:nvGrpSpPr>
          <p:cNvPr id="173" name="Google Shape;173;p22"/>
          <p:cNvGrpSpPr/>
          <p:nvPr/>
        </p:nvGrpSpPr>
        <p:grpSpPr>
          <a:xfrm>
            <a:off x="514664" y="2009465"/>
            <a:ext cx="11162675" cy="4593842"/>
            <a:chOff x="589265" y="4632481"/>
            <a:chExt cx="2041200" cy="229238"/>
          </a:xfrm>
        </p:grpSpPr>
        <p:sp>
          <p:nvSpPr>
            <p:cNvPr id="174" name="Google Shape;174;p22"/>
            <p:cNvSpPr txBox="1"/>
            <p:nvPr/>
          </p:nvSpPr>
          <p:spPr>
            <a:xfrm>
              <a:off x="589265" y="4632481"/>
              <a:ext cx="2041200" cy="107786"/>
            </a:xfrm>
            <a:prstGeom prst="rect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Branch 9</a:t>
              </a:r>
              <a:endParaRPr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IN" sz="1100" dirty="0">
                <a:latin typeface="Lato"/>
                <a:ea typeface="Lato"/>
                <a:cs typeface="Lato"/>
                <a:sym typeface="Lat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i="0" u="none" strike="noStrike" cap="none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Low sales pipeline conversion – Competition – Price.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1800" b="1" dirty="0">
                <a:latin typeface="Lato"/>
                <a:ea typeface="Lato"/>
                <a:cs typeface="Lato"/>
                <a:sym typeface="Lat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i="0" u="none" strike="noStrike" cap="none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1. Competitors sell the same produc</a:t>
              </a:r>
              <a:r>
                <a:rPr lang="en-GB" sz="1800" dirty="0">
                  <a:latin typeface="Lato"/>
                  <a:ea typeface="Lato"/>
                  <a:cs typeface="Lato"/>
                  <a:sym typeface="Lato"/>
                </a:rPr>
                <a:t>t at lower price and with good services.(P2)</a:t>
              </a:r>
              <a:endParaRPr sz="180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5" name="Google Shape;175;p22"/>
            <p:cNvSpPr txBox="1"/>
            <p:nvPr/>
          </p:nvSpPr>
          <p:spPr>
            <a:xfrm>
              <a:off x="589265" y="4753933"/>
              <a:ext cx="2041200" cy="107786"/>
            </a:xfrm>
            <a:prstGeom prst="rect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Branch 10</a:t>
              </a:r>
              <a:endParaRPr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IN" sz="1100" dirty="0">
                <a:latin typeface="Lato"/>
                <a:ea typeface="Lato"/>
                <a:cs typeface="Lato"/>
                <a:sym typeface="Lat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i="0" u="none" strike="noStrike" cap="none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Low sales pipeline conversion – Competition – Quality.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1800" b="1" dirty="0">
                <a:latin typeface="Lato"/>
                <a:ea typeface="Lato"/>
                <a:cs typeface="Lato"/>
                <a:sym typeface="Lat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i="0" u="none" strike="noStrike" cap="none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1. The competitors product quality </a:t>
              </a:r>
              <a:r>
                <a:rPr lang="en-GB" sz="1800" dirty="0">
                  <a:latin typeface="Lato"/>
                  <a:ea typeface="Lato"/>
                  <a:cs typeface="Lato"/>
                  <a:sym typeface="Lato"/>
                </a:rPr>
                <a:t>are</a:t>
              </a:r>
              <a:r>
                <a:rPr lang="en-GB" sz="1800" i="0" u="none" strike="noStrike" cap="none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 better.(P2) 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pic>
        <p:nvPicPr>
          <p:cNvPr id="11266" name="Picture 2">
            <a:extLst>
              <a:ext uri="{FF2B5EF4-FFF2-40B4-BE49-F238E27FC236}">
                <a16:creationId xmlns:a16="http://schemas.microsoft.com/office/drawing/2014/main" id="{928997EA-048D-3C7E-C58E-CC17D7F4F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800" y="46348"/>
            <a:ext cx="15240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>
                <a:solidFill>
                  <a:srgbClr val="EF413D"/>
                </a:solidFill>
              </a:rPr>
              <a:t>PART II : Formulating Hypotheses</a:t>
            </a:r>
            <a:br>
              <a:rPr lang="en-US" sz="3500" b="1">
                <a:solidFill>
                  <a:srgbClr val="EF413D"/>
                </a:solidFill>
              </a:rPr>
            </a:br>
            <a:r>
              <a:rPr lang="en-US" sz="1000" b="1">
                <a:solidFill>
                  <a:srgbClr val="EF413D"/>
                </a:solidFill>
              </a:rPr>
              <a:t> </a:t>
            </a:r>
            <a:br>
              <a:rPr lang="en-US" b="1"/>
            </a:br>
            <a:r>
              <a:rPr lang="en-US" sz="3000">
                <a:solidFill>
                  <a:srgbClr val="5A5A5A"/>
                </a:solidFill>
              </a:rPr>
              <a:t>Sales Pipeline Conversion at a SaaS Startup</a:t>
            </a:r>
            <a:endParaRPr sz="3000"/>
          </a:p>
        </p:txBody>
      </p:sp>
      <p:grpSp>
        <p:nvGrpSpPr>
          <p:cNvPr id="173" name="Google Shape;173;p22"/>
          <p:cNvGrpSpPr/>
          <p:nvPr/>
        </p:nvGrpSpPr>
        <p:grpSpPr>
          <a:xfrm>
            <a:off x="514664" y="2009465"/>
            <a:ext cx="11162675" cy="4593842"/>
            <a:chOff x="589265" y="4632481"/>
            <a:chExt cx="2041200" cy="229238"/>
          </a:xfrm>
        </p:grpSpPr>
        <p:sp>
          <p:nvSpPr>
            <p:cNvPr id="174" name="Google Shape;174;p22"/>
            <p:cNvSpPr txBox="1"/>
            <p:nvPr/>
          </p:nvSpPr>
          <p:spPr>
            <a:xfrm>
              <a:off x="589265" y="4632481"/>
              <a:ext cx="2041200" cy="107786"/>
            </a:xfrm>
            <a:prstGeom prst="rect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Branch 11</a:t>
              </a:r>
              <a:endParaRPr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IN" sz="1100" dirty="0">
                <a:latin typeface="Lato"/>
                <a:ea typeface="Lato"/>
                <a:cs typeface="Lato"/>
                <a:sym typeface="Lat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i="0" u="none" strike="noStrike" cap="none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Low sales pipeline conversion – Competition – Services.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1800" b="1" dirty="0">
                <a:latin typeface="Lato"/>
                <a:ea typeface="Lato"/>
                <a:cs typeface="Lato"/>
                <a:sym typeface="Lato"/>
              </a:endParaRPr>
            </a:p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en-GB" sz="1800" i="0" u="none" strike="noStrike" cap="none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They have reached the targeted leads location.(P3)</a:t>
              </a:r>
            </a:p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en-GB" sz="1800" dirty="0">
                  <a:latin typeface="Lato"/>
                  <a:ea typeface="Lato"/>
                  <a:cs typeface="Lato"/>
                  <a:sym typeface="Lato"/>
                </a:rPr>
                <a:t>The services provided by competitors are more effective.(P3)</a:t>
              </a:r>
            </a:p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en-GB" sz="1800" i="0" u="none" strike="noStrike" cap="none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The competitors sales team is more motivated and well trained.(P4)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5" name="Google Shape;175;p22"/>
            <p:cNvSpPr txBox="1"/>
            <p:nvPr/>
          </p:nvSpPr>
          <p:spPr>
            <a:xfrm>
              <a:off x="589265" y="4753933"/>
              <a:ext cx="2041200" cy="107786"/>
            </a:xfrm>
            <a:prstGeom prst="rect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Branch 12</a:t>
              </a:r>
              <a:endParaRPr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IN" sz="1100" dirty="0">
                <a:latin typeface="Lato"/>
                <a:ea typeface="Lato"/>
                <a:cs typeface="Lato"/>
                <a:sym typeface="Lat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i="0" u="none" strike="noStrike" cap="none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Low sales pipeline conversion – Collaboration – Distribution partners.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1800" b="1" dirty="0">
                <a:latin typeface="Lato"/>
                <a:ea typeface="Lato"/>
                <a:cs typeface="Lato"/>
                <a:sym typeface="Lat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i="0" u="none" strike="noStrike" cap="none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1. The channels is not preferred by customers.(P2)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pic>
        <p:nvPicPr>
          <p:cNvPr id="11266" name="Picture 2">
            <a:extLst>
              <a:ext uri="{FF2B5EF4-FFF2-40B4-BE49-F238E27FC236}">
                <a16:creationId xmlns:a16="http://schemas.microsoft.com/office/drawing/2014/main" id="{928997EA-048D-3C7E-C58E-CC17D7F4F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800" y="46348"/>
            <a:ext cx="15240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327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>
                <a:solidFill>
                  <a:srgbClr val="EF413D"/>
                </a:solidFill>
              </a:rPr>
              <a:t>PART II : Formulating Hypotheses</a:t>
            </a:r>
            <a:br>
              <a:rPr lang="en-US" sz="3500" b="1">
                <a:solidFill>
                  <a:srgbClr val="EF413D"/>
                </a:solidFill>
              </a:rPr>
            </a:br>
            <a:r>
              <a:rPr lang="en-US" sz="1000" b="1">
                <a:solidFill>
                  <a:srgbClr val="EF413D"/>
                </a:solidFill>
              </a:rPr>
              <a:t> </a:t>
            </a:r>
            <a:br>
              <a:rPr lang="en-US" b="1"/>
            </a:br>
            <a:r>
              <a:rPr lang="en-US" sz="3000">
                <a:solidFill>
                  <a:srgbClr val="5A5A5A"/>
                </a:solidFill>
              </a:rPr>
              <a:t>Sales Pipeline Conversion at a SaaS Startup</a:t>
            </a:r>
            <a:endParaRPr sz="3000"/>
          </a:p>
        </p:txBody>
      </p:sp>
      <p:grpSp>
        <p:nvGrpSpPr>
          <p:cNvPr id="173" name="Google Shape;173;p22"/>
          <p:cNvGrpSpPr/>
          <p:nvPr/>
        </p:nvGrpSpPr>
        <p:grpSpPr>
          <a:xfrm>
            <a:off x="514664" y="2009465"/>
            <a:ext cx="11162675" cy="4593842"/>
            <a:chOff x="589265" y="4632481"/>
            <a:chExt cx="2041200" cy="229238"/>
          </a:xfrm>
        </p:grpSpPr>
        <p:sp>
          <p:nvSpPr>
            <p:cNvPr id="174" name="Google Shape;174;p22"/>
            <p:cNvSpPr txBox="1"/>
            <p:nvPr/>
          </p:nvSpPr>
          <p:spPr>
            <a:xfrm>
              <a:off x="589265" y="4632481"/>
              <a:ext cx="2041200" cy="107786"/>
            </a:xfrm>
            <a:prstGeom prst="rect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Branch 13</a:t>
              </a:r>
              <a:endParaRPr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IN" sz="1100" dirty="0">
                <a:latin typeface="Lato"/>
                <a:ea typeface="Lato"/>
                <a:cs typeface="Lato"/>
                <a:sym typeface="Lat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i="0" u="none" strike="noStrike" cap="none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Low sales pipeline conversion – Climate – Market.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1800" b="1" dirty="0">
                <a:latin typeface="Lato"/>
                <a:ea typeface="Lato"/>
                <a:cs typeface="Lato"/>
                <a:sym typeface="Lat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i="0" u="none" strike="noStrike" cap="none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1. Ther</a:t>
              </a:r>
              <a:r>
                <a:rPr lang="en-GB" sz="1800" dirty="0">
                  <a:latin typeface="Lato"/>
                  <a:ea typeface="Lato"/>
                  <a:cs typeface="Lato"/>
                  <a:sym typeface="Lato"/>
                </a:rPr>
                <a:t>e is less demand for our product in market.(P2)</a:t>
              </a:r>
              <a:endParaRPr lang="en-GB" sz="180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5" name="Google Shape;175;p22"/>
            <p:cNvSpPr txBox="1"/>
            <p:nvPr/>
          </p:nvSpPr>
          <p:spPr>
            <a:xfrm>
              <a:off x="589265" y="4753933"/>
              <a:ext cx="2041200" cy="107786"/>
            </a:xfrm>
            <a:prstGeom prst="rect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Branch 14</a:t>
              </a:r>
              <a:endParaRPr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IN" sz="1100" dirty="0">
                <a:latin typeface="Lato"/>
                <a:ea typeface="Lato"/>
                <a:cs typeface="Lato"/>
                <a:sym typeface="Lat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i="0" u="none" strike="noStrike" cap="none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Low sales pipeline conversion – Climate – Technology.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IN"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en-IN" sz="1800" dirty="0">
                  <a:latin typeface="Lato"/>
                  <a:ea typeface="Lato"/>
                  <a:cs typeface="Lato"/>
                  <a:sym typeface="Lato"/>
                </a:rPr>
                <a:t>The company product have became outdated.(P2)</a:t>
              </a:r>
            </a:p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en-IN" sz="1800" i="0" u="none" strike="noStrike" cap="none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There are new advance </a:t>
              </a:r>
              <a:r>
                <a:rPr lang="en-IN" sz="1800" dirty="0">
                  <a:latin typeface="Lato"/>
                  <a:ea typeface="Lato"/>
                  <a:cs typeface="Lato"/>
                  <a:sym typeface="Lato"/>
                </a:rPr>
                <a:t>updated technology product in the market which affected  our company.(P2)</a:t>
              </a:r>
              <a:endParaRPr sz="180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pic>
        <p:nvPicPr>
          <p:cNvPr id="11266" name="Picture 2">
            <a:extLst>
              <a:ext uri="{FF2B5EF4-FFF2-40B4-BE49-F238E27FC236}">
                <a16:creationId xmlns:a16="http://schemas.microsoft.com/office/drawing/2014/main" id="{928997EA-048D-3C7E-C58E-CC17D7F4F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800" y="46348"/>
            <a:ext cx="15240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715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>
                <a:solidFill>
                  <a:srgbClr val="EF413D"/>
                </a:solidFill>
              </a:rPr>
              <a:t>PART III A : Generating Insights</a:t>
            </a:r>
            <a:br>
              <a:rPr lang="en-US" sz="3500" b="1">
                <a:solidFill>
                  <a:srgbClr val="EF413D"/>
                </a:solidFill>
              </a:rPr>
            </a:br>
            <a:r>
              <a:rPr lang="en-US" sz="1000" b="1">
                <a:solidFill>
                  <a:srgbClr val="EF413D"/>
                </a:solidFill>
              </a:rPr>
              <a:t> </a:t>
            </a:r>
            <a:br>
              <a:rPr lang="en-US" b="1"/>
            </a:br>
            <a:r>
              <a:rPr lang="en-US" sz="3000">
                <a:solidFill>
                  <a:srgbClr val="5A5A5A"/>
                </a:solidFill>
              </a:rPr>
              <a:t>Sales Pipeline Conversion at a SaaS Startup</a:t>
            </a:r>
            <a:endParaRPr sz="3000"/>
          </a:p>
        </p:txBody>
      </p:sp>
      <p:sp>
        <p:nvSpPr>
          <p:cNvPr id="182" name="Google Shape;182;p23"/>
          <p:cNvSpPr txBox="1"/>
          <p:nvPr/>
        </p:nvSpPr>
        <p:spPr>
          <a:xfrm>
            <a:off x="563498" y="1806833"/>
            <a:ext cx="2404555" cy="4462760"/>
          </a:xfrm>
          <a:prstGeom prst="rect">
            <a:avLst/>
          </a:prstGeom>
          <a:noFill/>
          <a:ln w="9525" cap="flat" cmpd="sng">
            <a:solidFill>
              <a:srgbClr val="F694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Variable 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B2B sales Medium.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Business from client last year.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Technology primary.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Client revenue sizing.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City (location).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Opportunity sizing.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23"/>
          <p:cNvSpPr txBox="1"/>
          <p:nvPr/>
        </p:nvSpPr>
        <p:spPr>
          <a:xfrm>
            <a:off x="3287056" y="1806833"/>
            <a:ext cx="5542151" cy="446276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Insights if any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Lead conversion from online leads is low.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Previous business from a client positively impacts the success of new opportunities.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ERP Implementation is the most common and successful technology.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Clients with more than 1M in revenue have the largest opportunity sizes.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Analyse city-specific data to identify regional trends and opportunities.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Larger client revenue sizes correspond to larger opportunity sizes.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23"/>
          <p:cNvSpPr txBox="1"/>
          <p:nvPr/>
        </p:nvSpPr>
        <p:spPr>
          <a:xfrm>
            <a:off x="9148210" y="1806833"/>
            <a:ext cx="2794416" cy="4462760"/>
          </a:xfrm>
          <a:prstGeom prst="rect">
            <a:avLst/>
          </a:prstGeom>
          <a:noFill/>
          <a:ln w="9525" cap="flat" cmpd="sng">
            <a:solidFill>
              <a:srgbClr val="F694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Pattern of Insight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Surprising extreme.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Positive correlation.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Dominant trend.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Expected correlation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Regional variations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Direct correlation.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29A453A5-9E4B-B0D7-2E35-D7F07AA5A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800" y="149406"/>
            <a:ext cx="15240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>
                <a:solidFill>
                  <a:srgbClr val="EF413D"/>
                </a:solidFill>
              </a:rPr>
              <a:t>PART III A : Generating Insights</a:t>
            </a:r>
            <a:br>
              <a:rPr lang="en-US" sz="3500" b="1">
                <a:solidFill>
                  <a:srgbClr val="EF413D"/>
                </a:solidFill>
              </a:rPr>
            </a:br>
            <a:r>
              <a:rPr lang="en-US" sz="1000" b="1">
                <a:solidFill>
                  <a:srgbClr val="EF413D"/>
                </a:solidFill>
              </a:rPr>
              <a:t> </a:t>
            </a:r>
            <a:br>
              <a:rPr lang="en-US" b="1"/>
            </a:br>
            <a:r>
              <a:rPr lang="en-US" sz="3000">
                <a:solidFill>
                  <a:srgbClr val="5A5A5A"/>
                </a:solidFill>
              </a:rPr>
              <a:t>Sales Pipeline Conversion at a SaaS Startup</a:t>
            </a:r>
            <a:endParaRPr sz="3000"/>
          </a:p>
        </p:txBody>
      </p:sp>
      <p:sp>
        <p:nvSpPr>
          <p:cNvPr id="191" name="Google Shape;191;p24"/>
          <p:cNvSpPr txBox="1"/>
          <p:nvPr/>
        </p:nvSpPr>
        <p:spPr>
          <a:xfrm>
            <a:off x="409732" y="1783894"/>
            <a:ext cx="11162674" cy="4893647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Variable under  consideration: Technology primary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ERP implementation have better conversion rate than the other category.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7F3A8E89-B053-3C3B-6E31-2F97A66CA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800" y="92844"/>
            <a:ext cx="15240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3A14BDE-D0A8-D664-8B6A-3404DB365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733" y="2549989"/>
            <a:ext cx="6000900" cy="41275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49F987-703A-0912-7489-5EF08364DE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0633" y="2549989"/>
            <a:ext cx="5161773" cy="41275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>
                <a:solidFill>
                  <a:srgbClr val="EF413D"/>
                </a:solidFill>
              </a:rPr>
              <a:t>PART III A : Generating Insights</a:t>
            </a:r>
            <a:br>
              <a:rPr lang="en-US" sz="3500" b="1">
                <a:solidFill>
                  <a:srgbClr val="EF413D"/>
                </a:solidFill>
              </a:rPr>
            </a:br>
            <a:r>
              <a:rPr lang="en-US" sz="1000" b="1">
                <a:solidFill>
                  <a:srgbClr val="EF413D"/>
                </a:solidFill>
              </a:rPr>
              <a:t> </a:t>
            </a:r>
            <a:br>
              <a:rPr lang="en-US" b="1"/>
            </a:br>
            <a:r>
              <a:rPr lang="en-US" sz="3000">
                <a:solidFill>
                  <a:srgbClr val="5A5A5A"/>
                </a:solidFill>
              </a:rPr>
              <a:t>Sales Pipeline Conversion at a SaaS Startup</a:t>
            </a:r>
            <a:endParaRPr sz="3000"/>
          </a:p>
        </p:txBody>
      </p:sp>
      <p:sp>
        <p:nvSpPr>
          <p:cNvPr id="198" name="Google Shape;198;p25"/>
          <p:cNvSpPr txBox="1"/>
          <p:nvPr/>
        </p:nvSpPr>
        <p:spPr>
          <a:xfrm>
            <a:off x="409732" y="1783894"/>
            <a:ext cx="11162674" cy="4893647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Variable under  consideration: B2B sales.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Enterprise and marketing seller have more opportunities and among this Enterprise seller have more conversion rate as compare to others.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F785A75E-0215-3429-9B75-22D028B47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92845"/>
            <a:ext cx="15240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87157E-C870-EDE8-954C-3EF881534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732" y="2648311"/>
            <a:ext cx="6718655" cy="40292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28369B-C8AF-9C89-C1E1-EB65800DDD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5032" y="2648311"/>
            <a:ext cx="4247374" cy="402922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>
                <a:solidFill>
                  <a:srgbClr val="EF413D"/>
                </a:solidFill>
              </a:rPr>
              <a:t>PART III A : Generating Insights</a:t>
            </a:r>
            <a:br>
              <a:rPr lang="en-US" sz="3500" b="1">
                <a:solidFill>
                  <a:srgbClr val="EF413D"/>
                </a:solidFill>
              </a:rPr>
            </a:br>
            <a:r>
              <a:rPr lang="en-US" sz="1000" b="1">
                <a:solidFill>
                  <a:srgbClr val="EF413D"/>
                </a:solidFill>
              </a:rPr>
              <a:t> </a:t>
            </a:r>
            <a:br>
              <a:rPr lang="en-US" b="1"/>
            </a:br>
            <a:r>
              <a:rPr lang="en-US" sz="3000">
                <a:solidFill>
                  <a:srgbClr val="5A5A5A"/>
                </a:solidFill>
              </a:rPr>
              <a:t>Sales Pipeline Conversion at a SaaS Startup</a:t>
            </a:r>
            <a:endParaRPr sz="3000"/>
          </a:p>
        </p:txBody>
      </p:sp>
      <p:sp>
        <p:nvSpPr>
          <p:cNvPr id="205" name="Google Shape;205;p26"/>
          <p:cNvSpPr txBox="1"/>
          <p:nvPr/>
        </p:nvSpPr>
        <p:spPr>
          <a:xfrm>
            <a:off x="429396" y="1783894"/>
            <a:ext cx="11162674" cy="4893647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Variable under  consideration: Client </a:t>
            </a:r>
            <a:r>
              <a:rPr lang="en-US" sz="1800" b="1" dirty="0">
                <a:latin typeface="Lato"/>
                <a:ea typeface="Lato"/>
                <a:cs typeface="Lato"/>
                <a:sym typeface="Lato"/>
              </a:rPr>
              <a:t>R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evenue </a:t>
            </a:r>
            <a:r>
              <a:rPr lang="en-US" sz="1800" b="1" dirty="0"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izing.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Surprisingly there are more opportunity coming from clients who are  less in  revenue size (100K or less).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BB860DAB-E166-8724-3A14-EFE41CD74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800" y="180459"/>
            <a:ext cx="15240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36FDB2-B177-F0C3-A647-C96BA449DD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929" y="2624788"/>
            <a:ext cx="10893981" cy="405275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>
                <a:solidFill>
                  <a:srgbClr val="EF413D"/>
                </a:solidFill>
              </a:rPr>
              <a:t>PART III A : Generating Insights</a:t>
            </a:r>
            <a:br>
              <a:rPr lang="en-US" sz="3500" b="1">
                <a:solidFill>
                  <a:srgbClr val="EF413D"/>
                </a:solidFill>
              </a:rPr>
            </a:br>
            <a:r>
              <a:rPr lang="en-US" sz="1000" b="1">
                <a:solidFill>
                  <a:srgbClr val="EF413D"/>
                </a:solidFill>
              </a:rPr>
              <a:t> </a:t>
            </a:r>
            <a:br>
              <a:rPr lang="en-US" b="1"/>
            </a:br>
            <a:r>
              <a:rPr lang="en-US" sz="3000">
                <a:solidFill>
                  <a:srgbClr val="5A5A5A"/>
                </a:solidFill>
              </a:rPr>
              <a:t>Sales Pipeline Conversion at a SaaS Startup</a:t>
            </a:r>
            <a:endParaRPr sz="3000"/>
          </a:p>
        </p:txBody>
      </p:sp>
      <p:sp>
        <p:nvSpPr>
          <p:cNvPr id="212" name="Google Shape;212;p27"/>
          <p:cNvSpPr txBox="1"/>
          <p:nvPr/>
        </p:nvSpPr>
        <p:spPr>
          <a:xfrm>
            <a:off x="409732" y="1783894"/>
            <a:ext cx="11162674" cy="4893647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Variable under  consideration: Opportunity Sizing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The opportunity conversion rate is significantly higher in 0-30K range.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93C4F7DA-E0CD-10F1-2909-289B7A129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800" y="180459"/>
            <a:ext cx="15240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AD56FEC-DA36-44AD-0E2E-88EAA85AA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732" y="2199626"/>
            <a:ext cx="7721545" cy="44779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949B87-F539-13D7-8C31-B5254ECBE7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3794" y="2771782"/>
            <a:ext cx="3588612" cy="383549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>
                <a:solidFill>
                  <a:srgbClr val="EF413D"/>
                </a:solidFill>
              </a:rPr>
              <a:t>PART III A : Generating Insights</a:t>
            </a:r>
            <a:br>
              <a:rPr lang="en-US" sz="3500" b="1">
                <a:solidFill>
                  <a:srgbClr val="EF413D"/>
                </a:solidFill>
              </a:rPr>
            </a:br>
            <a:r>
              <a:rPr lang="en-US" sz="1000" b="1">
                <a:solidFill>
                  <a:srgbClr val="EF413D"/>
                </a:solidFill>
              </a:rPr>
              <a:t> </a:t>
            </a:r>
            <a:br>
              <a:rPr lang="en-US" b="1"/>
            </a:br>
            <a:r>
              <a:rPr lang="en-US" sz="3000">
                <a:solidFill>
                  <a:srgbClr val="5A5A5A"/>
                </a:solidFill>
              </a:rPr>
              <a:t>Sales Pipeline Conversion at a SaaS Startup</a:t>
            </a:r>
            <a:endParaRPr sz="3000"/>
          </a:p>
        </p:txBody>
      </p:sp>
      <p:sp>
        <p:nvSpPr>
          <p:cNvPr id="219" name="Google Shape;219;p28"/>
          <p:cNvSpPr txBox="1"/>
          <p:nvPr/>
        </p:nvSpPr>
        <p:spPr>
          <a:xfrm>
            <a:off x="409732" y="1783894"/>
            <a:ext cx="11162674" cy="4893647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Variable under  consideration: Business from Client last year.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conversion rate is higher for new customers.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4BF6E944-28CF-BD47-A0A3-381D593C3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800" y="180459"/>
            <a:ext cx="15240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B494904-C056-75EF-A7C0-FB1D07FEC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733" y="2560698"/>
            <a:ext cx="7347920" cy="41168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83AFFF-09BF-B01C-9D03-CAE961DA5D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6142" y="2560698"/>
            <a:ext cx="3726263" cy="41168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title"/>
          </p:nvPr>
        </p:nvSpPr>
        <p:spPr>
          <a:xfrm>
            <a:off x="838200" y="118958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000" b="1" dirty="0">
                <a:solidFill>
                  <a:srgbClr val="EF413D"/>
                </a:solidFill>
              </a:rPr>
              <a:t>ASSIGNMENT</a:t>
            </a:r>
            <a:br>
              <a:rPr lang="en-US" sz="4000" b="1" dirty="0">
                <a:solidFill>
                  <a:srgbClr val="EF413D"/>
                </a:solidFill>
              </a:rPr>
            </a:br>
            <a:r>
              <a:rPr lang="en-US" sz="1100" b="1" dirty="0">
                <a:solidFill>
                  <a:srgbClr val="EF413D"/>
                </a:solidFill>
              </a:rPr>
              <a:t> </a:t>
            </a:r>
            <a:br>
              <a:rPr lang="en-US" sz="4000" b="1" dirty="0"/>
            </a:br>
            <a:r>
              <a:rPr lang="en-US" sz="3400" dirty="0">
                <a:solidFill>
                  <a:srgbClr val="5A5A5A"/>
                </a:solidFill>
              </a:rPr>
              <a:t>Name: Aditya Singh Negi</a:t>
            </a:r>
            <a:endParaRPr dirty="0">
              <a:solidFill>
                <a:srgbClr val="5A5A5A"/>
              </a:solidFill>
            </a:endParaRPr>
          </a:p>
        </p:txBody>
      </p:sp>
      <p:sp>
        <p:nvSpPr>
          <p:cNvPr id="93" name="Google Shape;93;p13"/>
          <p:cNvSpPr txBox="1">
            <a:spLocks noGrp="1"/>
          </p:cNvSpPr>
          <p:nvPr>
            <p:ph type="body" idx="1"/>
          </p:nvPr>
        </p:nvSpPr>
        <p:spPr>
          <a:xfrm>
            <a:off x="838200" y="3339612"/>
            <a:ext cx="10515600" cy="33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400" dirty="0">
                <a:solidFill>
                  <a:srgbClr val="EF413D"/>
                </a:solidFill>
              </a:rPr>
              <a:t>Problem Statement</a:t>
            </a:r>
            <a:br>
              <a:rPr lang="en-US" dirty="0"/>
            </a:br>
            <a:r>
              <a:rPr lang="en-US" sz="1400" dirty="0"/>
              <a:t> </a:t>
            </a:r>
            <a:br>
              <a:rPr lang="en-US" dirty="0"/>
            </a:br>
            <a:r>
              <a:rPr lang="en-US" sz="2000" dirty="0">
                <a:solidFill>
                  <a:srgbClr val="5A5A5A"/>
                </a:solidFill>
              </a:rPr>
              <a:t>The sales pipeline conversion percentage at TechnoServe (a tech SaaS startup) has dropped from 35% at the end of last fiscal (FY 2017-18) to 25% at present.</a:t>
            </a:r>
            <a:endParaRPr sz="2000" dirty="0">
              <a:solidFill>
                <a:srgbClr val="5A5A5A"/>
              </a:solidFill>
            </a:endParaRPr>
          </a:p>
          <a:p>
            <a:pPr marL="50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sz="2000" dirty="0">
              <a:solidFill>
                <a:srgbClr val="5A5A5A"/>
              </a:solidFill>
            </a:endParaRPr>
          </a:p>
          <a:p>
            <a:pPr marL="508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 dirty="0">
                <a:solidFill>
                  <a:srgbClr val="EF413D"/>
                </a:solidFill>
              </a:rPr>
              <a:t>Assignment Objective</a:t>
            </a:r>
            <a:endParaRPr sz="2400" dirty="0">
              <a:solidFill>
                <a:srgbClr val="EF413D"/>
              </a:solidFill>
            </a:endParaRPr>
          </a:p>
          <a:p>
            <a:pPr marL="508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1400" dirty="0"/>
              <a:t> </a:t>
            </a:r>
            <a:endParaRPr sz="2400" dirty="0">
              <a:solidFill>
                <a:srgbClr val="EF413D"/>
              </a:solidFill>
            </a:endParaRPr>
          </a:p>
          <a:p>
            <a:pPr marL="508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dirty="0">
                <a:solidFill>
                  <a:srgbClr val="5A5A5A"/>
                </a:solidFill>
              </a:rPr>
              <a:t>Understand the problem, come up with a hypothesis for low conversions faced by TechnoServe, and </a:t>
            </a:r>
            <a:r>
              <a:rPr lang="en-US" sz="2000" dirty="0" err="1">
                <a:solidFill>
                  <a:srgbClr val="5A5A5A"/>
                </a:solidFill>
              </a:rPr>
              <a:t>analyse</a:t>
            </a:r>
            <a:r>
              <a:rPr lang="en-US" sz="2000" dirty="0">
                <a:solidFill>
                  <a:srgbClr val="5A5A5A"/>
                </a:solidFill>
              </a:rPr>
              <a:t> the dataset provided to arrive at possible solutions to increase it.</a:t>
            </a:r>
            <a:endParaRPr sz="2000" dirty="0">
              <a:solidFill>
                <a:srgbClr val="5A5A5A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C1717C9-A632-8382-9C7B-CAF87CA5C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800" y="111698"/>
            <a:ext cx="15240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>
                <a:solidFill>
                  <a:srgbClr val="EF413D"/>
                </a:solidFill>
              </a:rPr>
              <a:t>PART III A : Generating Insights</a:t>
            </a:r>
            <a:br>
              <a:rPr lang="en-US" sz="3500" b="1">
                <a:solidFill>
                  <a:srgbClr val="EF413D"/>
                </a:solidFill>
              </a:rPr>
            </a:br>
            <a:r>
              <a:rPr lang="en-US" sz="1000" b="1">
                <a:solidFill>
                  <a:srgbClr val="EF413D"/>
                </a:solidFill>
              </a:rPr>
              <a:t> </a:t>
            </a:r>
            <a:br>
              <a:rPr lang="en-US" b="1"/>
            </a:br>
            <a:r>
              <a:rPr lang="en-US" sz="3000">
                <a:solidFill>
                  <a:srgbClr val="5A5A5A"/>
                </a:solidFill>
              </a:rPr>
              <a:t>Sales Pipeline Conversion at a SaaS Startup</a:t>
            </a:r>
            <a:endParaRPr sz="3000"/>
          </a:p>
        </p:txBody>
      </p:sp>
      <p:sp>
        <p:nvSpPr>
          <p:cNvPr id="226" name="Google Shape;226;p29"/>
          <p:cNvSpPr txBox="1"/>
          <p:nvPr/>
        </p:nvSpPr>
        <p:spPr>
          <a:xfrm>
            <a:off x="317188" y="1798905"/>
            <a:ext cx="4037836" cy="4555093"/>
          </a:xfrm>
          <a:prstGeom prst="rect">
            <a:avLst/>
          </a:prstGeom>
          <a:noFill/>
          <a:ln w="9525" cap="flat" cmpd="sng">
            <a:solidFill>
              <a:srgbClr val="F694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Recommendations</a:t>
            </a:r>
            <a:endParaRPr lang="en-US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Company should focus on following points in order to have high conversion rate:-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Lato"/>
              <a:ea typeface="Lato"/>
              <a:cs typeface="Lato"/>
              <a:sym typeface="Lat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ERP implementation solution offered to customer.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Enterprise Seller as B2B sales medium.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>
              <a:latin typeface="Lato"/>
              <a:ea typeface="Lato"/>
              <a:cs typeface="Lato"/>
              <a:sym typeface="Lat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Existing Customers.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>
              <a:latin typeface="Lato"/>
              <a:ea typeface="Lato"/>
              <a:cs typeface="Lato"/>
              <a:sym typeface="Lat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>
              <a:latin typeface="Lato"/>
              <a:ea typeface="Lato"/>
              <a:cs typeface="Lato"/>
              <a:sym typeface="Lat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Opportunity Sizing (0-30k).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>
              <a:latin typeface="Lato"/>
              <a:ea typeface="Lato"/>
              <a:cs typeface="Lato"/>
              <a:sym typeface="Lat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Client Revenue Sizing (100k or less).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" name="Google Shape;227;p29"/>
          <p:cNvSpPr txBox="1"/>
          <p:nvPr/>
        </p:nvSpPr>
        <p:spPr>
          <a:xfrm>
            <a:off x="4494508" y="1800542"/>
            <a:ext cx="7206712" cy="4555093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Corresponding Insights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Type your answer here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ERP implementation have better conversion rate than the other category.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Enterprise and </a:t>
            </a:r>
            <a:r>
              <a:rPr lang="en-IN" dirty="0">
                <a:latin typeface="Lato"/>
                <a:ea typeface="Lato"/>
                <a:cs typeface="Lato"/>
                <a:sym typeface="Lato"/>
              </a:rPr>
              <a:t>M</a:t>
            </a:r>
            <a:r>
              <a:rPr lang="en-IN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arketing Seller have more opportunities and among this Enterprise seller have more conversion rate as compared to others.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conversion rate is higher for existing customers but more opportunity for new customers.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opportunity conversion rate is significantly higher for clients with potential revenue in 0-30k range.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Surprisingly there are more opportunity coming from clients who are less in revenue size(100k or less).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3D40C618-BA10-CD34-D260-4DF5FE73C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800" y="135652"/>
            <a:ext cx="15240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>
            <a:spLocks noGrp="1"/>
          </p:cNvSpPr>
          <p:nvPr>
            <p:ph type="title"/>
          </p:nvPr>
        </p:nvSpPr>
        <p:spPr>
          <a:xfrm>
            <a:off x="838200" y="30516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 dirty="0">
                <a:solidFill>
                  <a:srgbClr val="EF413D"/>
                </a:solidFill>
              </a:rPr>
              <a:t>PART III B : Presenting Findings</a:t>
            </a:r>
            <a:br>
              <a:rPr lang="en-US" sz="3500" b="1" dirty="0">
                <a:solidFill>
                  <a:srgbClr val="EF413D"/>
                </a:solidFill>
              </a:rPr>
            </a:br>
            <a:r>
              <a:rPr lang="en-US" sz="1000" b="1" dirty="0">
                <a:solidFill>
                  <a:srgbClr val="EF413D"/>
                </a:solidFill>
              </a:rPr>
              <a:t> </a:t>
            </a:r>
            <a:br>
              <a:rPr lang="en-US" b="1" dirty="0"/>
            </a:br>
            <a:r>
              <a:rPr lang="en-US" sz="3000" dirty="0">
                <a:solidFill>
                  <a:srgbClr val="5A5A5A"/>
                </a:solidFill>
              </a:rPr>
              <a:t>Sales Pipeline Conversion at a SaaS Startup</a:t>
            </a:r>
            <a:endParaRPr sz="3000" dirty="0"/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EF515ECB-84C5-725D-6FBE-1DB708380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800" y="234521"/>
            <a:ext cx="15240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94F1FC-BF04-A4B0-8DDA-E35CA579F76C}"/>
              </a:ext>
            </a:extLst>
          </p:cNvPr>
          <p:cNvSpPr txBox="1"/>
          <p:nvPr/>
        </p:nvSpPr>
        <p:spPr>
          <a:xfrm>
            <a:off x="4181168" y="1630728"/>
            <a:ext cx="30652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latin typeface="Arial Narrow" panose="020B0606020202030204" pitchFamily="34" charset="0"/>
              </a:rPr>
              <a:t>Final recommendations</a:t>
            </a:r>
            <a:endParaRPr lang="en-IN" sz="2400" b="1" dirty="0">
              <a:latin typeface="Arial Narrow" panose="020B0606020202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06F484-6E79-3BB0-CB35-AFCB9C665BCF}"/>
              </a:ext>
            </a:extLst>
          </p:cNvPr>
          <p:cNvSpPr txBox="1"/>
          <p:nvPr/>
        </p:nvSpPr>
        <p:spPr>
          <a:xfrm>
            <a:off x="4070555" y="2373002"/>
            <a:ext cx="359860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Bahnschrift Light" panose="020B0502040204020203" pitchFamily="34" charset="0"/>
              </a:rPr>
              <a:t>ERP implementation solution offered to the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Bahnschrift Light" panose="020B0502040204020203" pitchFamily="34" charset="0"/>
              </a:rPr>
              <a:t>Enterprise Sellers as the B2b Sales Medium.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Bahnschrift Light" panose="020B0502040204020203" pitchFamily="34" charset="0"/>
              </a:rPr>
              <a:t>Client Revenue Sizing(100k or less).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Bahnschrift Light" panose="020B0502040204020203" pitchFamily="34" charset="0"/>
              </a:rPr>
              <a:t>Opportunity Sizing(0-30k).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Bahnschrift Light" panose="020B0502040204020203" pitchFamily="34" charset="0"/>
              </a:rPr>
              <a:t>Existing Customers.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 txBox="1">
            <a:spLocks noGrp="1"/>
          </p:cNvSpPr>
          <p:nvPr>
            <p:ph type="title"/>
          </p:nvPr>
        </p:nvSpPr>
        <p:spPr>
          <a:xfrm>
            <a:off x="838200" y="30516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>
                <a:solidFill>
                  <a:srgbClr val="EF413D"/>
                </a:solidFill>
              </a:rPr>
              <a:t>PART III B : Presenting Findings</a:t>
            </a:r>
            <a:br>
              <a:rPr lang="en-US" sz="3500" b="1">
                <a:solidFill>
                  <a:srgbClr val="EF413D"/>
                </a:solidFill>
              </a:rPr>
            </a:br>
            <a:r>
              <a:rPr lang="en-US" sz="1000" b="1">
                <a:solidFill>
                  <a:srgbClr val="EF413D"/>
                </a:solidFill>
              </a:rPr>
              <a:t> </a:t>
            </a:r>
            <a:br>
              <a:rPr lang="en-US" b="1"/>
            </a:br>
            <a:r>
              <a:rPr lang="en-US" sz="3000">
                <a:solidFill>
                  <a:srgbClr val="5A5A5A"/>
                </a:solidFill>
              </a:rPr>
              <a:t>Sales Pipeline Conversion at a SaaS Startup</a:t>
            </a:r>
            <a:endParaRPr sz="3000"/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5303A3C7-A05D-B132-48D4-069BA568F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800" y="234521"/>
            <a:ext cx="15240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191;p24">
            <a:extLst>
              <a:ext uri="{FF2B5EF4-FFF2-40B4-BE49-F238E27FC236}">
                <a16:creationId xmlns:a16="http://schemas.microsoft.com/office/drawing/2014/main" id="{3FB5B8A8-C774-3C7B-D707-0D95B0233B5B}"/>
              </a:ext>
            </a:extLst>
          </p:cNvPr>
          <p:cNvSpPr txBox="1"/>
          <p:nvPr/>
        </p:nvSpPr>
        <p:spPr>
          <a:xfrm>
            <a:off x="191126" y="1701372"/>
            <a:ext cx="11162674" cy="4893647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Lato"/>
                <a:ea typeface="Lato"/>
                <a:cs typeface="Lato"/>
                <a:sym typeface="Lato"/>
              </a:rPr>
              <a:t>Focus on ERP implementation category of solutions.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ERP implementation have better conversion rate than the other category.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0A0B8C-097F-CD58-234F-A3C73FEF91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126" y="2510081"/>
            <a:ext cx="7049484" cy="40849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5C1F4C-8579-735B-4809-8E3ACF14C1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0610" y="2510081"/>
            <a:ext cx="4113190" cy="404275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>
                <a:solidFill>
                  <a:srgbClr val="EF413D"/>
                </a:solidFill>
              </a:rPr>
              <a:t>PART III A : Generating Insights</a:t>
            </a:r>
            <a:br>
              <a:rPr lang="en-US" sz="3500" b="1">
                <a:solidFill>
                  <a:srgbClr val="EF413D"/>
                </a:solidFill>
              </a:rPr>
            </a:br>
            <a:r>
              <a:rPr lang="en-US" sz="1000" b="1">
                <a:solidFill>
                  <a:srgbClr val="EF413D"/>
                </a:solidFill>
              </a:rPr>
              <a:t> </a:t>
            </a:r>
            <a:br>
              <a:rPr lang="en-US" b="1"/>
            </a:br>
            <a:r>
              <a:rPr lang="en-US" sz="3000">
                <a:solidFill>
                  <a:srgbClr val="5A5A5A"/>
                </a:solidFill>
              </a:rPr>
              <a:t>Sales Pipeline Conversion at a SaaS Startup</a:t>
            </a:r>
            <a:endParaRPr sz="3000"/>
          </a:p>
        </p:txBody>
      </p:sp>
      <p:sp>
        <p:nvSpPr>
          <p:cNvPr id="198" name="Google Shape;198;p25"/>
          <p:cNvSpPr txBox="1"/>
          <p:nvPr/>
        </p:nvSpPr>
        <p:spPr>
          <a:xfrm>
            <a:off x="409732" y="1783894"/>
            <a:ext cx="11162674" cy="4893647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800" b="1" dirty="0">
                <a:latin typeface="Lato"/>
                <a:ea typeface="Lato"/>
                <a:cs typeface="Lato"/>
                <a:sym typeface="Lato"/>
              </a:rPr>
              <a:t>Focus on Enterprise Sellers channel as the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B2B sales medium.</a:t>
            </a:r>
            <a:endParaRPr lang="en-IN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Most opportunities are from Marketing and Enterprise Sellers with the Enterprise sellers having better than average opportunity conversion rate.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F785A75E-0215-3429-9B75-22D028B47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92845"/>
            <a:ext cx="15240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87157E-C870-EDE8-954C-3EF881534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732" y="2648311"/>
            <a:ext cx="6718655" cy="40292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28369B-C8AF-9C89-C1E1-EB65800DDD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5032" y="2648311"/>
            <a:ext cx="4247374" cy="402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06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>
                <a:solidFill>
                  <a:srgbClr val="EF413D"/>
                </a:solidFill>
              </a:rPr>
              <a:t>PART III A : Generating Insights</a:t>
            </a:r>
            <a:br>
              <a:rPr lang="en-US" sz="3500" b="1">
                <a:solidFill>
                  <a:srgbClr val="EF413D"/>
                </a:solidFill>
              </a:rPr>
            </a:br>
            <a:r>
              <a:rPr lang="en-US" sz="1000" b="1">
                <a:solidFill>
                  <a:srgbClr val="EF413D"/>
                </a:solidFill>
              </a:rPr>
              <a:t> </a:t>
            </a:r>
            <a:br>
              <a:rPr lang="en-US" b="1"/>
            </a:br>
            <a:r>
              <a:rPr lang="en-US" sz="3000">
                <a:solidFill>
                  <a:srgbClr val="5A5A5A"/>
                </a:solidFill>
              </a:rPr>
              <a:t>Sales Pipeline Conversion at a SaaS Startup</a:t>
            </a:r>
            <a:endParaRPr sz="3000"/>
          </a:p>
        </p:txBody>
      </p:sp>
      <p:sp>
        <p:nvSpPr>
          <p:cNvPr id="205" name="Google Shape;205;p26"/>
          <p:cNvSpPr txBox="1"/>
          <p:nvPr/>
        </p:nvSpPr>
        <p:spPr>
          <a:xfrm>
            <a:off x="429396" y="1783894"/>
            <a:ext cx="11162674" cy="4893647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800" b="1" dirty="0">
                <a:latin typeface="Lato"/>
                <a:ea typeface="Lato"/>
                <a:cs typeface="Lato"/>
                <a:sym typeface="Lato"/>
              </a:rPr>
              <a:t>Focus on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Clients who  have a revenue size (100k or less).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Surprisingly there are more opportunity coming from clients who are  less in  revenue size (100K or less).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BB860DAB-E166-8724-3A14-EFE41CD74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800" y="180459"/>
            <a:ext cx="15240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36FDB2-B177-F0C3-A647-C96BA449DD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929" y="2624788"/>
            <a:ext cx="10893981" cy="405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72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>
                <a:solidFill>
                  <a:srgbClr val="EF413D"/>
                </a:solidFill>
              </a:rPr>
              <a:t>PART III A : Generating Insights</a:t>
            </a:r>
            <a:br>
              <a:rPr lang="en-US" sz="3500" b="1">
                <a:solidFill>
                  <a:srgbClr val="EF413D"/>
                </a:solidFill>
              </a:rPr>
            </a:br>
            <a:r>
              <a:rPr lang="en-US" sz="1000" b="1">
                <a:solidFill>
                  <a:srgbClr val="EF413D"/>
                </a:solidFill>
              </a:rPr>
              <a:t> </a:t>
            </a:r>
            <a:br>
              <a:rPr lang="en-US" b="1"/>
            </a:br>
            <a:r>
              <a:rPr lang="en-US" sz="3000">
                <a:solidFill>
                  <a:srgbClr val="5A5A5A"/>
                </a:solidFill>
              </a:rPr>
              <a:t>Sales Pipeline Conversion at a SaaS Startup</a:t>
            </a:r>
            <a:endParaRPr sz="3000"/>
          </a:p>
        </p:txBody>
      </p:sp>
      <p:sp>
        <p:nvSpPr>
          <p:cNvPr id="212" name="Google Shape;212;p27"/>
          <p:cNvSpPr txBox="1"/>
          <p:nvPr/>
        </p:nvSpPr>
        <p:spPr>
          <a:xfrm>
            <a:off x="409732" y="1783894"/>
            <a:ext cx="11162674" cy="4893647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800" b="1" dirty="0">
                <a:latin typeface="Lato"/>
                <a:ea typeface="Lato"/>
                <a:cs typeface="Lato"/>
                <a:sym typeface="Lato"/>
              </a:rPr>
              <a:t>Focus on clients where the revenue generated is between 0-30k range.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The opportunity conversion rate is significantly higher in 0-30K range.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93C4F7DA-E0CD-10F1-2909-289B7A129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800" y="180459"/>
            <a:ext cx="15240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AD56FEC-DA36-44AD-0E2E-88EAA85AA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732" y="2199626"/>
            <a:ext cx="7770707" cy="44779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949B87-F539-13D7-8C31-B5254ECBE7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8427" y="2771782"/>
            <a:ext cx="3273980" cy="390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026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>
                <a:solidFill>
                  <a:srgbClr val="EF413D"/>
                </a:solidFill>
              </a:rPr>
              <a:t>PART III A : Generating Insights</a:t>
            </a:r>
            <a:br>
              <a:rPr lang="en-US" sz="3500" b="1">
                <a:solidFill>
                  <a:srgbClr val="EF413D"/>
                </a:solidFill>
              </a:rPr>
            </a:br>
            <a:r>
              <a:rPr lang="en-US" sz="1000" b="1">
                <a:solidFill>
                  <a:srgbClr val="EF413D"/>
                </a:solidFill>
              </a:rPr>
              <a:t> </a:t>
            </a:r>
            <a:br>
              <a:rPr lang="en-US" b="1"/>
            </a:br>
            <a:r>
              <a:rPr lang="en-US" sz="3000">
                <a:solidFill>
                  <a:srgbClr val="5A5A5A"/>
                </a:solidFill>
              </a:rPr>
              <a:t>Sales Pipeline Conversion at a SaaS Startup</a:t>
            </a:r>
            <a:endParaRPr sz="3000"/>
          </a:p>
        </p:txBody>
      </p:sp>
      <p:sp>
        <p:nvSpPr>
          <p:cNvPr id="219" name="Google Shape;219;p28"/>
          <p:cNvSpPr txBox="1"/>
          <p:nvPr/>
        </p:nvSpPr>
        <p:spPr>
          <a:xfrm>
            <a:off x="409732" y="1783894"/>
            <a:ext cx="11162674" cy="4893647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800" b="1" dirty="0">
                <a:latin typeface="Lato"/>
                <a:ea typeface="Lato"/>
                <a:cs typeface="Lato"/>
                <a:sym typeface="Lato"/>
              </a:rPr>
              <a:t>Focus on clients who are already existing customers.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The conversion rate is higher for existing existing customers and there is opportunity unusually large from new customers.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4BF6E944-28CF-BD47-A0A3-381D593C3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800" y="180459"/>
            <a:ext cx="15240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B494904-C056-75EF-A7C0-FB1D07FEC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733" y="2560698"/>
            <a:ext cx="7347920" cy="41168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83AFFF-09BF-B01C-9D03-CAE961DA5D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6142" y="2560698"/>
            <a:ext cx="3726263" cy="411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78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>
                <a:solidFill>
                  <a:srgbClr val="EF413D"/>
                </a:solidFill>
              </a:rPr>
              <a:t>PART I : 1. Understanding the Problem</a:t>
            </a:r>
            <a:br>
              <a:rPr lang="en-US" sz="3500" b="1">
                <a:solidFill>
                  <a:srgbClr val="EF413D"/>
                </a:solidFill>
              </a:rPr>
            </a:br>
            <a:r>
              <a:rPr lang="en-US" sz="1000" b="1">
                <a:solidFill>
                  <a:srgbClr val="EF413D"/>
                </a:solidFill>
              </a:rPr>
              <a:t> </a:t>
            </a:r>
            <a:br>
              <a:rPr lang="en-US" b="1"/>
            </a:br>
            <a:r>
              <a:rPr lang="en-US" sz="3000">
                <a:solidFill>
                  <a:srgbClr val="5A5A5A"/>
                </a:solidFill>
              </a:rPr>
              <a:t>Sales Pipeline Conversion at a SaaS Startup</a:t>
            </a:r>
            <a:endParaRPr sz="3000"/>
          </a:p>
        </p:txBody>
      </p:sp>
      <p:grpSp>
        <p:nvGrpSpPr>
          <p:cNvPr id="100" name="Google Shape;100;p14"/>
          <p:cNvGrpSpPr/>
          <p:nvPr/>
        </p:nvGrpSpPr>
        <p:grpSpPr>
          <a:xfrm>
            <a:off x="589265" y="2008707"/>
            <a:ext cx="11005471" cy="4680040"/>
            <a:chOff x="589265" y="4726688"/>
            <a:chExt cx="11005471" cy="751196"/>
          </a:xfrm>
        </p:grpSpPr>
        <p:sp>
          <p:nvSpPr>
            <p:cNvPr id="101" name="Google Shape;101;p14"/>
            <p:cNvSpPr txBox="1"/>
            <p:nvPr/>
          </p:nvSpPr>
          <p:spPr>
            <a:xfrm>
              <a:off x="589265" y="4726688"/>
              <a:ext cx="2041200" cy="751190"/>
            </a:xfrm>
            <a:prstGeom prst="rect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Who?</a:t>
              </a:r>
              <a:endParaRPr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TechnoServe</a:t>
              </a:r>
              <a:r>
                <a:rPr lang="en-US" dirty="0">
                  <a:latin typeface="Lato"/>
                  <a:ea typeface="Lato"/>
                  <a:cs typeface="Lato"/>
                  <a:sym typeface="Lato"/>
                </a:rPr>
                <a:t>, Pune based IT solution provider</a:t>
              </a:r>
              <a:endParaRPr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2" name="Google Shape;102;p14"/>
            <p:cNvSpPr txBox="1"/>
            <p:nvPr/>
          </p:nvSpPr>
          <p:spPr>
            <a:xfrm>
              <a:off x="2830333" y="4726689"/>
              <a:ext cx="2041200" cy="751190"/>
            </a:xfrm>
            <a:prstGeom prst="rect">
              <a:avLst/>
            </a:prstGeom>
            <a:noFill/>
            <a:ln w="9525" cap="flat" cmpd="sng">
              <a:solidFill>
                <a:srgbClr val="F694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What?</a:t>
              </a:r>
              <a:endParaRPr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IN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/>
                <a:t>Sales pipeline conversion percentage has dropped from 35%  to 25% at present. </a:t>
              </a:r>
              <a:endParaRPr lang="en-US" dirty="0"/>
            </a:p>
          </p:txBody>
        </p:sp>
        <p:sp>
          <p:nvSpPr>
            <p:cNvPr id="103" name="Google Shape;103;p14"/>
            <p:cNvSpPr txBox="1"/>
            <p:nvPr/>
          </p:nvSpPr>
          <p:spPr>
            <a:xfrm>
              <a:off x="5071401" y="4726689"/>
              <a:ext cx="2041200" cy="751190"/>
            </a:xfrm>
            <a:prstGeom prst="rect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When?</a:t>
              </a:r>
              <a:endParaRPr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/>
                <a:t>At the end of the last fiscal (FY 2017-18) </a:t>
              </a:r>
              <a:endParaRPr dirty="0"/>
            </a:p>
          </p:txBody>
        </p:sp>
        <p:sp>
          <p:nvSpPr>
            <p:cNvPr id="104" name="Google Shape;104;p14"/>
            <p:cNvSpPr txBox="1"/>
            <p:nvPr/>
          </p:nvSpPr>
          <p:spPr>
            <a:xfrm>
              <a:off x="9553536" y="4726694"/>
              <a:ext cx="2041200" cy="751190"/>
            </a:xfrm>
            <a:prstGeom prst="rect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How?</a:t>
              </a:r>
              <a:endParaRPr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IN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dirty="0">
                  <a:latin typeface="Lato"/>
                  <a:ea typeface="Lato"/>
                  <a:cs typeface="Lato"/>
                  <a:sym typeface="Lato"/>
                </a:rPr>
                <a:t>1. Sales and Marketing related issue.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IN" dirty="0">
                <a:latin typeface="Lato"/>
                <a:ea typeface="Lato"/>
                <a:cs typeface="Lato"/>
                <a:sym typeface="Lat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0" i="0" u="none" strike="noStrike" cap="none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2. </a:t>
              </a:r>
              <a:r>
                <a:rPr lang="en-IN" dirty="0">
                  <a:latin typeface="Lato"/>
                  <a:ea typeface="Lato"/>
                  <a:cs typeface="Lato"/>
                  <a:sym typeface="Lato"/>
                </a:rPr>
                <a:t>Sales team is inefficient to convert potential customer into clients.</a:t>
              </a:r>
              <a:endParaRPr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5" name="Google Shape;105;p14"/>
            <p:cNvSpPr txBox="1"/>
            <p:nvPr/>
          </p:nvSpPr>
          <p:spPr>
            <a:xfrm>
              <a:off x="7312469" y="4726691"/>
              <a:ext cx="2041200" cy="751190"/>
            </a:xfrm>
            <a:prstGeom prst="rect">
              <a:avLst/>
            </a:prstGeom>
            <a:noFill/>
            <a:ln w="9525" cap="flat" cmpd="sng">
              <a:solidFill>
                <a:srgbClr val="F694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Where?</a:t>
              </a:r>
              <a:endParaRPr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Lato"/>
                  <a:ea typeface="Lato"/>
                  <a:cs typeface="Lato"/>
                  <a:sym typeface="Lato"/>
                </a:rPr>
                <a:t>Problem among the prospective customer</a:t>
              </a:r>
              <a:endParaRPr dirty="0"/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99A740F0-77A8-2FD7-B0F2-D8B05EB45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800" y="47069"/>
            <a:ext cx="15240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>
                <a:solidFill>
                  <a:srgbClr val="EF413D"/>
                </a:solidFill>
              </a:rPr>
              <a:t>PART I : 2. Understanding the Problem</a:t>
            </a:r>
            <a:br>
              <a:rPr lang="en-US" sz="3500" b="1">
                <a:solidFill>
                  <a:srgbClr val="EF413D"/>
                </a:solidFill>
              </a:rPr>
            </a:br>
            <a:r>
              <a:rPr lang="en-US" sz="1000" b="1">
                <a:solidFill>
                  <a:srgbClr val="EF413D"/>
                </a:solidFill>
              </a:rPr>
              <a:t> </a:t>
            </a:r>
            <a:br>
              <a:rPr lang="en-US" b="1"/>
            </a:br>
            <a:r>
              <a:rPr lang="en-US" sz="3000">
                <a:solidFill>
                  <a:srgbClr val="5A5A5A"/>
                </a:solidFill>
              </a:rPr>
              <a:t>Sales Pipeline Conversion at a SaaS Startup</a:t>
            </a:r>
            <a:endParaRPr sz="3000"/>
          </a:p>
        </p:txBody>
      </p:sp>
      <p:grpSp>
        <p:nvGrpSpPr>
          <p:cNvPr id="112" name="Google Shape;112;p15"/>
          <p:cNvGrpSpPr/>
          <p:nvPr/>
        </p:nvGrpSpPr>
        <p:grpSpPr>
          <a:xfrm>
            <a:off x="619593" y="2008716"/>
            <a:ext cx="10952813" cy="4680022"/>
            <a:chOff x="589265" y="4726688"/>
            <a:chExt cx="8764404" cy="751193"/>
          </a:xfrm>
        </p:grpSpPr>
        <p:sp>
          <p:nvSpPr>
            <p:cNvPr id="113" name="Google Shape;113;p15"/>
            <p:cNvSpPr txBox="1"/>
            <p:nvPr/>
          </p:nvSpPr>
          <p:spPr>
            <a:xfrm>
              <a:off x="589265" y="4726688"/>
              <a:ext cx="2041200" cy="751190"/>
            </a:xfrm>
            <a:prstGeom prst="rect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Situation</a:t>
              </a:r>
              <a:endParaRPr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en-US" dirty="0">
                  <a:latin typeface="Lato"/>
                  <a:ea typeface="Lato"/>
                  <a:cs typeface="Lato"/>
                  <a:sym typeface="Lato"/>
                </a:rPr>
                <a:t>What is the strength of the  sales and market teams currently in company.</a:t>
              </a:r>
            </a:p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How much Sales Pipeline conversion rate currently?</a:t>
              </a:r>
            </a:p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What method/channels used for acquiring leads or business.</a:t>
              </a:r>
              <a:endParaRPr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4" name="Google Shape;114;p15"/>
            <p:cNvSpPr txBox="1"/>
            <p:nvPr/>
          </p:nvSpPr>
          <p:spPr>
            <a:xfrm>
              <a:off x="2830333" y="4726689"/>
              <a:ext cx="2041200" cy="751190"/>
            </a:xfrm>
            <a:prstGeom prst="rect">
              <a:avLst/>
            </a:prstGeom>
            <a:noFill/>
            <a:ln w="9525" cap="flat" cmpd="sng">
              <a:solidFill>
                <a:srgbClr val="F694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Problem</a:t>
              </a:r>
              <a:endParaRPr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en-US" dirty="0">
                  <a:latin typeface="Lato"/>
                  <a:ea typeface="Lato"/>
                  <a:cs typeface="Lato"/>
                  <a:sym typeface="Lato"/>
                </a:rPr>
                <a:t>Is the Sales and marketing team skilled enough ?</a:t>
              </a:r>
            </a:p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en-US" dirty="0">
                  <a:latin typeface="Lato"/>
                  <a:ea typeface="Lato"/>
                  <a:cs typeface="Lato"/>
                  <a:sym typeface="Lato"/>
                </a:rPr>
                <a:t>Are there certain leads that are ineffective?</a:t>
              </a:r>
            </a:p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en-IN" dirty="0"/>
                <a:t>Is the right channels used for sales and marketing.</a:t>
              </a:r>
            </a:p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AutoNum type="arabicPeriod"/>
              </a:pPr>
              <a:endParaRPr dirty="0"/>
            </a:p>
          </p:txBody>
        </p:sp>
        <p:sp>
          <p:nvSpPr>
            <p:cNvPr id="115" name="Google Shape;115;p15"/>
            <p:cNvSpPr txBox="1"/>
            <p:nvPr/>
          </p:nvSpPr>
          <p:spPr>
            <a:xfrm>
              <a:off x="5071401" y="4726689"/>
              <a:ext cx="2041200" cy="751190"/>
            </a:xfrm>
            <a:prstGeom prst="rect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Implication</a:t>
              </a:r>
              <a:endParaRPr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en-US" dirty="0">
                  <a:latin typeface="Lato"/>
                  <a:ea typeface="Lato"/>
                  <a:cs typeface="Lato"/>
                  <a:sym typeface="Lato"/>
                </a:rPr>
                <a:t>Does it affect future growth of the company?</a:t>
              </a:r>
            </a:p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en-US" dirty="0">
                  <a:latin typeface="Lato"/>
                  <a:ea typeface="Lato"/>
                  <a:cs typeface="Lato"/>
                  <a:sym typeface="Lato"/>
                </a:rPr>
                <a:t>How does this low rate conversion affect the company financial goals?</a:t>
              </a:r>
            </a:p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en-US" dirty="0">
                  <a:latin typeface="Lato"/>
                  <a:ea typeface="Lato"/>
                  <a:cs typeface="Lato"/>
                  <a:sym typeface="Lato"/>
                </a:rPr>
                <a:t>Does this also affect the market share of company?</a:t>
              </a:r>
            </a:p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en-US" dirty="0">
                  <a:latin typeface="Lato"/>
                  <a:ea typeface="Lato"/>
                  <a:cs typeface="Lato"/>
                  <a:sym typeface="Lato"/>
                </a:rPr>
                <a:t>Is there any competitor in market working in the same area?</a:t>
              </a:r>
              <a:endParaRPr dirty="0"/>
            </a:p>
          </p:txBody>
        </p:sp>
        <p:sp>
          <p:nvSpPr>
            <p:cNvPr id="116" name="Google Shape;116;p15"/>
            <p:cNvSpPr txBox="1"/>
            <p:nvPr/>
          </p:nvSpPr>
          <p:spPr>
            <a:xfrm>
              <a:off x="7312469" y="4726691"/>
              <a:ext cx="2041200" cy="751190"/>
            </a:xfrm>
            <a:prstGeom prst="rect">
              <a:avLst/>
            </a:prstGeom>
            <a:noFill/>
            <a:ln w="9525" cap="flat" cmpd="sng">
              <a:solidFill>
                <a:srgbClr val="F694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Need-Payoff</a:t>
              </a:r>
              <a:endParaRPr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IN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en-IN" dirty="0">
                  <a:latin typeface="Lato"/>
                  <a:ea typeface="Lato"/>
                  <a:cs typeface="Lato"/>
                  <a:sym typeface="Lato"/>
                </a:rPr>
                <a:t>Does the company will gain more profit and development if the problem is solved?</a:t>
              </a:r>
            </a:p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en-IN" sz="1400" b="0" i="0" u="none" strike="noStrike" cap="none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Will the solution make sales and marketing teams more effective?</a:t>
              </a:r>
            </a:p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en-IN" dirty="0">
                  <a:latin typeface="Lato"/>
                  <a:ea typeface="Lato"/>
                  <a:cs typeface="Lato"/>
                  <a:sym typeface="Lato"/>
                </a:rPr>
                <a:t>Is there new channels to source leads?</a:t>
              </a:r>
            </a:p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en-IN" sz="1400" b="0" i="0" u="none" strike="noStrike" cap="none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If we able to raise</a:t>
              </a:r>
              <a:r>
                <a:rPr lang="en-IN" dirty="0">
                  <a:latin typeface="Lato"/>
                  <a:ea typeface="Lato"/>
                  <a:cs typeface="Lato"/>
                  <a:sym typeface="Lato"/>
                </a:rPr>
                <a:t>/increase conversion rate, what will be use of increase revenue?</a:t>
              </a:r>
              <a:endParaRPr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3AA2F4A2-948F-4640-F51C-3C29EC433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47078"/>
            <a:ext cx="15240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>
                <a:solidFill>
                  <a:srgbClr val="EF413D"/>
                </a:solidFill>
              </a:rPr>
              <a:t>PART II : Formulating Hypotheses</a:t>
            </a:r>
            <a:br>
              <a:rPr lang="en-US" sz="3500" b="1">
                <a:solidFill>
                  <a:srgbClr val="EF413D"/>
                </a:solidFill>
              </a:rPr>
            </a:br>
            <a:r>
              <a:rPr lang="en-US" sz="1000" b="1">
                <a:solidFill>
                  <a:srgbClr val="EF413D"/>
                </a:solidFill>
              </a:rPr>
              <a:t> </a:t>
            </a:r>
            <a:br>
              <a:rPr lang="en-US" b="1"/>
            </a:br>
            <a:r>
              <a:rPr lang="en-US" sz="3000">
                <a:solidFill>
                  <a:srgbClr val="5A5A5A"/>
                </a:solidFill>
              </a:rPr>
              <a:t>Sales Pipeline Conversion at a SaaS Startup</a:t>
            </a:r>
            <a:endParaRPr sz="3000"/>
          </a:p>
        </p:txBody>
      </p:sp>
      <p:sp>
        <p:nvSpPr>
          <p:cNvPr id="123" name="Google Shape;123;p16"/>
          <p:cNvSpPr txBox="1"/>
          <p:nvPr/>
        </p:nvSpPr>
        <p:spPr>
          <a:xfrm>
            <a:off x="514664" y="2009522"/>
            <a:ext cx="11162674" cy="4493538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Framework Used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Issue Tree Framework with 5 C’s Framework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Reason for using the selected framework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It is easy to cover the whole domain and it helps to identify various problems in different branches and find solution independently.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How you have used the framework here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The problem have been divided into five C’s in the framework and then again in branches using Issue tree framework.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43A968B-FF48-E49A-D51F-E334705C4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800" y="130552"/>
            <a:ext cx="15240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>
                <a:solidFill>
                  <a:srgbClr val="EF413D"/>
                </a:solidFill>
              </a:rPr>
              <a:t>PART II : Formulating Hypotheses</a:t>
            </a:r>
            <a:br>
              <a:rPr lang="en-US" sz="3500" b="1">
                <a:solidFill>
                  <a:srgbClr val="EF413D"/>
                </a:solidFill>
              </a:rPr>
            </a:br>
            <a:r>
              <a:rPr lang="en-US" sz="1000" b="1">
                <a:solidFill>
                  <a:srgbClr val="EF413D"/>
                </a:solidFill>
              </a:rPr>
              <a:t> </a:t>
            </a:r>
            <a:br>
              <a:rPr lang="en-US" b="1"/>
            </a:br>
            <a:r>
              <a:rPr lang="en-US" sz="3000">
                <a:solidFill>
                  <a:srgbClr val="5A5A5A"/>
                </a:solidFill>
              </a:rPr>
              <a:t>Sales Pipeline Conversion at a SaaS Startup</a:t>
            </a:r>
            <a:endParaRPr sz="3000"/>
          </a:p>
        </p:txBody>
      </p:sp>
      <p:sp>
        <p:nvSpPr>
          <p:cNvPr id="130" name="Google Shape;130;p17"/>
          <p:cNvSpPr txBox="1"/>
          <p:nvPr/>
        </p:nvSpPr>
        <p:spPr>
          <a:xfrm>
            <a:off x="514664" y="3719238"/>
            <a:ext cx="11162674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Provide the structure of the framework here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(You can attach the screenshot or multiple screenshots depending on the clarity of the image)</a:t>
            </a:r>
            <a:endParaRPr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CDF4712-1FE9-C21A-63B9-17FAF26A5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800" y="130552"/>
            <a:ext cx="15240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DC378F-3E12-C263-1AC5-BA6671F68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023" y="1690688"/>
            <a:ext cx="11162674" cy="516731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>
                <a:solidFill>
                  <a:srgbClr val="EF413D"/>
                </a:solidFill>
              </a:rPr>
              <a:t>PART II : Formulating Hypotheses</a:t>
            </a:r>
            <a:br>
              <a:rPr lang="en-US" sz="3500" b="1">
                <a:solidFill>
                  <a:srgbClr val="EF413D"/>
                </a:solidFill>
              </a:rPr>
            </a:br>
            <a:r>
              <a:rPr lang="en-US" sz="1000" b="1">
                <a:solidFill>
                  <a:srgbClr val="EF413D"/>
                </a:solidFill>
              </a:rPr>
              <a:t> </a:t>
            </a:r>
            <a:br>
              <a:rPr lang="en-US" b="1"/>
            </a:br>
            <a:r>
              <a:rPr lang="en-US" sz="3000">
                <a:solidFill>
                  <a:srgbClr val="5A5A5A"/>
                </a:solidFill>
              </a:rPr>
              <a:t>Sales Pipeline Conversion at a SaaS Startup</a:t>
            </a:r>
            <a:endParaRPr sz="3000"/>
          </a:p>
        </p:txBody>
      </p:sp>
      <p:grpSp>
        <p:nvGrpSpPr>
          <p:cNvPr id="137" name="Google Shape;137;p18"/>
          <p:cNvGrpSpPr/>
          <p:nvPr/>
        </p:nvGrpSpPr>
        <p:grpSpPr>
          <a:xfrm>
            <a:off x="514664" y="2009465"/>
            <a:ext cx="11162675" cy="4593842"/>
            <a:chOff x="589265" y="4632481"/>
            <a:chExt cx="2041200" cy="229238"/>
          </a:xfrm>
        </p:grpSpPr>
        <p:sp>
          <p:nvSpPr>
            <p:cNvPr id="138" name="Google Shape;138;p18"/>
            <p:cNvSpPr txBox="1"/>
            <p:nvPr/>
          </p:nvSpPr>
          <p:spPr>
            <a:xfrm>
              <a:off x="589265" y="4632481"/>
              <a:ext cx="2041200" cy="107786"/>
            </a:xfrm>
            <a:prstGeom prst="rect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Branch 1</a:t>
              </a:r>
              <a:endParaRPr dirty="0"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endParaRPr sz="18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Low sales pipeline conversion – Company – Brand.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endParaRPr lang="en-US" sz="18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800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1. The company brand have low reputation in the market.(P2)</a:t>
              </a:r>
              <a:endParaRPr sz="1800" dirty="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9" name="Google Shape;139;p18"/>
            <p:cNvSpPr txBox="1"/>
            <p:nvPr/>
          </p:nvSpPr>
          <p:spPr>
            <a:xfrm>
              <a:off x="589265" y="4753933"/>
              <a:ext cx="2041200" cy="107786"/>
            </a:xfrm>
            <a:prstGeom prst="rect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Branch 2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  <a:p>
              <a:r>
                <a:rPr lang="en-US" sz="1800" b="1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Low sales pipeline conversion – Company – Sales.</a:t>
              </a:r>
            </a:p>
            <a:p>
              <a:endParaRPr lang="en-US" sz="18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342900" indent="-342900">
                <a:buAutoNum type="arabicPeriod"/>
              </a:pPr>
              <a:r>
                <a:rPr lang="en-US" sz="1800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The sales team is inefficient and not well trained.(P2)</a:t>
              </a:r>
            </a:p>
            <a:p>
              <a:pPr marL="342900" indent="-342900">
                <a:buAutoNum type="arabicPeriod"/>
              </a:pPr>
              <a:r>
                <a:rPr lang="en-US" sz="1800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The target given to sales team is highly unrealistic.(P3)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11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11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IN" sz="11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pic>
        <p:nvPicPr>
          <p:cNvPr id="7170" name="Picture 2">
            <a:extLst>
              <a:ext uri="{FF2B5EF4-FFF2-40B4-BE49-F238E27FC236}">
                <a16:creationId xmlns:a16="http://schemas.microsoft.com/office/drawing/2014/main" id="{FA6ED1F7-A857-8505-6778-ECC23B6FC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800" y="91263"/>
            <a:ext cx="15240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>
                <a:solidFill>
                  <a:srgbClr val="EF413D"/>
                </a:solidFill>
              </a:rPr>
              <a:t>PART II : Formulating Hypotheses</a:t>
            </a:r>
            <a:br>
              <a:rPr lang="en-US" sz="3500" b="1">
                <a:solidFill>
                  <a:srgbClr val="EF413D"/>
                </a:solidFill>
              </a:rPr>
            </a:br>
            <a:r>
              <a:rPr lang="en-US" sz="1000" b="1">
                <a:solidFill>
                  <a:srgbClr val="EF413D"/>
                </a:solidFill>
              </a:rPr>
              <a:t> </a:t>
            </a:r>
            <a:br>
              <a:rPr lang="en-US" b="1"/>
            </a:br>
            <a:r>
              <a:rPr lang="en-US" sz="3000">
                <a:solidFill>
                  <a:srgbClr val="5A5A5A"/>
                </a:solidFill>
              </a:rPr>
              <a:t>Sales Pipeline Conversion at a SaaS Startup</a:t>
            </a:r>
            <a:endParaRPr sz="3000"/>
          </a:p>
        </p:txBody>
      </p:sp>
      <p:grpSp>
        <p:nvGrpSpPr>
          <p:cNvPr id="146" name="Google Shape;146;p19"/>
          <p:cNvGrpSpPr/>
          <p:nvPr/>
        </p:nvGrpSpPr>
        <p:grpSpPr>
          <a:xfrm>
            <a:off x="514664" y="2009465"/>
            <a:ext cx="11162675" cy="4593842"/>
            <a:chOff x="589265" y="4632481"/>
            <a:chExt cx="2041200" cy="229238"/>
          </a:xfrm>
        </p:grpSpPr>
        <p:sp>
          <p:nvSpPr>
            <p:cNvPr id="147" name="Google Shape;147;p19"/>
            <p:cNvSpPr txBox="1"/>
            <p:nvPr/>
          </p:nvSpPr>
          <p:spPr>
            <a:xfrm>
              <a:off x="589265" y="4632481"/>
              <a:ext cx="2041200" cy="107786"/>
            </a:xfrm>
            <a:prstGeom prst="rect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Branch 3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  <a:p>
              <a:r>
                <a:rPr lang="en-US" sz="1800" b="1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Low sales pipeline conversion – Company – Product.</a:t>
              </a:r>
            </a:p>
            <a:p>
              <a:endParaRPr lang="en-US" sz="18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342900" indent="-342900">
                <a:buAutoNum type="arabicPeriod"/>
              </a:pPr>
              <a:r>
                <a:rPr lang="en-US" sz="1800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The product does not complete the demand of customer.(P1)</a:t>
              </a:r>
            </a:p>
            <a:p>
              <a:pPr marL="342900" indent="-342900">
                <a:buAutoNum type="arabicPeriod"/>
              </a:pPr>
              <a:r>
                <a:rPr lang="en-US" sz="1800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The product is outdated.(P0)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8" name="Google Shape;148;p19"/>
            <p:cNvSpPr txBox="1"/>
            <p:nvPr/>
          </p:nvSpPr>
          <p:spPr>
            <a:xfrm>
              <a:off x="589265" y="4753933"/>
              <a:ext cx="2041200" cy="107786"/>
            </a:xfrm>
            <a:prstGeom prst="rect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Branch 4</a:t>
              </a:r>
              <a:endParaRPr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IN" sz="1100" dirty="0">
                <a:latin typeface="Lato"/>
                <a:ea typeface="Lato"/>
                <a:cs typeface="Lato"/>
                <a:sym typeface="Lato"/>
              </a:endParaRPr>
            </a:p>
            <a:p>
              <a:r>
                <a:rPr lang="en-US" sz="1800" b="1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Low sales pipeline conversion – Customer – Customer perception.</a:t>
              </a:r>
            </a:p>
            <a:p>
              <a:endParaRPr lang="en-US" sz="18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en-IN" sz="1800" dirty="0">
                  <a:latin typeface="Lato"/>
                  <a:ea typeface="Lato"/>
                  <a:cs typeface="Lato"/>
                  <a:sym typeface="Lato"/>
                </a:rPr>
                <a:t>Low quality and outdated product.(P0)</a:t>
              </a:r>
            </a:p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en-IN" sz="1800" i="0" u="none" strike="noStrike" cap="none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The does not provide satisfaction.(P1)</a:t>
              </a:r>
              <a:endParaRPr sz="180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pic>
        <p:nvPicPr>
          <p:cNvPr id="8194" name="Picture 2">
            <a:extLst>
              <a:ext uri="{FF2B5EF4-FFF2-40B4-BE49-F238E27FC236}">
                <a16:creationId xmlns:a16="http://schemas.microsoft.com/office/drawing/2014/main" id="{35EA2329-C095-3EB6-21B1-ABAE703CA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800" y="254693"/>
            <a:ext cx="15240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>
                <a:solidFill>
                  <a:srgbClr val="EF413D"/>
                </a:solidFill>
              </a:rPr>
              <a:t>PART II : Formulating Hypotheses</a:t>
            </a:r>
            <a:br>
              <a:rPr lang="en-US" sz="3500" b="1">
                <a:solidFill>
                  <a:srgbClr val="EF413D"/>
                </a:solidFill>
              </a:rPr>
            </a:br>
            <a:r>
              <a:rPr lang="en-US" sz="1000" b="1">
                <a:solidFill>
                  <a:srgbClr val="EF413D"/>
                </a:solidFill>
              </a:rPr>
              <a:t> </a:t>
            </a:r>
            <a:br>
              <a:rPr lang="en-US" b="1"/>
            </a:br>
            <a:r>
              <a:rPr lang="en-US" sz="3000">
                <a:solidFill>
                  <a:srgbClr val="5A5A5A"/>
                </a:solidFill>
              </a:rPr>
              <a:t>Sales Pipeline Conversion at a SaaS Startup</a:t>
            </a:r>
            <a:endParaRPr sz="3000"/>
          </a:p>
        </p:txBody>
      </p:sp>
      <p:grpSp>
        <p:nvGrpSpPr>
          <p:cNvPr id="155" name="Google Shape;155;p20"/>
          <p:cNvGrpSpPr/>
          <p:nvPr/>
        </p:nvGrpSpPr>
        <p:grpSpPr>
          <a:xfrm>
            <a:off x="514664" y="2009465"/>
            <a:ext cx="11162675" cy="4593842"/>
            <a:chOff x="589265" y="4632481"/>
            <a:chExt cx="2041200" cy="229238"/>
          </a:xfrm>
        </p:grpSpPr>
        <p:sp>
          <p:nvSpPr>
            <p:cNvPr id="156" name="Google Shape;156;p20"/>
            <p:cNvSpPr txBox="1"/>
            <p:nvPr/>
          </p:nvSpPr>
          <p:spPr>
            <a:xfrm>
              <a:off x="589265" y="4632481"/>
              <a:ext cx="2041200" cy="107786"/>
            </a:xfrm>
            <a:prstGeom prst="rect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Branch 5</a:t>
              </a:r>
              <a:endParaRPr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IN" sz="1100" dirty="0">
                <a:latin typeface="Lato"/>
                <a:ea typeface="Lato"/>
                <a:cs typeface="Lato"/>
                <a:sym typeface="Lat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i="0" u="none" strike="noStrike" cap="none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Low sales pipeline conversion – Customer – Communication channels.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1800" b="1" dirty="0">
                <a:latin typeface="Lato"/>
                <a:ea typeface="Lato"/>
                <a:cs typeface="Lato"/>
                <a:sym typeface="Lat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i="0" u="none" strike="noStrike" cap="none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1. Use of ineffective communication channels and sales teams.(P2)</a:t>
              </a:r>
              <a:endParaRPr sz="180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7" name="Google Shape;157;p20"/>
            <p:cNvSpPr txBox="1"/>
            <p:nvPr/>
          </p:nvSpPr>
          <p:spPr>
            <a:xfrm>
              <a:off x="589265" y="4753933"/>
              <a:ext cx="2041200" cy="107786"/>
            </a:xfrm>
            <a:prstGeom prst="rect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Branch 6</a:t>
              </a:r>
              <a:endParaRPr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IN" sz="1100" dirty="0">
                <a:latin typeface="Lato"/>
                <a:ea typeface="Lato"/>
                <a:cs typeface="Lato"/>
                <a:sym typeface="Lat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i="0" u="none" strike="noStrike" cap="none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Low sales pipeline conversion – Customer – Target Customers.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1800" b="1" dirty="0">
                <a:latin typeface="Lato"/>
                <a:ea typeface="Lato"/>
                <a:cs typeface="Lato"/>
                <a:sym typeface="Lat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i="0" u="none" strike="noStrike" cap="none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1. Targeting wrong customer segment.(P2)</a:t>
              </a:r>
              <a:endParaRPr sz="180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pic>
        <p:nvPicPr>
          <p:cNvPr id="9218" name="Picture 2">
            <a:extLst>
              <a:ext uri="{FF2B5EF4-FFF2-40B4-BE49-F238E27FC236}">
                <a16:creationId xmlns:a16="http://schemas.microsoft.com/office/drawing/2014/main" id="{F89BEE96-A29C-962D-97A0-A751930F3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800" y="187113"/>
            <a:ext cx="15240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2850</Words>
  <Application>Microsoft Office PowerPoint</Application>
  <PresentationFormat>Widescreen</PresentationFormat>
  <Paragraphs>569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Bahnschrift Light</vt:lpstr>
      <vt:lpstr>Arial</vt:lpstr>
      <vt:lpstr>Calibri</vt:lpstr>
      <vt:lpstr>Arial Narrow</vt:lpstr>
      <vt:lpstr>Lato</vt:lpstr>
      <vt:lpstr>Office Theme</vt:lpstr>
      <vt:lpstr>ASSIGNMENT GUIDELINES</vt:lpstr>
      <vt:lpstr>ASSIGNMENT   Name: Aditya Singh Negi</vt:lpstr>
      <vt:lpstr>PART I : 1. Understanding the Problem   Sales Pipeline Conversion at a SaaS Startup</vt:lpstr>
      <vt:lpstr>PART I : 2. Understanding the Problem   Sales Pipeline Conversion at a SaaS Startup</vt:lpstr>
      <vt:lpstr>PART II : Formulating Hypotheses   Sales Pipeline Conversion at a SaaS Startup</vt:lpstr>
      <vt:lpstr>PART II : Formulating Hypotheses   Sales Pipeline Conversion at a SaaS Startup</vt:lpstr>
      <vt:lpstr>PART II : Formulating Hypotheses   Sales Pipeline Conversion at a SaaS Startup</vt:lpstr>
      <vt:lpstr>PART II : Formulating Hypotheses   Sales Pipeline Conversion at a SaaS Startup</vt:lpstr>
      <vt:lpstr>PART II : Formulating Hypotheses   Sales Pipeline Conversion at a SaaS Startup</vt:lpstr>
      <vt:lpstr>PART II : Formulating Hypotheses   Sales Pipeline Conversion at a SaaS Startup</vt:lpstr>
      <vt:lpstr>PART II : Formulating Hypotheses   Sales Pipeline Conversion at a SaaS Startup</vt:lpstr>
      <vt:lpstr>PART II : Formulating Hypotheses   Sales Pipeline Conversion at a SaaS Startup</vt:lpstr>
      <vt:lpstr>PART II : Formulating Hypotheses   Sales Pipeline Conversion at a SaaS Startup</vt:lpstr>
      <vt:lpstr>PART III A : Generating Insights   Sales Pipeline Conversion at a SaaS Startup</vt:lpstr>
      <vt:lpstr>PART III A : Generating Insights   Sales Pipeline Conversion at a SaaS Startup</vt:lpstr>
      <vt:lpstr>PART III A : Generating Insights   Sales Pipeline Conversion at a SaaS Startup</vt:lpstr>
      <vt:lpstr>PART III A : Generating Insights   Sales Pipeline Conversion at a SaaS Startup</vt:lpstr>
      <vt:lpstr>PART III A : Generating Insights   Sales Pipeline Conversion at a SaaS Startup</vt:lpstr>
      <vt:lpstr>PART III A : Generating Insights   Sales Pipeline Conversion at a SaaS Startup</vt:lpstr>
      <vt:lpstr>PART III A : Generating Insights   Sales Pipeline Conversion at a SaaS Startup</vt:lpstr>
      <vt:lpstr>PART III B : Presenting Findings   Sales Pipeline Conversion at a SaaS Startup</vt:lpstr>
      <vt:lpstr>PART III B : Presenting Findings   Sales Pipeline Conversion at a SaaS Startup</vt:lpstr>
      <vt:lpstr>PART III A : Generating Insights   Sales Pipeline Conversion at a SaaS Startup</vt:lpstr>
      <vt:lpstr>PART III A : Generating Insights   Sales Pipeline Conversion at a SaaS Startup</vt:lpstr>
      <vt:lpstr>PART III A : Generating Insights   Sales Pipeline Conversion at a SaaS Startup</vt:lpstr>
      <vt:lpstr>PART III A : Generating Insights   Sales Pipeline Conversion at a SaaS Startup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GUIDELINES</dc:title>
  <dc:creator>Aditya Singh Negi</dc:creator>
  <cp:lastModifiedBy>Aditya Singh Negi</cp:lastModifiedBy>
  <cp:revision>5</cp:revision>
  <dcterms:modified xsi:type="dcterms:W3CDTF">2024-06-04T20:49:31Z</dcterms:modified>
</cp:coreProperties>
</file>