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18"/>
  </p:notesMasterIdLst>
  <p:sldIdLst>
    <p:sldId id="311" r:id="rId3"/>
    <p:sldId id="299" r:id="rId4"/>
    <p:sldId id="326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40" r:id="rId14"/>
    <p:sldId id="342" r:id="rId15"/>
    <p:sldId id="313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Razvan Atim" initials="RA" lastIdx="0" clrIdx="2">
    <p:extLst>
      <p:ext uri="{19B8F6BF-5375-455C-9EA6-DF929625EA0E}">
        <p15:presenceInfo xmlns:p15="http://schemas.microsoft.com/office/powerpoint/2012/main" userId="959e92c93256f3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7"/>
    <a:srgbClr val="291BDD"/>
    <a:srgbClr val="418AB3"/>
    <a:srgbClr val="734F29"/>
    <a:srgbClr val="D24726"/>
    <a:srgbClr val="FF00FF"/>
    <a:srgbClr val="D2B4A6"/>
    <a:srgbClr val="DD462F"/>
    <a:srgbClr val="AEB785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3" autoAdjust="0"/>
    <p:restoredTop sz="95878" autoAdjust="0"/>
  </p:normalViewPr>
  <p:slideViewPr>
    <p:cSldViewPr snapToGrid="0">
      <p:cViewPr varScale="1">
        <p:scale>
          <a:sx n="78" d="100"/>
          <a:sy n="78" d="100"/>
        </p:scale>
        <p:origin x="485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8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704" y="5110609"/>
            <a:ext cx="12037454" cy="1137793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lnSpc>
                <a:spcPct val="150000"/>
              </a:lnSpc>
              <a:spcBef>
                <a:spcPts val="600"/>
              </a:spcBef>
              <a:buNone/>
              <a:defRPr lang="en-US" sz="40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7939-5452-4250-8935-5DCCC8B2C14D}" type="datetime3">
              <a:rPr lang="en-US" smtClean="0"/>
              <a:pPr/>
              <a:t>21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advTm="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E4F7-1D75-468B-9BB7-C605BFA3D5C7}" type="datetime3">
              <a:rPr lang="en-US" smtClean="0"/>
              <a:pPr/>
              <a:t>21 April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ransition advTm="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F04E-39E2-4C35-9B73-3950D79BF0D7}" type="datetime3">
              <a:rPr lang="en-US" smtClean="0"/>
              <a:pPr/>
              <a:t>21 April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/>
          </p:nvPr>
        </p:nvSpPr>
        <p:spPr>
          <a:xfrm>
            <a:off x="5378824" y="987298"/>
            <a:ext cx="61722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ransition advTm="5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4893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F9D9-00C9-48C3-9FA3-1B7ABE67068B}" type="datetime3">
              <a:rPr lang="en-US" smtClean="0"/>
              <a:pPr/>
              <a:t>21 April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ransition advTm="5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304" y="1573306"/>
            <a:ext cx="11822806" cy="490476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4F6-078B-44CE-81DE-A3B04F59F5F3}" type="datetime3">
              <a:rPr lang="en-US" smtClean="0"/>
              <a:pPr/>
              <a:t>21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ransition advTm="5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10917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5C11-4639-4CAA-AAB5-23D14FDF007D}" type="datetime3">
              <a:rPr lang="en-US" smtClean="0"/>
              <a:pPr/>
              <a:t>21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ransition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35485"/>
            <a:ext cx="12192000" cy="2822515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3" descr="C:\Users\Admin\Desktop\New folder (3)\PPT\AcroLogoTranspara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3479" y="1317808"/>
            <a:ext cx="7485043" cy="151681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246762" y="4621311"/>
            <a:ext cx="11698476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  <a:latin typeface="Arial Black" pitchFamily="34" charset="0"/>
              </a:rPr>
              <a:t>Acropolis Institute of Technology &amp; Research, Indore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498541" y="6454562"/>
            <a:ext cx="36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www.acropolis.in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6B4D52C1-AC35-45F3-96F2-AA0057DDFF5B}" type="datetime3">
              <a:rPr lang="en-US" smtClean="0"/>
              <a:pPr/>
              <a:t>21 April 2023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BD3373F7-2FB4-4C26-9892-F1445C0D5D57}" type="datetime3">
              <a:rPr lang="en-US" smtClean="0"/>
              <a:pPr/>
              <a:t>21 April 2023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C79B5758-A1D1-4333-BA9B-F81B704585F2}" type="datetime3">
              <a:rPr lang="en-US" smtClean="0"/>
              <a:pPr/>
              <a:t>21 April 2023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 numCol="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rmAutofit/>
          </a:bodyPr>
          <a:lstStyle>
            <a:lvl1pPr algn="l">
              <a:defRPr lang="en-US" sz="44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 panose="020B0609040504020204" pitchFamily="49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C3AE-555A-44D4-9802-B795AD814DC9}" type="datetime3">
              <a:rPr lang="en-US" smtClean="0"/>
              <a:pPr/>
              <a:t>21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ransition advTm="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1E4-40FC-4C42-99FA-437E5C3E99F2}" type="datetime3">
              <a:rPr lang="en-US" smtClean="0"/>
              <a:pPr/>
              <a:t>21 April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55307" y="1546225"/>
            <a:ext cx="5675313" cy="493553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257152" y="1550708"/>
            <a:ext cx="5675313" cy="493553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ransition advTm="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2" y="1489075"/>
            <a:ext cx="5661212" cy="641350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452" y="1489075"/>
            <a:ext cx="5670642" cy="641350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ABC-D267-49C7-83F3-562CC21C6A50}" type="datetime3">
              <a:rPr lang="en-US" smtClean="0"/>
              <a:pPr/>
              <a:t>21 April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255307" y="2218765"/>
            <a:ext cx="5675313" cy="426299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257152" y="2223248"/>
            <a:ext cx="5675313" cy="426299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ransition advTm="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F4D8-52B1-4FD0-BBFA-291FFED02CD6}" type="datetime3">
              <a:rPr lang="en-US" smtClean="0"/>
              <a:pPr/>
              <a:t>21 April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ransition advTm="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545" y="154547"/>
            <a:ext cx="11835685" cy="153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304" y="1825625"/>
            <a:ext cx="11822806" cy="465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671FDB4-DEDB-490E-8A3C-58818B21F919}" type="datetime3">
              <a:rPr lang="en-US" smtClean="0"/>
              <a:pPr/>
              <a:t>21 April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Admin\Desktop\New folder (3)\PPT\AcroLogoTransparant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167750" y="6460506"/>
            <a:ext cx="1828800" cy="37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4" r:id="rId4"/>
    <p:sldLayoutId id="214748367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ransition advTm="5000"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7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v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Ø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5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various requirements (hardware, software and services) to successfully deploy the system. These are mentioned below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Hardware: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32-bit, x86 Processing system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Windows 7 or later operating system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 processing computer system without GPU or with GPU(high performance)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Software: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Visual studio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Tensor Flow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3EE94-23FD-4634-B22A-DDFE7C35FD25}" type="datetime3">
              <a:rPr lang="en-US" smtClean="0"/>
              <a:pPr/>
              <a:t>21 April 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Proposed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14821-7DA6-4ADE-AFD5-D1DA34372F1F}" type="datetime3">
              <a:rPr lang="en-US" smtClean="0"/>
              <a:pPr/>
              <a:t>21 April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228600" lvl="1">
              <a:buFont typeface="Wingdings" pitchFamily="2" charset="2"/>
              <a:buChar char="v"/>
            </a:pPr>
            <a:r>
              <a:rPr lang="en-US" sz="3200" dirty="0"/>
              <a:t>Human emotion detection system can use various techniques, including facial recognition and multimodal analysis.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200" dirty="0"/>
              <a:t>Facial recognition involves analyzing facial features to detect emotions and can use machine learning algorithms like CNNs and SVMs.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200" dirty="0"/>
              <a:t>Multimodal analysis combines multiple techniques, including facial recognition, speech analysis, and physiological measures, to detect emotions and can use machine learning algorithms like FHC and JBNs.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200" dirty="0"/>
              <a:t>The selection and combination of techniques depend on the system's requirements, limitations, and the quality and availability of data.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Human emotion detection systems have potential benefits in healthcare, education, and marketing.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These systems can be integrated with various technologies for enhanced human-machine interactions and personalized experiences.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Ethical concerns such as privacy and bias in the data used for training must be addressed.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Further research is needed to develop more accurate and reliable approaches to emotion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Emotion-oriented deep learning approaches can be designed and fused with IoT sensors to increase performance to the same level as human beings.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This technology can be helpful in healthcare, investigation, security, and surveillance.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7D0773-A0C8-4514-8B6D-7B894C8639B3}" type="datetime3">
              <a:rPr lang="en-US" smtClean="0"/>
              <a:pPr/>
              <a:t>21 April 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Limitation from this project is that the accuracy percentage is a little bit lower than the existing systems.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Future scope is to </a:t>
            </a:r>
            <a:r>
              <a:rPr lang="en-US" dirty="0"/>
              <a:t>update the dataset to increase the accuracy of model for detection of faces more accurately and precisely.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7D0773-A0C8-4514-8B6D-7B894C8639B3}" type="datetime3">
              <a:rPr lang="en-US" smtClean="0"/>
              <a:pPr/>
              <a:t>21 April 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453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888" y="1843951"/>
            <a:ext cx="1200822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en-US" sz="20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F91B-BC67-4BC7-96C7-F91DC61F0E32}" type="datetime3">
              <a:rPr lang="en-US" smtClean="0"/>
              <a:pPr/>
              <a:t>21 April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</p:spTree>
  </p:cSld>
  <p:clrMapOvr>
    <a:masterClrMapping/>
  </p:clrMapOvr>
  <p:transition advTm="5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888" y="1843951"/>
            <a:ext cx="1200822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</a:t>
            </a:r>
            <a:endParaRPr lang="en-US" sz="20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E237-D865-4FE0-814F-8F3601FC4C31}" type="datetime3">
              <a:rPr lang="en-US" smtClean="0"/>
              <a:pPr/>
              <a:t>21 April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</p:spTree>
  </p:cSld>
  <p:clrMapOvr>
    <a:masterClrMapping/>
  </p:clrMapOvr>
  <p:transition advTm="5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405576"/>
            <a:ext cx="10515600" cy="1860146"/>
          </a:xfrm>
        </p:spPr>
        <p:txBody>
          <a:bodyPr>
            <a:normAutofit fontScale="90000"/>
          </a:bodyPr>
          <a:lstStyle/>
          <a:p>
            <a:r>
              <a:rPr lang="en-IN" dirty="0"/>
              <a:t>Human Emotion </a:t>
            </a:r>
            <a:br>
              <a:rPr lang="en-IN" dirty="0"/>
            </a:br>
            <a:r>
              <a:rPr lang="en-IN" dirty="0"/>
              <a:t>Detection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t>Submitted to: </a:t>
            </a:r>
          </a:p>
          <a:p>
            <a:r>
              <a:t>Department of Computer Science and Engineering</a:t>
            </a:r>
          </a:p>
        </p:txBody>
      </p:sp>
    </p:spTree>
  </p:cSld>
  <p:clrMapOvr>
    <a:masterClrMapping/>
  </p:clrMapOvr>
  <p:transition advTm="5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5619"/>
            <a:ext cx="4463845" cy="1026762"/>
          </a:xfrm>
        </p:spPr>
        <p:txBody>
          <a:bodyPr anchor="t" anchorCtr="0">
            <a:normAutofit fontScale="90000"/>
          </a:bodyPr>
          <a:lstStyle/>
          <a:p>
            <a:r>
              <a:rPr sz="3200" dirty="0"/>
              <a:t>Supervised by:</a:t>
            </a:r>
            <a:br>
              <a:rPr sz="3200" dirty="0"/>
            </a:br>
            <a:r>
              <a:rPr sz="3200" dirty="0"/>
              <a:t>Dr. Priyanka </a:t>
            </a:r>
            <a:r>
              <a:rPr sz="3200" dirty="0" err="1"/>
              <a:t>Jangde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025748"/>
            <a:ext cx="5269424" cy="28276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Team Members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1. Aditya K. Soni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2. Aditya Paliwal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3. Aman Khan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4. Aman Kumawat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14C0-9C57-4BFD-9C3E-891C212384C8}" type="datetime3">
              <a:rPr lang="en-US" smtClean="0"/>
              <a:pPr/>
              <a:t>21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Tm="5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Survey of Existing Systems</a:t>
            </a:r>
          </a:p>
          <a:p>
            <a:r>
              <a:rPr lang="en-US" dirty="0"/>
              <a:t>Project Objectives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Solution Proposed</a:t>
            </a:r>
          </a:p>
          <a:p>
            <a:r>
              <a:rPr lang="en-US" dirty="0"/>
              <a:t>The Outcome  Discussion</a:t>
            </a:r>
          </a:p>
          <a:p>
            <a:r>
              <a:rPr lang="en-US" dirty="0"/>
              <a:t>Conclusions and Limitations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F74BFE-3616-4FE3-9BB1-3C08FCC53D61}" type="datetime3">
              <a:rPr lang="en-US" smtClean="0"/>
              <a:pPr/>
              <a:t>21 April 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Emotion detection system identifies and analyzes human emotions using speech, facial expressions.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Used in mental health diagnosis, marketing, and customer service.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System uses machine learning algorithms to analyze data from multiple sources, such as video feeds.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Algorithms detect patterns associated with emotions like happiness, anger, and sadness.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Accuracy depends on data quality and algorithm sophistication.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Recent advances in deep learning and neural networks improve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Ethical concerns include privacy and bias.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Despite concerns, potential benefits are vast and technology likely to become more prevalent in the future.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383796-5F39-4134-BB1F-91570C15A74E}" type="datetime3">
              <a:rPr lang="en-US" smtClean="0"/>
              <a:pPr/>
              <a:t>21 April 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dirty="0"/>
              <a:t>Emotion recognition in machines can improve communication with humans.</a:t>
            </a:r>
          </a:p>
          <a:p>
            <a:r>
              <a:rPr lang="en-US" dirty="0"/>
              <a:t>Speech and facial-based recognition are the primary focus.</a:t>
            </a:r>
          </a:p>
          <a:p>
            <a:r>
              <a:rPr lang="en-US" dirty="0"/>
              <a:t>Techniques include deep learning and classical machine learning algorithms.</a:t>
            </a:r>
          </a:p>
          <a:p>
            <a:r>
              <a:rPr lang="en-US" dirty="0"/>
              <a:t>Emotions are a natural means of communication and can be captured through  speech, facial expression, body gesture, etc.</a:t>
            </a:r>
          </a:p>
          <a:p>
            <a:r>
              <a:rPr lang="en-US" dirty="0"/>
              <a:t>Facial expressions are key to conveying feelings, attitude, intentions, etc.</a:t>
            </a:r>
          </a:p>
          <a:p>
            <a:r>
              <a:rPr lang="en-US" dirty="0"/>
              <a:t>Emotion recognition through facial expression is becoming popular in applications like robotics.</a:t>
            </a:r>
          </a:p>
          <a:p>
            <a:r>
              <a:rPr lang="en-US" dirty="0"/>
              <a:t>Non-neural network-based techniques like HOG and KNN are viable alternatives to deep learning.</a:t>
            </a:r>
          </a:p>
          <a:p>
            <a:r>
              <a:rPr lang="en-US" dirty="0"/>
              <a:t>General emotion detection steps include dataset preprocessing, face detection, feature extraction, and classification based on features.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8A999-CF11-4185-86EF-B5FCC1230B7A}" type="datetime3">
              <a:rPr lang="en-US" smtClean="0"/>
              <a:pPr/>
              <a:t>21 April 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To create an effective emotion detection system which should have the following characteristics: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Söhne"/>
              </a:rPr>
              <a:t>Analyze and interpret multiple data points to determine emotional state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Söhne"/>
              </a:rPr>
              <a:t>Provide appropriate feedback or response based on the emotional state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Söhne"/>
              </a:rPr>
              <a:t>Be robust, reliable, and able to handle variations in expressions, cultural differences, and environmental factors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Söhne"/>
              </a:rPr>
              <a:t>Protect the privacy and security of user information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Söhne"/>
              </a:rPr>
              <a:t>Provide accurate emotional analysis.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08B673-7C08-4512-A3B6-F8D71772C357}" type="datetime3">
              <a:rPr lang="en-US" smtClean="0"/>
              <a:pPr/>
              <a:t>21 April 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of 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dirty="0"/>
              <a:t>Face detection and tracking is an active research field with extensive literature available.</a:t>
            </a:r>
          </a:p>
          <a:p>
            <a:r>
              <a:rPr lang="en-US" dirty="0"/>
              <a:t>The non-availability of spontaneous expression data is a major challenge for researchers.</a:t>
            </a:r>
          </a:p>
          <a:p>
            <a:r>
              <a:rPr lang="en-US" dirty="0"/>
              <a:t>Various methods have been used for facial expression recognition, such as geometry-based and Gabor wavelets based features.</a:t>
            </a:r>
          </a:p>
          <a:p>
            <a:r>
              <a:rPr lang="en-US" dirty="0"/>
              <a:t>Face detection strategies include appearance-based, feature-invariant, knowledge-based, and template-based methods.</a:t>
            </a:r>
          </a:p>
          <a:p>
            <a:r>
              <a:rPr lang="en-US" dirty="0"/>
              <a:t>Expression detection strategies include Local Binary Pattern phase correlation, </a:t>
            </a:r>
            <a:r>
              <a:rPr lang="en-US" dirty="0" err="1"/>
              <a:t>Haar</a:t>
            </a:r>
            <a:r>
              <a:rPr lang="en-US" dirty="0"/>
              <a:t> classifier, Ada Boost, and Gabor Wavelet.</a:t>
            </a:r>
          </a:p>
          <a:p>
            <a:r>
              <a:rPr lang="en-US" dirty="0" err="1"/>
              <a:t>FaceReader</a:t>
            </a:r>
            <a:r>
              <a:rPr lang="en-US" dirty="0"/>
              <a:t> is a popular tool for automatic analysis of facial expression recognition, while </a:t>
            </a:r>
            <a:r>
              <a:rPr lang="en-US" dirty="0" err="1"/>
              <a:t>Emotient</a:t>
            </a:r>
            <a:r>
              <a:rPr lang="en-US" dirty="0"/>
              <a:t>, </a:t>
            </a:r>
            <a:r>
              <a:rPr lang="en-US" dirty="0" err="1"/>
              <a:t>Affectiva</a:t>
            </a:r>
            <a:r>
              <a:rPr lang="en-US" dirty="0"/>
              <a:t>, and </a:t>
            </a:r>
            <a:r>
              <a:rPr lang="en-US" dirty="0" err="1"/>
              <a:t>Karios</a:t>
            </a:r>
            <a:r>
              <a:rPr lang="en-US" dirty="0"/>
              <a:t> are some API options.</a:t>
            </a:r>
          </a:p>
          <a:p>
            <a:r>
              <a:rPr lang="en-US" dirty="0"/>
              <a:t>Automatic facial expression recognition involves facial feature representation and classifier problems.</a:t>
            </a:r>
          </a:p>
          <a:p>
            <a:r>
              <a:rPr lang="en-US" dirty="0"/>
              <a:t>LBP features are effective for facial expression recognition, with testing results indicating accuracy of over 97%.</a:t>
            </a:r>
          </a:p>
          <a:p>
            <a:r>
              <a:rPr lang="en-US" dirty="0"/>
              <a:t>Block LBP histogram features extract local and global features of the face image, resulting in higher accuracy.</a:t>
            </a:r>
          </a:p>
          <a:p>
            <a:r>
              <a:rPr lang="en-US" dirty="0"/>
              <a:t>LBP is compatible with various classifiers and filters.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6549DB-313F-474C-8429-8661589D02E3}" type="datetime3">
              <a:rPr lang="en-US" smtClean="0"/>
              <a:pPr/>
              <a:t>21 April 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objective of this project is to recognize human expressions and emotions to justify it as they are sad, happy or angry. </a:t>
            </a:r>
          </a:p>
          <a:p>
            <a:pPr marL="0" indent="0">
              <a:buNone/>
            </a:pPr>
            <a:r>
              <a:rPr lang="en-US" dirty="0"/>
              <a:t>	● To develop a facial expression recognition system. </a:t>
            </a:r>
          </a:p>
          <a:p>
            <a:pPr marL="0" indent="0">
              <a:buNone/>
            </a:pPr>
            <a:r>
              <a:rPr lang="en-US" dirty="0"/>
              <a:t>	● To experiment machine learning algorithm in computer vision 	    fields. </a:t>
            </a:r>
          </a:p>
          <a:p>
            <a:pPr marL="0" indent="0">
              <a:buNone/>
            </a:pPr>
            <a:r>
              <a:rPr lang="en-US" dirty="0"/>
              <a:t>	● To detect emotion thus facilitating Intelligent Human 	 	       	    Computer Interaction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199DD8-BD4A-4CFD-B98A-9353AD2577AB}" type="datetime3">
              <a:rPr lang="en-US" smtClean="0"/>
              <a:pPr/>
              <a:t>21 April 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elcomeDoc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12069</TotalTime>
  <Words>976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Courier New</vt:lpstr>
      <vt:lpstr>Lucida Console</vt:lpstr>
      <vt:lpstr>Segoe UI</vt:lpstr>
      <vt:lpstr>Söhne</vt:lpstr>
      <vt:lpstr>Wingdings</vt:lpstr>
      <vt:lpstr>WelcomeDoc</vt:lpstr>
      <vt:lpstr>PowerPoint Presentation</vt:lpstr>
      <vt:lpstr>Human Emotion  Detection System</vt:lpstr>
      <vt:lpstr>Supervised by: Dr. Priyanka Jangde</vt:lpstr>
      <vt:lpstr>Project Presentation Outline</vt:lpstr>
      <vt:lpstr>Abstract</vt:lpstr>
      <vt:lpstr>Introduction </vt:lpstr>
      <vt:lpstr>The Problem Statement</vt:lpstr>
      <vt:lpstr>Survey of Existing Systems</vt:lpstr>
      <vt:lpstr>Objectives</vt:lpstr>
      <vt:lpstr>Requirement Analysis</vt:lpstr>
      <vt:lpstr>Solution Proposed</vt:lpstr>
      <vt:lpstr>Conclusion</vt:lpstr>
      <vt:lpstr>Limitation and Future Scope</vt:lpstr>
      <vt:lpstr>PowerPoint Presentation</vt:lpstr>
      <vt:lpstr>PowerPoint Presentation</vt:lpstr>
    </vt:vector>
  </TitlesOfParts>
  <Manager>Dr Kamal Kumar Sethi</Manager>
  <Company>Acropolis Institute, Indore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 Format</dc:title>
  <dc:subject>PPT Presentation</dc:subject>
  <dc:creator>Dr Kamal Kumar Sethi</dc:creator>
  <cp:keywords/>
  <cp:lastModifiedBy>Aditya Paliwal</cp:lastModifiedBy>
  <cp:revision>37</cp:revision>
  <dcterms:created xsi:type="dcterms:W3CDTF">2014-03-28T16:17:36Z</dcterms:created>
  <dcterms:modified xsi:type="dcterms:W3CDTF">2023-04-21T05:26:51Z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