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9" r:id="rId2"/>
    <p:sldId id="304" r:id="rId3"/>
    <p:sldId id="287" r:id="rId4"/>
    <p:sldId id="288" r:id="rId5"/>
    <p:sldId id="284" r:id="rId6"/>
    <p:sldId id="257" r:id="rId7"/>
    <p:sldId id="258" r:id="rId8"/>
    <p:sldId id="259" r:id="rId9"/>
    <p:sldId id="260" r:id="rId10"/>
    <p:sldId id="261" r:id="rId11"/>
    <p:sldId id="276" r:id="rId12"/>
    <p:sldId id="277" r:id="rId13"/>
    <p:sldId id="278" r:id="rId14"/>
    <p:sldId id="262" r:id="rId15"/>
    <p:sldId id="264" r:id="rId16"/>
    <p:sldId id="265" r:id="rId17"/>
    <p:sldId id="271" r:id="rId18"/>
    <p:sldId id="270" r:id="rId19"/>
    <p:sldId id="272" r:id="rId20"/>
    <p:sldId id="273" r:id="rId21"/>
    <p:sldId id="274" r:id="rId22"/>
    <p:sldId id="275" r:id="rId23"/>
    <p:sldId id="279" r:id="rId24"/>
    <p:sldId id="280" r:id="rId25"/>
    <p:sldId id="301" r:id="rId26"/>
    <p:sldId id="281" r:id="rId27"/>
    <p:sldId id="303" r:id="rId28"/>
    <p:sldId id="30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90" r:id="rId38"/>
    <p:sldId id="291" r:id="rId39"/>
    <p:sldId id="292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E85622-BF2C-4A34-8361-CBF72608563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FC67B0-E1B7-4F5D-B9FF-47460CB77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990600"/>
            <a:ext cx="6293168" cy="2077720"/>
          </a:xfrm>
        </p:spPr>
        <p:txBody>
          <a:bodyPr>
            <a:noAutofit/>
          </a:bodyPr>
          <a:lstStyle/>
          <a:p>
            <a:pPr algn="ctr"/>
            <a: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  <a:t/>
            </a:r>
            <a:b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</a:br>
            <a: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  <a:t/>
            </a:r>
            <a:b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</a:br>
            <a: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  <a:t/>
            </a:r>
            <a:b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</a:br>
            <a:r>
              <a:rPr kumimoji="1" lang="en-IN" altLang="en-US" sz="36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I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NATIONAL INSTITUTE OF TECHNOLOGY RAIPUR </a:t>
            </a:r>
            <a:r>
              <a:rPr kumimoji="1" lang="en-US" altLang="zh-TW" sz="3600" dirty="0">
                <a:latin typeface="Times New Roman" panose="02020603050405020304" pitchFamily="18" charset="0"/>
                <a:sym typeface="+mn-ea"/>
              </a:rPr>
              <a:t/>
            </a:r>
            <a:br>
              <a:rPr kumimoji="1" lang="en-US" altLang="zh-TW" sz="3600" dirty="0">
                <a:latin typeface="Times New Roman" panose="02020603050405020304" pitchFamily="18" charset="0"/>
                <a:sym typeface="+mn-ea"/>
              </a:rPr>
            </a:br>
            <a:r>
              <a:rPr kumimoji="1" lang="en-US" altLang="zh-TW" sz="3600" dirty="0">
                <a:latin typeface="Times New Roman" panose="02020603050405020304" pitchFamily="18" charset="0"/>
                <a:sym typeface="+mn-ea"/>
              </a:rPr>
              <a:t/>
            </a:r>
            <a:br>
              <a:rPr kumimoji="1" lang="en-US" altLang="zh-TW" sz="3600" dirty="0">
                <a:latin typeface="Times New Roman" panose="02020603050405020304" pitchFamily="18" charset="0"/>
                <a:sym typeface="+mn-ea"/>
              </a:rPr>
            </a:br>
            <a:endParaRPr lang="en-IN" alt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10" y="2716530"/>
            <a:ext cx="8683943" cy="3810000"/>
          </a:xfrm>
        </p:spPr>
        <p:txBody>
          <a:bodyPr>
            <a:normAutofit fontScale="92500"/>
          </a:bodyPr>
          <a:lstStyle/>
          <a:p>
            <a:pPr algn="ctr"/>
            <a:r>
              <a:rPr lang="en-I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CLUSTERING AND </a:t>
            </a:r>
            <a:r>
              <a:rPr lang="en-IN" alt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 IN </a:t>
            </a:r>
            <a:r>
              <a:rPr lang="en-I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SENSOR </a:t>
            </a:r>
            <a:r>
              <a:rPr lang="en-IN" alt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en-IN" altLang="en-US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altLang="en-US" sz="3600" dirty="0">
              <a:solidFill>
                <a:schemeClr val="tx1"/>
              </a:solidFill>
            </a:endParaRPr>
          </a:p>
          <a:p>
            <a:pPr algn="l"/>
            <a:r>
              <a:rPr lang="en-IN" altLang="en-US" sz="3000" dirty="0">
                <a:solidFill>
                  <a:schemeClr val="tx1"/>
                </a:solidFill>
              </a:rPr>
              <a:t>Guided By :              </a:t>
            </a:r>
            <a:r>
              <a:rPr lang="en-IN" altLang="en-US" sz="3000" dirty="0" smtClean="0">
                <a:solidFill>
                  <a:schemeClr val="tx1"/>
                </a:solidFill>
              </a:rPr>
              <a:t>    Submitted </a:t>
            </a:r>
            <a:r>
              <a:rPr lang="en-IN" altLang="en-US" sz="3000" dirty="0">
                <a:solidFill>
                  <a:schemeClr val="tx1"/>
                </a:solidFill>
              </a:rPr>
              <a:t>By: </a:t>
            </a:r>
          </a:p>
          <a:p>
            <a:r>
              <a:rPr lang="en-IN" altLang="en-US" sz="3000" dirty="0" smtClean="0">
                <a:solidFill>
                  <a:schemeClr val="tx1"/>
                </a:solidFill>
              </a:rPr>
              <a:t>Ms. Veena Anand        B. Sumanjali(14115024)</a:t>
            </a:r>
          </a:p>
          <a:p>
            <a:r>
              <a:rPr lang="en-IN" altLang="en-US" sz="3000" dirty="0" smtClean="0">
                <a:solidFill>
                  <a:schemeClr val="tx1"/>
                </a:solidFill>
              </a:rPr>
              <a:t>Assistant Professor    P. Aditya Siva(14115003)</a:t>
            </a:r>
            <a:endParaRPr lang="en-IN" altLang="en-US" sz="3000" dirty="0">
              <a:solidFill>
                <a:schemeClr val="tx1"/>
              </a:solidFill>
            </a:endParaRPr>
          </a:p>
        </p:txBody>
      </p:sp>
      <p:pic>
        <p:nvPicPr>
          <p:cNvPr id="4099" name="Picture 4" descr="C:\Users\ThrinathReddy\Desktop\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114" y="162560"/>
            <a:ext cx="1178719" cy="189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operation of the OCRSN protocol is broken up into rounds where each round involves two phases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6350"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Set-up phase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It involves cluster organisation,   	cluster 	head selection, and data transmission 	scheduling in a multi-hop intra clustering manner.</a:t>
            </a:r>
          </a:p>
          <a:p>
            <a:pPr marL="457200" indent="-6350"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Steady phase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It involves data aggregation, 	compression 	and transmission to sink in a 	multipath routing manner.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0" i="0" u="none" strike="noStrike" cap="none" baseline="0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DIRECT VS MINIMUM TRANSMISSION</a:t>
            </a: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533400" y="1600200"/>
            <a:ext cx="4038479" cy="46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4768920" y="1524000"/>
            <a:ext cx="4038479" cy="510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54720" tIns="9144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400"/>
            </a:pPr>
            <a:r>
              <a:rPr lang="en-US" sz="2400" b="0" i="0" u="none" strike="noStrike" cap="none" baseline="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The amount of energy used in figure (a) can be modeled by this </a:t>
            </a:r>
            <a:r>
              <a:rPr lang="en-US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formula:</a:t>
            </a:r>
          </a:p>
          <a:p>
            <a:pPr marL="0" marR="0" lvl="0" indent="0" algn="just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400"/>
            </a:pPr>
            <a:r>
              <a:rPr lang="en-US" sz="2400" dirty="0" err="1" smtClean="0"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E</a:t>
            </a:r>
            <a:r>
              <a:rPr lang="en-US" sz="2400" b="0" i="0" u="none" strike="noStrike" cap="none" baseline="0" dirty="0" err="1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amp</a:t>
            </a:r>
            <a:r>
              <a:rPr lang="en-US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=k(3d1 </a:t>
            </a:r>
            <a:r>
              <a:rPr lang="en-US" sz="2400" b="0" i="0" u="none" strike="noStrike" cap="none" baseline="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+ </a:t>
            </a:r>
            <a:r>
              <a:rPr lang="en-US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d2)</a:t>
            </a:r>
            <a:r>
              <a:rPr lang="en-US" sz="2400" b="0" i="0" u="none" strike="noStrike" cap="none" baseline="3600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2   </a:t>
            </a:r>
            <a:endParaRPr lang="en-US" sz="2400" b="0" i="0" u="none" strike="noStrike" cap="none" baseline="36000" dirty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0" marR="0" lvl="1" indent="0" algn="just" rtl="0" hangingPunct="1">
              <a:lnSpc>
                <a:spcPct val="15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400"/>
            </a:pPr>
            <a:endParaRPr lang="en-US" sz="2400" b="0" i="0" u="none" strike="noStrike" cap="none" baseline="36000" dirty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0" marR="0" lvl="0" indent="0" algn="just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400"/>
            </a:pPr>
            <a:r>
              <a:rPr lang="en-US" sz="2400" b="0" i="0" u="none" strike="noStrike" cap="none" baseline="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Whereas the amount of energy used in figure (b) uses this formula:</a:t>
            </a:r>
          </a:p>
          <a:p>
            <a:pPr marL="0" marR="0" lvl="1" indent="0" algn="just" rtl="0" hangingPunct="1">
              <a:lnSpc>
                <a:spcPct val="15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9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400"/>
            </a:pPr>
            <a:r>
              <a:rPr lang="en-US" sz="2400" dirty="0" err="1"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E</a:t>
            </a:r>
            <a:r>
              <a:rPr lang="en-US" sz="2400" b="0" i="0" u="none" strike="noStrike" cap="none" baseline="0" dirty="0" err="1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amp</a:t>
            </a:r>
            <a:r>
              <a:rPr lang="en-US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=k(3d1</a:t>
            </a:r>
            <a:r>
              <a:rPr lang="en-US" sz="2400" b="0" i="0" u="none" strike="noStrike" cap="none" baseline="3600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2</a:t>
            </a:r>
            <a:r>
              <a:rPr lang="en-US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 </a:t>
            </a:r>
            <a:r>
              <a:rPr lang="en-US" sz="2400" b="0" i="0" u="none" strike="noStrike" cap="none" baseline="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+ d2</a:t>
            </a:r>
            <a:r>
              <a:rPr lang="en-US" sz="2400" b="0" i="0" u="none" strike="noStrike" cap="none" baseline="3600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2</a:t>
            </a:r>
            <a:r>
              <a:rPr lang="en-US" sz="2400" b="0" i="0" u="none" strike="noStrike" cap="none" baseline="0" dirty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u="none" strike="noStrike" cap="none" baseline="0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AMOUNT OF ENERGY DEPLETION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The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 </a:t>
            </a: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formula for the amount of energy depletion of each node through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 </a:t>
            </a: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data transfer is </a:t>
            </a: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Corbel" pitchFamily="34"/>
                <a:ea typeface="Noto Sans CJK SC Regular" pitchFamily="2"/>
                <a:cs typeface="Noto Sans CJK SC Regular" pitchFamily="2"/>
              </a:rPr>
              <a:t>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685800" y="3200400"/>
            <a:ext cx="7391400" cy="28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IN" b="0" i="0" u="none" strike="noStrike" cap="none" baseline="0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STOCHASTIC THRESHOLD ALGORITHM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8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Cluster-heads in a WSN can be chosen </a:t>
            </a:r>
            <a:r>
              <a:rPr lang="en-US" sz="380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stochastically</a:t>
            </a:r>
            <a:r>
              <a:rPr lang="en-US" sz="38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 (randomly based) on this algorithm:</a:t>
            </a:r>
          </a:p>
          <a:p>
            <a:pPr marL="436320" lvl="0" indent="-31752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tabLst>
                <a:tab pos="436320" algn="l"/>
                <a:tab pos="885239" algn="l"/>
                <a:tab pos="1334519" algn="l"/>
                <a:tab pos="1783800" algn="l"/>
                <a:tab pos="2233080" algn="l"/>
                <a:tab pos="2682360" algn="l"/>
                <a:tab pos="3131640" algn="l"/>
                <a:tab pos="3580920" algn="l"/>
                <a:tab pos="4030200" algn="l"/>
                <a:tab pos="4479479" algn="l"/>
                <a:tab pos="4928760" algn="l"/>
                <a:tab pos="5378039" algn="l"/>
                <a:tab pos="5827320" algn="l"/>
                <a:tab pos="6276600" algn="l"/>
                <a:tab pos="6725880" algn="l"/>
                <a:tab pos="7175160" algn="l"/>
                <a:tab pos="7624440" algn="l"/>
                <a:tab pos="8073720" algn="l"/>
                <a:tab pos="8522999" algn="l"/>
                <a:tab pos="8972280" algn="l"/>
                <a:tab pos="9421560" algn="l"/>
              </a:tabLst>
            </a:pPr>
            <a:endParaRPr lang="en-US" sz="31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436320" lvl="0" indent="-31752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tabLst>
                <a:tab pos="436320" algn="l"/>
                <a:tab pos="885239" algn="l"/>
                <a:tab pos="1334519" algn="l"/>
                <a:tab pos="1783800" algn="l"/>
                <a:tab pos="2233080" algn="l"/>
                <a:tab pos="2682360" algn="l"/>
                <a:tab pos="3131640" algn="l"/>
                <a:tab pos="3580920" algn="l"/>
                <a:tab pos="4030200" algn="l"/>
                <a:tab pos="4479479" algn="l"/>
                <a:tab pos="4928760" algn="l"/>
                <a:tab pos="5378039" algn="l"/>
                <a:tab pos="5827320" algn="l"/>
                <a:tab pos="6276600" algn="l"/>
                <a:tab pos="6725880" algn="l"/>
                <a:tab pos="7175160" algn="l"/>
                <a:tab pos="7624440" algn="l"/>
                <a:tab pos="8073720" algn="l"/>
                <a:tab pos="8522999" algn="l"/>
                <a:tab pos="8972280" algn="l"/>
                <a:tab pos="9421560" algn="l"/>
              </a:tabLst>
            </a:pPr>
            <a:endParaRPr lang="en-US" sz="31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436320" lvl="0" indent="-31752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tabLst>
                <a:tab pos="436320" algn="l"/>
                <a:tab pos="885239" algn="l"/>
                <a:tab pos="1334519" algn="l"/>
                <a:tab pos="1783800" algn="l"/>
                <a:tab pos="2233080" algn="l"/>
                <a:tab pos="2682360" algn="l"/>
                <a:tab pos="3131640" algn="l"/>
                <a:tab pos="3580920" algn="l"/>
                <a:tab pos="4030200" algn="l"/>
                <a:tab pos="4479479" algn="l"/>
                <a:tab pos="4928760" algn="l"/>
                <a:tab pos="5378039" algn="l"/>
                <a:tab pos="5827320" algn="l"/>
                <a:tab pos="6276600" algn="l"/>
                <a:tab pos="6725880" algn="l"/>
                <a:tab pos="7175160" algn="l"/>
                <a:tab pos="7624440" algn="l"/>
                <a:tab pos="8073720" algn="l"/>
                <a:tab pos="8522999" algn="l"/>
                <a:tab pos="8972280" algn="l"/>
                <a:tab pos="9421560" algn="l"/>
              </a:tabLst>
            </a:pPr>
            <a:endParaRPr lang="en-US" sz="31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438119" lvl="0" indent="-31608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tabLst>
                <a:tab pos="438119" algn="l"/>
                <a:tab pos="887038" algn="l"/>
                <a:tab pos="1336318" algn="l"/>
                <a:tab pos="1785599" algn="l"/>
                <a:tab pos="2234879" algn="l"/>
                <a:tab pos="2684159" algn="l"/>
                <a:tab pos="3133439" algn="l"/>
                <a:tab pos="3582719" algn="l"/>
                <a:tab pos="4031999" algn="l"/>
                <a:tab pos="4481278" algn="l"/>
                <a:tab pos="4930559" algn="l"/>
                <a:tab pos="5379838" algn="l"/>
                <a:tab pos="5829119" algn="l"/>
                <a:tab pos="6278399" algn="l"/>
                <a:tab pos="6727679" algn="l"/>
                <a:tab pos="7176959" algn="l"/>
                <a:tab pos="7626239" algn="l"/>
                <a:tab pos="8075519" algn="l"/>
                <a:tab pos="8524798" algn="l"/>
                <a:tab pos="8974079" algn="l"/>
                <a:tab pos="9423359" algn="l"/>
              </a:tabLst>
            </a:pPr>
            <a:endParaRPr lang="en-US" sz="31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438119" lvl="0" indent="-31608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  <a:tabLst>
                <a:tab pos="438119" algn="l"/>
                <a:tab pos="887038" algn="l"/>
                <a:tab pos="1336318" algn="l"/>
                <a:tab pos="1785599" algn="l"/>
                <a:tab pos="2234879" algn="l"/>
                <a:tab pos="2684159" algn="l"/>
                <a:tab pos="3133439" algn="l"/>
                <a:tab pos="3582719" algn="l"/>
                <a:tab pos="4031999" algn="l"/>
                <a:tab pos="4481278" algn="l"/>
                <a:tab pos="4930559" algn="l"/>
                <a:tab pos="5379838" algn="l"/>
                <a:tab pos="5829119" algn="l"/>
                <a:tab pos="6278399" algn="l"/>
                <a:tab pos="6727679" algn="l"/>
                <a:tab pos="7176959" algn="l"/>
                <a:tab pos="7626239" algn="l"/>
                <a:tab pos="8075519" algn="l"/>
                <a:tab pos="8524798" algn="l"/>
                <a:tab pos="8974079" algn="l"/>
                <a:tab pos="9423359" algn="l"/>
              </a:tabLst>
            </a:pPr>
            <a:endParaRPr lang="en-US" sz="31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8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If n &lt; T(n), then that node becomes a cluster-head.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8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The algorithm is designed so that each node becomes a cluster-head at least once for</a:t>
            </a:r>
            <a:r>
              <a:rPr lang="en-US" sz="3800" b="0" i="0" u="none" strike="noStrike" cap="none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 every (1/p) rounds.</a:t>
            </a:r>
            <a:endParaRPr lang="en-US" sz="3800" b="0" i="0" u="none" strike="noStrike" cap="none" baseline="0" dirty="0" smtClean="0">
              <a:ln>
                <a:noFill/>
              </a:ln>
              <a:latin typeface="Times New Roman" pitchFamily="18" charset="0"/>
              <a:ea typeface="Noto Sans CJK SC Regular" pitchFamily="2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1295400" y="2667000"/>
            <a:ext cx="6705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LEACH vs OCRSN</a:t>
            </a:r>
            <a:endParaRPr lang="en-IN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two main issues in WSNs are energy preservation of each node and effective data transmission. To overcome these issues different protocols adopting different methods are designed.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One of the method is direct transmission method in which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node sense data from its environment and transmits it straight to base station.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Ex:- LEACH protocol uses this method.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If base station is far, node energy is consumed more, so a minimum energy transmission method named Directed Diffusion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was introduced that discuss data processing and dissemination.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this, all participating nodes of network are distributed in 2-hop cluster and data is transmitted to base stations via multi hops and multipath routes.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Our proposed protocol OCRSN works on this mechanism and helps in conserving the residual energy of nodes and CH’s.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OCRSN uses a </a:t>
            </a:r>
            <a:r>
              <a:rPr lang="en-IN" sz="2400" b="0" i="1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stochastic threshold algorithm </a:t>
            </a:r>
            <a:r>
              <a:rPr lang="en-IN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deciding </a:t>
            </a:r>
            <a:r>
              <a:rPr lang="en-IN" sz="2400" b="0" i="0" u="none" strike="noStrike" cap="none" baseline="0" dirty="0" smtClean="0">
                <a:ln>
                  <a:noFill/>
                </a:ln>
                <a:latin typeface="Times New Roman" pitchFamily="18" charset="0"/>
                <a:ea typeface="Noto Sans CJK SC Regular" pitchFamily="2"/>
                <a:cs typeface="Times New Roman" pitchFamily="18" charset="0"/>
              </a:rPr>
              <a:t>cluster heads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time slot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scheduling algorithm(DRAND)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TDMA method for data transmission between nodes.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OF LEACH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LEACH operations can be divided into two phases:-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indent="12700" algn="just" hangingPunct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Setup phase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During this phase,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predetermined fraction of nodes,                                                                                                             p, choose themselves as cluster-heads.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For each node,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wanting to be the cluster-head chooses a value, between 0 and 1.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random number is compared with the threshold value in stochastic algorithm for election of CH’s.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Steady phase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indent="17463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sz="2400" dirty="0" smtClean="0"/>
              <a:t> 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phase,</a:t>
            </a:r>
            <a:r>
              <a:rPr lang="en-US" sz="2400" dirty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non-cluster head nodes starts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sensing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sends it to their cluster-head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TDMA schedule.</a:t>
            </a:r>
          </a:p>
          <a:p>
            <a:pPr indent="17463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receiving data from all the member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nodes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aggregates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and then sends it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base-	station.</a:t>
            </a:r>
          </a:p>
          <a:p>
            <a:pPr indent="17463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cluster communicates using different CDMA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codes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 to reduce interference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OF OCRSN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OCRSN stands for OPTIMAL CLUSTERING AND ROUTING IN SENSOR NETWORKS.</a:t>
            </a:r>
          </a:p>
          <a:p>
            <a:pPr marL="0" lvl="0" indent="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was developed by inducing the features of multipath data transfer and multi-hop intra cluster routing.</a:t>
            </a:r>
          </a:p>
          <a:p>
            <a:pPr marL="0" lvl="0" indent="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operation of the OCRSN protocol is broken up into rounds where each round begins with a set-up phase followed by a steady phase.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400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altLang="en-US" sz="4400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50000"/>
              </a:lnSpc>
              <a:buFont typeface="Wingdings" pitchFamily="2" charset="2"/>
              <a:buChar char="Ø"/>
            </a:pPr>
            <a:r>
              <a:rPr lang="en-IN" alt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WSN (wireless Sensor Network)</a:t>
            </a:r>
          </a:p>
          <a:p>
            <a:pPr marL="0" indent="0" algn="just">
              <a:lnSpc>
                <a:spcPct val="25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Station</a:t>
            </a:r>
          </a:p>
          <a:p>
            <a:pPr marL="0" indent="0" algn="just">
              <a:lnSpc>
                <a:spcPct val="25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Node</a:t>
            </a:r>
          </a:p>
          <a:p>
            <a:pPr marL="0" indent="0" algn="just">
              <a:lnSpc>
                <a:spcPct val="25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Radio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 FOR OCRSN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 t="4781"/>
          <a:stretch>
            <a:fillRect/>
          </a:stretch>
        </p:blipFill>
        <p:spPr>
          <a:xfrm>
            <a:off x="2528887" y="1676400"/>
            <a:ext cx="3719513" cy="471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PHASES OF OCRSN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IN" sz="3400" u="sng" dirty="0" smtClean="0"/>
              <a:t>Setup-phase(Cluster Formation Phase)</a:t>
            </a:r>
            <a:r>
              <a:rPr lang="en-IN" sz="3400" dirty="0" smtClean="0"/>
              <a:t>:- 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Initially, after the node deployment the neighbour node discovery takes place.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For each node,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wanting to be the cluster-head chooses a value, between 0 and 1.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This random number is compared with the threshold value in stochastic algorithm for election of CH’s.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-9525">
              <a:buFont typeface="Courier New" pitchFamily="49" charset="0"/>
              <a:buChar char="o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u="sng" dirty="0" smtClean="0"/>
              <a:t>Steady-phase(Data Transmission Phase)</a:t>
            </a:r>
            <a:r>
              <a:rPr lang="en-IN" dirty="0" smtClean="0"/>
              <a:t>:- 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the clusters are created, the sensor nodes are allotted timeslots to send the data.</a:t>
            </a:r>
          </a:p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a node receives data from one its neighbours, it aggregates it with its own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60463" lvl="0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uses a heuristic function to make this decision and the heuristic function is given by</a:t>
            </a:r>
            <a:r>
              <a:rPr lang="en-IN" dirty="0" smtClean="0"/>
              <a:t>,</a:t>
            </a:r>
          </a:p>
          <a:p>
            <a:pPr marL="1160463" indent="0" algn="just" hangingPunct="0">
              <a:lnSpc>
                <a:spcPct val="150000"/>
              </a:lnSpc>
              <a:buNone/>
            </a:pPr>
            <a:r>
              <a:rPr lang="en-IN" dirty="0" smtClean="0"/>
              <a:t>          </a:t>
            </a:r>
            <a:r>
              <a:rPr lang="en-IN" b="1" dirty="0" smtClean="0"/>
              <a:t>h = K ( </a:t>
            </a:r>
            <a:r>
              <a:rPr lang="en-IN" b="1" dirty="0" err="1" smtClean="0"/>
              <a:t>Eavg</a:t>
            </a:r>
            <a:r>
              <a:rPr lang="en-IN" b="1" dirty="0" smtClean="0"/>
              <a:t> / h min * t )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160463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path with highest heuristic value is chosen or else the path with the next highest heuristic value is chosen.</a:t>
            </a:r>
          </a:p>
          <a:p>
            <a:pPr marL="1160463" lvl="0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the paths are chosen, then their minimum energies are compared for efficient transmission.</a:t>
            </a:r>
          </a:p>
          <a:p>
            <a:pPr marL="1160463" lvl="0" indent="0" algn="just" hangingPunct="0">
              <a:lnSpc>
                <a:spcPct val="150000"/>
              </a:lnSpc>
              <a:buFont typeface="Times New Roman" pitchFamily="18" charset="0"/>
              <a:buChar char="−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uses a energy relation to make this decision and the relation is given by</a:t>
            </a:r>
            <a:r>
              <a:rPr lang="en-IN" dirty="0" smtClean="0"/>
              <a:t>,</a:t>
            </a:r>
          </a:p>
          <a:p>
            <a:pPr marL="1160463" indent="0" algn="just" hangingPunct="0">
              <a:lnSpc>
                <a:spcPct val="150000"/>
              </a:lnSpc>
              <a:buNone/>
            </a:pPr>
            <a:r>
              <a:rPr lang="en-IN" dirty="0" smtClean="0"/>
              <a:t>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Emin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&gt; threshold, where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Emin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Eavg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/const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en-IN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PARAMETERS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705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COMPARISION PARAMETERS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DEAD NODES vs ROUND NUMBER (OCRSN vs LEACH)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ALIVE NODES vs ROUND NUMBER (OCRSN vs LEACH)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CLUSTER HEADS vs ROUND NUMBER (OCRSN vs LEACH)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PACKETS TO CH vs ROUND NUMBER (OCRSN vs LEACH)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PACKETS TO BS vs ROUND NUMBER (OCRSN vs LEACH)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AVERAGE ENERGY OF EACH NODE vs ROUND NUMBER (OCRSN vs LEACH)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NETWORK OF OCRSN FOR 200 NODES</a:t>
            </a:r>
          </a:p>
          <a:p>
            <a:endParaRPr lang="en-IN" sz="28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705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altLang="en-US" sz="4400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EFFICIENT ROUTING ALGORITHMS</a:t>
            </a:r>
            <a:endParaRPr lang="en-IN" altLang="en-US" sz="4400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30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</a:rPr>
              <a:t>Data Centric</a:t>
            </a:r>
          </a:p>
          <a:p>
            <a:pPr algn="just">
              <a:lnSpc>
                <a:spcPct val="30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</a:rPr>
              <a:t>Hierarchical</a:t>
            </a:r>
          </a:p>
          <a:p>
            <a:pPr algn="just">
              <a:lnSpc>
                <a:spcPct val="300000"/>
              </a:lnSpc>
              <a:buFont typeface="Courier New" pitchFamily="49" charset="0"/>
              <a:buChar char="o"/>
            </a:pPr>
            <a:r>
              <a:rPr lang="en-IN" altLang="en-US" dirty="0">
                <a:ln/>
                <a:solidFill>
                  <a:schemeClr val="tx1"/>
                </a:solidFill>
              </a:rPr>
              <a:t>Location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303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 Network Of LEACH For 200 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609600" y="2133600"/>
            <a:ext cx="7238999" cy="3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dead nodes for 100 rounds for 200 nodes in LEACH and OCRSN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609600" y="2133600"/>
            <a:ext cx="7467599" cy="3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4478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Alive nodes for 100 rounds for 200 nodes in LEACH and OCRSN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391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4176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Cluster Heads for  100 rounds for 200 nodes between LEACH and OCRSN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609600" y="2137168"/>
            <a:ext cx="7315199" cy="3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3726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Number of packets sent to Cluster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 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 100 rounds for 200 nodes between LEACH and OCRSN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838200" y="2362200"/>
            <a:ext cx="69341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of number of packets sent to base station  for  100 rounds for 200 nodes between LEACH and OCRSN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990600" y="2362200"/>
            <a:ext cx="6705600" cy="3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Energy of each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for  100 rounds for 200 nodes between LEACH and OCRSN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914400" y="2133600"/>
            <a:ext cx="7010400" cy="3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OCRSN increases the network lifetime in </a:t>
            </a:r>
            <a:r>
              <a:rPr lang="en-US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LEACH.</a:t>
            </a:r>
          </a:p>
          <a:p>
            <a:pPr algn="just"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improves the data transmission </a:t>
            </a:r>
            <a:r>
              <a:rPr lang="en-US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 .</a:t>
            </a:r>
            <a:endParaRPr lang="en-US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OCRSN is best suitable for larger </a:t>
            </a:r>
            <a:r>
              <a:rPr lang="en-US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networks when compared to LEACH.</a:t>
            </a:r>
            <a:endParaRPr lang="en-US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4400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dirty="0"/>
              <a:t>In this OCRN the nodes are dead after few rounds</a:t>
            </a:r>
            <a:r>
              <a:rPr lang="en-US" dirty="0" smtClean="0"/>
              <a:t>. So </a:t>
            </a:r>
            <a:r>
              <a:rPr lang="en-US" dirty="0"/>
              <a:t>there is a need  to improvise the protocol such that the nodes remain alive for long rounds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dirty="0" smtClean="0"/>
              <a:t>Although, the residual energies are better than LEACH but they need to be improvised/updated to meet future constraints.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charset="0"/>
              <a:buChar char="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Rajaravivarma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V.; Yi Yang;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Yang; , "An overview of Wireless Sensor Network and applications," System Theory, 2003. Proceedings of the 35th Southeastern Symposium on ,16-18March-2003.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W.Heinzelman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A.Chandrakasan,and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H.Balakrishnan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,”Enegy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-efficient routing protocols for wireless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microsensor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networks,” in Proc. 33rd Hawaii Int. Conf.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SystemSciences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(HICSS).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://citeseerx.ist.psu.edu/viewdoc/download;jsessionid=7B8A54BA8FADCA65FEC87172F355B708?doi=10.1.1.206.3210&amp;rep=rep1&amp;type=pdf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4400" dirty="0" smtClean="0">
                <a:ln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IN" altLang="en-US" sz="4400" dirty="0">
              <a:ln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en-IN" altLang="en-US" dirty="0">
                <a:ln/>
                <a:solidFill>
                  <a:schemeClr val="tx1"/>
                </a:solidFill>
              </a:rPr>
              <a:t>Homogenous Clustering</a:t>
            </a:r>
          </a:p>
          <a:p>
            <a:pPr algn="just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en-IN" altLang="en-US" dirty="0" smtClean="0">
                <a:ln/>
                <a:solidFill>
                  <a:schemeClr val="tx1"/>
                </a:solidFill>
              </a:rPr>
              <a:t>Heterogeneous </a:t>
            </a:r>
            <a:r>
              <a:rPr lang="en-IN" altLang="en-US" dirty="0">
                <a:ln/>
                <a:solidFill>
                  <a:schemeClr val="tx1"/>
                </a:solidFill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WSN</a:t>
            </a:r>
            <a:endParaRPr lang="en-IN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ISSUES IN WSN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general WSN, the data transfer model consists of  a base station(called as sink) and sensors(called as nodes).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base station is typically located on the boundary or beyond the network area used to sense/measure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issue in WSN is to maximize network lifetime and increase throughput,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conservation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during this lifetime.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achieving this, different protocols are used such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LEACH,OCRSN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involve clustering and data routing.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500" u="sng" dirty="0" smtClean="0">
                <a:latin typeface="Times New Roman" pitchFamily="18" charset="0"/>
                <a:cs typeface="Times New Roman" pitchFamily="18" charset="0"/>
              </a:rPr>
              <a:t>LEACH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742950" indent="6350"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Abbreviated as Low-Energy Adaptive Clustering           	    Protocol is a hierarchical clustering protocol used 	    for reducing power consumption in WSNs.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indent="6350"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In Leach, the clustering task is rotated randomly       	    among nodes based on duration and residual 	    energy. </a:t>
            </a:r>
          </a:p>
          <a:p>
            <a:pPr marL="742950" indent="6350"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Direct communication is done between CH’s 	     and BS.	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operation of LEACH is divided into two phases.</a:t>
            </a:r>
          </a:p>
          <a:p>
            <a:pPr marL="457200" indent="-6350"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Set-up phase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It involves cluster organisation, cluster 	head selection, and data transmission scheduling in a 	random way.    </a:t>
            </a:r>
          </a:p>
          <a:p>
            <a:pPr marL="457200" indent="-6350"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Steady phase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It involves data aggregation, compression 	and transmission to sink.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Disadvantages of LEACH:-</a:t>
            </a:r>
          </a:p>
          <a:p>
            <a:pPr marL="452438" indent="12700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Not applicable for large network regions.</a:t>
            </a:r>
          </a:p>
          <a:p>
            <a:pPr marL="452438" indent="-1588"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Does not guarantee efficient CH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>OCRSN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723900" indent="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Abbreviated as Optimal Clustering and Routing in 	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etworks is a multi-hop and multi path protocol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  used for energy preservation of various nodes in WSN.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23900" indent="0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Uses neighbour discovery algorithm and cluster head  	    selection algorithm to detect and select CH’s.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723900" indent="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These CH’s aggregate the data from all the nodes in    	    the cluster transmits it to the sink.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23900" indent="0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Uses DRAND method which assigns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time 	    slots to nodes for effective data transmission.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1040</Words>
  <Application>Microsoft Office PowerPoint</Application>
  <PresentationFormat>On-screen Show (4:3)</PresentationFormat>
  <Paragraphs>138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    NATIONAL INSTITUTE OF TECHNOLOGY RAIPUR   </vt:lpstr>
      <vt:lpstr>INTRODUCTION</vt:lpstr>
      <vt:lpstr>ENERGY EFFICIENT ROUTING ALGORITHMS</vt:lpstr>
      <vt:lpstr>CLUSTERING</vt:lpstr>
      <vt:lpstr>PROTOCOLS IN WSN</vt:lpstr>
      <vt:lpstr>KEY ISSUES IN WSN</vt:lpstr>
      <vt:lpstr>PROTOCOLS</vt:lpstr>
      <vt:lpstr>Contd..</vt:lpstr>
      <vt:lpstr>Slide 9</vt:lpstr>
      <vt:lpstr>Contd..</vt:lpstr>
      <vt:lpstr>DIRECT VS MINIMUM TRANSMISSION</vt:lpstr>
      <vt:lpstr>AMOUNT OF ENERGY DEPLETION</vt:lpstr>
      <vt:lpstr>STOCHASTIC THRESHOLD ALGORITHM</vt:lpstr>
      <vt:lpstr>LEACH vs OCRSN</vt:lpstr>
      <vt:lpstr>INTRODUCTION</vt:lpstr>
      <vt:lpstr>Contd…</vt:lpstr>
      <vt:lpstr>IMPLEMENTATION OF LEACH</vt:lpstr>
      <vt:lpstr>Contd…</vt:lpstr>
      <vt:lpstr>IMPLEMENTATION OF OCRSN</vt:lpstr>
      <vt:lpstr>FLOWCHART FOR OCRSN</vt:lpstr>
      <vt:lpstr>PHASES OF OCRSN</vt:lpstr>
      <vt:lpstr>Contd…</vt:lpstr>
      <vt:lpstr>Contd…</vt:lpstr>
      <vt:lpstr>SIMULATION</vt:lpstr>
      <vt:lpstr>NETWORK PARAMETERS</vt:lpstr>
      <vt:lpstr>COMPARISION PARAMETERS</vt:lpstr>
      <vt:lpstr>Contd…</vt:lpstr>
      <vt:lpstr>RESULTS</vt:lpstr>
      <vt:lpstr>SIMULATION RESULTS</vt:lpstr>
      <vt:lpstr> Cluster Network Of LEACH For 200 Nodes </vt:lpstr>
      <vt:lpstr> Comparison of dead nodes for 100 rounds for 200 nodes in LEACH and OCRSN </vt:lpstr>
      <vt:lpstr>  Comparison of Alive nodes for 100 rounds for 200 nodes in LEACH and OCRSN </vt:lpstr>
      <vt:lpstr>          Comparison of Cluster Heads for  100 rounds for 200 nodes between LEACH and OCRSN </vt:lpstr>
      <vt:lpstr>                        Comparison of Number of packets sent to Cluster  Head  for  100 rounds for 200 nodes between LEACH and OCRSN </vt:lpstr>
      <vt:lpstr>Comparison of number of packets sent to base station  for  100 rounds for 200 nodes between LEACH and OCRSN</vt:lpstr>
      <vt:lpstr>Average Energy of each node for  100 rounds for 200 nodes between LEACH and OCRSN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 123</dc:creator>
  <cp:lastModifiedBy>ADITYA SIVA</cp:lastModifiedBy>
  <cp:revision>134</cp:revision>
  <dcterms:created xsi:type="dcterms:W3CDTF">2017-12-10T12:05:03Z</dcterms:created>
  <dcterms:modified xsi:type="dcterms:W3CDTF">2017-12-12T06:25:39Z</dcterms:modified>
</cp:coreProperties>
</file>