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59" r:id="rId7"/>
    <p:sldId id="260" r:id="rId8"/>
    <p:sldId id="261" r:id="rId9"/>
    <p:sldId id="271" r:id="rId10"/>
    <p:sldId id="262" r:id="rId11"/>
    <p:sldId id="264" r:id="rId12"/>
    <p:sldId id="265" r:id="rId13"/>
    <p:sldId id="266" r:id="rId14"/>
    <p:sldId id="267" r:id="rId15"/>
    <p:sldId id="268" r:id="rId16"/>
    <p:sldId id="272" r:id="rId17"/>
    <p:sldId id="269"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EC820A0-CAAF-4F3D-B050-1FD09005619B}"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DDC3F3E-3556-4A2A-BAE6-EC6144A8C4EE}"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C820A0-CAAF-4F3D-B050-1FD09005619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C3F3E-3556-4A2A-BAE6-EC6144A8C4E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C820A0-CAAF-4F3D-B050-1FD09005619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C3F3E-3556-4A2A-BAE6-EC6144A8C4E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EC820A0-CAAF-4F3D-B050-1FD09005619B}" type="datetimeFigureOut">
              <a:rPr lang="en-US" smtClean="0"/>
            </a:fld>
            <a:endParaRPr lang="en-US"/>
          </a:p>
        </p:txBody>
      </p:sp>
      <p:sp>
        <p:nvSpPr>
          <p:cNvPr id="9" name="Slide Number Placeholder 8"/>
          <p:cNvSpPr>
            <a:spLocks noGrp="1"/>
          </p:cNvSpPr>
          <p:nvPr>
            <p:ph type="sldNum" sz="quarter" idx="15"/>
          </p:nvPr>
        </p:nvSpPr>
        <p:spPr/>
        <p:txBody>
          <a:bodyPr rtlCol="0"/>
          <a:lstStyle/>
          <a:p>
            <a:fld id="{EDDC3F3E-3556-4A2A-BAE6-EC6144A8C4EE}"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7EC820A0-CAAF-4F3D-B050-1FD09005619B}"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DDC3F3E-3556-4A2A-BAE6-EC6144A8C4EE}"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EC820A0-CAAF-4F3D-B050-1FD09005619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C3F3E-3556-4A2A-BAE6-EC6144A8C4EE}"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EC820A0-CAAF-4F3D-B050-1FD09005619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C3F3E-3556-4A2A-BAE6-EC6144A8C4EE}"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EC820A0-CAAF-4F3D-B050-1FD09005619B}" type="datetimeFigureOut">
              <a:rPr lang="en-US" smtClean="0"/>
            </a:fld>
            <a:endParaRPr lang="en-US"/>
          </a:p>
        </p:txBody>
      </p:sp>
      <p:sp>
        <p:nvSpPr>
          <p:cNvPr id="7" name="Slide Number Placeholder 6"/>
          <p:cNvSpPr>
            <a:spLocks noGrp="1"/>
          </p:cNvSpPr>
          <p:nvPr>
            <p:ph type="sldNum" sz="quarter" idx="11"/>
          </p:nvPr>
        </p:nvSpPr>
        <p:spPr/>
        <p:txBody>
          <a:bodyPr rtlCol="0"/>
          <a:lstStyle/>
          <a:p>
            <a:fld id="{EDDC3F3E-3556-4A2A-BAE6-EC6144A8C4EE}"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820A0-CAAF-4F3D-B050-1FD09005619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C3F3E-3556-4A2A-BAE6-EC6144A8C4E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EC820A0-CAAF-4F3D-B050-1FD09005619B}" type="datetimeFigureOut">
              <a:rPr lang="en-US" smtClean="0"/>
            </a:fld>
            <a:endParaRPr lang="en-US"/>
          </a:p>
        </p:txBody>
      </p:sp>
      <p:sp>
        <p:nvSpPr>
          <p:cNvPr id="22" name="Slide Number Placeholder 21"/>
          <p:cNvSpPr>
            <a:spLocks noGrp="1"/>
          </p:cNvSpPr>
          <p:nvPr>
            <p:ph type="sldNum" sz="quarter" idx="15"/>
          </p:nvPr>
        </p:nvSpPr>
        <p:spPr/>
        <p:txBody>
          <a:bodyPr rtlCol="0"/>
          <a:lstStyle/>
          <a:p>
            <a:fld id="{EDDC3F3E-3556-4A2A-BAE6-EC6144A8C4EE}"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EC820A0-CAAF-4F3D-B050-1FD09005619B}" type="datetimeFigureOut">
              <a:rPr lang="en-US" smtClean="0"/>
            </a:fld>
            <a:endParaRPr lang="en-US"/>
          </a:p>
        </p:txBody>
      </p:sp>
      <p:sp>
        <p:nvSpPr>
          <p:cNvPr id="18" name="Slide Number Placeholder 17"/>
          <p:cNvSpPr>
            <a:spLocks noGrp="1"/>
          </p:cNvSpPr>
          <p:nvPr>
            <p:ph type="sldNum" sz="quarter" idx="11"/>
          </p:nvPr>
        </p:nvSpPr>
        <p:spPr/>
        <p:txBody>
          <a:bodyPr rtlCol="0"/>
          <a:lstStyle/>
          <a:p>
            <a:fld id="{EDDC3F3E-3556-4A2A-BAE6-EC6144A8C4EE}"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EC820A0-CAAF-4F3D-B050-1FD09005619B}"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DDC3F3E-3556-4A2A-BAE6-EC6144A8C4E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838200"/>
          </a:xfrm>
        </p:spPr>
        <p:txBody>
          <a:bodyPr>
            <a:normAutofit/>
          </a:bodyPr>
          <a:lstStyle/>
          <a:p>
            <a:pPr algn="ctr"/>
            <a:r>
              <a:rPr lang="en-US" dirty="0" smtClean="0">
                <a:solidFill>
                  <a:schemeClr val="bg2">
                    <a:lumMod val="10000"/>
                  </a:schemeClr>
                </a:solidFill>
                <a:latin typeface="Times New Roman" panose="02020603050405020304" pitchFamily="18" charset="0"/>
                <a:cs typeface="Times New Roman" panose="02020603050405020304" pitchFamily="18" charset="0"/>
              </a:rPr>
              <a:t>WIRELESS SENSOR NETWORKS</a:t>
            </a:r>
            <a:endParaRPr lang="en-US"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86000" y="1905000"/>
            <a:ext cx="6172200" cy="4469922"/>
          </a:xfrm>
        </p:spPr>
        <p:txBody>
          <a:bodyPr/>
          <a:lstStyle/>
          <a:p>
            <a:endParaRPr lang="en-US" dirty="0" smtClean="0"/>
          </a:p>
          <a:p>
            <a:endParaRPr lang="en-US" dirty="0" smtClean="0"/>
          </a:p>
          <a:p>
            <a:pPr algn="ctr"/>
            <a:endParaRPr lang="en-US" dirty="0" smtClean="0"/>
          </a:p>
          <a:p>
            <a:pPr algn="ctr"/>
            <a:endParaRPr lang="en-US" dirty="0" smtClean="0"/>
          </a:p>
          <a:p>
            <a:endParaRPr lang="en-US" dirty="0" smtClean="0"/>
          </a:p>
          <a:p>
            <a:endParaRPr lang="en-US" dirty="0" smtClean="0"/>
          </a:p>
          <a:p>
            <a:endParaRPr lang="en-US" dirty="0" smtClean="0"/>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Done by:-		            Guided by:-</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ADITYA SIVA PADALA 	            </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Prof.Ms.VEENA</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ANAND</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14115003</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38600" y="1752600"/>
            <a:ext cx="2019300" cy="22574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ADVANTAGES AND DISADVANTAGES OF LEACH</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descr="clustering-protocol-in-wsnleach-9-638.jpg"/>
          <p:cNvPicPr>
            <a:picLocks noGrp="1" noChangeAspect="1"/>
          </p:cNvPicPr>
          <p:nvPr>
            <p:ph sz="quarter" idx="1"/>
          </p:nvPr>
        </p:nvPicPr>
        <p:blipFill>
          <a:blip r:embed="rId1"/>
          <a:srcRect t="21642" b="18232"/>
          <a:stretch>
            <a:fillRect/>
          </a:stretch>
        </p:blipFill>
        <p:spPr>
          <a:xfrm>
            <a:off x="381000" y="1524000"/>
            <a:ext cx="7543800" cy="47244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ENERGY USAGE MODELS</a:t>
            </a:r>
            <a:endParaRPr lang="en-US"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pPr marL="0" indent="0" algn="ctr">
              <a:buNone/>
            </a:pPr>
            <a:r>
              <a:rPr lang="en-US" sz="3000" u="sng" dirty="0"/>
              <a:t>Network </a:t>
            </a:r>
            <a:r>
              <a:rPr lang="en-US" sz="3000" u="sng" dirty="0" smtClean="0"/>
              <a:t>model</a:t>
            </a:r>
            <a:endParaRPr lang="en-US" dirty="0" smtClean="0"/>
          </a:p>
          <a:p>
            <a:r>
              <a:rPr lang="en-US" dirty="0" smtClean="0"/>
              <a:t>The </a:t>
            </a:r>
            <a:r>
              <a:rPr lang="en-US" dirty="0"/>
              <a:t>network is considered as a circular area in which, the sink is placed in the </a:t>
            </a:r>
            <a:r>
              <a:rPr lang="en-US" dirty="0" smtClean="0"/>
              <a:t>center </a:t>
            </a:r>
            <a:r>
              <a:rPr lang="en-US" dirty="0"/>
              <a:t>and </a:t>
            </a:r>
            <a:r>
              <a:rPr lang="en-US" dirty="0" smtClean="0"/>
              <a:t>nodes </a:t>
            </a:r>
            <a:r>
              <a:rPr lang="en-US" dirty="0"/>
              <a:t>are evenly distributed around </a:t>
            </a:r>
            <a:r>
              <a:rPr lang="en-US" dirty="0" smtClean="0"/>
              <a:t>it.</a:t>
            </a:r>
            <a:endParaRPr lang="en-US" dirty="0" smtClean="0"/>
          </a:p>
          <a:p>
            <a:r>
              <a:rPr lang="en-US" dirty="0"/>
              <a:t>The communication protocol starts with setup phase. In this phase, each node participates in a self-organizing process to identify its role (either CH or non-CH) in the next phase and receives its time schedule</a:t>
            </a:r>
            <a:r>
              <a:rPr lang="en-US" dirty="0" smtClean="0"/>
              <a:t>.</a:t>
            </a:r>
            <a:endParaRPr lang="en-US" dirty="0" smtClean="0"/>
          </a:p>
          <a:p>
            <a:r>
              <a:rPr lang="en-US" dirty="0" smtClean="0"/>
              <a:t>Next phase is data gathering phase, in </a:t>
            </a:r>
            <a:r>
              <a:rPr lang="en-US" dirty="0"/>
              <a:t>data gathering phase, network operation is divided into many time slots and each time slot includes time frames. </a:t>
            </a:r>
            <a:endParaRPr lang="en-US" dirty="0" smtClean="0"/>
          </a:p>
          <a:p>
            <a:r>
              <a:rPr lang="en-US" dirty="0" smtClean="0"/>
              <a:t>In </a:t>
            </a:r>
            <a:r>
              <a:rPr lang="en-US" dirty="0"/>
              <a:t>each time slot, non-cluster head nodes act only in their scheduled time frame and are inactive in the rest of it to save energy.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Contd..</a:t>
            </a:r>
            <a:endParaRPr lang="en-US" dirty="0">
              <a:solidFill>
                <a:schemeClr val="tx1"/>
              </a:solidFill>
            </a:endParaRPr>
          </a:p>
        </p:txBody>
      </p:sp>
      <p:sp>
        <p:nvSpPr>
          <p:cNvPr id="3" name="Content Placeholder 2"/>
          <p:cNvSpPr>
            <a:spLocks noGrp="1"/>
          </p:cNvSpPr>
          <p:nvPr>
            <p:ph sz="quarter" idx="1"/>
          </p:nvPr>
        </p:nvSpPr>
        <p:spPr/>
        <p:txBody>
          <a:bodyPr>
            <a:normAutofit lnSpcReduction="10000"/>
          </a:bodyPr>
          <a:lstStyle/>
          <a:p>
            <a:pPr marL="0" indent="0" algn="ctr">
              <a:buNone/>
            </a:pPr>
            <a:r>
              <a:rPr lang="en-US" sz="2800" u="sng" dirty="0" smtClean="0">
                <a:solidFill>
                  <a:schemeClr val="tx1">
                    <a:lumMod val="95000"/>
                    <a:lumOff val="5000"/>
                  </a:schemeClr>
                </a:solidFill>
              </a:rPr>
              <a:t>ENERGY MODEL</a:t>
            </a:r>
            <a:endParaRPr lang="en-US" sz="2800" u="sng" dirty="0" smtClean="0">
              <a:solidFill>
                <a:schemeClr val="tx1">
                  <a:lumMod val="95000"/>
                  <a:lumOff val="5000"/>
                </a:schemeClr>
              </a:solidFill>
            </a:endParaRPr>
          </a:p>
          <a:p>
            <a:r>
              <a:rPr lang="en-US" dirty="0"/>
              <a:t>A sensor node is always in either the active or the passive </a:t>
            </a:r>
            <a:r>
              <a:rPr lang="en-US" dirty="0" smtClean="0"/>
              <a:t>mode.</a:t>
            </a:r>
            <a:endParaRPr lang="en-US" dirty="0" smtClean="0"/>
          </a:p>
          <a:p>
            <a:r>
              <a:rPr lang="en-US" dirty="0"/>
              <a:t>An active node is a node which participates in the network’s operation or sensing the environment or sending data to the other nodes or sink. </a:t>
            </a:r>
            <a:endParaRPr lang="en-US" dirty="0" smtClean="0"/>
          </a:p>
          <a:p>
            <a:r>
              <a:rPr lang="en-US" dirty="0" smtClean="0"/>
              <a:t>A </a:t>
            </a:r>
            <a:r>
              <a:rPr lang="en-US" dirty="0"/>
              <a:t>passive node is a node which is temporarily abandoned sensing or participating in running a protocol or has run out of energy and has died</a:t>
            </a:r>
            <a:r>
              <a:rPr lang="en-US" dirty="0" smtClean="0"/>
              <a:t>.</a:t>
            </a:r>
            <a:endParaRPr lang="en-US" dirty="0" smtClean="0"/>
          </a:p>
          <a:p>
            <a:r>
              <a:rPr lang="en-US" dirty="0"/>
              <a:t>The energy consumption of an active node is comprised of three parts (the energy consumption of sending (</a:t>
            </a:r>
            <a:r>
              <a:rPr lang="en-US" dirty="0" err="1"/>
              <a:t>ETx</a:t>
            </a:r>
            <a:r>
              <a:rPr lang="en-US" dirty="0"/>
              <a:t>), receiving (</a:t>
            </a:r>
            <a:r>
              <a:rPr lang="en-US" dirty="0" err="1"/>
              <a:t>ERx</a:t>
            </a:r>
            <a:r>
              <a:rPr lang="en-US" dirty="0"/>
              <a:t>), and data processing (</a:t>
            </a:r>
            <a:r>
              <a:rPr lang="en-US" dirty="0" smtClean="0"/>
              <a:t>EDP).</a:t>
            </a:r>
            <a:endParaRPr lang="en-US" dirty="0" smtClean="0"/>
          </a:p>
          <a:p>
            <a:pPr marL="0" indent="0">
              <a:buNone/>
            </a:pPr>
            <a:endParaRPr lang="en-US" dirty="0" smtClean="0">
              <a:solidFill>
                <a:srgbClr val="FF0000"/>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Contd..</a:t>
            </a:r>
            <a:endParaRPr lang="en-US" dirty="0">
              <a:solidFill>
                <a:schemeClr val="tx1">
                  <a:lumMod val="95000"/>
                  <a:lumOff val="5000"/>
                </a:schemeClr>
              </a:solidFill>
            </a:endParaRPr>
          </a:p>
        </p:txBody>
      </p:sp>
      <p:sp>
        <p:nvSpPr>
          <p:cNvPr id="3" name="Content Placeholder 2"/>
          <p:cNvSpPr>
            <a:spLocks noGrp="1"/>
          </p:cNvSpPr>
          <p:nvPr>
            <p:ph sz="quarter" idx="1"/>
          </p:nvPr>
        </p:nvSpPr>
        <p:spPr/>
        <p:txBody>
          <a:bodyPr>
            <a:normAutofit lnSpcReduction="10000"/>
          </a:bodyPr>
          <a:lstStyle/>
          <a:p>
            <a:r>
              <a:rPr lang="en-US" dirty="0" err="1"/>
              <a:t>ETx</a:t>
            </a:r>
            <a:r>
              <a:rPr lang="en-US" dirty="0"/>
              <a:t>(l) = l × </a:t>
            </a:r>
            <a:r>
              <a:rPr lang="en-US" dirty="0" err="1"/>
              <a:t>Eelec</a:t>
            </a:r>
            <a:r>
              <a:rPr lang="en-US" dirty="0"/>
              <a:t> + </a:t>
            </a:r>
            <a:r>
              <a:rPr lang="en-US" dirty="0" err="1"/>
              <a:t>Eamp</a:t>
            </a:r>
            <a:r>
              <a:rPr lang="en-US" dirty="0"/>
              <a:t> × </a:t>
            </a:r>
            <a:r>
              <a:rPr lang="en-US" dirty="0" err="1"/>
              <a:t>dY</a:t>
            </a:r>
            <a:r>
              <a:rPr lang="en-US" dirty="0"/>
              <a:t> </a:t>
            </a:r>
            <a:endParaRPr lang="en-US" dirty="0" smtClean="0"/>
          </a:p>
          <a:p>
            <a:pPr marL="0" indent="0">
              <a:buNone/>
            </a:pPr>
            <a:r>
              <a:rPr lang="en-US" dirty="0" smtClean="0"/>
              <a:t>   </a:t>
            </a:r>
            <a:r>
              <a:rPr lang="en-US" dirty="0" err="1" smtClean="0"/>
              <a:t>ERx</a:t>
            </a:r>
            <a:r>
              <a:rPr lang="en-US" dirty="0" smtClean="0"/>
              <a:t>(l</a:t>
            </a:r>
            <a:r>
              <a:rPr lang="en-US" dirty="0"/>
              <a:t>) = l × </a:t>
            </a:r>
            <a:r>
              <a:rPr lang="en-US" dirty="0" err="1" smtClean="0"/>
              <a:t>Eelec</a:t>
            </a:r>
            <a:endParaRPr lang="en-US" dirty="0" smtClean="0"/>
          </a:p>
          <a:p>
            <a:pPr marL="0" indent="0">
              <a:buNone/>
            </a:pPr>
            <a:r>
              <a:rPr lang="en-US" dirty="0"/>
              <a:t>   EDA(l) = l × </a:t>
            </a:r>
            <a:r>
              <a:rPr lang="en-US" dirty="0" err="1" smtClean="0"/>
              <a:t>Ecpu</a:t>
            </a:r>
            <a:endParaRPr lang="en-US" dirty="0" smtClean="0"/>
          </a:p>
          <a:p>
            <a:pPr marL="0" indent="0">
              <a:buNone/>
            </a:pPr>
            <a:r>
              <a:rPr lang="en-US" dirty="0" smtClean="0"/>
              <a:t>where </a:t>
            </a:r>
            <a:r>
              <a:rPr lang="en-US" dirty="0"/>
              <a:t>l is packet length (bit), d is transmission </a:t>
            </a:r>
            <a:r>
              <a:rPr lang="en-US" dirty="0" smtClean="0"/>
              <a:t>           distance </a:t>
            </a:r>
            <a:r>
              <a:rPr lang="en-US" dirty="0"/>
              <a:t>(m), </a:t>
            </a:r>
            <a:r>
              <a:rPr lang="en-US" dirty="0" err="1"/>
              <a:t>Eelec</a:t>
            </a:r>
            <a:r>
              <a:rPr lang="en-US" dirty="0"/>
              <a:t> (</a:t>
            </a:r>
            <a:r>
              <a:rPr lang="en-US" dirty="0" err="1"/>
              <a:t>nJ</a:t>
            </a:r>
            <a:r>
              <a:rPr lang="en-US" dirty="0"/>
              <a:t>/bit) is the electronic energy to run the radio circuitry, </a:t>
            </a:r>
            <a:r>
              <a:rPr lang="en-US" dirty="0" err="1"/>
              <a:t>Eamp</a:t>
            </a:r>
            <a:r>
              <a:rPr lang="en-US" dirty="0"/>
              <a:t> (</a:t>
            </a:r>
            <a:r>
              <a:rPr lang="en-US" dirty="0" err="1"/>
              <a:t>nJ</a:t>
            </a:r>
            <a:r>
              <a:rPr lang="en-US" dirty="0"/>
              <a:t>/bit/m2) is the amplifier energy needed by the transmitter for an acceptable Signal to Noise Ratio (SNR) at the receiver demodulator and γ is the path loss exponent which is 2 in the free space environment. EDA (</a:t>
            </a:r>
            <a:r>
              <a:rPr lang="en-US" dirty="0" err="1"/>
              <a:t>nJ</a:t>
            </a:r>
            <a:r>
              <a:rPr lang="en-US" dirty="0"/>
              <a:t>/bit) is the energy dissipation for data aggregation and ECPU (</a:t>
            </a:r>
            <a:r>
              <a:rPr lang="en-US" dirty="0" err="1"/>
              <a:t>nJ</a:t>
            </a:r>
            <a:r>
              <a:rPr lang="en-US" dirty="0"/>
              <a:t>/bit) is the energy dissipation for processing per </a:t>
            </a:r>
            <a:r>
              <a:rPr lang="en-US" dirty="0" smtClean="0"/>
              <a:t>bit.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Optimal </a:t>
            </a:r>
            <a:r>
              <a:rPr lang="en-US" dirty="0">
                <a:solidFill>
                  <a:schemeClr val="tx1">
                    <a:lumMod val="95000"/>
                    <a:lumOff val="5000"/>
                  </a:schemeClr>
                </a:solidFill>
              </a:rPr>
              <a:t>Clustering in Circular </a:t>
            </a:r>
            <a:r>
              <a:rPr lang="en-US" dirty="0" smtClean="0">
                <a:solidFill>
                  <a:schemeClr val="tx1">
                    <a:lumMod val="95000"/>
                    <a:lumOff val="5000"/>
                  </a:schemeClr>
                </a:solidFill>
              </a:rPr>
              <a:t>Networks (OOCN)</a:t>
            </a:r>
            <a:endParaRPr lang="en-US" dirty="0">
              <a:solidFill>
                <a:schemeClr val="tx1">
                  <a:lumMod val="95000"/>
                  <a:lumOff val="5000"/>
                </a:schemeClr>
              </a:solidFill>
            </a:endParaRPr>
          </a:p>
        </p:txBody>
      </p:sp>
      <p:sp>
        <p:nvSpPr>
          <p:cNvPr id="3" name="Content Placeholder 2"/>
          <p:cNvSpPr>
            <a:spLocks noGrp="1"/>
          </p:cNvSpPr>
          <p:nvPr>
            <p:ph sz="quarter" idx="1"/>
          </p:nvPr>
        </p:nvSpPr>
        <p:spPr/>
        <p:txBody>
          <a:bodyPr>
            <a:normAutofit fontScale="92500"/>
          </a:bodyPr>
          <a:lstStyle/>
          <a:p>
            <a:r>
              <a:rPr lang="en-US" dirty="0" smtClean="0"/>
              <a:t>As dealt previously, clustering</a:t>
            </a:r>
            <a:r>
              <a:rPr lang="en-US" dirty="0"/>
              <a:t>, data aggregation and, multi-hop communication are three major techniques to reduce network energy consumption</a:t>
            </a:r>
            <a:r>
              <a:rPr lang="en-US" dirty="0" smtClean="0"/>
              <a:t>.</a:t>
            </a:r>
            <a:endParaRPr lang="en-US" dirty="0" smtClean="0"/>
          </a:p>
          <a:p>
            <a:r>
              <a:rPr lang="en-US" dirty="0"/>
              <a:t>On the other hand, load balancing among all nodes helps to avoid premature death of </a:t>
            </a:r>
            <a:r>
              <a:rPr lang="en-US" dirty="0" smtClean="0"/>
              <a:t>nodes.</a:t>
            </a:r>
            <a:endParaRPr lang="en-US" dirty="0" smtClean="0"/>
          </a:p>
          <a:p>
            <a:r>
              <a:rPr lang="en-US" dirty="0"/>
              <a:t>Hence a optimal scalable clustering method which provides fair traffic forwarding using optimal sized clusters and optimal </a:t>
            </a:r>
            <a:r>
              <a:rPr lang="en-US" dirty="0" smtClean="0"/>
              <a:t>multi hop </a:t>
            </a:r>
            <a:r>
              <a:rPr lang="en-US" dirty="0"/>
              <a:t>packet </a:t>
            </a:r>
            <a:r>
              <a:rPr lang="en-US" dirty="0" smtClean="0"/>
              <a:t>relaying is proposed called </a:t>
            </a:r>
            <a:r>
              <a:rPr lang="en-US" dirty="0">
                <a:solidFill>
                  <a:schemeClr val="tx1">
                    <a:lumMod val="95000"/>
                    <a:lumOff val="5000"/>
                  </a:schemeClr>
                </a:solidFill>
              </a:rPr>
              <a:t>Optimal Clustering in Circular Networks </a:t>
            </a:r>
            <a:r>
              <a:rPr lang="en-US" smtClean="0">
                <a:solidFill>
                  <a:schemeClr val="tx1">
                    <a:lumMod val="95000"/>
                    <a:lumOff val="5000"/>
                  </a:schemeClr>
                </a:solidFill>
              </a:rPr>
              <a:t>(OCCN</a:t>
            </a:r>
            <a:r>
              <a:rPr lang="en-US" dirty="0" smtClean="0">
                <a:solidFill>
                  <a:schemeClr val="tx1">
                    <a:lumMod val="95000"/>
                    <a:lumOff val="5000"/>
                  </a:schemeClr>
                </a:solidFill>
              </a:rPr>
              <a:t>).</a:t>
            </a:r>
            <a:endParaRPr lang="en-US" dirty="0" smtClean="0">
              <a:solidFill>
                <a:schemeClr val="tx1">
                  <a:lumMod val="95000"/>
                  <a:lumOff val="5000"/>
                </a:schemeClr>
              </a:solidFill>
            </a:endParaRPr>
          </a:p>
          <a:p>
            <a:r>
              <a:rPr lang="en-US" dirty="0"/>
              <a:t>OCCN is a distributed sub-optimal clustering algorithm which benefits from the optimal </a:t>
            </a:r>
            <a:r>
              <a:rPr lang="en-US" dirty="0" smtClean="0"/>
              <a:t>parameters.</a:t>
            </a:r>
            <a:endParaRPr lang="en-US" dirty="0"/>
          </a:p>
          <a:p>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a:t>To apply the proposed clustering method, a manual node placement procedure has to be done. In case the sensor nodes should be distributed randomly, their location information is needed at the sink</a:t>
            </a:r>
            <a:r>
              <a:rPr lang="en-US" dirty="0" smtClean="0"/>
              <a:t>.</a:t>
            </a:r>
            <a:endParaRPr lang="en-US" dirty="0" smtClean="0"/>
          </a:p>
          <a:p>
            <a:r>
              <a:rPr lang="en-US" dirty="0"/>
              <a:t>Data gathering phase in distributed OCCN is similar to the optimal version, though the setup phase includes two different steps: reservation phase and upper cluster head selection </a:t>
            </a:r>
            <a:r>
              <a:rPr lang="en-US" dirty="0" smtClean="0"/>
              <a:t>phase.</a:t>
            </a:r>
            <a:endParaRPr lang="en-US" dirty="0" smtClean="0"/>
          </a:p>
          <a:p>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95000"/>
                    <a:lumOff val="5000"/>
                  </a:schemeClr>
                </a:solidFill>
              </a:rPr>
              <a:t>RESEVATION PROCESS IN OOCN</a:t>
            </a:r>
            <a:endParaRPr lang="en-US" dirty="0">
              <a:solidFill>
                <a:schemeClr val="tx1">
                  <a:lumMod val="95000"/>
                  <a:lumOff val="5000"/>
                </a:schemeClr>
              </a:solidFill>
            </a:endParaRPr>
          </a:p>
        </p:txBody>
      </p:sp>
      <p:pic>
        <p:nvPicPr>
          <p:cNvPr id="4" name="Content Placeholder 3"/>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1066800" y="1524000"/>
            <a:ext cx="6477000" cy="472439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WSN parameters </a:t>
            </a:r>
            <a:r>
              <a:rPr lang="en-US" dirty="0"/>
              <a:t>averaged with 20000 different random topologies</a:t>
            </a:r>
            <a:endParaRPr lang="en-US" dirty="0"/>
          </a:p>
        </p:txBody>
      </p:sp>
      <p:pic>
        <p:nvPicPr>
          <p:cNvPr id="4" name="Content Placeholder 3"/>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762000" y="1600200"/>
            <a:ext cx="7162800" cy="457199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95000"/>
                    <a:lumOff val="5000"/>
                  </a:schemeClr>
                </a:solidFill>
              </a:rPr>
              <a:t>CONCLUSION</a:t>
            </a:r>
            <a:endParaRPr lang="en-US" dirty="0">
              <a:solidFill>
                <a:schemeClr val="tx1">
                  <a:lumMod val="95000"/>
                  <a:lumOff val="5000"/>
                </a:schemeClr>
              </a:solidFill>
            </a:endParaRPr>
          </a:p>
        </p:txBody>
      </p:sp>
      <p:sp>
        <p:nvSpPr>
          <p:cNvPr id="3" name="Content Placeholder 2"/>
          <p:cNvSpPr>
            <a:spLocks noGrp="1"/>
          </p:cNvSpPr>
          <p:nvPr>
            <p:ph sz="quarter" idx="1"/>
          </p:nvPr>
        </p:nvSpPr>
        <p:spPr/>
        <p:txBody>
          <a:bodyPr>
            <a:normAutofit fontScale="92500" lnSpcReduction="20000"/>
          </a:bodyPr>
          <a:lstStyle/>
          <a:p>
            <a:r>
              <a:rPr lang="en-US" dirty="0"/>
              <a:t>Tiny wireless sensor nodes suffer from different constraints such as small battery </a:t>
            </a:r>
            <a:r>
              <a:rPr lang="en-US" dirty="0" smtClean="0"/>
              <a:t>capacity.</a:t>
            </a:r>
            <a:endParaRPr lang="en-US" dirty="0" smtClean="0"/>
          </a:p>
          <a:p>
            <a:r>
              <a:rPr lang="en-US" dirty="0" smtClean="0"/>
              <a:t>Hence a </a:t>
            </a:r>
            <a:r>
              <a:rPr lang="en-US" dirty="0"/>
              <a:t>multi-hop communication protocol is proposed which benefits from optimal parameters</a:t>
            </a:r>
            <a:r>
              <a:rPr lang="en-US" dirty="0" smtClean="0"/>
              <a:t>.</a:t>
            </a:r>
            <a:endParaRPr lang="en-US" dirty="0" smtClean="0"/>
          </a:p>
          <a:p>
            <a:r>
              <a:rPr lang="en-US" dirty="0"/>
              <a:t>Moreover, a distributed reservation based cluster head selection is proposed to reduce the energy consumption due to a large number of message passing during iterative cluster head </a:t>
            </a:r>
            <a:r>
              <a:rPr lang="en-US" dirty="0" smtClean="0"/>
              <a:t>selection.</a:t>
            </a:r>
            <a:endParaRPr lang="en-US" dirty="0" smtClean="0"/>
          </a:p>
          <a:p>
            <a:r>
              <a:rPr lang="en-US" dirty="0" smtClean="0"/>
              <a:t>Compared </a:t>
            </a:r>
            <a:r>
              <a:rPr lang="en-US" dirty="0"/>
              <a:t>to the existing method, the proposed OCCN improves the network lifetime considerably</a:t>
            </a:r>
            <a:r>
              <a:rPr lang="en-US" dirty="0" smtClean="0"/>
              <a:t>.</a:t>
            </a:r>
            <a:endParaRPr lang="en-US" dirty="0" smtClean="0"/>
          </a:p>
          <a:p>
            <a:r>
              <a:rPr lang="en-US" dirty="0"/>
              <a:t>Apart from network lifetime, the energy reduction trend is almost linearly, at least until 50% of the nodes are alive. </a:t>
            </a:r>
            <a:endParaRPr lang="en-US" dirty="0"/>
          </a:p>
          <a:p>
            <a:r>
              <a:rPr lang="en-US" dirty="0"/>
              <a:t>Additionally, OCCN perfectly postpones the time that the first node is dead when the network is divided into the optimal number of clusters.</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7467600" cy="914400"/>
          </a:xfrm>
        </p:spPr>
        <p:txBody>
          <a:bodyPr>
            <a:noAutofit/>
          </a:bodyPr>
          <a:lstStyle/>
          <a:p>
            <a:pPr algn="ctr"/>
            <a:r>
              <a:rPr lang="en-US" sz="6000" dirty="0" smtClean="0">
                <a:solidFill>
                  <a:srgbClr val="FFC000"/>
                </a:solidFill>
              </a:rPr>
              <a:t>THANK YOU</a:t>
            </a:r>
            <a:endParaRPr lang="en-US" sz="6000" dirty="0">
              <a:solidFill>
                <a:srgbClr val="FFC000"/>
              </a:solidFill>
            </a:endParaRPr>
          </a:p>
        </p:txBody>
      </p:sp>
      <p:sp>
        <p:nvSpPr>
          <p:cNvPr id="3" name="Content Placeholder 2"/>
          <p:cNvSpPr>
            <a:spLocks noGrp="1"/>
          </p:cNvSpPr>
          <p:nvPr>
            <p:ph sz="quarter" idx="1"/>
          </p:nvPr>
        </p:nvSpPr>
        <p:spPr>
          <a:xfrm flipV="1">
            <a:off x="457200" y="6473952"/>
            <a:ext cx="7467600" cy="79248"/>
          </a:xfrm>
        </p:spPr>
        <p:txBody>
          <a:bodyPr>
            <a:normAutofit fontScale="25000" lnSpcReduction="20000"/>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sz="4000" dirty="0" smtClean="0">
                <a:solidFill>
                  <a:schemeClr val="tx1">
                    <a:lumMod val="95000"/>
                    <a:lumOff val="5000"/>
                  </a:schemeClr>
                </a:solidFill>
                <a:latin typeface="Times New Roman" panose="02020603050405020304" pitchFamily="18" charset="0"/>
                <a:cs typeface="Times New Roman" panose="02020603050405020304" pitchFamily="18" charset="0"/>
              </a:rPr>
              <a:t>Agenda</a:t>
            </a:r>
            <a:endParaRPr lang="en-US"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219200"/>
            <a:ext cx="7467600" cy="5254752"/>
          </a:xfrm>
        </p:spPr>
        <p:txBody>
          <a:bodyPr/>
          <a:lstStyle/>
          <a:p>
            <a:r>
              <a:rPr lang="en-US" dirty="0" smtClean="0"/>
              <a:t>Introduction to WSN</a:t>
            </a:r>
            <a:endParaRPr lang="en-US" dirty="0" smtClean="0"/>
          </a:p>
          <a:p>
            <a:r>
              <a:rPr lang="en-US" dirty="0" smtClean="0"/>
              <a:t>Introduction to clustering</a:t>
            </a:r>
            <a:endParaRPr lang="en-US" dirty="0" smtClean="0"/>
          </a:p>
          <a:p>
            <a:r>
              <a:rPr lang="en-US" dirty="0" smtClean="0"/>
              <a:t>Clustering and its techniques</a:t>
            </a:r>
            <a:endParaRPr lang="en-US" dirty="0" smtClean="0"/>
          </a:p>
          <a:p>
            <a:r>
              <a:rPr lang="en-US" dirty="0"/>
              <a:t>Energy usage models </a:t>
            </a:r>
            <a:endParaRPr lang="en-US" dirty="0"/>
          </a:p>
          <a:p>
            <a:r>
              <a:rPr lang="en-US" dirty="0" smtClean="0"/>
              <a:t>OOCN and its phases</a:t>
            </a:r>
            <a:endParaRPr lang="en-US" dirty="0" smtClean="0"/>
          </a:p>
          <a:p>
            <a:r>
              <a:rPr lang="en-US" dirty="0" smtClean="0"/>
              <a:t>Conclusion</a:t>
            </a:r>
            <a:endParaRPr lang="en-US" dirty="0" smtClean="0"/>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95000"/>
                    <a:lumOff val="5000"/>
                  </a:schemeClr>
                </a:solidFill>
              </a:rPr>
              <a:t>Wireless Sensor Network</a:t>
            </a:r>
            <a:endParaRPr lang="en-US" dirty="0">
              <a:solidFill>
                <a:schemeClr val="tx1">
                  <a:lumMod val="95000"/>
                  <a:lumOff val="5000"/>
                </a:schemeClr>
              </a:solidFill>
            </a:endParaRPr>
          </a:p>
        </p:txBody>
      </p:sp>
      <p:sp>
        <p:nvSpPr>
          <p:cNvPr id="3" name="Content Placeholder 2"/>
          <p:cNvSpPr>
            <a:spLocks noGrp="1"/>
          </p:cNvSpPr>
          <p:nvPr>
            <p:ph sz="quarter" idx="1"/>
          </p:nvPr>
        </p:nvSpPr>
        <p:spPr>
          <a:xfrm>
            <a:off x="457200" y="1600200"/>
            <a:ext cx="7848600" cy="4873752"/>
          </a:xfrm>
        </p:spPr>
        <p:txBody>
          <a:bodyPr>
            <a:normAutofit lnSpcReduction="10000"/>
          </a:bodyPr>
          <a:lstStyle/>
          <a:p>
            <a:pPr algn="just"/>
            <a:r>
              <a:rPr lang="en-US" dirty="0" smtClean="0"/>
              <a:t>A wireless sensor network (WSN) consists of hundreds or even thousands of tiny and inexpensive electronic devices called sensor nodes.</a:t>
            </a:r>
            <a:endParaRPr lang="en-US" dirty="0" smtClean="0"/>
          </a:p>
          <a:p>
            <a:pPr algn="just"/>
            <a:r>
              <a:rPr lang="en-US" b="1" dirty="0" smtClean="0"/>
              <a:t>Sensor Node</a:t>
            </a:r>
            <a:r>
              <a:rPr lang="en-US" dirty="0" smtClean="0"/>
              <a:t>:- A sensor node usually includes different modules like communication, sensing, and processing module. </a:t>
            </a:r>
            <a:endParaRPr lang="en-US" dirty="0" smtClean="0"/>
          </a:p>
          <a:p>
            <a:pPr algn="just"/>
            <a:r>
              <a:rPr lang="en-US" dirty="0" smtClean="0"/>
              <a:t>The sensing module is in charge of measuring a parameter such as pressure, temperature, motion, etc. </a:t>
            </a:r>
            <a:endParaRPr lang="en-US" dirty="0" smtClean="0"/>
          </a:p>
          <a:p>
            <a:pPr algn="just"/>
            <a:r>
              <a:rPr lang="en-US" dirty="0" smtClean="0"/>
              <a:t>The measured value is transmitted to a central point called sink using the communication module however, some initial processing over the measured value might be required before transmission.</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95000"/>
                    <a:lumOff val="5000"/>
                  </a:schemeClr>
                </a:solidFill>
                <a:latin typeface="Times New Roman" panose="02020603050405020304" pitchFamily="18" charset="0"/>
                <a:cs typeface="Times New Roman" panose="02020603050405020304" pitchFamily="18" charset="0"/>
              </a:rPr>
              <a:t>Generalized view of WSN</a:t>
            </a:r>
            <a:endParaRPr lang="en-US"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descr="WSN.jpg"/>
          <p:cNvPicPr>
            <a:picLocks noGrp="1" noChangeAspect="1"/>
          </p:cNvPicPr>
          <p:nvPr>
            <p:ph sz="quarter" idx="1"/>
          </p:nvPr>
        </p:nvPicPr>
        <p:blipFill>
          <a:blip r:embed="rId1"/>
          <a:stretch>
            <a:fillRect/>
          </a:stretch>
        </p:blipFill>
        <p:spPr>
          <a:xfrm>
            <a:off x="457200" y="1600200"/>
            <a:ext cx="7772400" cy="4297980"/>
          </a:xfrm>
          <a:ln>
            <a:solidFill>
              <a:schemeClr val="accent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tx1">
                    <a:lumMod val="95000"/>
                    <a:lumOff val="5000"/>
                  </a:schemeClr>
                </a:solidFill>
                <a:latin typeface="Times New Roman" panose="02020603050405020304" pitchFamily="18" charset="0"/>
                <a:cs typeface="Times New Roman" panose="02020603050405020304" pitchFamily="18" charset="0"/>
              </a:rPr>
              <a:t>Why the need of energy efficient protocol for WSN’S</a:t>
            </a:r>
            <a:endParaRPr lang="en-US" sz="3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92500" lnSpcReduction="10000"/>
          </a:bodyPr>
          <a:lstStyle/>
          <a:p>
            <a:r>
              <a:rPr lang="en-US" dirty="0" smtClean="0"/>
              <a:t>Like other types of wireless devices, the sensor nodes suffer from many limitations like unreliable communication links, limited frequency bands and security issues.</a:t>
            </a:r>
            <a:endParaRPr lang="en-US" dirty="0" smtClean="0"/>
          </a:p>
          <a:p>
            <a:r>
              <a:rPr lang="en-US" dirty="0" smtClean="0"/>
              <a:t>One more challenge for sensor nodes is that since the sensor nodes should be inexpensive, small and light, the memory capacity, CPU power and especially battery size is extremely limited.</a:t>
            </a:r>
            <a:endParaRPr lang="en-US" dirty="0" smtClean="0"/>
          </a:p>
          <a:p>
            <a:r>
              <a:rPr lang="en-US" dirty="0" smtClean="0"/>
              <a:t>Also, in many scenarios like environment monitoring and military applications, the sensor nodes are not accessible for a long time. In such a situation, the battery replacement (if not impossible), is very difficult.</a:t>
            </a:r>
            <a:endParaRPr lang="en-US" dirty="0" smtClean="0"/>
          </a:p>
          <a:p>
            <a:r>
              <a:rPr lang="en-US" dirty="0" smtClean="0"/>
              <a:t>Hence, designing an energy efficient communication protocol for WSNs is inevitable.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95000"/>
                    <a:lumOff val="5000"/>
                  </a:schemeClr>
                </a:solidFill>
              </a:rPr>
              <a:t>Clustering</a:t>
            </a:r>
            <a:endParaRPr lang="en-US" sz="4000" dirty="0">
              <a:solidFill>
                <a:schemeClr val="tx1">
                  <a:lumMod val="95000"/>
                  <a:lumOff val="5000"/>
                </a:schemeClr>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Clustering is the task of assigning a set of objects to groups (also called classes or categories) so that the objects in the same cluster are more similar (according to a predefined property) to each other than to those in other clusters.</a:t>
            </a:r>
            <a:endParaRPr lang="en-US" dirty="0" smtClean="0"/>
          </a:p>
          <a:p>
            <a:r>
              <a:rPr lang="en-US" dirty="0" smtClean="0"/>
              <a:t>In networking, the network area is divided into small areas, called clusters.</a:t>
            </a:r>
            <a:endParaRPr lang="en-US" dirty="0" smtClean="0"/>
          </a:p>
          <a:p>
            <a:r>
              <a:rPr lang="en-US" dirty="0" smtClean="0"/>
              <a:t>In each cluster, a node is selected as the cluster head (CH) and is responsible for intra-cluster and inter-cluster communications.</a:t>
            </a:r>
            <a:endParaRPr lang="en-US" dirty="0" smtClean="0"/>
          </a:p>
          <a:p>
            <a:r>
              <a:rPr lang="en-US" dirty="0" smtClean="0"/>
              <a:t>In communication protocols based on clustering concept, time is discrete and thus divided into time slots in which any non-cluster head node (non-CH) sends gathered data to its cluster head.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95000"/>
                    <a:lumOff val="5000"/>
                  </a:schemeClr>
                </a:solidFill>
                <a:latin typeface="Times New Roman" panose="02020603050405020304" pitchFamily="18" charset="0"/>
                <a:cs typeface="Times New Roman" panose="02020603050405020304" pitchFamily="18" charset="0"/>
              </a:rPr>
              <a:t>CLUSTERING TECHNIQUES</a:t>
            </a:r>
            <a:endParaRPr lang="en-US"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r>
              <a:rPr lang="en-US" dirty="0" smtClean="0"/>
              <a:t>Since cluster heads are responsible for inter- and intra-cluster communications, they usually consume more energy compared to the non-cluster head nodes. Hence many protocols have been proposed to balance the energy consumption in the network.</a:t>
            </a:r>
            <a:endParaRPr lang="en-US" dirty="0" smtClean="0"/>
          </a:p>
          <a:p>
            <a:pPr>
              <a:buNone/>
            </a:pPr>
            <a:endParaRPr lang="en-US" dirty="0" smtClean="0"/>
          </a:p>
          <a:p>
            <a:r>
              <a:rPr lang="en-US" dirty="0" smtClean="0"/>
              <a:t>Some of well-known clustering methods which try to balance the network energy consumption by periodically rotate cluster head role among all nodes are </a:t>
            </a:r>
            <a:r>
              <a:rPr lang="en-US" b="1" dirty="0" smtClean="0"/>
              <a:t>LEACH</a:t>
            </a:r>
            <a:r>
              <a:rPr lang="en-US" dirty="0" smtClean="0"/>
              <a:t> and </a:t>
            </a:r>
            <a:r>
              <a:rPr lang="en-US" b="1" dirty="0" smtClean="0"/>
              <a:t>HEED.</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rPr>
              <a:t>Clustering and communication between cluster heads</a:t>
            </a:r>
            <a:endParaRPr lang="en-US" dirty="0">
              <a:solidFill>
                <a:schemeClr val="tx1">
                  <a:lumMod val="95000"/>
                  <a:lumOff val="5000"/>
                </a:schemeClr>
              </a:solidFill>
            </a:endParaRPr>
          </a:p>
        </p:txBody>
      </p:sp>
      <p:pic>
        <p:nvPicPr>
          <p:cNvPr id="4" name="Content Placeholder 3"/>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838200" y="1676400"/>
            <a:ext cx="6400800" cy="3810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Low-Energy Adaptive Clustering Hierarchy (LEACH):- </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92500" lnSpcReduction="10000"/>
          </a:bodyPr>
          <a:lstStyle/>
          <a:p>
            <a:r>
              <a:rPr lang="en-US" dirty="0" smtClean="0"/>
              <a:t>LEACH is a self organizing, adaptive clustering protocol which uses equalized energy load distribution among the sensor networks in the WSN.</a:t>
            </a:r>
            <a:endParaRPr lang="en-US" dirty="0" smtClean="0"/>
          </a:p>
          <a:p>
            <a:r>
              <a:rPr lang="en-US" dirty="0" smtClean="0"/>
              <a:t>In LEACH protocol, the sensor networks organize themselves into local clusters, with one node acting as the leader and known as cluster head (CH) and rest of the nodes act as ordinary nodes.</a:t>
            </a:r>
            <a:endParaRPr lang="en-US" dirty="0" smtClean="0"/>
          </a:p>
          <a:p>
            <a:r>
              <a:rPr lang="en-US" dirty="0" smtClean="0"/>
              <a:t>The operation of LEACH is divided into rounds and each round is divided into two phases namely as: setup and steady-state phase.</a:t>
            </a:r>
            <a:endParaRPr lang="en-US" dirty="0" smtClean="0"/>
          </a:p>
          <a:p>
            <a:r>
              <a:rPr lang="en-US" dirty="0" smtClean="0"/>
              <a:t>Set-Up phase:- A phase </a:t>
            </a:r>
            <a:r>
              <a:rPr lang="en-US" dirty="0"/>
              <a:t>w</a:t>
            </a:r>
            <a:r>
              <a:rPr lang="en-US" dirty="0" smtClean="0"/>
              <a:t>here cluster heads are chosen.</a:t>
            </a:r>
            <a:endParaRPr lang="en-US" dirty="0" smtClean="0"/>
          </a:p>
          <a:p>
            <a:r>
              <a:rPr lang="en-US" dirty="0" smtClean="0"/>
              <a:t>Steady phase:-The phase where cluster head is maintained and data is transmitted between nodes.</a:t>
            </a:r>
            <a:endParaRPr lang="en-US" dirty="0" smtClean="0"/>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6918</Words>
  <Application>WPS Presentation</Application>
  <PresentationFormat>On-screen Show (4:3)</PresentationFormat>
  <Paragraphs>121</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Wingdings</vt:lpstr>
      <vt:lpstr>Wingdings 2</vt:lpstr>
      <vt:lpstr>Times New Roman</vt:lpstr>
      <vt:lpstr>Century Schoolbook</vt:lpstr>
      <vt:lpstr>Microsoft YaHei</vt:lpstr>
      <vt:lpstr/>
      <vt:lpstr>Arial Unicode MS</vt:lpstr>
      <vt:lpstr>Calibri</vt:lpstr>
      <vt:lpstr>Oriel</vt:lpstr>
      <vt:lpstr>WIRELESS SENSOR NETWORKS</vt:lpstr>
      <vt:lpstr>Agenda</vt:lpstr>
      <vt:lpstr>Wireless Sensor Network</vt:lpstr>
      <vt:lpstr>Generalized view of WSN</vt:lpstr>
      <vt:lpstr>Why the need of energy efficient protocol for WSN’S</vt:lpstr>
      <vt:lpstr>Clustering</vt:lpstr>
      <vt:lpstr>CLUSTERING TECHNIQUES</vt:lpstr>
      <vt:lpstr>Clustering and communication between cluster heads</vt:lpstr>
      <vt:lpstr>Low-Energy Adaptive Clustering Hierarchy (LEACH):- </vt:lpstr>
      <vt:lpstr>ADVANTAGES AND DISADVANTAGES OF LEACH</vt:lpstr>
      <vt:lpstr>	ENERGY USAGE MODELS</vt:lpstr>
      <vt:lpstr>Contd..</vt:lpstr>
      <vt:lpstr>Contd..</vt:lpstr>
      <vt:lpstr>Optimal Clustering in Circular Networks (OOCN)</vt:lpstr>
      <vt:lpstr>CONTD..</vt:lpstr>
      <vt:lpstr>RESEVATION PROCESS IN OOCN</vt:lpstr>
      <vt:lpstr>WSN parameters averaged with 20000 different random topologies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SENSOR NETWORKS</dc:title>
  <dc:creator>nitcse</dc:creator>
  <cp:lastModifiedBy>ADITYA_SIVA</cp:lastModifiedBy>
  <cp:revision>13</cp:revision>
  <dcterms:created xsi:type="dcterms:W3CDTF">2017-09-15T08:13:00Z</dcterms:created>
  <dcterms:modified xsi:type="dcterms:W3CDTF">2017-12-11T18:35:49Z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