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handoutMasterIdLst>
    <p:handoutMasterId r:id="rId16"/>
  </p:handoutMasterIdLst>
  <p:sldIdLst>
    <p:sldId id="263" r:id="rId2"/>
    <p:sldId id="257" r:id="rId3"/>
    <p:sldId id="269" r:id="rId4"/>
    <p:sldId id="273" r:id="rId5"/>
    <p:sldId id="271" r:id="rId6"/>
    <p:sldId id="274" r:id="rId7"/>
    <p:sldId id="275" r:id="rId8"/>
    <p:sldId id="276" r:id="rId9"/>
    <p:sldId id="277" r:id="rId10"/>
    <p:sldId id="278" r:id="rId11"/>
    <p:sldId id="279" r:id="rId12"/>
    <p:sldId id="280" r:id="rId13"/>
    <p:sldId id="281" r:id="rId14"/>
  </p:sldIdLst>
  <p:sldSz cx="9144000" cy="5143500" type="screen16x9"/>
  <p:notesSz cx="6858000" cy="9144000"/>
  <p:embeddedFontLst>
    <p:embeddedFont>
      <p:font typeface="Alfa Slab One" panose="020B0604020202020204" charset="0"/>
      <p:regular r:id="rId17"/>
    </p:embeddedFont>
    <p:embeddedFont>
      <p:font typeface="Book Antiqua" panose="02040602050305030304" pitchFamily="18"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Cambria" panose="02040503050406030204" pitchFamily="18" charset="0"/>
      <p:regular r:id="rId26"/>
      <p:bold r:id="rId27"/>
      <p:italic r:id="rId28"/>
      <p:boldItalic r:id="rId29"/>
    </p:embeddedFont>
    <p:embeddedFont>
      <p:font typeface="Cambria Math" panose="02040503050406030204" pitchFamily="18" charset="0"/>
      <p:regular r:id="rId30"/>
    </p:embeddedFont>
    <p:embeddedFont>
      <p:font typeface="Comic Sans MS" panose="030F0702030302020204" pitchFamily="66" charset="0"/>
      <p:regular r:id="rId31"/>
      <p:bold r:id="rId32"/>
      <p:italic r:id="rId33"/>
      <p:boldItalic r:id="rId34"/>
    </p:embeddedFont>
    <p:embeddedFont>
      <p:font typeface="Cooper Black" panose="0208090404030B020404" pitchFamily="18" charset="0"/>
      <p:regular r:id="rId35"/>
    </p:embeddedFont>
    <p:embeddedFont>
      <p:font typeface="georgia" panose="02040502050405020303" pitchFamily="18" charset="0"/>
      <p:regular r:id="rId36"/>
      <p:bold r:id="rId37"/>
      <p:italic r:id="rId38"/>
      <p:boldItalic r:id="rId39"/>
    </p:embeddedFont>
    <p:embeddedFont>
      <p:font typeface="Lucida Bright" panose="02040602050505020304" pitchFamily="18" charset="0"/>
      <p:regular r:id="rId40"/>
      <p:bold r:id="rId41"/>
      <p:italic r:id="rId42"/>
      <p:boldItalic r:id="rId43"/>
    </p:embeddedFont>
    <p:embeddedFont>
      <p:font typeface="Lucida Calligraphy" panose="03010101010101010101" pitchFamily="66" charset="0"/>
      <p:regular r:id="rId44"/>
    </p:embeddedFont>
    <p:embeddedFont>
      <p:font typeface="Lucida Handwriting" panose="03010101010101010101" pitchFamily="66" charset="0"/>
      <p:regular r:id="rId45"/>
    </p:embeddedFont>
    <p:embeddedFont>
      <p:font typeface="Proxima Nova"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6A84885-C4C8-4D72-A4C9-26D6F1904F48}">
          <p14:sldIdLst>
            <p14:sldId id="263"/>
            <p14:sldId id="257"/>
            <p14:sldId id="269"/>
            <p14:sldId id="273"/>
            <p14:sldId id="271"/>
            <p14:sldId id="274"/>
            <p14:sldId id="275"/>
            <p14:sldId id="276"/>
            <p14:sldId id="277"/>
            <p14:sldId id="278"/>
            <p14:sldId id="279"/>
            <p14:sldId id="280"/>
            <p14:sldId id="281"/>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B9"/>
    <a:srgbClr val="F7A3E7"/>
    <a:srgbClr val="EE3ECC"/>
    <a:srgbClr val="FFFF99"/>
    <a:srgbClr val="FFFF00"/>
    <a:srgbClr val="81DEFF"/>
    <a:srgbClr val="BEE395"/>
    <a:srgbClr val="D3D3D3"/>
    <a:srgbClr val="00863D"/>
    <a:srgbClr val="62F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autoAdjust="0"/>
    <p:restoredTop sz="94660"/>
  </p:normalViewPr>
  <p:slideViewPr>
    <p:cSldViewPr snapToGrid="0">
      <p:cViewPr>
        <p:scale>
          <a:sx n="77" d="100"/>
          <a:sy n="77" d="100"/>
        </p:scale>
        <p:origin x="48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font" Target="fonts/font31.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font" Target="fonts/font30.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49" Type="http://schemas.openxmlformats.org/officeDocument/2006/relationships/font" Target="fonts/font33.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font" Target="fonts/font2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font" Target="fonts/font32.fntdata"/><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36C19E-CE01-4935-8841-CB462C5E7906}" type="doc">
      <dgm:prSet loTypeId="urn:microsoft.com/office/officeart/2005/8/layout/hierarchy2" loCatId="hierarchy" qsTypeId="urn:microsoft.com/office/officeart/2005/8/quickstyle/simple5" qsCatId="simple" csTypeId="urn:microsoft.com/office/officeart/2005/8/colors/accent3_4" csCatId="accent3" phldr="1"/>
      <dgm:spPr/>
      <dgm:t>
        <a:bodyPr/>
        <a:lstStyle/>
        <a:p>
          <a:endParaRPr lang="en-IN"/>
        </a:p>
      </dgm:t>
    </dgm:pt>
    <dgm:pt modelId="{A7E2DF40-1DA5-41B9-BE8E-EB0102528EAF}">
      <dgm:prSet phldrT="[Text]"/>
      <dgm:spPr/>
      <dgm:t>
        <a:bodyPr/>
        <a:lstStyle/>
        <a:p>
          <a:r>
            <a:rPr lang="en-IN" b="0">
              <a:ln w="3175" cap="flat">
                <a:solidFill>
                  <a:srgbClr val="00863D"/>
                </a:solidFill>
                <a:prstDash val="sysDot"/>
              </a:ln>
              <a:solidFill>
                <a:srgbClr val="00863D"/>
              </a:solidFill>
            </a:rPr>
            <a:t>Total Product Cost</a:t>
          </a:r>
          <a:endParaRPr lang="en-IN" b="0" dirty="0">
            <a:ln w="3175" cap="flat">
              <a:solidFill>
                <a:srgbClr val="00863D"/>
              </a:solidFill>
              <a:prstDash val="sysDot"/>
            </a:ln>
            <a:solidFill>
              <a:srgbClr val="00863D"/>
            </a:solidFill>
          </a:endParaRPr>
        </a:p>
      </dgm:t>
    </dgm:pt>
    <dgm:pt modelId="{CF894116-7BCB-4EB1-B37C-A5E824EB14CC}" type="parTrans" cxnId="{C2174837-4AC4-47A5-A899-A1939AD07B7A}">
      <dgm:prSet/>
      <dgm:spPr/>
      <dgm:t>
        <a:bodyPr/>
        <a:lstStyle/>
        <a:p>
          <a:endParaRPr lang="en-IN" b="0"/>
        </a:p>
      </dgm:t>
    </dgm:pt>
    <dgm:pt modelId="{79F07E7B-9261-4D0E-AFB5-A8F73DDFB03E}" type="sibTrans" cxnId="{C2174837-4AC4-47A5-A899-A1939AD07B7A}">
      <dgm:prSet/>
      <dgm:spPr/>
      <dgm:t>
        <a:bodyPr/>
        <a:lstStyle/>
        <a:p>
          <a:endParaRPr lang="en-IN" b="0"/>
        </a:p>
      </dgm:t>
    </dgm:pt>
    <dgm:pt modelId="{D441BC1A-9367-4889-A24B-75444AFC6AC1}">
      <dgm:prSet phldrT="[Text]"/>
      <dgm:spPr/>
      <dgm:t>
        <a:bodyPr/>
        <a:lstStyle/>
        <a:p>
          <a:r>
            <a:rPr lang="en-IN" b="0">
              <a:ln w="3175" cap="flat">
                <a:solidFill>
                  <a:srgbClr val="00863D"/>
                </a:solidFill>
                <a:prstDash val="sysDot"/>
              </a:ln>
              <a:solidFill>
                <a:srgbClr val="00863D"/>
              </a:solidFill>
            </a:rPr>
            <a:t>Total Capital Investment</a:t>
          </a:r>
          <a:endParaRPr lang="en-IN" b="0" dirty="0">
            <a:ln w="3175" cap="flat">
              <a:solidFill>
                <a:srgbClr val="00863D"/>
              </a:solidFill>
              <a:prstDash val="sysDot"/>
            </a:ln>
            <a:solidFill>
              <a:srgbClr val="00863D"/>
            </a:solidFill>
          </a:endParaRPr>
        </a:p>
      </dgm:t>
    </dgm:pt>
    <dgm:pt modelId="{B0E3D29D-04C2-40CD-B1D0-C64B101C6CBD}" type="parTrans" cxnId="{0CF47313-B9BE-4066-8720-9C3B97CDAFC8}">
      <dgm:prSet/>
      <dgm:spPr/>
      <dgm:t>
        <a:bodyPr/>
        <a:lstStyle/>
        <a:p>
          <a:endParaRPr lang="en-IN" b="0"/>
        </a:p>
      </dgm:t>
    </dgm:pt>
    <dgm:pt modelId="{8FFE0329-ACFC-4C7E-94BD-8751F660FDCB}" type="sibTrans" cxnId="{0CF47313-B9BE-4066-8720-9C3B97CDAFC8}">
      <dgm:prSet/>
      <dgm:spPr/>
      <dgm:t>
        <a:bodyPr/>
        <a:lstStyle/>
        <a:p>
          <a:endParaRPr lang="en-IN" b="0"/>
        </a:p>
      </dgm:t>
    </dgm:pt>
    <dgm:pt modelId="{976E2384-A42E-409C-824F-A64A4EBDC8E0}">
      <dgm:prSet phldrT="[Text]"/>
      <dgm:spPr/>
      <dgm:t>
        <a:bodyPr/>
        <a:lstStyle/>
        <a:p>
          <a:r>
            <a:rPr lang="en-IN" b="0">
              <a:ln w="3175" cap="flat">
                <a:solidFill>
                  <a:srgbClr val="00863D"/>
                </a:solidFill>
                <a:prstDash val="sysDot"/>
              </a:ln>
              <a:solidFill>
                <a:srgbClr val="00863D"/>
              </a:solidFill>
            </a:rPr>
            <a:t>Total Direct Production Cost</a:t>
          </a:r>
          <a:endParaRPr lang="en-IN" b="0" dirty="0">
            <a:ln w="3175" cap="flat">
              <a:solidFill>
                <a:srgbClr val="00863D"/>
              </a:solidFill>
              <a:prstDash val="sysDot"/>
            </a:ln>
            <a:solidFill>
              <a:srgbClr val="00863D"/>
            </a:solidFill>
          </a:endParaRPr>
        </a:p>
      </dgm:t>
    </dgm:pt>
    <dgm:pt modelId="{C2193AA0-349F-4378-A1BD-0AE95FC16379}" type="parTrans" cxnId="{1C0BAE29-7C9B-480F-9859-87D84B4D5180}">
      <dgm:prSet/>
      <dgm:spPr/>
      <dgm:t>
        <a:bodyPr/>
        <a:lstStyle/>
        <a:p>
          <a:endParaRPr lang="en-IN" b="0"/>
        </a:p>
      </dgm:t>
    </dgm:pt>
    <dgm:pt modelId="{0547F36C-D8AD-4844-88CB-B6E99797B21B}" type="sibTrans" cxnId="{1C0BAE29-7C9B-480F-9859-87D84B4D5180}">
      <dgm:prSet/>
      <dgm:spPr/>
      <dgm:t>
        <a:bodyPr/>
        <a:lstStyle/>
        <a:p>
          <a:endParaRPr lang="en-IN" b="0"/>
        </a:p>
      </dgm:t>
    </dgm:pt>
    <dgm:pt modelId="{D1652E03-7067-4109-82B5-0D1B4CF27221}">
      <dgm:prSet phldrT="[Text]"/>
      <dgm:spPr/>
      <dgm:t>
        <a:bodyPr/>
        <a:lstStyle/>
        <a:p>
          <a:r>
            <a:rPr lang="en-IN" b="0">
              <a:ln w="3175" cap="flat">
                <a:solidFill>
                  <a:srgbClr val="00863D"/>
                </a:solidFill>
                <a:prstDash val="sysDot"/>
              </a:ln>
              <a:solidFill>
                <a:srgbClr val="00863D"/>
              </a:solidFill>
            </a:rPr>
            <a:t>Feedstock</a:t>
          </a:r>
          <a:endParaRPr lang="en-IN" b="0" dirty="0">
            <a:ln w="3175" cap="flat">
              <a:solidFill>
                <a:srgbClr val="00863D"/>
              </a:solidFill>
              <a:prstDash val="sysDot"/>
            </a:ln>
            <a:solidFill>
              <a:srgbClr val="00863D"/>
            </a:solidFill>
          </a:endParaRPr>
        </a:p>
      </dgm:t>
    </dgm:pt>
    <dgm:pt modelId="{C3B43324-C57B-4885-8145-B365448FDEC2}" type="parTrans" cxnId="{358B477F-706B-4ED2-AB82-3859C7FBCD94}">
      <dgm:prSet/>
      <dgm:spPr/>
      <dgm:t>
        <a:bodyPr/>
        <a:lstStyle/>
        <a:p>
          <a:endParaRPr lang="en-IN" b="0"/>
        </a:p>
      </dgm:t>
    </dgm:pt>
    <dgm:pt modelId="{69049810-1ACC-419E-B207-78926689B2F1}" type="sibTrans" cxnId="{358B477F-706B-4ED2-AB82-3859C7FBCD94}">
      <dgm:prSet/>
      <dgm:spPr/>
      <dgm:t>
        <a:bodyPr/>
        <a:lstStyle/>
        <a:p>
          <a:endParaRPr lang="en-IN" b="0"/>
        </a:p>
      </dgm:t>
    </dgm:pt>
    <dgm:pt modelId="{D4DFFD85-9481-4381-80A8-1A2A2A1FA7CA}">
      <dgm:prSet phldrT="[Text]"/>
      <dgm:spPr/>
      <dgm:t>
        <a:bodyPr/>
        <a:lstStyle/>
        <a:p>
          <a:r>
            <a:rPr lang="en-IN" b="0">
              <a:ln w="3175" cap="flat">
                <a:solidFill>
                  <a:srgbClr val="00863D"/>
                </a:solidFill>
                <a:prstDash val="sysDot"/>
              </a:ln>
              <a:solidFill>
                <a:srgbClr val="00863D"/>
              </a:solidFill>
            </a:rPr>
            <a:t>Utility Cost</a:t>
          </a:r>
          <a:endParaRPr lang="en-IN" b="0" dirty="0">
            <a:ln w="3175" cap="flat">
              <a:solidFill>
                <a:srgbClr val="00863D"/>
              </a:solidFill>
              <a:prstDash val="sysDot"/>
            </a:ln>
            <a:solidFill>
              <a:srgbClr val="00863D"/>
            </a:solidFill>
          </a:endParaRPr>
        </a:p>
      </dgm:t>
    </dgm:pt>
    <dgm:pt modelId="{6003E486-ED93-44A3-B483-51B7423FEB98}" type="parTrans" cxnId="{7BD5225D-AA50-408F-A1D5-FA1A213F0517}">
      <dgm:prSet/>
      <dgm:spPr/>
      <dgm:t>
        <a:bodyPr/>
        <a:lstStyle/>
        <a:p>
          <a:endParaRPr lang="en-IN" b="0"/>
        </a:p>
      </dgm:t>
    </dgm:pt>
    <dgm:pt modelId="{21D923FF-7ABC-476B-8196-B3821D715ED2}" type="sibTrans" cxnId="{7BD5225D-AA50-408F-A1D5-FA1A213F0517}">
      <dgm:prSet/>
      <dgm:spPr/>
      <dgm:t>
        <a:bodyPr/>
        <a:lstStyle/>
        <a:p>
          <a:endParaRPr lang="en-IN" b="0"/>
        </a:p>
      </dgm:t>
    </dgm:pt>
    <dgm:pt modelId="{9A46197B-B3DC-4D86-A181-A8BB78A035D0}">
      <dgm:prSet phldrT="[Text]"/>
      <dgm:spPr/>
      <dgm:t>
        <a:bodyPr/>
        <a:lstStyle/>
        <a:p>
          <a:r>
            <a:rPr lang="en-IN" b="0">
              <a:ln w="3175" cap="flat">
                <a:solidFill>
                  <a:srgbClr val="00863D"/>
                </a:solidFill>
                <a:prstDash val="sysDot"/>
              </a:ln>
              <a:solidFill>
                <a:srgbClr val="00863D"/>
              </a:solidFill>
            </a:rPr>
            <a:t>Working Capital</a:t>
          </a:r>
          <a:endParaRPr lang="en-IN" b="0" dirty="0">
            <a:ln w="3175" cap="flat">
              <a:solidFill>
                <a:srgbClr val="00863D"/>
              </a:solidFill>
              <a:prstDash val="sysDot"/>
            </a:ln>
            <a:solidFill>
              <a:srgbClr val="00863D"/>
            </a:solidFill>
          </a:endParaRPr>
        </a:p>
      </dgm:t>
    </dgm:pt>
    <dgm:pt modelId="{04BEB4C5-62C5-410E-AD47-8DE7E63C2E8A}" type="sibTrans" cxnId="{2B79DD12-CA02-43D9-A8A6-29559297F771}">
      <dgm:prSet/>
      <dgm:spPr/>
      <dgm:t>
        <a:bodyPr/>
        <a:lstStyle/>
        <a:p>
          <a:endParaRPr lang="en-IN" b="0"/>
        </a:p>
      </dgm:t>
    </dgm:pt>
    <dgm:pt modelId="{118B82AD-9B81-40B1-9EFC-D0108C2DF546}" type="parTrans" cxnId="{2B79DD12-CA02-43D9-A8A6-29559297F771}">
      <dgm:prSet/>
      <dgm:spPr/>
      <dgm:t>
        <a:bodyPr/>
        <a:lstStyle/>
        <a:p>
          <a:endParaRPr lang="en-IN" b="0"/>
        </a:p>
      </dgm:t>
    </dgm:pt>
    <dgm:pt modelId="{25A05AAD-C571-4561-B257-E10A7BF2F870}">
      <dgm:prSet/>
      <dgm:spPr/>
      <dgm:t>
        <a:bodyPr/>
        <a:lstStyle/>
        <a:p>
          <a:r>
            <a:rPr lang="en-IN" b="0">
              <a:ln w="3175" cap="flat">
                <a:solidFill>
                  <a:srgbClr val="00863D"/>
                </a:solidFill>
                <a:prstDash val="sysDot"/>
              </a:ln>
              <a:solidFill>
                <a:srgbClr val="00863D"/>
              </a:solidFill>
            </a:rPr>
            <a:t>Fixed Capital Investment</a:t>
          </a:r>
          <a:endParaRPr lang="en-IN" b="0" dirty="0">
            <a:ln w="3175" cap="flat">
              <a:solidFill>
                <a:srgbClr val="00863D"/>
              </a:solidFill>
              <a:prstDash val="sysDot"/>
            </a:ln>
            <a:solidFill>
              <a:srgbClr val="00863D"/>
            </a:solidFill>
          </a:endParaRPr>
        </a:p>
      </dgm:t>
    </dgm:pt>
    <dgm:pt modelId="{25F3BDEB-7442-4B80-8F1F-F4E94F85081E}" type="parTrans" cxnId="{B32612B1-4E31-40FA-A3E1-32CD70E8EB77}">
      <dgm:prSet/>
      <dgm:spPr/>
      <dgm:t>
        <a:bodyPr/>
        <a:lstStyle/>
        <a:p>
          <a:endParaRPr lang="en-IN" b="0"/>
        </a:p>
      </dgm:t>
    </dgm:pt>
    <dgm:pt modelId="{F536CA21-E3EF-4907-9153-43074AE8F9F6}" type="sibTrans" cxnId="{B32612B1-4E31-40FA-A3E1-32CD70E8EB77}">
      <dgm:prSet/>
      <dgm:spPr/>
      <dgm:t>
        <a:bodyPr/>
        <a:lstStyle/>
        <a:p>
          <a:endParaRPr lang="en-IN" b="0"/>
        </a:p>
      </dgm:t>
    </dgm:pt>
    <dgm:pt modelId="{24993EB8-D54E-40FB-A3B7-645228EA81E4}">
      <dgm:prSet/>
      <dgm:spPr>
        <a:gradFill rotWithShape="0">
          <a:gsLst>
            <a:gs pos="0">
              <a:srgbClr val="FF490D"/>
            </a:gs>
            <a:gs pos="100000">
              <a:schemeClr val="accent3">
                <a:tint val="70000"/>
                <a:hueOff val="0"/>
                <a:satOff val="0"/>
                <a:lumOff val="0"/>
                <a:alphaOff val="0"/>
                <a:tint val="50000"/>
                <a:shade val="100000"/>
                <a:satMod val="350000"/>
              </a:schemeClr>
            </a:gs>
          </a:gsLst>
        </a:gradFill>
      </dgm:spPr>
      <dgm:t>
        <a:bodyPr/>
        <a:lstStyle/>
        <a:p>
          <a:r>
            <a:rPr lang="en-IN" b="0" dirty="0">
              <a:ln w="3175" cap="flat">
                <a:solidFill>
                  <a:srgbClr val="00863D"/>
                </a:solidFill>
                <a:prstDash val="sysDot"/>
              </a:ln>
              <a:solidFill>
                <a:srgbClr val="00863D"/>
              </a:solidFill>
            </a:rPr>
            <a:t>Manufacturing FCI (Direct cost)</a:t>
          </a:r>
        </a:p>
      </dgm:t>
    </dgm:pt>
    <dgm:pt modelId="{940E463E-8CAC-4839-A946-B7177F0105B0}" type="parTrans" cxnId="{D6A57274-DF20-4D60-8F10-00C8FB385FEE}">
      <dgm:prSet/>
      <dgm:spPr/>
      <dgm:t>
        <a:bodyPr/>
        <a:lstStyle/>
        <a:p>
          <a:endParaRPr lang="en-IN" b="0"/>
        </a:p>
      </dgm:t>
    </dgm:pt>
    <dgm:pt modelId="{C1AE6488-F396-465B-AE4C-735BBEBC7CF7}" type="sibTrans" cxnId="{D6A57274-DF20-4D60-8F10-00C8FB385FEE}">
      <dgm:prSet/>
      <dgm:spPr/>
      <dgm:t>
        <a:bodyPr/>
        <a:lstStyle/>
        <a:p>
          <a:endParaRPr lang="en-IN" b="0"/>
        </a:p>
      </dgm:t>
    </dgm:pt>
    <dgm:pt modelId="{FEBF8D34-A22B-495A-92B4-CB628A1D218A}">
      <dgm:prSet/>
      <dgm:spPr>
        <a:gradFill rotWithShape="0">
          <a:gsLst>
            <a:gs pos="0">
              <a:srgbClr val="FF490D"/>
            </a:gs>
            <a:gs pos="100000">
              <a:schemeClr val="accent3">
                <a:tint val="70000"/>
                <a:hueOff val="0"/>
                <a:satOff val="0"/>
                <a:lumOff val="0"/>
                <a:alphaOff val="0"/>
                <a:tint val="50000"/>
                <a:shade val="100000"/>
                <a:satMod val="350000"/>
              </a:schemeClr>
            </a:gs>
          </a:gsLst>
        </a:gradFill>
      </dgm:spPr>
      <dgm:t>
        <a:bodyPr/>
        <a:lstStyle/>
        <a:p>
          <a:r>
            <a:rPr lang="en-IN" b="0" dirty="0">
              <a:ln w="3175" cap="flat">
                <a:solidFill>
                  <a:srgbClr val="00863D"/>
                </a:solidFill>
                <a:prstDash val="sysDot"/>
              </a:ln>
              <a:solidFill>
                <a:srgbClr val="00863D"/>
              </a:solidFill>
            </a:rPr>
            <a:t>Non-Manufacturing FCI (Indirect cost)</a:t>
          </a:r>
        </a:p>
      </dgm:t>
    </dgm:pt>
    <dgm:pt modelId="{7F202C8A-432C-439C-83F5-5516E834E1FB}" type="parTrans" cxnId="{3E2EF50E-D267-4B75-B20A-78EE7EF5E48A}">
      <dgm:prSet/>
      <dgm:spPr/>
      <dgm:t>
        <a:bodyPr/>
        <a:lstStyle/>
        <a:p>
          <a:endParaRPr lang="en-IN" b="0"/>
        </a:p>
      </dgm:t>
    </dgm:pt>
    <dgm:pt modelId="{BE72B38F-2869-49C7-88EF-4059D7B79423}" type="sibTrans" cxnId="{3E2EF50E-D267-4B75-B20A-78EE7EF5E48A}">
      <dgm:prSet/>
      <dgm:spPr/>
      <dgm:t>
        <a:bodyPr/>
        <a:lstStyle/>
        <a:p>
          <a:endParaRPr lang="en-IN" b="0"/>
        </a:p>
      </dgm:t>
    </dgm:pt>
    <dgm:pt modelId="{4012E1F7-04A3-4523-85E3-83C0E85825E3}" type="pres">
      <dgm:prSet presAssocID="{F336C19E-CE01-4935-8841-CB462C5E7906}" presName="diagram" presStyleCnt="0">
        <dgm:presLayoutVars>
          <dgm:chPref val="1"/>
          <dgm:dir/>
          <dgm:animOne val="branch"/>
          <dgm:animLvl val="lvl"/>
          <dgm:resizeHandles val="exact"/>
        </dgm:presLayoutVars>
      </dgm:prSet>
      <dgm:spPr/>
    </dgm:pt>
    <dgm:pt modelId="{410659DA-4C55-423A-995C-E42839DD6373}" type="pres">
      <dgm:prSet presAssocID="{A7E2DF40-1DA5-41B9-BE8E-EB0102528EAF}" presName="root1" presStyleCnt="0"/>
      <dgm:spPr/>
    </dgm:pt>
    <dgm:pt modelId="{74155475-C1D7-4A69-ABB1-739A90E2BC94}" type="pres">
      <dgm:prSet presAssocID="{A7E2DF40-1DA5-41B9-BE8E-EB0102528EAF}" presName="LevelOneTextNode" presStyleLbl="node0" presStyleIdx="0" presStyleCnt="1" custLinFactNeighborX="-54862" custLinFactNeighborY="-14124">
        <dgm:presLayoutVars>
          <dgm:chPref val="3"/>
        </dgm:presLayoutVars>
      </dgm:prSet>
      <dgm:spPr/>
    </dgm:pt>
    <dgm:pt modelId="{370F40EC-E14C-4414-9DA1-712A18A99AD3}" type="pres">
      <dgm:prSet presAssocID="{A7E2DF40-1DA5-41B9-BE8E-EB0102528EAF}" presName="level2hierChild" presStyleCnt="0"/>
      <dgm:spPr/>
    </dgm:pt>
    <dgm:pt modelId="{77DF7DA4-CD20-4942-BB9A-9F613F6FF5F0}" type="pres">
      <dgm:prSet presAssocID="{B0E3D29D-04C2-40CD-B1D0-C64B101C6CBD}" presName="conn2-1" presStyleLbl="parChTrans1D2" presStyleIdx="0" presStyleCnt="2"/>
      <dgm:spPr/>
    </dgm:pt>
    <dgm:pt modelId="{0E00A410-3076-4725-B8A3-872B609B8223}" type="pres">
      <dgm:prSet presAssocID="{B0E3D29D-04C2-40CD-B1D0-C64B101C6CBD}" presName="connTx" presStyleLbl="parChTrans1D2" presStyleIdx="0" presStyleCnt="2"/>
      <dgm:spPr/>
    </dgm:pt>
    <dgm:pt modelId="{485B20AA-DF3D-4C1A-9467-F765B69E181F}" type="pres">
      <dgm:prSet presAssocID="{D441BC1A-9367-4889-A24B-75444AFC6AC1}" presName="root2" presStyleCnt="0"/>
      <dgm:spPr/>
    </dgm:pt>
    <dgm:pt modelId="{DE236814-1D9F-49EC-B4F0-9E891AE3B69C}" type="pres">
      <dgm:prSet presAssocID="{D441BC1A-9367-4889-A24B-75444AFC6AC1}" presName="LevelTwoTextNode" presStyleLbl="node2" presStyleIdx="0" presStyleCnt="2" custLinFactNeighborX="-34721" custLinFactNeighborY="-2047">
        <dgm:presLayoutVars>
          <dgm:chPref val="3"/>
        </dgm:presLayoutVars>
      </dgm:prSet>
      <dgm:spPr/>
    </dgm:pt>
    <dgm:pt modelId="{C4A6CADA-F7AE-4428-9102-1367D3144A84}" type="pres">
      <dgm:prSet presAssocID="{D441BC1A-9367-4889-A24B-75444AFC6AC1}" presName="level3hierChild" presStyleCnt="0"/>
      <dgm:spPr/>
    </dgm:pt>
    <dgm:pt modelId="{095ED6BF-AB33-4804-A0D5-EC29CE4CC47C}" type="pres">
      <dgm:prSet presAssocID="{25F3BDEB-7442-4B80-8F1F-F4E94F85081E}" presName="conn2-1" presStyleLbl="parChTrans1D3" presStyleIdx="0" presStyleCnt="4"/>
      <dgm:spPr/>
    </dgm:pt>
    <dgm:pt modelId="{8884ADF4-A24A-45C9-88E7-DE2A4CE3C2A0}" type="pres">
      <dgm:prSet presAssocID="{25F3BDEB-7442-4B80-8F1F-F4E94F85081E}" presName="connTx" presStyleLbl="parChTrans1D3" presStyleIdx="0" presStyleCnt="4"/>
      <dgm:spPr/>
    </dgm:pt>
    <dgm:pt modelId="{794ADC55-0EF9-4D6E-8B2F-3C1A6B9A4EB8}" type="pres">
      <dgm:prSet presAssocID="{25A05AAD-C571-4561-B257-E10A7BF2F870}" presName="root2" presStyleCnt="0"/>
      <dgm:spPr/>
    </dgm:pt>
    <dgm:pt modelId="{F4D31168-B21B-43EA-8519-814860904601}" type="pres">
      <dgm:prSet presAssocID="{25A05AAD-C571-4561-B257-E10A7BF2F870}" presName="LevelTwoTextNode" presStyleLbl="node3" presStyleIdx="0" presStyleCnt="4">
        <dgm:presLayoutVars>
          <dgm:chPref val="3"/>
        </dgm:presLayoutVars>
      </dgm:prSet>
      <dgm:spPr/>
    </dgm:pt>
    <dgm:pt modelId="{002DD24B-B33A-4097-AD36-EB8CD216620C}" type="pres">
      <dgm:prSet presAssocID="{25A05AAD-C571-4561-B257-E10A7BF2F870}" presName="level3hierChild" presStyleCnt="0"/>
      <dgm:spPr/>
    </dgm:pt>
    <dgm:pt modelId="{1EAE9E28-BE84-4004-B55C-83CEB7B5B65C}" type="pres">
      <dgm:prSet presAssocID="{940E463E-8CAC-4839-A946-B7177F0105B0}" presName="conn2-1" presStyleLbl="parChTrans1D4" presStyleIdx="0" presStyleCnt="2"/>
      <dgm:spPr/>
    </dgm:pt>
    <dgm:pt modelId="{0235343F-E09D-42AC-B17A-E020319A69A1}" type="pres">
      <dgm:prSet presAssocID="{940E463E-8CAC-4839-A946-B7177F0105B0}" presName="connTx" presStyleLbl="parChTrans1D4" presStyleIdx="0" presStyleCnt="2"/>
      <dgm:spPr/>
    </dgm:pt>
    <dgm:pt modelId="{48850A62-0F08-4220-8B2C-0581F00782DE}" type="pres">
      <dgm:prSet presAssocID="{24993EB8-D54E-40FB-A3B7-645228EA81E4}" presName="root2" presStyleCnt="0"/>
      <dgm:spPr/>
    </dgm:pt>
    <dgm:pt modelId="{FF2F448B-CCC4-4536-835E-D5D6EABD28AA}" type="pres">
      <dgm:prSet presAssocID="{24993EB8-D54E-40FB-A3B7-645228EA81E4}" presName="LevelTwoTextNode" presStyleLbl="node4" presStyleIdx="0" presStyleCnt="2" custLinFactNeighborX="62381" custLinFactNeighborY="12953">
        <dgm:presLayoutVars>
          <dgm:chPref val="3"/>
        </dgm:presLayoutVars>
      </dgm:prSet>
      <dgm:spPr/>
    </dgm:pt>
    <dgm:pt modelId="{B21772A0-7979-45AB-9A90-6C57A9E19933}" type="pres">
      <dgm:prSet presAssocID="{24993EB8-D54E-40FB-A3B7-645228EA81E4}" presName="level3hierChild" presStyleCnt="0"/>
      <dgm:spPr/>
    </dgm:pt>
    <dgm:pt modelId="{73BFE003-9D04-4588-AFFD-9251607D994C}" type="pres">
      <dgm:prSet presAssocID="{7F202C8A-432C-439C-83F5-5516E834E1FB}" presName="conn2-1" presStyleLbl="parChTrans1D4" presStyleIdx="1" presStyleCnt="2"/>
      <dgm:spPr/>
    </dgm:pt>
    <dgm:pt modelId="{81BEA642-F203-4F49-B0BA-E9C231A5BFA5}" type="pres">
      <dgm:prSet presAssocID="{7F202C8A-432C-439C-83F5-5516E834E1FB}" presName="connTx" presStyleLbl="parChTrans1D4" presStyleIdx="1" presStyleCnt="2"/>
      <dgm:spPr/>
    </dgm:pt>
    <dgm:pt modelId="{0C167EC4-2119-4102-AC0C-2BDE5B61CEE5}" type="pres">
      <dgm:prSet presAssocID="{FEBF8D34-A22B-495A-92B4-CB628A1D218A}" presName="root2" presStyleCnt="0"/>
      <dgm:spPr/>
    </dgm:pt>
    <dgm:pt modelId="{09F39B63-89EB-4893-8906-5256238D2AF6}" type="pres">
      <dgm:prSet presAssocID="{FEBF8D34-A22B-495A-92B4-CB628A1D218A}" presName="LevelTwoTextNode" presStyleLbl="node4" presStyleIdx="1" presStyleCnt="2" custLinFactNeighborX="61792" custLinFactNeighborY="16478">
        <dgm:presLayoutVars>
          <dgm:chPref val="3"/>
        </dgm:presLayoutVars>
      </dgm:prSet>
      <dgm:spPr/>
    </dgm:pt>
    <dgm:pt modelId="{3C57229F-CED5-4B8B-80D5-C2D531256434}" type="pres">
      <dgm:prSet presAssocID="{FEBF8D34-A22B-495A-92B4-CB628A1D218A}" presName="level3hierChild" presStyleCnt="0"/>
      <dgm:spPr/>
    </dgm:pt>
    <dgm:pt modelId="{6DFC2E66-FE11-48FD-AA52-5F2B69D00FA9}" type="pres">
      <dgm:prSet presAssocID="{118B82AD-9B81-40B1-9EFC-D0108C2DF546}" presName="conn2-1" presStyleLbl="parChTrans1D3" presStyleIdx="1" presStyleCnt="4"/>
      <dgm:spPr/>
    </dgm:pt>
    <dgm:pt modelId="{539E4602-891E-44CB-AFAF-6CA565EA24C1}" type="pres">
      <dgm:prSet presAssocID="{118B82AD-9B81-40B1-9EFC-D0108C2DF546}" presName="connTx" presStyleLbl="parChTrans1D3" presStyleIdx="1" presStyleCnt="4"/>
      <dgm:spPr/>
    </dgm:pt>
    <dgm:pt modelId="{96681B41-66D6-43BB-956A-41FAD0469CF8}" type="pres">
      <dgm:prSet presAssocID="{9A46197B-B3DC-4D86-A181-A8BB78A035D0}" presName="root2" presStyleCnt="0"/>
      <dgm:spPr/>
    </dgm:pt>
    <dgm:pt modelId="{6C8B6895-6354-464B-A3C7-E1041ED8F578}" type="pres">
      <dgm:prSet presAssocID="{9A46197B-B3DC-4D86-A181-A8BB78A035D0}" presName="LevelTwoTextNode" presStyleLbl="node3" presStyleIdx="1" presStyleCnt="4">
        <dgm:presLayoutVars>
          <dgm:chPref val="3"/>
        </dgm:presLayoutVars>
      </dgm:prSet>
      <dgm:spPr/>
    </dgm:pt>
    <dgm:pt modelId="{7F454A30-CA4C-4B16-854A-2ED0BC0A5577}" type="pres">
      <dgm:prSet presAssocID="{9A46197B-B3DC-4D86-A181-A8BB78A035D0}" presName="level3hierChild" presStyleCnt="0"/>
      <dgm:spPr/>
    </dgm:pt>
    <dgm:pt modelId="{A7504572-5F0A-4CE3-9ED5-3F4BB4017ABA}" type="pres">
      <dgm:prSet presAssocID="{C2193AA0-349F-4378-A1BD-0AE95FC16379}" presName="conn2-1" presStyleLbl="parChTrans1D2" presStyleIdx="1" presStyleCnt="2"/>
      <dgm:spPr/>
    </dgm:pt>
    <dgm:pt modelId="{823307A1-7AE1-499D-B663-492C525DEA5E}" type="pres">
      <dgm:prSet presAssocID="{C2193AA0-349F-4378-A1BD-0AE95FC16379}" presName="connTx" presStyleLbl="parChTrans1D2" presStyleIdx="1" presStyleCnt="2"/>
      <dgm:spPr/>
    </dgm:pt>
    <dgm:pt modelId="{3C9CB40D-4901-479C-97AD-12E9EC5FC3DE}" type="pres">
      <dgm:prSet presAssocID="{976E2384-A42E-409C-824F-A64A4EBDC8E0}" presName="root2" presStyleCnt="0"/>
      <dgm:spPr/>
    </dgm:pt>
    <dgm:pt modelId="{A778E7A7-0E0B-4277-A37D-2681E0DF536B}" type="pres">
      <dgm:prSet presAssocID="{976E2384-A42E-409C-824F-A64A4EBDC8E0}" presName="LevelTwoTextNode" presStyleLbl="node2" presStyleIdx="1" presStyleCnt="2" custLinFactNeighborX="-35310" custLinFactNeighborY="-18139">
        <dgm:presLayoutVars>
          <dgm:chPref val="3"/>
        </dgm:presLayoutVars>
      </dgm:prSet>
      <dgm:spPr/>
    </dgm:pt>
    <dgm:pt modelId="{F9D34ECB-AF30-402E-B28A-D583016CA62A}" type="pres">
      <dgm:prSet presAssocID="{976E2384-A42E-409C-824F-A64A4EBDC8E0}" presName="level3hierChild" presStyleCnt="0"/>
      <dgm:spPr/>
    </dgm:pt>
    <dgm:pt modelId="{7386C6A5-12BF-41EA-BAB7-7F6B9F932A77}" type="pres">
      <dgm:prSet presAssocID="{C3B43324-C57B-4885-8145-B365448FDEC2}" presName="conn2-1" presStyleLbl="parChTrans1D3" presStyleIdx="2" presStyleCnt="4"/>
      <dgm:spPr/>
    </dgm:pt>
    <dgm:pt modelId="{7645CC97-57DA-436D-9485-8BD4852B040A}" type="pres">
      <dgm:prSet presAssocID="{C3B43324-C57B-4885-8145-B365448FDEC2}" presName="connTx" presStyleLbl="parChTrans1D3" presStyleIdx="2" presStyleCnt="4"/>
      <dgm:spPr/>
    </dgm:pt>
    <dgm:pt modelId="{D4A4DBA8-07F0-4C9C-B1FF-B1360650189F}" type="pres">
      <dgm:prSet presAssocID="{D1652E03-7067-4109-82B5-0D1B4CF27221}" presName="root2" presStyleCnt="0"/>
      <dgm:spPr/>
    </dgm:pt>
    <dgm:pt modelId="{D491CE87-F63D-4A99-815F-B42913517E46}" type="pres">
      <dgm:prSet presAssocID="{D1652E03-7067-4109-82B5-0D1B4CF27221}" presName="LevelTwoTextNode" presStyleLbl="node3" presStyleIdx="2" presStyleCnt="4">
        <dgm:presLayoutVars>
          <dgm:chPref val="3"/>
        </dgm:presLayoutVars>
      </dgm:prSet>
      <dgm:spPr/>
    </dgm:pt>
    <dgm:pt modelId="{2430168A-0BA0-475E-B3E8-6407562CFF4C}" type="pres">
      <dgm:prSet presAssocID="{D1652E03-7067-4109-82B5-0D1B4CF27221}" presName="level3hierChild" presStyleCnt="0"/>
      <dgm:spPr/>
    </dgm:pt>
    <dgm:pt modelId="{47E12B4D-0289-4429-BCAC-B3056D6A9E5D}" type="pres">
      <dgm:prSet presAssocID="{6003E486-ED93-44A3-B483-51B7423FEB98}" presName="conn2-1" presStyleLbl="parChTrans1D3" presStyleIdx="3" presStyleCnt="4"/>
      <dgm:spPr/>
    </dgm:pt>
    <dgm:pt modelId="{4B6DDD8A-5463-4155-A573-D722CB1B6A9E}" type="pres">
      <dgm:prSet presAssocID="{6003E486-ED93-44A3-B483-51B7423FEB98}" presName="connTx" presStyleLbl="parChTrans1D3" presStyleIdx="3" presStyleCnt="4"/>
      <dgm:spPr/>
    </dgm:pt>
    <dgm:pt modelId="{E1F99361-FC33-42E0-86F4-103AA71BB076}" type="pres">
      <dgm:prSet presAssocID="{D4DFFD85-9481-4381-80A8-1A2A2A1FA7CA}" presName="root2" presStyleCnt="0"/>
      <dgm:spPr/>
    </dgm:pt>
    <dgm:pt modelId="{726B94E2-6EAB-4BBE-9FC3-D29DF419B816}" type="pres">
      <dgm:prSet presAssocID="{D4DFFD85-9481-4381-80A8-1A2A2A1FA7CA}" presName="LevelTwoTextNode" presStyleLbl="node3" presStyleIdx="3" presStyleCnt="4">
        <dgm:presLayoutVars>
          <dgm:chPref val="3"/>
        </dgm:presLayoutVars>
      </dgm:prSet>
      <dgm:spPr/>
    </dgm:pt>
    <dgm:pt modelId="{38116B33-480F-484C-AC1E-C76DD94186D7}" type="pres">
      <dgm:prSet presAssocID="{D4DFFD85-9481-4381-80A8-1A2A2A1FA7CA}" presName="level3hierChild" presStyleCnt="0"/>
      <dgm:spPr/>
    </dgm:pt>
  </dgm:ptLst>
  <dgm:cxnLst>
    <dgm:cxn modelId="{3E2EF50E-D267-4B75-B20A-78EE7EF5E48A}" srcId="{25A05AAD-C571-4561-B257-E10A7BF2F870}" destId="{FEBF8D34-A22B-495A-92B4-CB628A1D218A}" srcOrd="1" destOrd="0" parTransId="{7F202C8A-432C-439C-83F5-5516E834E1FB}" sibTransId="{BE72B38F-2869-49C7-88EF-4059D7B79423}"/>
    <dgm:cxn modelId="{2B79DD12-CA02-43D9-A8A6-29559297F771}" srcId="{D441BC1A-9367-4889-A24B-75444AFC6AC1}" destId="{9A46197B-B3DC-4D86-A181-A8BB78A035D0}" srcOrd="1" destOrd="0" parTransId="{118B82AD-9B81-40B1-9EFC-D0108C2DF546}" sibTransId="{04BEB4C5-62C5-410E-AD47-8DE7E63C2E8A}"/>
    <dgm:cxn modelId="{0CF47313-B9BE-4066-8720-9C3B97CDAFC8}" srcId="{A7E2DF40-1DA5-41B9-BE8E-EB0102528EAF}" destId="{D441BC1A-9367-4889-A24B-75444AFC6AC1}" srcOrd="0" destOrd="0" parTransId="{B0E3D29D-04C2-40CD-B1D0-C64B101C6CBD}" sibTransId="{8FFE0329-ACFC-4C7E-94BD-8751F660FDCB}"/>
    <dgm:cxn modelId="{87103421-BD50-44FC-BE13-B9BF7426E561}" type="presOf" srcId="{25F3BDEB-7442-4B80-8F1F-F4E94F85081E}" destId="{095ED6BF-AB33-4804-A0D5-EC29CE4CC47C}" srcOrd="0" destOrd="0" presId="urn:microsoft.com/office/officeart/2005/8/layout/hierarchy2"/>
    <dgm:cxn modelId="{1C0BAE29-7C9B-480F-9859-87D84B4D5180}" srcId="{A7E2DF40-1DA5-41B9-BE8E-EB0102528EAF}" destId="{976E2384-A42E-409C-824F-A64A4EBDC8E0}" srcOrd="1" destOrd="0" parTransId="{C2193AA0-349F-4378-A1BD-0AE95FC16379}" sibTransId="{0547F36C-D8AD-4844-88CB-B6E99797B21B}"/>
    <dgm:cxn modelId="{DC66C233-97B2-467D-B034-BA768232FF40}" type="presOf" srcId="{D4DFFD85-9481-4381-80A8-1A2A2A1FA7CA}" destId="{726B94E2-6EAB-4BBE-9FC3-D29DF419B816}" srcOrd="0" destOrd="0" presId="urn:microsoft.com/office/officeart/2005/8/layout/hierarchy2"/>
    <dgm:cxn modelId="{EFBE0234-00F2-4518-A1F9-E6FEDA57A404}" type="presOf" srcId="{C3B43324-C57B-4885-8145-B365448FDEC2}" destId="{7386C6A5-12BF-41EA-BAB7-7F6B9F932A77}" srcOrd="0" destOrd="0" presId="urn:microsoft.com/office/officeart/2005/8/layout/hierarchy2"/>
    <dgm:cxn modelId="{C2174837-4AC4-47A5-A899-A1939AD07B7A}" srcId="{F336C19E-CE01-4935-8841-CB462C5E7906}" destId="{A7E2DF40-1DA5-41B9-BE8E-EB0102528EAF}" srcOrd="0" destOrd="0" parTransId="{CF894116-7BCB-4EB1-B37C-A5E824EB14CC}" sibTransId="{79F07E7B-9261-4D0E-AFB5-A8F73DDFB03E}"/>
    <dgm:cxn modelId="{7BD5225D-AA50-408F-A1D5-FA1A213F0517}" srcId="{976E2384-A42E-409C-824F-A64A4EBDC8E0}" destId="{D4DFFD85-9481-4381-80A8-1A2A2A1FA7CA}" srcOrd="1" destOrd="0" parTransId="{6003E486-ED93-44A3-B483-51B7423FEB98}" sibTransId="{21D923FF-7ABC-476B-8196-B3821D715ED2}"/>
    <dgm:cxn modelId="{BBEA0841-7C49-4975-A825-6683EFC554C9}" type="presOf" srcId="{C3B43324-C57B-4885-8145-B365448FDEC2}" destId="{7645CC97-57DA-436D-9485-8BD4852B040A}" srcOrd="1" destOrd="0" presId="urn:microsoft.com/office/officeart/2005/8/layout/hierarchy2"/>
    <dgm:cxn modelId="{3277EE63-1D0E-4F24-A51E-06F006CFBE9D}" type="presOf" srcId="{FEBF8D34-A22B-495A-92B4-CB628A1D218A}" destId="{09F39B63-89EB-4893-8906-5256238D2AF6}" srcOrd="0" destOrd="0" presId="urn:microsoft.com/office/officeart/2005/8/layout/hierarchy2"/>
    <dgm:cxn modelId="{C64F7D69-A01E-4BB8-ACEF-8B7A7E009B45}" type="presOf" srcId="{25A05AAD-C571-4561-B257-E10A7BF2F870}" destId="{F4D31168-B21B-43EA-8519-814860904601}" srcOrd="0" destOrd="0" presId="urn:microsoft.com/office/officeart/2005/8/layout/hierarchy2"/>
    <dgm:cxn modelId="{AD00246B-F4F4-4D04-A252-60F1482D0E04}" type="presOf" srcId="{6003E486-ED93-44A3-B483-51B7423FEB98}" destId="{4B6DDD8A-5463-4155-A573-D722CB1B6A9E}" srcOrd="1" destOrd="0" presId="urn:microsoft.com/office/officeart/2005/8/layout/hierarchy2"/>
    <dgm:cxn modelId="{0A0EB84F-EE71-4C0A-B37C-675117CD273A}" type="presOf" srcId="{118B82AD-9B81-40B1-9EFC-D0108C2DF546}" destId="{6DFC2E66-FE11-48FD-AA52-5F2B69D00FA9}" srcOrd="0" destOrd="0" presId="urn:microsoft.com/office/officeart/2005/8/layout/hierarchy2"/>
    <dgm:cxn modelId="{51C4F36F-BC4D-4C61-B433-6D0FF7A6084F}" type="presOf" srcId="{7F202C8A-432C-439C-83F5-5516E834E1FB}" destId="{73BFE003-9D04-4588-AFFD-9251607D994C}" srcOrd="0" destOrd="0" presId="urn:microsoft.com/office/officeart/2005/8/layout/hierarchy2"/>
    <dgm:cxn modelId="{3F4E3B53-1998-4705-8278-F99AB38FEB38}" type="presOf" srcId="{976E2384-A42E-409C-824F-A64A4EBDC8E0}" destId="{A778E7A7-0E0B-4277-A37D-2681E0DF536B}" srcOrd="0" destOrd="0" presId="urn:microsoft.com/office/officeart/2005/8/layout/hierarchy2"/>
    <dgm:cxn modelId="{D6A57274-DF20-4D60-8F10-00C8FB385FEE}" srcId="{25A05AAD-C571-4561-B257-E10A7BF2F870}" destId="{24993EB8-D54E-40FB-A3B7-645228EA81E4}" srcOrd="0" destOrd="0" parTransId="{940E463E-8CAC-4839-A946-B7177F0105B0}" sibTransId="{C1AE6488-F396-465B-AE4C-735BBEBC7CF7}"/>
    <dgm:cxn modelId="{F8D5C155-EA60-4C66-B227-8C221C1E96E3}" type="presOf" srcId="{C2193AA0-349F-4378-A1BD-0AE95FC16379}" destId="{823307A1-7AE1-499D-B663-492C525DEA5E}" srcOrd="1" destOrd="0" presId="urn:microsoft.com/office/officeart/2005/8/layout/hierarchy2"/>
    <dgm:cxn modelId="{BFBE7E59-5E24-4AB1-B157-F7B1A26245BA}" type="presOf" srcId="{6003E486-ED93-44A3-B483-51B7423FEB98}" destId="{47E12B4D-0289-4429-BCAC-B3056D6A9E5D}" srcOrd="0" destOrd="0" presId="urn:microsoft.com/office/officeart/2005/8/layout/hierarchy2"/>
    <dgm:cxn modelId="{C084A57B-702E-46AD-BAB8-8B9BB6DDBADC}" type="presOf" srcId="{25F3BDEB-7442-4B80-8F1F-F4E94F85081E}" destId="{8884ADF4-A24A-45C9-88E7-DE2A4CE3C2A0}" srcOrd="1" destOrd="0" presId="urn:microsoft.com/office/officeart/2005/8/layout/hierarchy2"/>
    <dgm:cxn modelId="{4731C47E-E111-4B80-B640-00F316AB8E33}" type="presOf" srcId="{C2193AA0-349F-4378-A1BD-0AE95FC16379}" destId="{A7504572-5F0A-4CE3-9ED5-3F4BB4017ABA}" srcOrd="0" destOrd="0" presId="urn:microsoft.com/office/officeart/2005/8/layout/hierarchy2"/>
    <dgm:cxn modelId="{358B477F-706B-4ED2-AB82-3859C7FBCD94}" srcId="{976E2384-A42E-409C-824F-A64A4EBDC8E0}" destId="{D1652E03-7067-4109-82B5-0D1B4CF27221}" srcOrd="0" destOrd="0" parTransId="{C3B43324-C57B-4885-8145-B365448FDEC2}" sibTransId="{69049810-1ACC-419E-B207-78926689B2F1}"/>
    <dgm:cxn modelId="{C2D51081-DAB5-4B65-9E37-B645E28AFB30}" type="presOf" srcId="{D1652E03-7067-4109-82B5-0D1B4CF27221}" destId="{D491CE87-F63D-4A99-815F-B42913517E46}" srcOrd="0" destOrd="0" presId="urn:microsoft.com/office/officeart/2005/8/layout/hierarchy2"/>
    <dgm:cxn modelId="{2A5D0589-E910-4F8F-B202-B29547690F58}" type="presOf" srcId="{940E463E-8CAC-4839-A946-B7177F0105B0}" destId="{1EAE9E28-BE84-4004-B55C-83CEB7B5B65C}" srcOrd="0" destOrd="0" presId="urn:microsoft.com/office/officeart/2005/8/layout/hierarchy2"/>
    <dgm:cxn modelId="{7673A394-4F69-4D94-80F9-D2B643F6946C}" type="presOf" srcId="{B0E3D29D-04C2-40CD-B1D0-C64B101C6CBD}" destId="{77DF7DA4-CD20-4942-BB9A-9F613F6FF5F0}" srcOrd="0" destOrd="0" presId="urn:microsoft.com/office/officeart/2005/8/layout/hierarchy2"/>
    <dgm:cxn modelId="{C16F7B99-2637-4A63-ACAB-7491B1052A38}" type="presOf" srcId="{F336C19E-CE01-4935-8841-CB462C5E7906}" destId="{4012E1F7-04A3-4523-85E3-83C0E85825E3}" srcOrd="0" destOrd="0" presId="urn:microsoft.com/office/officeart/2005/8/layout/hierarchy2"/>
    <dgm:cxn modelId="{B32612B1-4E31-40FA-A3E1-32CD70E8EB77}" srcId="{D441BC1A-9367-4889-A24B-75444AFC6AC1}" destId="{25A05AAD-C571-4561-B257-E10A7BF2F870}" srcOrd="0" destOrd="0" parTransId="{25F3BDEB-7442-4B80-8F1F-F4E94F85081E}" sibTransId="{F536CA21-E3EF-4907-9153-43074AE8F9F6}"/>
    <dgm:cxn modelId="{2DF7F7B3-52DF-47B8-B038-67A1BE9B3FE9}" type="presOf" srcId="{24993EB8-D54E-40FB-A3B7-645228EA81E4}" destId="{FF2F448B-CCC4-4536-835E-D5D6EABD28AA}" srcOrd="0" destOrd="0" presId="urn:microsoft.com/office/officeart/2005/8/layout/hierarchy2"/>
    <dgm:cxn modelId="{654E0CB6-1C82-48EA-ABC1-DF94D22BEC29}" type="presOf" srcId="{A7E2DF40-1DA5-41B9-BE8E-EB0102528EAF}" destId="{74155475-C1D7-4A69-ABB1-739A90E2BC94}" srcOrd="0" destOrd="0" presId="urn:microsoft.com/office/officeart/2005/8/layout/hierarchy2"/>
    <dgm:cxn modelId="{1A29EABE-E28E-4EE7-A819-F13022A8CA1B}" type="presOf" srcId="{118B82AD-9B81-40B1-9EFC-D0108C2DF546}" destId="{539E4602-891E-44CB-AFAF-6CA565EA24C1}" srcOrd="1" destOrd="0" presId="urn:microsoft.com/office/officeart/2005/8/layout/hierarchy2"/>
    <dgm:cxn modelId="{412A25C3-E064-4FF1-AC95-C1CB60B1CEBC}" type="presOf" srcId="{7F202C8A-432C-439C-83F5-5516E834E1FB}" destId="{81BEA642-F203-4F49-B0BA-E9C231A5BFA5}" srcOrd="1" destOrd="0" presId="urn:microsoft.com/office/officeart/2005/8/layout/hierarchy2"/>
    <dgm:cxn modelId="{4163E7C4-93DD-42E2-A7FC-FCEDF5EAC971}" type="presOf" srcId="{9A46197B-B3DC-4D86-A181-A8BB78A035D0}" destId="{6C8B6895-6354-464B-A3C7-E1041ED8F578}" srcOrd="0" destOrd="0" presId="urn:microsoft.com/office/officeart/2005/8/layout/hierarchy2"/>
    <dgm:cxn modelId="{F828B9C9-DE98-4737-9B8B-54C38E23831E}" type="presOf" srcId="{940E463E-8CAC-4839-A946-B7177F0105B0}" destId="{0235343F-E09D-42AC-B17A-E020319A69A1}" srcOrd="1" destOrd="0" presId="urn:microsoft.com/office/officeart/2005/8/layout/hierarchy2"/>
    <dgm:cxn modelId="{727393E9-B757-4165-BB47-75C3CB02F0FA}" type="presOf" srcId="{D441BC1A-9367-4889-A24B-75444AFC6AC1}" destId="{DE236814-1D9F-49EC-B4F0-9E891AE3B69C}" srcOrd="0" destOrd="0" presId="urn:microsoft.com/office/officeart/2005/8/layout/hierarchy2"/>
    <dgm:cxn modelId="{8E773BF9-21D7-42DF-B679-CF824029D771}" type="presOf" srcId="{B0E3D29D-04C2-40CD-B1D0-C64B101C6CBD}" destId="{0E00A410-3076-4725-B8A3-872B609B8223}" srcOrd="1" destOrd="0" presId="urn:microsoft.com/office/officeart/2005/8/layout/hierarchy2"/>
    <dgm:cxn modelId="{AE472A6C-D1CA-4CAE-A8A4-F18E2EF3E2D3}" type="presParOf" srcId="{4012E1F7-04A3-4523-85E3-83C0E85825E3}" destId="{410659DA-4C55-423A-995C-E42839DD6373}" srcOrd="0" destOrd="0" presId="urn:microsoft.com/office/officeart/2005/8/layout/hierarchy2"/>
    <dgm:cxn modelId="{E3B07AB2-BEE8-4352-AA61-6FDFDEAE62DC}" type="presParOf" srcId="{410659DA-4C55-423A-995C-E42839DD6373}" destId="{74155475-C1D7-4A69-ABB1-739A90E2BC94}" srcOrd="0" destOrd="0" presId="urn:microsoft.com/office/officeart/2005/8/layout/hierarchy2"/>
    <dgm:cxn modelId="{BF18B5A6-599A-44AA-B8AB-B0D95739DE18}" type="presParOf" srcId="{410659DA-4C55-423A-995C-E42839DD6373}" destId="{370F40EC-E14C-4414-9DA1-712A18A99AD3}" srcOrd="1" destOrd="0" presId="urn:microsoft.com/office/officeart/2005/8/layout/hierarchy2"/>
    <dgm:cxn modelId="{64CDCFA9-2EEE-411D-B891-14968E2052F8}" type="presParOf" srcId="{370F40EC-E14C-4414-9DA1-712A18A99AD3}" destId="{77DF7DA4-CD20-4942-BB9A-9F613F6FF5F0}" srcOrd="0" destOrd="0" presId="urn:microsoft.com/office/officeart/2005/8/layout/hierarchy2"/>
    <dgm:cxn modelId="{39DE296D-C2E7-46C1-AABC-A29434AAD106}" type="presParOf" srcId="{77DF7DA4-CD20-4942-BB9A-9F613F6FF5F0}" destId="{0E00A410-3076-4725-B8A3-872B609B8223}" srcOrd="0" destOrd="0" presId="urn:microsoft.com/office/officeart/2005/8/layout/hierarchy2"/>
    <dgm:cxn modelId="{94552E64-8594-4AEA-8814-A1EE6487B53D}" type="presParOf" srcId="{370F40EC-E14C-4414-9DA1-712A18A99AD3}" destId="{485B20AA-DF3D-4C1A-9467-F765B69E181F}" srcOrd="1" destOrd="0" presId="urn:microsoft.com/office/officeart/2005/8/layout/hierarchy2"/>
    <dgm:cxn modelId="{764DD560-FDEC-43DA-BA12-891F453B41EE}" type="presParOf" srcId="{485B20AA-DF3D-4C1A-9467-F765B69E181F}" destId="{DE236814-1D9F-49EC-B4F0-9E891AE3B69C}" srcOrd="0" destOrd="0" presId="urn:microsoft.com/office/officeart/2005/8/layout/hierarchy2"/>
    <dgm:cxn modelId="{D7E18BB2-09DA-4E0D-BFD3-00B1B2954A46}" type="presParOf" srcId="{485B20AA-DF3D-4C1A-9467-F765B69E181F}" destId="{C4A6CADA-F7AE-4428-9102-1367D3144A84}" srcOrd="1" destOrd="0" presId="urn:microsoft.com/office/officeart/2005/8/layout/hierarchy2"/>
    <dgm:cxn modelId="{6BA52E4B-4CFD-4E8E-865A-781FE2864EB5}" type="presParOf" srcId="{C4A6CADA-F7AE-4428-9102-1367D3144A84}" destId="{095ED6BF-AB33-4804-A0D5-EC29CE4CC47C}" srcOrd="0" destOrd="0" presId="urn:microsoft.com/office/officeart/2005/8/layout/hierarchy2"/>
    <dgm:cxn modelId="{3FC109A9-9743-4BD2-8068-75E5A32DA161}" type="presParOf" srcId="{095ED6BF-AB33-4804-A0D5-EC29CE4CC47C}" destId="{8884ADF4-A24A-45C9-88E7-DE2A4CE3C2A0}" srcOrd="0" destOrd="0" presId="urn:microsoft.com/office/officeart/2005/8/layout/hierarchy2"/>
    <dgm:cxn modelId="{D78082C4-E213-4E38-B686-3D9F72D5ECCA}" type="presParOf" srcId="{C4A6CADA-F7AE-4428-9102-1367D3144A84}" destId="{794ADC55-0EF9-4D6E-8B2F-3C1A6B9A4EB8}" srcOrd="1" destOrd="0" presId="urn:microsoft.com/office/officeart/2005/8/layout/hierarchy2"/>
    <dgm:cxn modelId="{DD261E23-653C-4703-9977-55B8648DA912}" type="presParOf" srcId="{794ADC55-0EF9-4D6E-8B2F-3C1A6B9A4EB8}" destId="{F4D31168-B21B-43EA-8519-814860904601}" srcOrd="0" destOrd="0" presId="urn:microsoft.com/office/officeart/2005/8/layout/hierarchy2"/>
    <dgm:cxn modelId="{FBE1DF97-50EF-4107-BEFD-622DB8D0E881}" type="presParOf" srcId="{794ADC55-0EF9-4D6E-8B2F-3C1A6B9A4EB8}" destId="{002DD24B-B33A-4097-AD36-EB8CD216620C}" srcOrd="1" destOrd="0" presId="urn:microsoft.com/office/officeart/2005/8/layout/hierarchy2"/>
    <dgm:cxn modelId="{47298271-0006-414F-9157-51A016E5768A}" type="presParOf" srcId="{002DD24B-B33A-4097-AD36-EB8CD216620C}" destId="{1EAE9E28-BE84-4004-B55C-83CEB7B5B65C}" srcOrd="0" destOrd="0" presId="urn:microsoft.com/office/officeart/2005/8/layout/hierarchy2"/>
    <dgm:cxn modelId="{EF12C521-441C-4B1E-828A-1D2A23BD3EA6}" type="presParOf" srcId="{1EAE9E28-BE84-4004-B55C-83CEB7B5B65C}" destId="{0235343F-E09D-42AC-B17A-E020319A69A1}" srcOrd="0" destOrd="0" presId="urn:microsoft.com/office/officeart/2005/8/layout/hierarchy2"/>
    <dgm:cxn modelId="{44C7A4AB-F28B-4644-BE22-419AEC2D1B16}" type="presParOf" srcId="{002DD24B-B33A-4097-AD36-EB8CD216620C}" destId="{48850A62-0F08-4220-8B2C-0581F00782DE}" srcOrd="1" destOrd="0" presId="urn:microsoft.com/office/officeart/2005/8/layout/hierarchy2"/>
    <dgm:cxn modelId="{DA87EBC1-1D21-42C7-8CD1-6DDE4B286581}" type="presParOf" srcId="{48850A62-0F08-4220-8B2C-0581F00782DE}" destId="{FF2F448B-CCC4-4536-835E-D5D6EABD28AA}" srcOrd="0" destOrd="0" presId="urn:microsoft.com/office/officeart/2005/8/layout/hierarchy2"/>
    <dgm:cxn modelId="{AB0428B2-7D26-4A65-A2DD-F03E021B54AD}" type="presParOf" srcId="{48850A62-0F08-4220-8B2C-0581F00782DE}" destId="{B21772A0-7979-45AB-9A90-6C57A9E19933}" srcOrd="1" destOrd="0" presId="urn:microsoft.com/office/officeart/2005/8/layout/hierarchy2"/>
    <dgm:cxn modelId="{39EDFDAD-B3C4-4C51-B7C3-B57C02E929CA}" type="presParOf" srcId="{002DD24B-B33A-4097-AD36-EB8CD216620C}" destId="{73BFE003-9D04-4588-AFFD-9251607D994C}" srcOrd="2" destOrd="0" presId="urn:microsoft.com/office/officeart/2005/8/layout/hierarchy2"/>
    <dgm:cxn modelId="{97D3418D-FAE5-4512-B15B-8B84254ADEBD}" type="presParOf" srcId="{73BFE003-9D04-4588-AFFD-9251607D994C}" destId="{81BEA642-F203-4F49-B0BA-E9C231A5BFA5}" srcOrd="0" destOrd="0" presId="urn:microsoft.com/office/officeart/2005/8/layout/hierarchy2"/>
    <dgm:cxn modelId="{57BE835C-8AE3-4901-AD61-185712671466}" type="presParOf" srcId="{002DD24B-B33A-4097-AD36-EB8CD216620C}" destId="{0C167EC4-2119-4102-AC0C-2BDE5B61CEE5}" srcOrd="3" destOrd="0" presId="urn:microsoft.com/office/officeart/2005/8/layout/hierarchy2"/>
    <dgm:cxn modelId="{7DF8A6BC-451C-4C2E-8C9A-C347DCBF9CC4}" type="presParOf" srcId="{0C167EC4-2119-4102-AC0C-2BDE5B61CEE5}" destId="{09F39B63-89EB-4893-8906-5256238D2AF6}" srcOrd="0" destOrd="0" presId="urn:microsoft.com/office/officeart/2005/8/layout/hierarchy2"/>
    <dgm:cxn modelId="{42779889-3BA4-44C6-9197-A38D1E172EEA}" type="presParOf" srcId="{0C167EC4-2119-4102-AC0C-2BDE5B61CEE5}" destId="{3C57229F-CED5-4B8B-80D5-C2D531256434}" srcOrd="1" destOrd="0" presId="urn:microsoft.com/office/officeart/2005/8/layout/hierarchy2"/>
    <dgm:cxn modelId="{F9621212-1D69-42EA-B298-8252BD99948E}" type="presParOf" srcId="{C4A6CADA-F7AE-4428-9102-1367D3144A84}" destId="{6DFC2E66-FE11-48FD-AA52-5F2B69D00FA9}" srcOrd="2" destOrd="0" presId="urn:microsoft.com/office/officeart/2005/8/layout/hierarchy2"/>
    <dgm:cxn modelId="{21AF2A48-32F5-4ADD-A474-B46780225866}" type="presParOf" srcId="{6DFC2E66-FE11-48FD-AA52-5F2B69D00FA9}" destId="{539E4602-891E-44CB-AFAF-6CA565EA24C1}" srcOrd="0" destOrd="0" presId="urn:microsoft.com/office/officeart/2005/8/layout/hierarchy2"/>
    <dgm:cxn modelId="{9777E6FB-7D02-4C44-8A22-6D42BD58F25B}" type="presParOf" srcId="{C4A6CADA-F7AE-4428-9102-1367D3144A84}" destId="{96681B41-66D6-43BB-956A-41FAD0469CF8}" srcOrd="3" destOrd="0" presId="urn:microsoft.com/office/officeart/2005/8/layout/hierarchy2"/>
    <dgm:cxn modelId="{A89D4177-AF95-4E72-B794-302BD4268558}" type="presParOf" srcId="{96681B41-66D6-43BB-956A-41FAD0469CF8}" destId="{6C8B6895-6354-464B-A3C7-E1041ED8F578}" srcOrd="0" destOrd="0" presId="urn:microsoft.com/office/officeart/2005/8/layout/hierarchy2"/>
    <dgm:cxn modelId="{E1EAC597-32B9-43C5-A355-685AE6747066}" type="presParOf" srcId="{96681B41-66D6-43BB-956A-41FAD0469CF8}" destId="{7F454A30-CA4C-4B16-854A-2ED0BC0A5577}" srcOrd="1" destOrd="0" presId="urn:microsoft.com/office/officeart/2005/8/layout/hierarchy2"/>
    <dgm:cxn modelId="{E5B2CCD8-B229-45F1-AF40-19583ABC1CB0}" type="presParOf" srcId="{370F40EC-E14C-4414-9DA1-712A18A99AD3}" destId="{A7504572-5F0A-4CE3-9ED5-3F4BB4017ABA}" srcOrd="2" destOrd="0" presId="urn:microsoft.com/office/officeart/2005/8/layout/hierarchy2"/>
    <dgm:cxn modelId="{0B61B543-74EC-4B2C-8AA3-3CC123D5AD48}" type="presParOf" srcId="{A7504572-5F0A-4CE3-9ED5-3F4BB4017ABA}" destId="{823307A1-7AE1-499D-B663-492C525DEA5E}" srcOrd="0" destOrd="0" presId="urn:microsoft.com/office/officeart/2005/8/layout/hierarchy2"/>
    <dgm:cxn modelId="{91CD8F20-D0AA-4BDC-8BEE-0849359634A1}" type="presParOf" srcId="{370F40EC-E14C-4414-9DA1-712A18A99AD3}" destId="{3C9CB40D-4901-479C-97AD-12E9EC5FC3DE}" srcOrd="3" destOrd="0" presId="urn:microsoft.com/office/officeart/2005/8/layout/hierarchy2"/>
    <dgm:cxn modelId="{72808FBA-5CA7-4497-BC18-C09AFD4F5BF8}" type="presParOf" srcId="{3C9CB40D-4901-479C-97AD-12E9EC5FC3DE}" destId="{A778E7A7-0E0B-4277-A37D-2681E0DF536B}" srcOrd="0" destOrd="0" presId="urn:microsoft.com/office/officeart/2005/8/layout/hierarchy2"/>
    <dgm:cxn modelId="{31D08332-BB44-4C6C-9B4A-57B86375CE0A}" type="presParOf" srcId="{3C9CB40D-4901-479C-97AD-12E9EC5FC3DE}" destId="{F9D34ECB-AF30-402E-B28A-D583016CA62A}" srcOrd="1" destOrd="0" presId="urn:microsoft.com/office/officeart/2005/8/layout/hierarchy2"/>
    <dgm:cxn modelId="{002E0E66-D69C-4991-A58F-A24FBC14B7CE}" type="presParOf" srcId="{F9D34ECB-AF30-402E-B28A-D583016CA62A}" destId="{7386C6A5-12BF-41EA-BAB7-7F6B9F932A77}" srcOrd="0" destOrd="0" presId="urn:microsoft.com/office/officeart/2005/8/layout/hierarchy2"/>
    <dgm:cxn modelId="{2A73FA47-4642-4180-98F7-C3F1B3F16E07}" type="presParOf" srcId="{7386C6A5-12BF-41EA-BAB7-7F6B9F932A77}" destId="{7645CC97-57DA-436D-9485-8BD4852B040A}" srcOrd="0" destOrd="0" presId="urn:microsoft.com/office/officeart/2005/8/layout/hierarchy2"/>
    <dgm:cxn modelId="{70A175A0-70D7-4D9F-B8C7-953BCC0C6203}" type="presParOf" srcId="{F9D34ECB-AF30-402E-B28A-D583016CA62A}" destId="{D4A4DBA8-07F0-4C9C-B1FF-B1360650189F}" srcOrd="1" destOrd="0" presId="urn:microsoft.com/office/officeart/2005/8/layout/hierarchy2"/>
    <dgm:cxn modelId="{A514FE95-25D8-402A-9043-A2D900743CF2}" type="presParOf" srcId="{D4A4DBA8-07F0-4C9C-B1FF-B1360650189F}" destId="{D491CE87-F63D-4A99-815F-B42913517E46}" srcOrd="0" destOrd="0" presId="urn:microsoft.com/office/officeart/2005/8/layout/hierarchy2"/>
    <dgm:cxn modelId="{C10ADB8F-C184-469E-A953-C989FBC145BB}" type="presParOf" srcId="{D4A4DBA8-07F0-4C9C-B1FF-B1360650189F}" destId="{2430168A-0BA0-475E-B3E8-6407562CFF4C}" srcOrd="1" destOrd="0" presId="urn:microsoft.com/office/officeart/2005/8/layout/hierarchy2"/>
    <dgm:cxn modelId="{3F4F8836-8406-4F29-84EA-A2D982D6B3B5}" type="presParOf" srcId="{F9D34ECB-AF30-402E-B28A-D583016CA62A}" destId="{47E12B4D-0289-4429-BCAC-B3056D6A9E5D}" srcOrd="2" destOrd="0" presId="urn:microsoft.com/office/officeart/2005/8/layout/hierarchy2"/>
    <dgm:cxn modelId="{E536EA8F-A84C-4617-8FA1-CE1022D1EDB2}" type="presParOf" srcId="{47E12B4D-0289-4429-BCAC-B3056D6A9E5D}" destId="{4B6DDD8A-5463-4155-A573-D722CB1B6A9E}" srcOrd="0" destOrd="0" presId="urn:microsoft.com/office/officeart/2005/8/layout/hierarchy2"/>
    <dgm:cxn modelId="{3BD5DA59-83DB-4EF9-A949-1941FDEE6013}" type="presParOf" srcId="{F9D34ECB-AF30-402E-B28A-D583016CA62A}" destId="{E1F99361-FC33-42E0-86F4-103AA71BB076}" srcOrd="3" destOrd="0" presId="urn:microsoft.com/office/officeart/2005/8/layout/hierarchy2"/>
    <dgm:cxn modelId="{F8DA63C0-DF60-4976-A70C-AEB15CAAF7AA}" type="presParOf" srcId="{E1F99361-FC33-42E0-86F4-103AA71BB076}" destId="{726B94E2-6EAB-4BBE-9FC3-D29DF419B816}" srcOrd="0" destOrd="0" presId="urn:microsoft.com/office/officeart/2005/8/layout/hierarchy2"/>
    <dgm:cxn modelId="{8E9E79A9-8BE4-4208-9CF1-1331C967D66E}" type="presParOf" srcId="{E1F99361-FC33-42E0-86F4-103AA71BB076}" destId="{38116B33-480F-484C-AC1E-C76DD94186D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55475-C1D7-4A69-ABB1-739A90E2BC94}">
      <dsp:nvSpPr>
        <dsp:cNvPr id="0" name=""/>
        <dsp:cNvSpPr/>
      </dsp:nvSpPr>
      <dsp:spPr>
        <a:xfrm>
          <a:off x="271269" y="1310488"/>
          <a:ext cx="1213896" cy="606948"/>
        </a:xfrm>
        <a:prstGeom prst="roundRect">
          <a:avLst>
            <a:gd name="adj" fmla="val 10000"/>
          </a:avLst>
        </a:prstGeom>
        <a:gradFill rotWithShape="0">
          <a:gsLst>
            <a:gs pos="0">
              <a:schemeClr val="accent3">
                <a:shade val="60000"/>
                <a:hueOff val="0"/>
                <a:satOff val="0"/>
                <a:lumOff val="0"/>
                <a:alphaOff val="0"/>
                <a:tint val="100000"/>
                <a:shade val="100000"/>
                <a:satMod val="130000"/>
              </a:schemeClr>
            </a:gs>
            <a:gs pos="100000">
              <a:schemeClr val="accent3">
                <a:shade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0" kern="1200">
              <a:ln w="3175" cap="flat">
                <a:solidFill>
                  <a:srgbClr val="00863D"/>
                </a:solidFill>
                <a:prstDash val="sysDot"/>
              </a:ln>
              <a:solidFill>
                <a:srgbClr val="00863D"/>
              </a:solidFill>
            </a:rPr>
            <a:t>Total Product Cost</a:t>
          </a:r>
          <a:endParaRPr lang="en-IN" sz="1100" b="0" kern="1200" dirty="0">
            <a:ln w="3175" cap="flat">
              <a:solidFill>
                <a:srgbClr val="00863D"/>
              </a:solidFill>
              <a:prstDash val="sysDot"/>
            </a:ln>
            <a:solidFill>
              <a:srgbClr val="00863D"/>
            </a:solidFill>
          </a:endParaRPr>
        </a:p>
      </dsp:txBody>
      <dsp:txXfrm>
        <a:off x="289046" y="1328265"/>
        <a:ext cx="1178342" cy="571394"/>
      </dsp:txXfrm>
    </dsp:sp>
    <dsp:sp modelId="{77DF7DA4-CD20-4942-BB9A-9F613F6FF5F0}">
      <dsp:nvSpPr>
        <dsp:cNvPr id="0" name=""/>
        <dsp:cNvSpPr/>
      </dsp:nvSpPr>
      <dsp:spPr>
        <a:xfrm rot="19166822">
          <a:off x="1369772" y="1283710"/>
          <a:ext cx="960837" cy="35815"/>
        </a:xfrm>
        <a:custGeom>
          <a:avLst/>
          <a:gdLst/>
          <a:ahLst/>
          <a:cxnLst/>
          <a:rect l="0" t="0" r="0" b="0"/>
          <a:pathLst>
            <a:path>
              <a:moveTo>
                <a:pt x="0" y="17907"/>
              </a:moveTo>
              <a:lnTo>
                <a:pt x="960837" y="17907"/>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a:p>
      </dsp:txBody>
      <dsp:txXfrm>
        <a:off x="1826170" y="1277597"/>
        <a:ext cx="48041" cy="48041"/>
      </dsp:txXfrm>
    </dsp:sp>
    <dsp:sp modelId="{DE236814-1D9F-49EC-B4F0-9E891AE3B69C}">
      <dsp:nvSpPr>
        <dsp:cNvPr id="0" name=""/>
        <dsp:cNvSpPr/>
      </dsp:nvSpPr>
      <dsp:spPr>
        <a:xfrm>
          <a:off x="2215215" y="685799"/>
          <a:ext cx="1213896" cy="606948"/>
        </a:xfrm>
        <a:prstGeom prst="roundRect">
          <a:avLst>
            <a:gd name="adj" fmla="val 10000"/>
          </a:avLst>
        </a:prstGeom>
        <a:gradFill rotWithShape="0">
          <a:gsLst>
            <a:gs pos="0">
              <a:schemeClr val="accent3">
                <a:shade val="80000"/>
                <a:hueOff val="0"/>
                <a:satOff val="0"/>
                <a:lumOff val="0"/>
                <a:alphaOff val="0"/>
                <a:tint val="100000"/>
                <a:shade val="100000"/>
                <a:satMod val="130000"/>
              </a:schemeClr>
            </a:gs>
            <a:gs pos="100000">
              <a:schemeClr val="accent3">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0" kern="1200">
              <a:ln w="3175" cap="flat">
                <a:solidFill>
                  <a:srgbClr val="00863D"/>
                </a:solidFill>
                <a:prstDash val="sysDot"/>
              </a:ln>
              <a:solidFill>
                <a:srgbClr val="00863D"/>
              </a:solidFill>
            </a:rPr>
            <a:t>Total Capital Investment</a:t>
          </a:r>
          <a:endParaRPr lang="en-IN" sz="1100" b="0" kern="1200" dirty="0">
            <a:ln w="3175" cap="flat">
              <a:solidFill>
                <a:srgbClr val="00863D"/>
              </a:solidFill>
              <a:prstDash val="sysDot"/>
            </a:ln>
            <a:solidFill>
              <a:srgbClr val="00863D"/>
            </a:solidFill>
          </a:endParaRPr>
        </a:p>
      </dsp:txBody>
      <dsp:txXfrm>
        <a:off x="2232992" y="703576"/>
        <a:ext cx="1178342" cy="571394"/>
      </dsp:txXfrm>
    </dsp:sp>
    <dsp:sp modelId="{095ED6BF-AB33-4804-A0D5-EC29CE4CC47C}">
      <dsp:nvSpPr>
        <dsp:cNvPr id="0" name=""/>
        <dsp:cNvSpPr/>
      </dsp:nvSpPr>
      <dsp:spPr>
        <a:xfrm rot="20378506">
          <a:off x="3398896" y="803080"/>
          <a:ext cx="967467" cy="35815"/>
        </a:xfrm>
        <a:custGeom>
          <a:avLst/>
          <a:gdLst/>
          <a:ahLst/>
          <a:cxnLst/>
          <a:rect l="0" t="0" r="0" b="0"/>
          <a:pathLst>
            <a:path>
              <a:moveTo>
                <a:pt x="0" y="17907"/>
              </a:moveTo>
              <a:lnTo>
                <a:pt x="967467" y="17907"/>
              </a:lnTo>
            </a:path>
          </a:pathLst>
        </a:custGeom>
        <a:noFill/>
        <a:ln w="25400"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a:p>
      </dsp:txBody>
      <dsp:txXfrm>
        <a:off x="3858443" y="796801"/>
        <a:ext cx="48373" cy="48373"/>
      </dsp:txXfrm>
    </dsp:sp>
    <dsp:sp modelId="{F4D31168-B21B-43EA-8519-814860904601}">
      <dsp:nvSpPr>
        <dsp:cNvPr id="0" name=""/>
        <dsp:cNvSpPr/>
      </dsp:nvSpPr>
      <dsp:spPr>
        <a:xfrm>
          <a:off x="4336148" y="349228"/>
          <a:ext cx="1213896" cy="606948"/>
        </a:xfrm>
        <a:prstGeom prst="roundRect">
          <a:avLst>
            <a:gd name="adj" fmla="val 10000"/>
          </a:avLst>
        </a:prstGeom>
        <a:gradFill rotWithShape="0">
          <a:gsLst>
            <a:gs pos="0">
              <a:schemeClr val="accent3">
                <a:tint val="99000"/>
                <a:hueOff val="0"/>
                <a:satOff val="0"/>
                <a:lumOff val="0"/>
                <a:alphaOff val="0"/>
                <a:tint val="100000"/>
                <a:shade val="100000"/>
                <a:satMod val="130000"/>
              </a:schemeClr>
            </a:gs>
            <a:gs pos="100000">
              <a:schemeClr val="accent3">
                <a:tint val="99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0" kern="1200">
              <a:ln w="3175" cap="flat">
                <a:solidFill>
                  <a:srgbClr val="00863D"/>
                </a:solidFill>
                <a:prstDash val="sysDot"/>
              </a:ln>
              <a:solidFill>
                <a:srgbClr val="00863D"/>
              </a:solidFill>
            </a:rPr>
            <a:t>Fixed Capital Investment</a:t>
          </a:r>
          <a:endParaRPr lang="en-IN" sz="1100" b="0" kern="1200" dirty="0">
            <a:ln w="3175" cap="flat">
              <a:solidFill>
                <a:srgbClr val="00863D"/>
              </a:solidFill>
              <a:prstDash val="sysDot"/>
            </a:ln>
            <a:solidFill>
              <a:srgbClr val="00863D"/>
            </a:solidFill>
          </a:endParaRPr>
        </a:p>
      </dsp:txBody>
      <dsp:txXfrm>
        <a:off x="4353925" y="367005"/>
        <a:ext cx="1178342" cy="571394"/>
      </dsp:txXfrm>
    </dsp:sp>
    <dsp:sp modelId="{1EAE9E28-BE84-4004-B55C-83CEB7B5B65C}">
      <dsp:nvSpPr>
        <dsp:cNvPr id="0" name=""/>
        <dsp:cNvSpPr/>
      </dsp:nvSpPr>
      <dsp:spPr>
        <a:xfrm rot="20863576">
          <a:off x="5535509" y="499605"/>
          <a:ext cx="1271870" cy="35815"/>
        </a:xfrm>
        <a:custGeom>
          <a:avLst/>
          <a:gdLst/>
          <a:ahLst/>
          <a:cxnLst/>
          <a:rect l="0" t="0" r="0" b="0"/>
          <a:pathLst>
            <a:path>
              <a:moveTo>
                <a:pt x="0" y="17907"/>
              </a:moveTo>
              <a:lnTo>
                <a:pt x="1271870" y="17907"/>
              </a:lnTo>
            </a:path>
          </a:pathLst>
        </a:custGeom>
        <a:noFill/>
        <a:ln w="25400" cap="flat"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a:p>
      </dsp:txBody>
      <dsp:txXfrm>
        <a:off x="6139648" y="485716"/>
        <a:ext cx="63593" cy="63593"/>
      </dsp:txXfrm>
    </dsp:sp>
    <dsp:sp modelId="{FF2F448B-CCC4-4536-835E-D5D6EABD28AA}">
      <dsp:nvSpPr>
        <dsp:cNvPr id="0" name=""/>
        <dsp:cNvSpPr/>
      </dsp:nvSpPr>
      <dsp:spPr>
        <a:xfrm>
          <a:off x="6792844" y="78850"/>
          <a:ext cx="1213896" cy="606948"/>
        </a:xfrm>
        <a:prstGeom prst="roundRect">
          <a:avLst>
            <a:gd name="adj" fmla="val 10000"/>
          </a:avLst>
        </a:prstGeom>
        <a:gradFill rotWithShape="0">
          <a:gsLst>
            <a:gs pos="0">
              <a:srgbClr val="FF490D"/>
            </a:gs>
            <a:gs pos="100000">
              <a:schemeClr val="accent3">
                <a:tint val="7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0" kern="1200" dirty="0">
              <a:ln w="3175" cap="flat">
                <a:solidFill>
                  <a:srgbClr val="00863D"/>
                </a:solidFill>
                <a:prstDash val="sysDot"/>
              </a:ln>
              <a:solidFill>
                <a:srgbClr val="00863D"/>
              </a:solidFill>
            </a:rPr>
            <a:t>Manufacturing FCI (Direct cost)</a:t>
          </a:r>
        </a:p>
      </dsp:txBody>
      <dsp:txXfrm>
        <a:off x="6810621" y="96627"/>
        <a:ext cx="1178342" cy="571394"/>
      </dsp:txXfrm>
    </dsp:sp>
    <dsp:sp modelId="{73BFE003-9D04-4588-AFFD-9251607D994C}">
      <dsp:nvSpPr>
        <dsp:cNvPr id="0" name=""/>
        <dsp:cNvSpPr/>
      </dsp:nvSpPr>
      <dsp:spPr>
        <a:xfrm rot="1198203">
          <a:off x="5510519" y="859298"/>
          <a:ext cx="1314701" cy="35815"/>
        </a:xfrm>
        <a:custGeom>
          <a:avLst/>
          <a:gdLst/>
          <a:ahLst/>
          <a:cxnLst/>
          <a:rect l="0" t="0" r="0" b="0"/>
          <a:pathLst>
            <a:path>
              <a:moveTo>
                <a:pt x="0" y="17907"/>
              </a:moveTo>
              <a:lnTo>
                <a:pt x="1314701" y="17907"/>
              </a:lnTo>
            </a:path>
          </a:pathLst>
        </a:custGeom>
        <a:noFill/>
        <a:ln w="25400" cap="flat" cmpd="sng" algn="ctr">
          <a:solidFill>
            <a:schemeClr val="accent3">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a:p>
      </dsp:txBody>
      <dsp:txXfrm>
        <a:off x="6135002" y="844338"/>
        <a:ext cx="65735" cy="65735"/>
      </dsp:txXfrm>
    </dsp:sp>
    <dsp:sp modelId="{09F39B63-89EB-4893-8906-5256238D2AF6}">
      <dsp:nvSpPr>
        <dsp:cNvPr id="0" name=""/>
        <dsp:cNvSpPr/>
      </dsp:nvSpPr>
      <dsp:spPr>
        <a:xfrm>
          <a:off x="6785694" y="798236"/>
          <a:ext cx="1213896" cy="606948"/>
        </a:xfrm>
        <a:prstGeom prst="roundRect">
          <a:avLst>
            <a:gd name="adj" fmla="val 10000"/>
          </a:avLst>
        </a:prstGeom>
        <a:gradFill rotWithShape="0">
          <a:gsLst>
            <a:gs pos="0">
              <a:srgbClr val="FF490D"/>
            </a:gs>
            <a:gs pos="100000">
              <a:schemeClr val="accent3">
                <a:tint val="7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0" kern="1200" dirty="0">
              <a:ln w="3175" cap="flat">
                <a:solidFill>
                  <a:srgbClr val="00863D"/>
                </a:solidFill>
                <a:prstDash val="sysDot"/>
              </a:ln>
              <a:solidFill>
                <a:srgbClr val="00863D"/>
              </a:solidFill>
            </a:rPr>
            <a:t>Non-Manufacturing FCI (Indirect cost)</a:t>
          </a:r>
        </a:p>
      </dsp:txBody>
      <dsp:txXfrm>
        <a:off x="6803471" y="816013"/>
        <a:ext cx="1178342" cy="571394"/>
      </dsp:txXfrm>
    </dsp:sp>
    <dsp:sp modelId="{6DFC2E66-FE11-48FD-AA52-5F2B69D00FA9}">
      <dsp:nvSpPr>
        <dsp:cNvPr id="0" name=""/>
        <dsp:cNvSpPr/>
      </dsp:nvSpPr>
      <dsp:spPr>
        <a:xfrm rot="1303525">
          <a:off x="3394435" y="1152075"/>
          <a:ext cx="976390" cy="35815"/>
        </a:xfrm>
        <a:custGeom>
          <a:avLst/>
          <a:gdLst/>
          <a:ahLst/>
          <a:cxnLst/>
          <a:rect l="0" t="0" r="0" b="0"/>
          <a:pathLst>
            <a:path>
              <a:moveTo>
                <a:pt x="0" y="17907"/>
              </a:moveTo>
              <a:lnTo>
                <a:pt x="976390" y="17907"/>
              </a:lnTo>
            </a:path>
          </a:pathLst>
        </a:custGeom>
        <a:noFill/>
        <a:ln w="25400"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a:p>
      </dsp:txBody>
      <dsp:txXfrm>
        <a:off x="3858220" y="1145573"/>
        <a:ext cx="48819" cy="48819"/>
      </dsp:txXfrm>
    </dsp:sp>
    <dsp:sp modelId="{6C8B6895-6354-464B-A3C7-E1041ED8F578}">
      <dsp:nvSpPr>
        <dsp:cNvPr id="0" name=""/>
        <dsp:cNvSpPr/>
      </dsp:nvSpPr>
      <dsp:spPr>
        <a:xfrm>
          <a:off x="4336148" y="1047218"/>
          <a:ext cx="1213896" cy="606948"/>
        </a:xfrm>
        <a:prstGeom prst="roundRect">
          <a:avLst>
            <a:gd name="adj" fmla="val 10000"/>
          </a:avLst>
        </a:prstGeom>
        <a:gradFill rotWithShape="0">
          <a:gsLst>
            <a:gs pos="0">
              <a:schemeClr val="accent3">
                <a:tint val="99000"/>
                <a:hueOff val="0"/>
                <a:satOff val="0"/>
                <a:lumOff val="0"/>
                <a:alphaOff val="0"/>
                <a:tint val="100000"/>
                <a:shade val="100000"/>
                <a:satMod val="130000"/>
              </a:schemeClr>
            </a:gs>
            <a:gs pos="100000">
              <a:schemeClr val="accent3">
                <a:tint val="99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0" kern="1200">
              <a:ln w="3175" cap="flat">
                <a:solidFill>
                  <a:srgbClr val="00863D"/>
                </a:solidFill>
                <a:prstDash val="sysDot"/>
              </a:ln>
              <a:solidFill>
                <a:srgbClr val="00863D"/>
              </a:solidFill>
            </a:rPr>
            <a:t>Working Capital</a:t>
          </a:r>
          <a:endParaRPr lang="en-IN" sz="1100" b="0" kern="1200" dirty="0">
            <a:ln w="3175" cap="flat">
              <a:solidFill>
                <a:srgbClr val="00863D"/>
              </a:solidFill>
              <a:prstDash val="sysDot"/>
            </a:ln>
            <a:solidFill>
              <a:srgbClr val="00863D"/>
            </a:solidFill>
          </a:endParaRPr>
        </a:p>
      </dsp:txBody>
      <dsp:txXfrm>
        <a:off x="4353925" y="1064995"/>
        <a:ext cx="1178342" cy="571394"/>
      </dsp:txXfrm>
    </dsp:sp>
    <dsp:sp modelId="{A7504572-5F0A-4CE3-9ED5-3F4BB4017ABA}">
      <dsp:nvSpPr>
        <dsp:cNvPr id="0" name=""/>
        <dsp:cNvSpPr/>
      </dsp:nvSpPr>
      <dsp:spPr>
        <a:xfrm rot="2578745">
          <a:off x="1352563" y="1932865"/>
          <a:ext cx="988104" cy="35815"/>
        </a:xfrm>
        <a:custGeom>
          <a:avLst/>
          <a:gdLst/>
          <a:ahLst/>
          <a:cxnLst/>
          <a:rect l="0" t="0" r="0" b="0"/>
          <a:pathLst>
            <a:path>
              <a:moveTo>
                <a:pt x="0" y="17907"/>
              </a:moveTo>
              <a:lnTo>
                <a:pt x="988104" y="17907"/>
              </a:lnTo>
            </a:path>
          </a:pathLst>
        </a:custGeom>
        <a:noFill/>
        <a:ln w="2540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a:p>
      </dsp:txBody>
      <dsp:txXfrm>
        <a:off x="1821913" y="1926070"/>
        <a:ext cx="49405" cy="49405"/>
      </dsp:txXfrm>
    </dsp:sp>
    <dsp:sp modelId="{A778E7A7-0E0B-4277-A37D-2681E0DF536B}">
      <dsp:nvSpPr>
        <dsp:cNvPr id="0" name=""/>
        <dsp:cNvSpPr/>
      </dsp:nvSpPr>
      <dsp:spPr>
        <a:xfrm>
          <a:off x="2208065" y="1984110"/>
          <a:ext cx="1213896" cy="606948"/>
        </a:xfrm>
        <a:prstGeom prst="roundRect">
          <a:avLst>
            <a:gd name="adj" fmla="val 10000"/>
          </a:avLst>
        </a:prstGeom>
        <a:gradFill rotWithShape="0">
          <a:gsLst>
            <a:gs pos="0">
              <a:schemeClr val="accent3">
                <a:shade val="80000"/>
                <a:hueOff val="0"/>
                <a:satOff val="0"/>
                <a:lumOff val="0"/>
                <a:alphaOff val="0"/>
                <a:tint val="100000"/>
                <a:shade val="100000"/>
                <a:satMod val="130000"/>
              </a:schemeClr>
            </a:gs>
            <a:gs pos="100000">
              <a:schemeClr val="accent3">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0" kern="1200">
              <a:ln w="3175" cap="flat">
                <a:solidFill>
                  <a:srgbClr val="00863D"/>
                </a:solidFill>
                <a:prstDash val="sysDot"/>
              </a:ln>
              <a:solidFill>
                <a:srgbClr val="00863D"/>
              </a:solidFill>
            </a:rPr>
            <a:t>Total Direct Production Cost</a:t>
          </a:r>
          <a:endParaRPr lang="en-IN" sz="1100" b="0" kern="1200" dirty="0">
            <a:ln w="3175" cap="flat">
              <a:solidFill>
                <a:srgbClr val="00863D"/>
              </a:solidFill>
              <a:prstDash val="sysDot"/>
            </a:ln>
            <a:solidFill>
              <a:srgbClr val="00863D"/>
            </a:solidFill>
          </a:endParaRPr>
        </a:p>
      </dsp:txBody>
      <dsp:txXfrm>
        <a:off x="2225842" y="2001887"/>
        <a:ext cx="1178342" cy="571394"/>
      </dsp:txXfrm>
    </dsp:sp>
    <dsp:sp modelId="{7386C6A5-12BF-41EA-BAB7-7F6B9F932A77}">
      <dsp:nvSpPr>
        <dsp:cNvPr id="0" name=""/>
        <dsp:cNvSpPr/>
      </dsp:nvSpPr>
      <dsp:spPr>
        <a:xfrm rot="20721277">
          <a:off x="3406612" y="2150226"/>
          <a:ext cx="944885" cy="35815"/>
        </a:xfrm>
        <a:custGeom>
          <a:avLst/>
          <a:gdLst/>
          <a:ahLst/>
          <a:cxnLst/>
          <a:rect l="0" t="0" r="0" b="0"/>
          <a:pathLst>
            <a:path>
              <a:moveTo>
                <a:pt x="0" y="17907"/>
              </a:moveTo>
              <a:lnTo>
                <a:pt x="944885" y="17907"/>
              </a:lnTo>
            </a:path>
          </a:pathLst>
        </a:custGeom>
        <a:noFill/>
        <a:ln w="25400"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a:p>
      </dsp:txBody>
      <dsp:txXfrm>
        <a:off x="3855433" y="2144511"/>
        <a:ext cx="47244" cy="47244"/>
      </dsp:txXfrm>
    </dsp:sp>
    <dsp:sp modelId="{D491CE87-F63D-4A99-815F-B42913517E46}">
      <dsp:nvSpPr>
        <dsp:cNvPr id="0" name=""/>
        <dsp:cNvSpPr/>
      </dsp:nvSpPr>
      <dsp:spPr>
        <a:xfrm>
          <a:off x="4336148" y="1745209"/>
          <a:ext cx="1213896" cy="606948"/>
        </a:xfrm>
        <a:prstGeom prst="roundRect">
          <a:avLst>
            <a:gd name="adj" fmla="val 10000"/>
          </a:avLst>
        </a:prstGeom>
        <a:gradFill rotWithShape="0">
          <a:gsLst>
            <a:gs pos="0">
              <a:schemeClr val="accent3">
                <a:tint val="99000"/>
                <a:hueOff val="0"/>
                <a:satOff val="0"/>
                <a:lumOff val="0"/>
                <a:alphaOff val="0"/>
                <a:tint val="100000"/>
                <a:shade val="100000"/>
                <a:satMod val="130000"/>
              </a:schemeClr>
            </a:gs>
            <a:gs pos="100000">
              <a:schemeClr val="accent3">
                <a:tint val="99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0" kern="1200">
              <a:ln w="3175" cap="flat">
                <a:solidFill>
                  <a:srgbClr val="00863D"/>
                </a:solidFill>
                <a:prstDash val="sysDot"/>
              </a:ln>
              <a:solidFill>
                <a:srgbClr val="00863D"/>
              </a:solidFill>
            </a:rPr>
            <a:t>Feedstock</a:t>
          </a:r>
          <a:endParaRPr lang="en-IN" sz="1100" b="0" kern="1200" dirty="0">
            <a:ln w="3175" cap="flat">
              <a:solidFill>
                <a:srgbClr val="00863D"/>
              </a:solidFill>
              <a:prstDash val="sysDot"/>
            </a:ln>
            <a:solidFill>
              <a:srgbClr val="00863D"/>
            </a:solidFill>
          </a:endParaRPr>
        </a:p>
      </dsp:txBody>
      <dsp:txXfrm>
        <a:off x="4353925" y="1762986"/>
        <a:ext cx="1178342" cy="571394"/>
      </dsp:txXfrm>
    </dsp:sp>
    <dsp:sp modelId="{47E12B4D-0289-4429-BCAC-B3056D6A9E5D}">
      <dsp:nvSpPr>
        <dsp:cNvPr id="0" name=""/>
        <dsp:cNvSpPr/>
      </dsp:nvSpPr>
      <dsp:spPr>
        <a:xfrm rot="1599905">
          <a:off x="3367562" y="2499221"/>
          <a:ext cx="1022985" cy="35815"/>
        </a:xfrm>
        <a:custGeom>
          <a:avLst/>
          <a:gdLst/>
          <a:ahLst/>
          <a:cxnLst/>
          <a:rect l="0" t="0" r="0" b="0"/>
          <a:pathLst>
            <a:path>
              <a:moveTo>
                <a:pt x="0" y="17907"/>
              </a:moveTo>
              <a:lnTo>
                <a:pt x="1022985" y="17907"/>
              </a:lnTo>
            </a:path>
          </a:pathLst>
        </a:custGeom>
        <a:noFill/>
        <a:ln w="25400" cap="flat" cmpd="sng" algn="ctr">
          <a:solidFill>
            <a:schemeClr val="accent3">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0" kern="1200"/>
        </a:p>
      </dsp:txBody>
      <dsp:txXfrm>
        <a:off x="3853480" y="2491554"/>
        <a:ext cx="51149" cy="51149"/>
      </dsp:txXfrm>
    </dsp:sp>
    <dsp:sp modelId="{726B94E2-6EAB-4BBE-9FC3-D29DF419B816}">
      <dsp:nvSpPr>
        <dsp:cNvPr id="0" name=""/>
        <dsp:cNvSpPr/>
      </dsp:nvSpPr>
      <dsp:spPr>
        <a:xfrm>
          <a:off x="4336148" y="2443199"/>
          <a:ext cx="1213896" cy="606948"/>
        </a:xfrm>
        <a:prstGeom prst="roundRect">
          <a:avLst>
            <a:gd name="adj" fmla="val 10000"/>
          </a:avLst>
        </a:prstGeom>
        <a:gradFill rotWithShape="0">
          <a:gsLst>
            <a:gs pos="0">
              <a:schemeClr val="accent3">
                <a:tint val="99000"/>
                <a:hueOff val="0"/>
                <a:satOff val="0"/>
                <a:lumOff val="0"/>
                <a:alphaOff val="0"/>
                <a:tint val="100000"/>
                <a:shade val="100000"/>
                <a:satMod val="130000"/>
              </a:schemeClr>
            </a:gs>
            <a:gs pos="100000">
              <a:schemeClr val="accent3">
                <a:tint val="99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0" kern="1200">
              <a:ln w="3175" cap="flat">
                <a:solidFill>
                  <a:srgbClr val="00863D"/>
                </a:solidFill>
                <a:prstDash val="sysDot"/>
              </a:ln>
              <a:solidFill>
                <a:srgbClr val="00863D"/>
              </a:solidFill>
            </a:rPr>
            <a:t>Utility Cost</a:t>
          </a:r>
          <a:endParaRPr lang="en-IN" sz="1100" b="0" kern="1200" dirty="0">
            <a:ln w="3175" cap="flat">
              <a:solidFill>
                <a:srgbClr val="00863D"/>
              </a:solidFill>
              <a:prstDash val="sysDot"/>
            </a:ln>
            <a:solidFill>
              <a:srgbClr val="00863D"/>
            </a:solidFill>
          </a:endParaRPr>
        </a:p>
      </dsp:txBody>
      <dsp:txXfrm>
        <a:off x="4353925" y="2460976"/>
        <a:ext cx="1178342" cy="5713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7379CA-807D-02F2-6A25-3A095EED83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A87A8D5-09A4-3CAA-2C67-9F5127A27D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D8090D-8308-4190-8CE4-6E2870C40F4E}" type="datetimeFigureOut">
              <a:rPr lang="en-IN" smtClean="0"/>
              <a:t>10-11-2023</a:t>
            </a:fld>
            <a:endParaRPr lang="en-IN"/>
          </a:p>
        </p:txBody>
      </p:sp>
      <p:sp>
        <p:nvSpPr>
          <p:cNvPr id="4" name="Footer Placeholder 3">
            <a:extLst>
              <a:ext uri="{FF2B5EF4-FFF2-40B4-BE49-F238E27FC236}">
                <a16:creationId xmlns:a16="http://schemas.microsoft.com/office/drawing/2014/main" id="{9A5D7352-834F-BCE7-2E10-FC14AE02E7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1717679-C634-CE20-5E0D-082BA3286D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049AAD-F823-4D2D-96D5-CC0FD71768A3}" type="slidenum">
              <a:rPr lang="en-IN" smtClean="0"/>
              <a:t>‹#›</a:t>
            </a:fld>
            <a:endParaRPr lang="en-IN"/>
          </a:p>
        </p:txBody>
      </p:sp>
    </p:spTree>
    <p:extLst>
      <p:ext uri="{BB962C8B-B14F-4D97-AF65-F5344CB8AC3E}">
        <p14:creationId xmlns:p14="http://schemas.microsoft.com/office/powerpoint/2010/main" val="1051322857"/>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4e13fb2caa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4e13fb2caa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e13fb2caa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e13fb2caa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3602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e13fb2caa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e13fb2caa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86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4e13fb2caa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4e13fb2caa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4e13fb2caa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4e13fb2caa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813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e13fb2caa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e13fb2caa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399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e13fb2caa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e13fb2caa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297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e13fb2caa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e13fb2caa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774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e13fb2caa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e13fb2caa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598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e13fb2caa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e13fb2caa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709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e13fb2caa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e13fb2caa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047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9" name="Google Shape;49;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1">
            <a:alphaModFix/>
          </a:blip>
          <a:stretch>
            <a:fillRect/>
          </a:stretch>
        </p:blipFill>
        <p:spPr>
          <a:xfrm>
            <a:off x="8357650" y="0"/>
            <a:ext cx="786351" cy="686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6" name="Picture 2" descr="Deploy biomass and biofuels against Russian oil, coal and gas dependence -  Agro &amp; Chemistry">
            <a:extLst>
              <a:ext uri="{FF2B5EF4-FFF2-40B4-BE49-F238E27FC236}">
                <a16:creationId xmlns:a16="http://schemas.microsoft.com/office/drawing/2014/main" id="{08D71486-188C-3C72-3ADE-CDF272447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013132-2B60-D121-6470-C866C4EABB19}"/>
              </a:ext>
            </a:extLst>
          </p:cNvPr>
          <p:cNvSpPr txBox="1"/>
          <p:nvPr/>
        </p:nvSpPr>
        <p:spPr>
          <a:xfrm>
            <a:off x="955294" y="661919"/>
            <a:ext cx="7530050" cy="1569660"/>
          </a:xfrm>
          <a:prstGeom prst="rect">
            <a:avLst/>
          </a:prstGeom>
          <a:noFill/>
        </p:spPr>
        <p:txBody>
          <a:bodyPr wrap="square">
            <a:spAutoFit/>
          </a:bodyPr>
          <a:lstStyle/>
          <a:p>
            <a:pPr algn="ctr"/>
            <a:r>
              <a:rPr lang="en-US" sz="3200" b="1" dirty="0">
                <a:ln>
                  <a:solidFill>
                    <a:schemeClr val="accent1"/>
                  </a:solidFill>
                </a:ln>
                <a:solidFill>
                  <a:schemeClr val="bg1"/>
                </a:solidFill>
                <a:effectLst>
                  <a:outerShdw blurRad="63500" sx="102000" sy="102000" algn="ctr" rotWithShape="0">
                    <a:prstClr val="black">
                      <a:alpha val="40000"/>
                    </a:prstClr>
                  </a:outerShdw>
                </a:effectLst>
                <a:latin typeface="Cooper Black" panose="0208090404030B020404" pitchFamily="18" charset="0"/>
                <a:ea typeface="Artifakt Element Book" panose="020B0503050000020004" pitchFamily="34" charset="0"/>
                <a:cs typeface="Arial" panose="020B0604020202020204" pitchFamily="34" charset="0"/>
                <a:sym typeface="Alfa Slab One"/>
              </a:rPr>
              <a:t>Techno Economic Evaluation of Bio-Oil Production From Biomass </a:t>
            </a:r>
          </a:p>
          <a:p>
            <a:pPr algn="ctr"/>
            <a:r>
              <a:rPr lang="en-US" sz="3200" b="1" dirty="0">
                <a:ln>
                  <a:solidFill>
                    <a:schemeClr val="accent1"/>
                  </a:solidFill>
                </a:ln>
                <a:solidFill>
                  <a:schemeClr val="bg1"/>
                </a:solidFill>
                <a:effectLst>
                  <a:outerShdw blurRad="63500" sx="102000" sy="102000" algn="ctr" rotWithShape="0">
                    <a:prstClr val="black">
                      <a:alpha val="40000"/>
                    </a:prstClr>
                  </a:outerShdw>
                </a:effectLst>
                <a:latin typeface="Cooper Black" panose="0208090404030B020404" pitchFamily="18" charset="0"/>
                <a:ea typeface="Artifakt Element Book" panose="020B0503050000020004" pitchFamily="34" charset="0"/>
                <a:cs typeface="Arial" panose="020B0604020202020204" pitchFamily="34" charset="0"/>
                <a:sym typeface="Alfa Slab One"/>
              </a:rPr>
              <a:t>via Fast Pyrolysis</a:t>
            </a:r>
            <a:endParaRPr lang="en-IN" sz="2800" dirty="0">
              <a:ln>
                <a:solidFill>
                  <a:schemeClr val="accent1"/>
                </a:solidFill>
              </a:ln>
              <a:solidFill>
                <a:schemeClr val="bg1"/>
              </a:solidFill>
              <a:effectLst>
                <a:outerShdw blurRad="63500" sx="102000" sy="102000" algn="ctr" rotWithShape="0">
                  <a:prstClr val="black">
                    <a:alpha val="40000"/>
                  </a:prstClr>
                </a:outerShdw>
              </a:effectLst>
              <a:latin typeface="Cooper Black" panose="0208090404030B020404" pitchFamily="18" charset="0"/>
              <a:ea typeface="Artifakt Element Book" panose="020B05030500000200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B06DDFF3-7816-7041-BA7A-F302708A59D5}"/>
              </a:ext>
            </a:extLst>
          </p:cNvPr>
          <p:cNvSpPr/>
          <p:nvPr/>
        </p:nvSpPr>
        <p:spPr>
          <a:xfrm>
            <a:off x="2928758" y="3700086"/>
            <a:ext cx="3200400" cy="1017270"/>
          </a:xfrm>
          <a:prstGeom prst="roundRect">
            <a:avLst>
              <a:gd name="adj" fmla="val 50000"/>
            </a:avLst>
          </a:prstGeom>
          <a:solidFill>
            <a:schemeClr val="bg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19535B1-6678-3159-1444-4E30ADE391DE}"/>
              </a:ext>
            </a:extLst>
          </p:cNvPr>
          <p:cNvSpPr txBox="1"/>
          <p:nvPr/>
        </p:nvSpPr>
        <p:spPr>
          <a:xfrm>
            <a:off x="2643728" y="3795554"/>
            <a:ext cx="3485430"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666666"/>
              </a:buClr>
              <a:buSzPts val="2400"/>
              <a:buFont typeface="Proxima Nova"/>
              <a:buNone/>
              <a:tabLst/>
              <a:defRPr/>
            </a:pPr>
            <a:r>
              <a:rPr lang="en-GB" sz="1500" b="1" dirty="0">
                <a:solidFill>
                  <a:schemeClr val="accent1">
                    <a:lumMod val="50000"/>
                  </a:schemeClr>
                </a:solidFill>
                <a:latin typeface="Lucida Calligraphy" panose="03010101010101010101" pitchFamily="66" charset="0"/>
                <a:ea typeface="Calibri" panose="020F0502020204030204" pitchFamily="34" charset="0"/>
                <a:cs typeface="Calibri" panose="020F0502020204030204" pitchFamily="34" charset="0"/>
                <a:sym typeface="Proxima Nova"/>
              </a:rPr>
              <a:t>D. Ujwala</a:t>
            </a:r>
            <a:r>
              <a:rPr kumimoji="0" lang="en-GB" sz="1500" b="1" i="0" u="none" strike="noStrike" kern="0" cap="none" spc="0" normalizeH="0" baseline="0" noProof="0" dirty="0">
                <a:ln>
                  <a:noFill/>
                </a:ln>
                <a:solidFill>
                  <a:schemeClr val="accent1">
                    <a:lumMod val="50000"/>
                  </a:schemeClr>
                </a:solidFill>
                <a:effectLst/>
                <a:uLnTx/>
                <a:uFillTx/>
                <a:latin typeface="Lucida Calligraphy" panose="03010101010101010101" pitchFamily="66" charset="0"/>
                <a:ea typeface="Calibri" panose="020F0502020204030204" pitchFamily="34" charset="0"/>
                <a:cs typeface="Calibri" panose="020F0502020204030204" pitchFamily="34" charset="0"/>
                <a:sym typeface="Proxima Nova"/>
              </a:rPr>
              <a:t> (</a:t>
            </a:r>
            <a:r>
              <a:rPr kumimoji="0" lang="en-GB" sz="1500" b="1" i="1" u="none" strike="noStrike" kern="0" cap="none" spc="0" normalizeH="0" baseline="0" noProof="0" dirty="0">
                <a:ln>
                  <a:noFill/>
                </a:ln>
                <a:solidFill>
                  <a:schemeClr val="accent1">
                    <a:lumMod val="50000"/>
                  </a:schemeClr>
                </a:solidFill>
                <a:effectLst/>
                <a:uLnTx/>
                <a:uFillTx/>
                <a:latin typeface="Lucida Bright" panose="02040602050505020304" pitchFamily="18" charset="0"/>
                <a:ea typeface="Calibri" panose="020F0502020204030204" pitchFamily="34" charset="0"/>
                <a:cs typeface="Calibri" panose="020F0502020204030204" pitchFamily="34" charset="0"/>
                <a:sym typeface="Proxima Nova"/>
              </a:rPr>
              <a:t>CH20B035</a:t>
            </a:r>
            <a:r>
              <a:rPr kumimoji="0" lang="en-GB" sz="1500" b="1" i="0" u="none" strike="noStrike" kern="0" cap="none" spc="0" normalizeH="0" baseline="0" noProof="0" dirty="0">
                <a:ln>
                  <a:noFill/>
                </a:ln>
                <a:solidFill>
                  <a:schemeClr val="accent1">
                    <a:lumMod val="50000"/>
                  </a:schemeClr>
                </a:solidFill>
                <a:effectLst/>
                <a:uLnTx/>
                <a:uFillTx/>
                <a:latin typeface="Lucida Calligraphy" panose="03010101010101010101" pitchFamily="66" charset="0"/>
                <a:ea typeface="Calibri" panose="020F0502020204030204" pitchFamily="34" charset="0"/>
                <a:cs typeface="Calibri" panose="020F0502020204030204" pitchFamily="34" charset="0"/>
                <a:sym typeface="Proxima Nova"/>
              </a:rPr>
              <a:t>)</a:t>
            </a:r>
          </a:p>
          <a:p>
            <a:pPr marL="0" marR="0" lvl="0" indent="0" algn="ctr" defTabSz="914400" rtl="0" eaLnBrk="1" fontAlgn="auto" latinLnBrk="0" hangingPunct="1">
              <a:lnSpc>
                <a:spcPct val="100000"/>
              </a:lnSpc>
              <a:spcBef>
                <a:spcPts val="0"/>
              </a:spcBef>
              <a:spcAft>
                <a:spcPts val="0"/>
              </a:spcAft>
              <a:buClr>
                <a:srgbClr val="666666"/>
              </a:buClr>
              <a:buSzPts val="2400"/>
              <a:buFont typeface="Proxima Nova"/>
              <a:buNone/>
              <a:tabLst/>
              <a:defRPr/>
            </a:pPr>
            <a:r>
              <a:rPr lang="en-GB" sz="1500" b="1" dirty="0">
                <a:solidFill>
                  <a:schemeClr val="accent1">
                    <a:lumMod val="50000"/>
                  </a:schemeClr>
                </a:solidFill>
                <a:latin typeface="Lucida Calligraphy" panose="03010101010101010101" pitchFamily="66" charset="0"/>
                <a:ea typeface="Calibri" panose="020F0502020204030204" pitchFamily="34" charset="0"/>
                <a:cs typeface="Calibri" panose="020F0502020204030204" pitchFamily="34" charset="0"/>
                <a:sym typeface="Proxima Nova"/>
              </a:rPr>
              <a:t>P. Pragathi Sree (</a:t>
            </a:r>
            <a:r>
              <a:rPr lang="en-GB" sz="1500" b="1" i="1" dirty="0">
                <a:solidFill>
                  <a:schemeClr val="accent1">
                    <a:lumMod val="50000"/>
                  </a:schemeClr>
                </a:solidFill>
                <a:latin typeface="Lucida Bright" panose="02040602050505020304" pitchFamily="18" charset="0"/>
                <a:ea typeface="Calibri" panose="020F0502020204030204" pitchFamily="34" charset="0"/>
                <a:cs typeface="Calibri" panose="020F0502020204030204" pitchFamily="34" charset="0"/>
                <a:sym typeface="Proxima Nova"/>
              </a:rPr>
              <a:t>CH20B078)</a:t>
            </a:r>
          </a:p>
          <a:p>
            <a:pPr marL="0" marR="0" lvl="0" indent="0" algn="ctr" defTabSz="914400" rtl="0" eaLnBrk="1" fontAlgn="auto" latinLnBrk="0" hangingPunct="1">
              <a:lnSpc>
                <a:spcPct val="100000"/>
              </a:lnSpc>
              <a:spcBef>
                <a:spcPts val="0"/>
              </a:spcBef>
              <a:spcAft>
                <a:spcPts val="0"/>
              </a:spcAft>
              <a:buClr>
                <a:srgbClr val="666666"/>
              </a:buClr>
              <a:buSzPts val="2400"/>
              <a:buFont typeface="Proxima Nova"/>
              <a:buNone/>
              <a:tabLst/>
              <a:defRPr/>
            </a:pPr>
            <a:r>
              <a:rPr kumimoji="0" lang="en-GB" sz="1500" b="1" i="0" u="none" strike="noStrike" kern="0" cap="none" spc="0" normalizeH="0" baseline="0" noProof="0" dirty="0">
                <a:ln>
                  <a:noFill/>
                </a:ln>
                <a:solidFill>
                  <a:schemeClr val="accent1">
                    <a:lumMod val="50000"/>
                  </a:schemeClr>
                </a:solidFill>
                <a:effectLst/>
                <a:uLnTx/>
                <a:uFillTx/>
                <a:latin typeface="Lucida Calligraphy" panose="03010101010101010101" pitchFamily="66" charset="0"/>
                <a:ea typeface="Calibri" panose="020F0502020204030204" pitchFamily="34" charset="0"/>
                <a:cs typeface="Calibri" panose="020F0502020204030204" pitchFamily="34" charset="0"/>
                <a:sym typeface="Proxima Nova"/>
              </a:rPr>
              <a:t>V. Aditya Ram (</a:t>
            </a:r>
            <a:r>
              <a:rPr lang="en-GB" sz="1500" b="1" i="1" dirty="0">
                <a:solidFill>
                  <a:schemeClr val="accent1">
                    <a:lumMod val="50000"/>
                  </a:schemeClr>
                </a:solidFill>
                <a:latin typeface="Lucida Bright" panose="02040602050505020304" pitchFamily="18" charset="0"/>
                <a:ea typeface="Calibri" panose="020F0502020204030204" pitchFamily="34" charset="0"/>
                <a:cs typeface="Calibri" panose="020F0502020204030204" pitchFamily="34" charset="0"/>
                <a:sym typeface="Proxima Nova"/>
              </a:rPr>
              <a:t>CH20B114</a:t>
            </a:r>
            <a:r>
              <a:rPr kumimoji="0" lang="en-GB" sz="1500" b="1" i="0" u="none" strike="noStrike" kern="0" cap="none" spc="0" normalizeH="0" baseline="0" noProof="0" dirty="0">
                <a:ln>
                  <a:noFill/>
                </a:ln>
                <a:solidFill>
                  <a:schemeClr val="accent1">
                    <a:lumMod val="50000"/>
                  </a:schemeClr>
                </a:solidFill>
                <a:effectLst/>
                <a:uLnTx/>
                <a:uFillTx/>
                <a:latin typeface="Lucida Calligraphy" panose="03010101010101010101" pitchFamily="66" charset="0"/>
                <a:ea typeface="Calibri" panose="020F0502020204030204" pitchFamily="34" charset="0"/>
                <a:cs typeface="Calibri" panose="020F0502020204030204" pitchFamily="34" charset="0"/>
                <a:sym typeface="Proxima Nova"/>
              </a:rPr>
              <a:t>)</a:t>
            </a:r>
          </a:p>
          <a:p>
            <a:pPr marL="0" marR="0" lvl="0" indent="0" algn="ctr" defTabSz="914400" rtl="0" eaLnBrk="1" fontAlgn="auto" latinLnBrk="0" hangingPunct="1">
              <a:lnSpc>
                <a:spcPct val="100000"/>
              </a:lnSpc>
              <a:spcBef>
                <a:spcPts val="0"/>
              </a:spcBef>
              <a:spcAft>
                <a:spcPts val="0"/>
              </a:spcAft>
              <a:buClr>
                <a:srgbClr val="666666"/>
              </a:buClr>
              <a:buSzPts val="2400"/>
              <a:buFont typeface="Proxima Nova"/>
              <a:buNone/>
              <a:tabLst/>
              <a:defRPr/>
            </a:pPr>
            <a:endParaRPr kumimoji="0" lang="en-GB" sz="1500" b="1" i="0" u="none" strike="noStrike" kern="0" cap="none" spc="0" normalizeH="0" baseline="0" noProof="0" dirty="0">
              <a:ln>
                <a:noFill/>
              </a:ln>
              <a:solidFill>
                <a:schemeClr val="accent1">
                  <a:lumMod val="50000"/>
                </a:schemeClr>
              </a:solidFill>
              <a:effectLst/>
              <a:uLnTx/>
              <a:uFillTx/>
              <a:latin typeface="Book Antiqua" panose="02040602050305030304" pitchFamily="18" charset="0"/>
              <a:ea typeface="Calibri" panose="020F0502020204030204" pitchFamily="34" charset="0"/>
              <a:cs typeface="Calibri" panose="020F0502020204030204" pitchFamily="34" charset="0"/>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62FC24"/>
            </a:gs>
            <a:gs pos="75000">
              <a:srgbClr val="B1FE92"/>
            </a:gs>
            <a:gs pos="100000">
              <a:schemeClr val="bg1"/>
            </a:gs>
          </a:gsLst>
          <a:lin ang="18900000" scaled="1"/>
        </a:gra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03527" y="66196"/>
            <a:ext cx="8520600" cy="572700"/>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GB" b="1" dirty="0">
                <a:solidFill>
                  <a:schemeClr val="bg1"/>
                </a:solidFill>
                <a:latin typeface="Book Antiqua" panose="02040602050305030304" pitchFamily="18" charset="0"/>
                <a:ea typeface="Calibri" panose="020F0502020204030204" pitchFamily="34" charset="0"/>
                <a:cs typeface="Calibri" panose="020F0502020204030204" pitchFamily="34" charset="0"/>
              </a:rPr>
              <a:t>        Bio-oil Production Cost and Analysis </a:t>
            </a:r>
            <a:endParaRPr b="1" dirty="0">
              <a:solidFill>
                <a:schemeClr val="bg1"/>
              </a:solidFill>
              <a:latin typeface="Book Antiqua" panose="02040602050305030304" pitchFamily="18" charset="0"/>
              <a:ea typeface="Calibri" panose="020F0502020204030204" pitchFamily="34" charset="0"/>
              <a:cs typeface="Calibri" panose="020F0502020204030204" pitchFamily="34" charset="0"/>
            </a:endParaRPr>
          </a:p>
        </p:txBody>
      </p:sp>
      <p:sp>
        <p:nvSpPr>
          <p:cNvPr id="71" name="Google Shape;71;p15"/>
          <p:cNvSpPr txBox="1">
            <a:spLocks noGrp="1"/>
          </p:cNvSpPr>
          <p:nvPr>
            <p:ph type="body" idx="1"/>
          </p:nvPr>
        </p:nvSpPr>
        <p:spPr>
          <a:xfrm>
            <a:off x="111821" y="757135"/>
            <a:ext cx="8903592" cy="3416400"/>
          </a:xfrm>
          <a:prstGeom prst="rect">
            <a:avLst/>
          </a:prstGeom>
        </p:spPr>
        <p:txBody>
          <a:bodyPr spcFirstLastPara="1" wrap="square" lIns="91425" tIns="91425" rIns="91425" bIns="91425" anchor="t" anchorCtr="0">
            <a:noAutofit/>
          </a:bodyPr>
          <a:lstStyle/>
          <a:p>
            <a:pPr marL="285750" lvl="0" indent="-285750" algn="just" rtl="0">
              <a:lnSpc>
                <a:spcPct val="100000"/>
              </a:lnSpc>
              <a:spcBef>
                <a:spcPts val="0"/>
              </a:spcBef>
              <a:spcAft>
                <a:spcPts val="1200"/>
              </a:spcAft>
              <a:buFont typeface="Wingdings" panose="05000000000000000000" pitchFamily="2" charset="2"/>
              <a:buChar char="q"/>
            </a:pPr>
            <a:r>
              <a:rPr lang="en-US" sz="1400" dirty="0">
                <a:solidFill>
                  <a:srgbClr val="282828"/>
                </a:solidFill>
                <a:latin typeface="Calibri" panose="020F0502020204030204" pitchFamily="34" charset="0"/>
                <a:ea typeface="Calibri" panose="020F0502020204030204" pitchFamily="34" charset="0"/>
                <a:cs typeface="Calibri" panose="020F0502020204030204" pitchFamily="34" charset="0"/>
              </a:rPr>
              <a:t>B</a:t>
            </a: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io-oil production cost from the fast pyrolysis of 2000 tons per day woodchips is 1.09 $/L. </a:t>
            </a:r>
          </a:p>
          <a:p>
            <a:pPr marL="285750" lvl="0" indent="-285750" algn="just" rtl="0">
              <a:lnSpc>
                <a:spcPct val="100000"/>
              </a:lnSpc>
              <a:spcBef>
                <a:spcPts val="0"/>
              </a:spcBef>
              <a:spcAft>
                <a:spcPts val="1200"/>
              </a:spcAft>
              <a:buFont typeface="Wingdings" panose="05000000000000000000" pitchFamily="2" charset="2"/>
              <a:buChar char="q"/>
            </a:pP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They also tested the feasible plant size optimization from 500 to 5,000 tons per day and determined that a 3,000 tons per day capacity is well suited based on economic analysis.</a:t>
            </a:r>
            <a:endParaRPr lang="en-US" sz="1400" b="0" i="0" dirty="0">
              <a:solidFill>
                <a:schemeClr val="tx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1200"/>
              </a:spcAft>
              <a:buFont typeface="Wingdings" panose="05000000000000000000" pitchFamily="2" charset="2"/>
              <a:buChar char="q"/>
            </a:pPr>
            <a:endParaRPr sz="14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cxnSp>
        <p:nvCxnSpPr>
          <p:cNvPr id="2" name="Straight Connector 1">
            <a:extLst>
              <a:ext uri="{FF2B5EF4-FFF2-40B4-BE49-F238E27FC236}">
                <a16:creationId xmlns:a16="http://schemas.microsoft.com/office/drawing/2014/main" id="{354B0458-758B-7BA8-3268-7C4E3412F522}"/>
              </a:ext>
            </a:extLst>
          </p:cNvPr>
          <p:cNvCxnSpPr>
            <a:cxnSpLocks/>
          </p:cNvCxnSpPr>
          <p:nvPr/>
        </p:nvCxnSpPr>
        <p:spPr>
          <a:xfrm>
            <a:off x="0" y="698015"/>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87F6EC5F-61E4-AD44-2A10-9BE78DAA2170}"/>
              </a:ext>
            </a:extLst>
          </p:cNvPr>
          <p:cNvGraphicFramePr>
            <a:graphicFrameLocks noGrp="1"/>
          </p:cNvGraphicFramePr>
          <p:nvPr>
            <p:extLst>
              <p:ext uri="{D42A27DB-BD31-4B8C-83A1-F6EECF244321}">
                <p14:modId xmlns:p14="http://schemas.microsoft.com/office/powerpoint/2010/main" val="3083111529"/>
              </p:ext>
            </p:extLst>
          </p:nvPr>
        </p:nvGraphicFramePr>
        <p:xfrm>
          <a:off x="228600" y="1685660"/>
          <a:ext cx="8695527" cy="3391644"/>
        </p:xfrm>
        <a:graphic>
          <a:graphicData uri="http://schemas.openxmlformats.org/drawingml/2006/table">
            <a:tbl>
              <a:tblPr firstRow="1" bandRow="1">
                <a:tableStyleId>{1FECB4D8-DB02-4DC6-A0A2-4F2EBAE1DC90}</a:tableStyleId>
              </a:tblPr>
              <a:tblGrid>
                <a:gridCol w="2489548">
                  <a:extLst>
                    <a:ext uri="{9D8B030D-6E8A-4147-A177-3AD203B41FA5}">
                      <a16:colId xmlns:a16="http://schemas.microsoft.com/office/drawing/2014/main" val="2764362459"/>
                    </a:ext>
                  </a:extLst>
                </a:gridCol>
                <a:gridCol w="3544866">
                  <a:extLst>
                    <a:ext uri="{9D8B030D-6E8A-4147-A177-3AD203B41FA5}">
                      <a16:colId xmlns:a16="http://schemas.microsoft.com/office/drawing/2014/main" val="2601914519"/>
                    </a:ext>
                  </a:extLst>
                </a:gridCol>
                <a:gridCol w="2661113">
                  <a:extLst>
                    <a:ext uri="{9D8B030D-6E8A-4147-A177-3AD203B41FA5}">
                      <a16:colId xmlns:a16="http://schemas.microsoft.com/office/drawing/2014/main" val="2942218270"/>
                    </a:ext>
                  </a:extLst>
                </a:gridCol>
              </a:tblGrid>
              <a:tr h="273656">
                <a:tc>
                  <a:txBody>
                    <a:bodyPr/>
                    <a:lstStyle/>
                    <a:p>
                      <a:r>
                        <a:rPr lang="en-IN" sz="1200" dirty="0"/>
                        <a:t>Source of Bio-oil</a:t>
                      </a:r>
                      <a:endParaRPr lang="en-IN" sz="1200" dirty="0">
                        <a:latin typeface="Cambria" panose="02040503050406030204" pitchFamily="18" charset="0"/>
                        <a:ea typeface="Cambria" panose="02040503050406030204" pitchFamily="18" charset="0"/>
                      </a:endParaRPr>
                    </a:p>
                  </a:txBody>
                  <a:tcPr/>
                </a:tc>
                <a:tc>
                  <a:txBody>
                    <a:bodyPr/>
                    <a:lstStyle/>
                    <a:p>
                      <a:r>
                        <a:rPr lang="en-IN" sz="1200" dirty="0"/>
                        <a:t>Capacity</a:t>
                      </a:r>
                      <a:endParaRPr lang="en-IN" sz="1200" dirty="0">
                        <a:latin typeface="Cambria" panose="02040503050406030204" pitchFamily="18" charset="0"/>
                        <a:ea typeface="Cambria" panose="02040503050406030204" pitchFamily="18" charset="0"/>
                      </a:endParaRPr>
                    </a:p>
                  </a:txBody>
                  <a:tcPr/>
                </a:tc>
                <a:tc>
                  <a:txBody>
                    <a:bodyPr/>
                    <a:lstStyle/>
                    <a:p>
                      <a:r>
                        <a:rPr lang="en-IN" sz="1200" dirty="0"/>
                        <a:t>Cost of Bio-oil</a:t>
                      </a:r>
                      <a:endParaRPr lang="en-IN" sz="12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603980602"/>
                  </a:ext>
                </a:extLst>
              </a:tr>
              <a:tr h="273656">
                <a:tc>
                  <a:txBody>
                    <a:bodyPr/>
                    <a:lstStyle/>
                    <a:p>
                      <a:r>
                        <a:rPr lang="en-IN" sz="1200" dirty="0">
                          <a:solidFill>
                            <a:schemeClr val="tx2">
                              <a:lumMod val="10000"/>
                            </a:schemeClr>
                          </a:solidFill>
                        </a:rPr>
                        <a:t>Municipal Sewage</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50kg/h</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3.130(euro/kg)</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459225078"/>
                  </a:ext>
                </a:extLst>
              </a:tr>
              <a:tr h="273656">
                <a:tc>
                  <a:txBody>
                    <a:bodyPr/>
                    <a:lstStyle/>
                    <a:p>
                      <a:r>
                        <a:rPr lang="en-IN" sz="1200" dirty="0">
                          <a:solidFill>
                            <a:schemeClr val="tx2">
                              <a:lumMod val="10000"/>
                            </a:schemeClr>
                          </a:solidFill>
                        </a:rPr>
                        <a:t>Napier Grass bagasse</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49kg/h</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$5.81/gallon ($1.45/L) GGE</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256414562"/>
                  </a:ext>
                </a:extLst>
              </a:tr>
              <a:tr h="273656">
                <a:tc>
                  <a:txBody>
                    <a:bodyPr/>
                    <a:lstStyle/>
                    <a:p>
                      <a:r>
                        <a:rPr lang="en-IN" sz="1200" dirty="0">
                          <a:solidFill>
                            <a:schemeClr val="tx2">
                              <a:lumMod val="10000"/>
                            </a:schemeClr>
                          </a:solidFill>
                        </a:rPr>
                        <a:t>Sludge Scum</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3.5 wet tons of scum, 265 dry tons of sludge daily</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$1.85/gallon</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966998285"/>
                  </a:ext>
                </a:extLst>
              </a:tr>
              <a:tr h="0">
                <a:tc>
                  <a:txBody>
                    <a:bodyPr/>
                    <a:lstStyle/>
                    <a:p>
                      <a:r>
                        <a:rPr lang="en-IN" sz="1200" dirty="0">
                          <a:solidFill>
                            <a:schemeClr val="tx2">
                              <a:lumMod val="10000"/>
                            </a:schemeClr>
                          </a:solidFill>
                        </a:rPr>
                        <a:t>Horse Manure</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200 metric dry ton/day</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($1.35-$1.8 L^-1) of jet fuel </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666009113"/>
                  </a:ext>
                </a:extLst>
              </a:tr>
              <a:tr h="171451">
                <a:tc>
                  <a:txBody>
                    <a:bodyPr/>
                    <a:lstStyle/>
                    <a:p>
                      <a:r>
                        <a:rPr lang="en-IN" sz="1200" dirty="0">
                          <a:solidFill>
                            <a:schemeClr val="tx2">
                              <a:lumMod val="10000"/>
                            </a:schemeClr>
                          </a:solidFill>
                        </a:rPr>
                        <a:t>Pine</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chemeClr val="tx2">
                              <a:lumMod val="10000"/>
                            </a:schemeClr>
                          </a:solidFill>
                        </a:rPr>
                        <a:t>1000 metric dry ton/day</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4.01-6.84 $/gal</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095568030"/>
                  </a:ext>
                </a:extLst>
              </a:tr>
              <a:tr h="0">
                <a:tc>
                  <a:txBody>
                    <a:bodyPr/>
                    <a:lstStyle/>
                    <a:p>
                      <a:r>
                        <a:rPr lang="en-IN" sz="1200" dirty="0">
                          <a:solidFill>
                            <a:schemeClr val="tx2">
                              <a:lumMod val="10000"/>
                            </a:schemeClr>
                          </a:solidFill>
                        </a:rPr>
                        <a:t>Sorghum bagasse, Corn stover, Palm kernel, Switch Grass</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solidFill>
                            <a:schemeClr val="tx2">
                              <a:lumMod val="10000"/>
                            </a:schemeClr>
                          </a:solidFill>
                        </a:rPr>
                        <a:t>2000 metric tons/day</a:t>
                      </a:r>
                    </a:p>
                    <a:p>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$2.5-$5/gallon</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665063314"/>
                  </a:ext>
                </a:extLst>
              </a:tr>
              <a:tr h="369942">
                <a:tc>
                  <a:txBody>
                    <a:bodyPr/>
                    <a:lstStyle/>
                    <a:p>
                      <a:r>
                        <a:rPr lang="en-IN" sz="1200" dirty="0">
                          <a:solidFill>
                            <a:schemeClr val="tx2">
                              <a:lumMod val="10000"/>
                            </a:schemeClr>
                          </a:solidFill>
                        </a:rPr>
                        <a:t>Beechwood</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500 MT/day</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2.32-3.08$/gallon</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500728621"/>
                  </a:ext>
                </a:extLst>
              </a:tr>
              <a:tr h="0">
                <a:tc>
                  <a:txBody>
                    <a:bodyPr/>
                    <a:lstStyle/>
                    <a:p>
                      <a:r>
                        <a:rPr lang="en-IN" sz="1200" dirty="0">
                          <a:solidFill>
                            <a:schemeClr val="tx2">
                              <a:lumMod val="10000"/>
                            </a:schemeClr>
                          </a:solidFill>
                        </a:rPr>
                        <a:t>Pinewood</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72 MT/day</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6.25 pounds/GGE</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474712306"/>
                  </a:ext>
                </a:extLst>
              </a:tr>
              <a:tr h="369942">
                <a:tc>
                  <a:txBody>
                    <a:bodyPr/>
                    <a:lstStyle/>
                    <a:p>
                      <a:r>
                        <a:rPr lang="en-IN" sz="1200" dirty="0">
                          <a:solidFill>
                            <a:schemeClr val="tx2">
                              <a:lumMod val="10000"/>
                            </a:schemeClr>
                          </a:solidFill>
                        </a:rPr>
                        <a:t>Red Oak</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2000 dry MT/day</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$3.09/gallon</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374582704"/>
                  </a:ext>
                </a:extLst>
              </a:tr>
              <a:tr h="0">
                <a:tc>
                  <a:txBody>
                    <a:bodyPr/>
                    <a:lstStyle/>
                    <a:p>
                      <a:r>
                        <a:rPr lang="en-IN" sz="1200" dirty="0">
                          <a:solidFill>
                            <a:schemeClr val="tx2">
                              <a:lumMod val="10000"/>
                            </a:schemeClr>
                          </a:solidFill>
                        </a:rPr>
                        <a:t>Microalgae</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2000 MT/day</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200" dirty="0">
                          <a:solidFill>
                            <a:schemeClr val="tx2">
                              <a:lumMod val="10000"/>
                            </a:schemeClr>
                          </a:solidFill>
                        </a:rPr>
                        <a:t>$ 1.49 &amp; $1.8 per litre</a:t>
                      </a:r>
                      <a:endParaRPr lang="en-IN" sz="12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846364009"/>
                  </a:ext>
                </a:extLst>
              </a:tr>
            </a:tbl>
          </a:graphicData>
        </a:graphic>
      </p:graphicFrame>
    </p:spTree>
    <p:extLst>
      <p:ext uri="{BB962C8B-B14F-4D97-AF65-F5344CB8AC3E}">
        <p14:creationId xmlns:p14="http://schemas.microsoft.com/office/powerpoint/2010/main" val="1834739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rgbClr val="62FC24"/>
            </a:gs>
            <a:gs pos="45000">
              <a:srgbClr val="B1FE92"/>
            </a:gs>
            <a:gs pos="1000">
              <a:schemeClr val="bg1"/>
            </a:gs>
          </a:gsLst>
          <a:path path="shape">
            <a:fillToRect l="50000" t="50000" r="50000" b="50000"/>
          </a:path>
        </a:gra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03527" y="66196"/>
            <a:ext cx="8520600" cy="572700"/>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GB" b="1" dirty="0">
                <a:solidFill>
                  <a:schemeClr val="tx1">
                    <a:lumMod val="50000"/>
                  </a:schemeClr>
                </a:solidFill>
                <a:latin typeface="Book Antiqua" panose="02040602050305030304" pitchFamily="18" charset="0"/>
                <a:ea typeface="Calibri" panose="020F0502020204030204" pitchFamily="34" charset="0"/>
                <a:cs typeface="Calibri" panose="020F0502020204030204" pitchFamily="34" charset="0"/>
              </a:rPr>
              <a:t>                                   </a:t>
            </a:r>
            <a:r>
              <a:rPr lang="en-GB" b="1" dirty="0">
                <a:solidFill>
                  <a:schemeClr val="bg1"/>
                </a:solidFill>
                <a:latin typeface="Book Antiqua" panose="02040602050305030304" pitchFamily="18" charset="0"/>
                <a:ea typeface="Calibri" panose="020F0502020204030204" pitchFamily="34" charset="0"/>
                <a:cs typeface="Calibri" panose="020F0502020204030204" pitchFamily="34" charset="0"/>
              </a:rPr>
              <a:t>RESULTS</a:t>
            </a:r>
            <a:r>
              <a:rPr lang="en-GB" b="1" dirty="0">
                <a:solidFill>
                  <a:schemeClr val="tx1">
                    <a:lumMod val="50000"/>
                  </a:schemeClr>
                </a:solidFill>
                <a:latin typeface="Book Antiqua" panose="02040602050305030304" pitchFamily="18" charset="0"/>
                <a:ea typeface="Calibri" panose="020F0502020204030204" pitchFamily="34" charset="0"/>
                <a:cs typeface="Calibri" panose="020F0502020204030204" pitchFamily="34" charset="0"/>
              </a:rPr>
              <a:t> </a:t>
            </a:r>
            <a:endParaRPr b="1" dirty="0">
              <a:solidFill>
                <a:schemeClr val="tx1">
                  <a:lumMod val="50000"/>
                </a:schemeClr>
              </a:solidFill>
              <a:latin typeface="Book Antiqua" panose="02040602050305030304" pitchFamily="18" charset="0"/>
              <a:ea typeface="Calibri" panose="020F0502020204030204" pitchFamily="34" charset="0"/>
              <a:cs typeface="Calibri" panose="020F0502020204030204" pitchFamily="34" charset="0"/>
            </a:endParaRPr>
          </a:p>
        </p:txBody>
      </p:sp>
      <p:sp>
        <p:nvSpPr>
          <p:cNvPr id="71" name="Google Shape;71;p15"/>
          <p:cNvSpPr txBox="1">
            <a:spLocks noGrp="1"/>
          </p:cNvSpPr>
          <p:nvPr>
            <p:ph type="body" idx="1"/>
          </p:nvPr>
        </p:nvSpPr>
        <p:spPr>
          <a:xfrm>
            <a:off x="111821" y="757135"/>
            <a:ext cx="8903592" cy="3416400"/>
          </a:xfrm>
          <a:prstGeom prst="rect">
            <a:avLst/>
          </a:prstGeom>
        </p:spPr>
        <p:txBody>
          <a:bodyPr spcFirstLastPara="1" wrap="square" lIns="91425" tIns="91425" rIns="91425" bIns="91425" anchor="t" anchorCtr="0">
            <a:noAutofit/>
          </a:bodyPr>
          <a:lstStyle/>
          <a:p>
            <a:pPr marL="285750" lvl="0" indent="-285750" algn="just" rtl="0">
              <a:lnSpc>
                <a:spcPct val="100000"/>
              </a:lnSpc>
              <a:spcBef>
                <a:spcPts val="0"/>
              </a:spcBef>
              <a:spcAft>
                <a:spcPts val="1200"/>
              </a:spcAft>
              <a:buFont typeface="Wingdings" panose="05000000000000000000" pitchFamily="2" charset="2"/>
              <a:buChar char="q"/>
            </a:pP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Heat integration application in pyrolysis leads to the sustainability of the process via energy recovery and reduces the overall process’s utilities cost. </a:t>
            </a:r>
          </a:p>
          <a:p>
            <a:pPr marL="285750" lvl="0" indent="-285750" algn="just" rtl="0">
              <a:lnSpc>
                <a:spcPct val="100000"/>
              </a:lnSpc>
              <a:spcBef>
                <a:spcPts val="0"/>
              </a:spcBef>
              <a:spcAft>
                <a:spcPts val="1200"/>
              </a:spcAft>
              <a:buFont typeface="Wingdings" panose="05000000000000000000" pitchFamily="2" charset="2"/>
              <a:buChar char="q"/>
            </a:pP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The overall pyrolysis process is endothermic, and heat is required to complete the significant reactions. The combustible gases produced as a co-product during fast pyrolysis can also provide the process heat. These approaches reduce the overall utilities and operation cost, which positively affect the bio-oil production cost. </a:t>
            </a:r>
          </a:p>
          <a:p>
            <a:pPr marL="285750" lvl="0" indent="-285750" algn="just" rtl="0">
              <a:lnSpc>
                <a:spcPct val="100000"/>
              </a:lnSpc>
              <a:spcBef>
                <a:spcPts val="0"/>
              </a:spcBef>
              <a:spcAft>
                <a:spcPts val="1200"/>
              </a:spcAft>
              <a:buFont typeface="Wingdings" panose="05000000000000000000" pitchFamily="2" charset="2"/>
              <a:buChar char="q"/>
            </a:pP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Using a blended feedstock (mixture of two or more different biomass) is beneficial because of the massive variety in biomass selection, lower risk,  lower carriage costs and lower operation costs of the process</a:t>
            </a:r>
          </a:p>
          <a:p>
            <a:pPr marL="285750" lvl="0" indent="-285750" algn="just" rtl="0">
              <a:lnSpc>
                <a:spcPct val="100000"/>
              </a:lnSpc>
              <a:spcBef>
                <a:spcPts val="0"/>
              </a:spcBef>
              <a:spcAft>
                <a:spcPts val="1200"/>
              </a:spcAft>
              <a:buFont typeface="Wingdings" panose="05000000000000000000" pitchFamily="2" charset="2"/>
              <a:buChar char="q"/>
            </a:pP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Bio-fuel upgrading is another suitable technique for making a product commercially feasible. Several kinds of catalysts used for the bio-oil upgradation (N</a:t>
            </a:r>
            <a:r>
              <a:rPr lang="en-US" sz="1400" b="0" i="0" baseline="-25000" dirty="0">
                <a:solidFill>
                  <a:srgbClr val="3E3D40"/>
                </a:solidFill>
                <a:effectLst/>
                <a:latin typeface="Calibri" panose="020F0502020204030204" pitchFamily="34" charset="0"/>
                <a:ea typeface="Calibri" panose="020F0502020204030204" pitchFamily="34" charset="0"/>
                <a:cs typeface="Calibri" panose="020F0502020204030204" pitchFamily="34" charset="0"/>
              </a:rPr>
              <a:t>i</a:t>
            </a: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zeolite, Al</a:t>
            </a:r>
            <a:r>
              <a:rPr lang="en-US" sz="1400" b="0" i="0" baseline="-25000" dirty="0">
                <a:solidFill>
                  <a:srgbClr val="3E3D40"/>
                </a:solidFill>
                <a:effectLst/>
                <a:latin typeface="Calibri" panose="020F0502020204030204" pitchFamily="34" charset="0"/>
                <a:ea typeface="Calibri" panose="020F0502020204030204" pitchFamily="34" charset="0"/>
                <a:cs typeface="Calibri" panose="020F0502020204030204" pitchFamily="34" charset="0"/>
              </a:rPr>
              <a:t>2</a:t>
            </a: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O</a:t>
            </a:r>
            <a:r>
              <a:rPr lang="en-US" sz="1400" b="0" i="0" baseline="-25000" dirty="0">
                <a:solidFill>
                  <a:srgbClr val="3E3D40"/>
                </a:solidFill>
                <a:effectLst/>
                <a:latin typeface="Calibri" panose="020F0502020204030204" pitchFamily="34" charset="0"/>
                <a:ea typeface="Calibri" panose="020F0502020204030204" pitchFamily="34" charset="0"/>
                <a:cs typeface="Calibri" panose="020F0502020204030204" pitchFamily="34" charset="0"/>
              </a:rPr>
              <a:t>3</a:t>
            </a: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P</a:t>
            </a:r>
            <a:r>
              <a:rPr lang="en-US" sz="1400" b="0" i="0" baseline="-25000" dirty="0">
                <a:solidFill>
                  <a:srgbClr val="3E3D40"/>
                </a:solidFill>
                <a:effectLst/>
                <a:latin typeface="Calibri" panose="020F0502020204030204" pitchFamily="34" charset="0"/>
                <a:ea typeface="Calibri" panose="020F0502020204030204" pitchFamily="34" charset="0"/>
                <a:cs typeface="Calibri" panose="020F0502020204030204" pitchFamily="34" charset="0"/>
              </a:rPr>
              <a:t>d</a:t>
            </a: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P</a:t>
            </a:r>
            <a:r>
              <a:rPr lang="en-US" sz="1400" b="0" i="0" baseline="-25000" dirty="0">
                <a:solidFill>
                  <a:srgbClr val="3E3D40"/>
                </a:solidFill>
                <a:effectLst/>
                <a:latin typeface="Calibri" panose="020F0502020204030204" pitchFamily="34" charset="0"/>
                <a:ea typeface="Calibri" panose="020F0502020204030204" pitchFamily="34" charset="0"/>
                <a:cs typeface="Calibri" panose="020F0502020204030204" pitchFamily="34" charset="0"/>
              </a:rPr>
              <a:t>t</a:t>
            </a: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TiO</a:t>
            </a:r>
            <a:r>
              <a:rPr lang="en-US" sz="1400" b="0" i="0" baseline="-25000" dirty="0">
                <a:solidFill>
                  <a:srgbClr val="3E3D40"/>
                </a:solidFill>
                <a:effectLst/>
                <a:latin typeface="Calibri" panose="020F0502020204030204" pitchFamily="34" charset="0"/>
                <a:ea typeface="Calibri" panose="020F0502020204030204" pitchFamily="34" charset="0"/>
                <a:cs typeface="Calibri" panose="020F0502020204030204" pitchFamily="34" charset="0"/>
              </a:rPr>
              <a:t>2</a:t>
            </a: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err="1">
                <a:solidFill>
                  <a:srgbClr val="282828"/>
                </a:solidFill>
                <a:effectLst/>
                <a:latin typeface="Calibri" panose="020F0502020204030204" pitchFamily="34" charset="0"/>
                <a:ea typeface="Calibri" panose="020F0502020204030204" pitchFamily="34" charset="0"/>
                <a:cs typeface="Calibri" panose="020F0502020204030204" pitchFamily="34" charset="0"/>
              </a:rPr>
              <a:t>etc</a:t>
            </a: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a:t>
            </a:r>
          </a:p>
          <a:p>
            <a:pPr marL="285750" lvl="0" indent="-285750" algn="just" rtl="0">
              <a:lnSpc>
                <a:spcPct val="100000"/>
              </a:lnSpc>
              <a:spcBef>
                <a:spcPts val="0"/>
              </a:spcBef>
              <a:spcAft>
                <a:spcPts val="1200"/>
              </a:spcAft>
              <a:buFont typeface="Wingdings" panose="05000000000000000000" pitchFamily="2" charset="2"/>
              <a:buChar char="q"/>
            </a:pP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Catalytic upgrading contributes to the operational cost and can be reduced using a less expensive catalyst. </a:t>
            </a:r>
          </a:p>
          <a:p>
            <a:pPr marL="285750" lvl="0" indent="-285750" algn="just" rtl="0">
              <a:lnSpc>
                <a:spcPct val="100000"/>
              </a:lnSpc>
              <a:spcBef>
                <a:spcPts val="0"/>
              </a:spcBef>
              <a:spcAft>
                <a:spcPts val="1200"/>
              </a:spcAft>
              <a:buFont typeface="Wingdings" panose="05000000000000000000" pitchFamily="2" charset="2"/>
              <a:buChar char="q"/>
            </a:pP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Furthermore, pyrolysis plants with a higher capacity can produce less expansive bio-oil than smaller plants. </a:t>
            </a:r>
          </a:p>
          <a:p>
            <a:pPr marL="285750" lvl="0" indent="-285750" algn="just" rtl="0">
              <a:lnSpc>
                <a:spcPct val="100000"/>
              </a:lnSpc>
              <a:spcBef>
                <a:spcPts val="0"/>
              </a:spcBef>
              <a:spcAft>
                <a:spcPts val="1200"/>
              </a:spcAft>
              <a:buFont typeface="Wingdings" panose="05000000000000000000" pitchFamily="2" charset="2"/>
              <a:buChar char="q"/>
            </a:pP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Recycling is another route to enhancing economic potential. Research has been conducted on rape straw, corn stalks, and camphor wood, in which gases produced during the pyrolysis process are recycled.</a:t>
            </a:r>
            <a:endParaRPr sz="14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cxnSp>
        <p:nvCxnSpPr>
          <p:cNvPr id="2" name="Straight Connector 1">
            <a:extLst>
              <a:ext uri="{FF2B5EF4-FFF2-40B4-BE49-F238E27FC236}">
                <a16:creationId xmlns:a16="http://schemas.microsoft.com/office/drawing/2014/main" id="{354B0458-758B-7BA8-3268-7C4E3412F522}"/>
              </a:ext>
            </a:extLst>
          </p:cNvPr>
          <p:cNvCxnSpPr>
            <a:cxnSpLocks/>
          </p:cNvCxnSpPr>
          <p:nvPr/>
        </p:nvCxnSpPr>
        <p:spPr>
          <a:xfrm>
            <a:off x="0" y="698015"/>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7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62FC24"/>
            </a:gs>
            <a:gs pos="44000">
              <a:srgbClr val="B1FE92"/>
            </a:gs>
            <a:gs pos="0">
              <a:schemeClr val="bg1"/>
            </a:gs>
          </a:gsLst>
          <a:path path="rect">
            <a:fillToRect l="50000" t="50000" r="50000" b="50000"/>
          </a:path>
          <a:tileRect/>
        </a:gra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03527" y="66196"/>
            <a:ext cx="8520600" cy="572700"/>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GB" b="1" dirty="0">
                <a:solidFill>
                  <a:schemeClr val="tx1">
                    <a:lumMod val="50000"/>
                  </a:schemeClr>
                </a:solidFill>
                <a:latin typeface="Book Antiqua" panose="02040602050305030304" pitchFamily="18" charset="0"/>
                <a:ea typeface="Calibri" panose="020F0502020204030204" pitchFamily="34" charset="0"/>
                <a:cs typeface="Calibri" panose="020F0502020204030204" pitchFamily="34" charset="0"/>
              </a:rPr>
              <a:t>                            </a:t>
            </a:r>
            <a:r>
              <a:rPr lang="en-GB" b="1" dirty="0">
                <a:solidFill>
                  <a:schemeClr val="bg1"/>
                </a:solidFill>
                <a:latin typeface="Book Antiqua" panose="02040602050305030304" pitchFamily="18" charset="0"/>
                <a:ea typeface="Calibri" panose="020F0502020204030204" pitchFamily="34" charset="0"/>
                <a:cs typeface="Calibri" panose="020F0502020204030204" pitchFamily="34" charset="0"/>
              </a:rPr>
              <a:t> CONCLUSION </a:t>
            </a:r>
            <a:endParaRPr b="1" dirty="0">
              <a:solidFill>
                <a:schemeClr val="bg1"/>
              </a:solidFill>
              <a:latin typeface="Book Antiqua" panose="02040602050305030304" pitchFamily="18" charset="0"/>
              <a:ea typeface="Calibri" panose="020F0502020204030204" pitchFamily="34" charset="0"/>
              <a:cs typeface="Calibri" panose="020F0502020204030204" pitchFamily="34" charset="0"/>
            </a:endParaRPr>
          </a:p>
        </p:txBody>
      </p:sp>
      <p:sp>
        <p:nvSpPr>
          <p:cNvPr id="71" name="Google Shape;71;p15"/>
          <p:cNvSpPr txBox="1">
            <a:spLocks noGrp="1"/>
          </p:cNvSpPr>
          <p:nvPr>
            <p:ph type="body" idx="1"/>
          </p:nvPr>
        </p:nvSpPr>
        <p:spPr>
          <a:xfrm>
            <a:off x="501041" y="863550"/>
            <a:ext cx="8091814" cy="3416400"/>
          </a:xfrm>
          <a:prstGeom prst="rect">
            <a:avLst/>
          </a:prstGeom>
        </p:spPr>
        <p:txBody>
          <a:bodyPr spcFirstLastPara="1" wrap="square" lIns="91425" tIns="91425" rIns="91425" bIns="91425" anchor="t" anchorCtr="0">
            <a:noAutofit/>
          </a:bodyPr>
          <a:lstStyle/>
          <a:p>
            <a:pPr marL="285750" lvl="0" indent="-285750" algn="just" rtl="0">
              <a:lnSpc>
                <a:spcPct val="100000"/>
              </a:lnSpc>
              <a:spcBef>
                <a:spcPts val="0"/>
              </a:spcBef>
              <a:spcAft>
                <a:spcPts val="1200"/>
              </a:spcAft>
              <a:buFont typeface="Wingdings" panose="05000000000000000000" pitchFamily="2" charset="2"/>
              <a:buChar char="q"/>
            </a:pP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Fast pyrolysis is the most beneficial method to extract bio-oil products from biomass feedstock.</a:t>
            </a:r>
          </a:p>
          <a:p>
            <a:pPr marL="285750" lvl="0" indent="-285750" algn="just" rtl="0">
              <a:lnSpc>
                <a:spcPct val="100000"/>
              </a:lnSpc>
              <a:spcBef>
                <a:spcPts val="0"/>
              </a:spcBef>
              <a:spcAft>
                <a:spcPts val="1200"/>
              </a:spcAft>
              <a:buFont typeface="Wingdings" panose="05000000000000000000" pitchFamily="2" charset="2"/>
              <a:buChar char="q"/>
            </a:pP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Bio-oil and its properties differ considerably depending on the feedstock configuration and structure, residence time, and temperature. Few reports on economic analysis of the fast pyrolysis process make it commercially stable.</a:t>
            </a:r>
          </a:p>
          <a:p>
            <a:pPr marL="285750" lvl="0" indent="-285750" algn="just" rtl="0">
              <a:lnSpc>
                <a:spcPct val="100000"/>
              </a:lnSpc>
              <a:spcBef>
                <a:spcPts val="0"/>
              </a:spcBef>
              <a:spcAft>
                <a:spcPts val="1200"/>
              </a:spcAft>
              <a:buFont typeface="Wingdings" panose="05000000000000000000" pitchFamily="2" charset="2"/>
              <a:buChar char="q"/>
            </a:pP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A series of aspects, such as plant life expectancy, raw feed, technological parameters, and biomass price, regulate the economic stability of bio-oil production from fast pyrolysis.</a:t>
            </a:r>
            <a:endParaRPr lang="en-US" sz="1400" dirty="0">
              <a:solidFill>
                <a:srgbClr val="282828"/>
              </a:solidFill>
              <a:latin typeface="Calibri" panose="020F0502020204030204" pitchFamily="34" charset="0"/>
              <a:ea typeface="Calibri" panose="020F0502020204030204" pitchFamily="34" charset="0"/>
              <a:cs typeface="Calibri" panose="020F0502020204030204" pitchFamily="34" charset="0"/>
            </a:endParaRPr>
          </a:p>
          <a:p>
            <a:pPr marL="285750" lvl="0" indent="-285750" algn="just" rtl="0">
              <a:lnSpc>
                <a:spcPct val="100000"/>
              </a:lnSpc>
              <a:spcBef>
                <a:spcPts val="0"/>
              </a:spcBef>
              <a:spcAft>
                <a:spcPts val="1200"/>
              </a:spcAft>
              <a:buFont typeface="Wingdings" panose="05000000000000000000" pitchFamily="2" charset="2"/>
              <a:buChar char="q"/>
            </a:pP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The production cost of bio-oil is the critical factor for evaluating the market compatibility with other biofuels available. The cost can be affected by different pretreatments, upgrading processes, and recycling techniques</a:t>
            </a:r>
          </a:p>
          <a:p>
            <a:pPr marL="285750" lvl="0" indent="-285750" algn="just" rtl="0">
              <a:lnSpc>
                <a:spcPct val="100000"/>
              </a:lnSpc>
              <a:spcBef>
                <a:spcPts val="0"/>
              </a:spcBef>
              <a:spcAft>
                <a:spcPts val="1200"/>
              </a:spcAft>
              <a:buFont typeface="Wingdings" panose="05000000000000000000" pitchFamily="2" charset="2"/>
              <a:buChar char="q"/>
            </a:pP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The temperature range from 500 to 600  C produces a higher bio-oil yield, reducing overall production cost. </a:t>
            </a:r>
          </a:p>
          <a:p>
            <a:pPr marL="285750" lvl="0" indent="-285750" algn="just" rtl="0">
              <a:lnSpc>
                <a:spcPct val="100000"/>
              </a:lnSpc>
              <a:spcBef>
                <a:spcPts val="0"/>
              </a:spcBef>
              <a:spcAft>
                <a:spcPts val="1200"/>
              </a:spcAft>
              <a:buFont typeface="Wingdings" panose="05000000000000000000" pitchFamily="2" charset="2"/>
              <a:buChar char="q"/>
            </a:pPr>
            <a:r>
              <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 More research has to be done on bio-oil production in terms of the commercial sector’s economic benefits. </a:t>
            </a:r>
          </a:p>
        </p:txBody>
      </p:sp>
      <p:cxnSp>
        <p:nvCxnSpPr>
          <p:cNvPr id="2" name="Straight Connector 1">
            <a:extLst>
              <a:ext uri="{FF2B5EF4-FFF2-40B4-BE49-F238E27FC236}">
                <a16:creationId xmlns:a16="http://schemas.microsoft.com/office/drawing/2014/main" id="{354B0458-758B-7BA8-3268-7C4E3412F522}"/>
              </a:ext>
            </a:extLst>
          </p:cNvPr>
          <p:cNvCxnSpPr>
            <a:cxnSpLocks/>
          </p:cNvCxnSpPr>
          <p:nvPr/>
        </p:nvCxnSpPr>
        <p:spPr>
          <a:xfrm>
            <a:off x="0" y="698015"/>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679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iomass...a preferred alternative source of energy generation in Nigeria">
            <a:extLst>
              <a:ext uri="{FF2B5EF4-FFF2-40B4-BE49-F238E27FC236}">
                <a16:creationId xmlns:a16="http://schemas.microsoft.com/office/drawing/2014/main" id="{D2764BA8-975D-7F96-68DA-46DF0D5AD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A4853E-7AFD-734E-5F14-77E81CB2E1AF}"/>
              </a:ext>
            </a:extLst>
          </p:cNvPr>
          <p:cNvSpPr txBox="1"/>
          <p:nvPr/>
        </p:nvSpPr>
        <p:spPr>
          <a:xfrm>
            <a:off x="2311051" y="1528175"/>
            <a:ext cx="4521896" cy="2308324"/>
          </a:xfrm>
          <a:prstGeom prst="rect">
            <a:avLst/>
          </a:prstGeom>
          <a:noFill/>
        </p:spPr>
        <p:txBody>
          <a:bodyPr wrap="square" rtlCol="0">
            <a:spAutoFit/>
          </a:bodyPr>
          <a:lstStyle/>
          <a:p>
            <a:r>
              <a:rPr lang="en-GB" sz="7200" dirty="0">
                <a:ln>
                  <a:solidFill>
                    <a:schemeClr val="tx2">
                      <a:lumMod val="75000"/>
                    </a:schemeClr>
                  </a:solidFill>
                </a:ln>
                <a:blipFill>
                  <a:blip r:embed="rId3"/>
                  <a:stretch>
                    <a:fillRect/>
                  </a:stretch>
                </a:blipFill>
                <a:effectLst>
                  <a:outerShdw blurRad="63500" sx="108000" sy="108000" algn="ctr" rotWithShape="0">
                    <a:prstClr val="black">
                      <a:alpha val="40000"/>
                    </a:prstClr>
                  </a:outerShdw>
                </a:effectLst>
                <a:latin typeface="Lucida Handwriting" panose="03010101010101010101" pitchFamily="66" charset="0"/>
              </a:rPr>
              <a:t>Thank</a:t>
            </a:r>
          </a:p>
          <a:p>
            <a:pPr algn="r"/>
            <a:r>
              <a:rPr lang="en-GB" sz="7200" dirty="0">
                <a:ln>
                  <a:solidFill>
                    <a:schemeClr val="tx2">
                      <a:lumMod val="75000"/>
                    </a:schemeClr>
                  </a:solidFill>
                </a:ln>
                <a:blipFill dpi="0" rotWithShape="1">
                  <a:blip r:embed="rId3"/>
                  <a:srcRect/>
                  <a:stretch>
                    <a:fillRect/>
                  </a:stretch>
                </a:blipFill>
                <a:effectLst>
                  <a:outerShdw blurRad="63500" sx="108000" sy="108000" algn="ctr" rotWithShape="0">
                    <a:prstClr val="black">
                      <a:alpha val="40000"/>
                    </a:prstClr>
                  </a:outerShdw>
                </a:effectLst>
                <a:latin typeface="Lucida Handwriting" panose="03010101010101010101" pitchFamily="66" charset="0"/>
              </a:rPr>
              <a:t>You</a:t>
            </a:r>
            <a:endParaRPr lang="en-IN" sz="7200" dirty="0">
              <a:ln>
                <a:solidFill>
                  <a:schemeClr val="tx2">
                    <a:lumMod val="75000"/>
                  </a:schemeClr>
                </a:solidFill>
              </a:ln>
              <a:blipFill dpi="0" rotWithShape="1">
                <a:blip r:embed="rId3"/>
                <a:srcRect/>
                <a:stretch>
                  <a:fillRect/>
                </a:stretch>
              </a:blipFill>
              <a:effectLst>
                <a:outerShdw blurRad="63500" sx="108000" sy="108000" algn="ctr" rotWithShape="0">
                  <a:prstClr val="black">
                    <a:alpha val="40000"/>
                  </a:prstClr>
                </a:outerShdw>
              </a:effectLst>
              <a:latin typeface="Lucida Handwriting" panose="03010101010101010101" pitchFamily="66" charset="0"/>
            </a:endParaRPr>
          </a:p>
        </p:txBody>
      </p:sp>
      <p:sp>
        <p:nvSpPr>
          <p:cNvPr id="4" name="Diamond 3">
            <a:extLst>
              <a:ext uri="{FF2B5EF4-FFF2-40B4-BE49-F238E27FC236}">
                <a16:creationId xmlns:a16="http://schemas.microsoft.com/office/drawing/2014/main" id="{16A50CE6-0AEF-5A28-AB5A-E5ED0C2D6643}"/>
              </a:ext>
            </a:extLst>
          </p:cNvPr>
          <p:cNvSpPr/>
          <p:nvPr/>
        </p:nvSpPr>
        <p:spPr>
          <a:xfrm rot="5400000">
            <a:off x="-9005" y="-808908"/>
            <a:ext cx="1617815" cy="1617815"/>
          </a:xfrm>
          <a:prstGeom prst="diamond">
            <a:avLst/>
          </a:prstGeom>
          <a:noFill/>
          <a:ln w="34925">
            <a:solidFill>
              <a:schemeClr val="bg1">
                <a:alpha val="5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iamond 4">
            <a:extLst>
              <a:ext uri="{FF2B5EF4-FFF2-40B4-BE49-F238E27FC236}">
                <a16:creationId xmlns:a16="http://schemas.microsoft.com/office/drawing/2014/main" id="{F13DDC11-4577-A719-1C4A-ECDAD2A1B7AB}"/>
              </a:ext>
            </a:extLst>
          </p:cNvPr>
          <p:cNvSpPr/>
          <p:nvPr/>
        </p:nvSpPr>
        <p:spPr>
          <a:xfrm rot="5400000">
            <a:off x="0" y="832719"/>
            <a:ext cx="1617815" cy="1617815"/>
          </a:xfrm>
          <a:prstGeom prst="diamond">
            <a:avLst/>
          </a:prstGeom>
          <a:noFill/>
          <a:ln w="34925">
            <a:solidFill>
              <a:schemeClr val="bg1">
                <a:alpha val="5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iamond 5">
            <a:extLst>
              <a:ext uri="{FF2B5EF4-FFF2-40B4-BE49-F238E27FC236}">
                <a16:creationId xmlns:a16="http://schemas.microsoft.com/office/drawing/2014/main" id="{ABF7B122-F4A6-EA82-698C-EA4C7EDA8393}"/>
              </a:ext>
            </a:extLst>
          </p:cNvPr>
          <p:cNvSpPr/>
          <p:nvPr/>
        </p:nvSpPr>
        <p:spPr>
          <a:xfrm rot="5400000">
            <a:off x="8335092" y="3259441"/>
            <a:ext cx="1617815" cy="1617815"/>
          </a:xfrm>
          <a:prstGeom prst="diamond">
            <a:avLst/>
          </a:prstGeom>
          <a:noFill/>
          <a:ln w="34925">
            <a:solidFill>
              <a:schemeClr val="bg1">
                <a:alpha val="5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iamond 6">
            <a:extLst>
              <a:ext uri="{FF2B5EF4-FFF2-40B4-BE49-F238E27FC236}">
                <a16:creationId xmlns:a16="http://schemas.microsoft.com/office/drawing/2014/main" id="{C67D9D3F-8AF8-814D-DB9D-CDF3F8C23195}"/>
              </a:ext>
            </a:extLst>
          </p:cNvPr>
          <p:cNvSpPr/>
          <p:nvPr/>
        </p:nvSpPr>
        <p:spPr>
          <a:xfrm rot="5400000">
            <a:off x="6717276" y="1617814"/>
            <a:ext cx="1617815" cy="1617815"/>
          </a:xfrm>
          <a:prstGeom prst="diamond">
            <a:avLst/>
          </a:prstGeom>
          <a:noFill/>
          <a:ln w="34925">
            <a:solidFill>
              <a:schemeClr val="bg1">
                <a:alpha val="5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iamond 7">
            <a:extLst>
              <a:ext uri="{FF2B5EF4-FFF2-40B4-BE49-F238E27FC236}">
                <a16:creationId xmlns:a16="http://schemas.microsoft.com/office/drawing/2014/main" id="{FB581A02-3AB5-47FD-4E64-821D8506AAFA}"/>
              </a:ext>
            </a:extLst>
          </p:cNvPr>
          <p:cNvSpPr/>
          <p:nvPr/>
        </p:nvSpPr>
        <p:spPr>
          <a:xfrm rot="5400000">
            <a:off x="8335092" y="1617814"/>
            <a:ext cx="1617815" cy="1617815"/>
          </a:xfrm>
          <a:prstGeom prst="diamond">
            <a:avLst/>
          </a:prstGeom>
          <a:noFill/>
          <a:ln w="34925">
            <a:solidFill>
              <a:schemeClr val="bg1">
                <a:alpha val="5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iamond 8">
            <a:extLst>
              <a:ext uri="{FF2B5EF4-FFF2-40B4-BE49-F238E27FC236}">
                <a16:creationId xmlns:a16="http://schemas.microsoft.com/office/drawing/2014/main" id="{5E5FEA0E-34C1-C8FB-3E3B-72ADC59FDD42}"/>
              </a:ext>
            </a:extLst>
          </p:cNvPr>
          <p:cNvSpPr/>
          <p:nvPr/>
        </p:nvSpPr>
        <p:spPr>
          <a:xfrm rot="5400000">
            <a:off x="8335090" y="0"/>
            <a:ext cx="1617815" cy="1617815"/>
          </a:xfrm>
          <a:prstGeom prst="diamond">
            <a:avLst/>
          </a:prstGeom>
          <a:noFill/>
          <a:ln w="34925">
            <a:solidFill>
              <a:schemeClr val="bg1">
                <a:alpha val="5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iamond 9">
            <a:extLst>
              <a:ext uri="{FF2B5EF4-FFF2-40B4-BE49-F238E27FC236}">
                <a16:creationId xmlns:a16="http://schemas.microsoft.com/office/drawing/2014/main" id="{75810620-3AFC-8C11-E0D2-79A6B9BC2E0B}"/>
              </a:ext>
            </a:extLst>
          </p:cNvPr>
          <p:cNvSpPr/>
          <p:nvPr/>
        </p:nvSpPr>
        <p:spPr>
          <a:xfrm rot="5400000">
            <a:off x="9492" y="2450534"/>
            <a:ext cx="1617815" cy="1617815"/>
          </a:xfrm>
          <a:prstGeom prst="diamond">
            <a:avLst/>
          </a:prstGeom>
          <a:noFill/>
          <a:ln w="34925">
            <a:solidFill>
              <a:schemeClr val="bg1">
                <a:alpha val="5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iamond 10">
            <a:extLst>
              <a:ext uri="{FF2B5EF4-FFF2-40B4-BE49-F238E27FC236}">
                <a16:creationId xmlns:a16="http://schemas.microsoft.com/office/drawing/2014/main" id="{65946E78-B407-89C2-5DF4-889A4C3DFFB8}"/>
              </a:ext>
            </a:extLst>
          </p:cNvPr>
          <p:cNvSpPr/>
          <p:nvPr/>
        </p:nvSpPr>
        <p:spPr>
          <a:xfrm rot="5400000">
            <a:off x="1626527" y="2450532"/>
            <a:ext cx="1617815" cy="1617815"/>
          </a:xfrm>
          <a:prstGeom prst="diamond">
            <a:avLst/>
          </a:prstGeom>
          <a:noFill/>
          <a:ln w="34925">
            <a:solidFill>
              <a:schemeClr val="bg1">
                <a:alpha val="5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iamond 11">
            <a:extLst>
              <a:ext uri="{FF2B5EF4-FFF2-40B4-BE49-F238E27FC236}">
                <a16:creationId xmlns:a16="http://schemas.microsoft.com/office/drawing/2014/main" id="{8235C94F-61A6-EB7E-A89A-B28D00C4D8BC}"/>
              </a:ext>
            </a:extLst>
          </p:cNvPr>
          <p:cNvSpPr/>
          <p:nvPr/>
        </p:nvSpPr>
        <p:spPr>
          <a:xfrm rot="5400000">
            <a:off x="8712" y="4068348"/>
            <a:ext cx="1617815" cy="1617815"/>
          </a:xfrm>
          <a:prstGeom prst="diamond">
            <a:avLst/>
          </a:prstGeom>
          <a:noFill/>
          <a:ln w="34925">
            <a:solidFill>
              <a:schemeClr val="bg1">
                <a:alpha val="5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Diamond 12">
            <a:extLst>
              <a:ext uri="{FF2B5EF4-FFF2-40B4-BE49-F238E27FC236}">
                <a16:creationId xmlns:a16="http://schemas.microsoft.com/office/drawing/2014/main" id="{334EF578-859E-85D5-8EA5-B5AAA2F73C80}"/>
              </a:ext>
            </a:extLst>
          </p:cNvPr>
          <p:cNvSpPr/>
          <p:nvPr/>
        </p:nvSpPr>
        <p:spPr>
          <a:xfrm rot="5400000">
            <a:off x="3243562" y="4068348"/>
            <a:ext cx="1617815" cy="1617815"/>
          </a:xfrm>
          <a:prstGeom prst="diamond">
            <a:avLst/>
          </a:prstGeom>
          <a:noFill/>
          <a:ln w="34925">
            <a:solidFill>
              <a:schemeClr val="bg1">
                <a:alpha val="5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iamond 13">
            <a:extLst>
              <a:ext uri="{FF2B5EF4-FFF2-40B4-BE49-F238E27FC236}">
                <a16:creationId xmlns:a16="http://schemas.microsoft.com/office/drawing/2014/main" id="{E74EA3B0-10C2-9998-4E20-5F90AD839E37}"/>
              </a:ext>
            </a:extLst>
          </p:cNvPr>
          <p:cNvSpPr/>
          <p:nvPr/>
        </p:nvSpPr>
        <p:spPr>
          <a:xfrm rot="5400000">
            <a:off x="1626527" y="4068348"/>
            <a:ext cx="1617815" cy="1617815"/>
          </a:xfrm>
          <a:prstGeom prst="diamond">
            <a:avLst/>
          </a:prstGeom>
          <a:noFill/>
          <a:ln w="34925">
            <a:solidFill>
              <a:schemeClr val="bg1">
                <a:alpha val="5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761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7" name="Rectangle 6">
            <a:extLst>
              <a:ext uri="{FF2B5EF4-FFF2-40B4-BE49-F238E27FC236}">
                <a16:creationId xmlns:a16="http://schemas.microsoft.com/office/drawing/2014/main" id="{64CF511F-6E57-8782-7912-64C15BD1D114}"/>
              </a:ext>
            </a:extLst>
          </p:cNvPr>
          <p:cNvSpPr/>
          <p:nvPr/>
        </p:nvSpPr>
        <p:spPr>
          <a:xfrm>
            <a:off x="-67818" y="-1"/>
            <a:ext cx="4732020" cy="5143499"/>
          </a:xfrm>
          <a:prstGeom prst="rect">
            <a:avLst/>
          </a:prstGeom>
          <a:gradFill flip="none" rotWithShape="1">
            <a:gsLst>
              <a:gs pos="0">
                <a:srgbClr val="62FC24"/>
              </a:gs>
              <a:gs pos="100000">
                <a:srgbClr val="A3FD7F"/>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Google Shape;64;p14"/>
          <p:cNvSpPr txBox="1">
            <a:spLocks noGrp="1"/>
          </p:cNvSpPr>
          <p:nvPr>
            <p:ph type="title"/>
          </p:nvPr>
        </p:nvSpPr>
        <p:spPr>
          <a:xfrm>
            <a:off x="514887" y="209564"/>
            <a:ext cx="3073596"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t>  </a:t>
            </a:r>
            <a:r>
              <a:rPr lang="en-GB" b="1" dirty="0">
                <a:solidFill>
                  <a:schemeClr val="bg1"/>
                </a:solidFill>
                <a:latin typeface="Georgia" panose="02040502050405020303" pitchFamily="18" charset="0"/>
                <a:ea typeface="Calibri" panose="020F0502020204030204" pitchFamily="34" charset="0"/>
                <a:cs typeface="Calibri" panose="020F0502020204030204" pitchFamily="34" charset="0"/>
              </a:rPr>
              <a:t>MOTIVATION</a:t>
            </a:r>
            <a:endParaRPr b="1" dirty="0">
              <a:solidFill>
                <a:schemeClr val="bg1"/>
              </a:solidFill>
              <a:latin typeface="Georgia" panose="02040502050405020303" pitchFamily="18" charset="0"/>
              <a:ea typeface="Calibri" panose="020F0502020204030204" pitchFamily="34" charset="0"/>
              <a:cs typeface="Calibri" panose="020F0502020204030204" pitchFamily="34" charset="0"/>
            </a:endParaRPr>
          </a:p>
        </p:txBody>
      </p:sp>
      <p:cxnSp>
        <p:nvCxnSpPr>
          <p:cNvPr id="2" name="Straight Connector 1">
            <a:extLst>
              <a:ext uri="{FF2B5EF4-FFF2-40B4-BE49-F238E27FC236}">
                <a16:creationId xmlns:a16="http://schemas.microsoft.com/office/drawing/2014/main" id="{48C1DA8E-A4B3-2178-DBDC-673CCD2E36BE}"/>
              </a:ext>
            </a:extLst>
          </p:cNvPr>
          <p:cNvCxnSpPr>
            <a:cxnSpLocks/>
          </p:cNvCxnSpPr>
          <p:nvPr/>
        </p:nvCxnSpPr>
        <p:spPr>
          <a:xfrm>
            <a:off x="-67818" y="828769"/>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4AB7A02-54D1-9371-657C-5ED18CC600DF}"/>
              </a:ext>
            </a:extLst>
          </p:cNvPr>
          <p:cNvSpPr txBox="1"/>
          <p:nvPr/>
        </p:nvSpPr>
        <p:spPr>
          <a:xfrm>
            <a:off x="125060" y="1035600"/>
            <a:ext cx="4094042" cy="3685624"/>
          </a:xfrm>
          <a:prstGeom prst="rect">
            <a:avLst/>
          </a:prstGeom>
          <a:noFill/>
        </p:spPr>
        <p:txBody>
          <a:bodyPr wrap="square" rtlCol="0">
            <a:spAutoFit/>
          </a:bodyPr>
          <a:lstStyle/>
          <a:p>
            <a:pPr marL="285750" indent="-285750">
              <a:spcAft>
                <a:spcPts val="900"/>
              </a:spcAft>
              <a:buFont typeface="Wingdings" panose="05000000000000000000" pitchFamily="2" charset="2"/>
              <a:buChar char="q"/>
            </a:pPr>
            <a:r>
              <a:rPr lang="en-US" b="0" i="0" dirty="0">
                <a:solidFill>
                  <a:srgbClr val="000000"/>
                </a:solidFill>
                <a:effectLst/>
                <a:latin typeface="Comic Sans MS" panose="030F0702030302020204" pitchFamily="66" charset="0"/>
              </a:rPr>
              <a:t>Harmful potential of non-renewable energy consumption: search for alternatives</a:t>
            </a:r>
            <a:endParaRPr lang="en-US" b="0" i="0" dirty="0">
              <a:solidFill>
                <a:schemeClr val="tx2">
                  <a:lumMod val="10000"/>
                </a:schemeClr>
              </a:solidFill>
              <a:effectLst/>
              <a:latin typeface="Comic Sans MS" panose="030F0702030302020204" pitchFamily="66" charset="0"/>
              <a:ea typeface="Calibri" panose="020F0502020204030204" pitchFamily="34" charset="0"/>
              <a:cs typeface="Calibri" panose="020F0502020204030204" pitchFamily="34" charset="0"/>
            </a:endParaRPr>
          </a:p>
          <a:p>
            <a:pPr marL="285750" indent="-285750">
              <a:spcAft>
                <a:spcPts val="900"/>
              </a:spcAft>
              <a:buFont typeface="Wingdings" panose="05000000000000000000" pitchFamily="2" charset="2"/>
              <a:buChar char="q"/>
            </a:pPr>
            <a:r>
              <a:rPr lang="en-US" dirty="0">
                <a:latin typeface="Comic Sans MS" panose="030F0702030302020204" pitchFamily="66" charset="0"/>
              </a:rPr>
              <a:t>Burning of agricultural residues adds to atmospheric CO2 </a:t>
            </a:r>
          </a:p>
          <a:p>
            <a:pPr marL="285750" indent="-285750">
              <a:spcAft>
                <a:spcPts val="900"/>
              </a:spcAft>
              <a:buFont typeface="Wingdings" panose="05000000000000000000" pitchFamily="2" charset="2"/>
              <a:buChar char="q"/>
            </a:pPr>
            <a:r>
              <a:rPr lang="en-US" dirty="0">
                <a:latin typeface="Comic Sans MS" panose="030F0702030302020204" pitchFamily="66" charset="0"/>
              </a:rPr>
              <a:t>Diversifying energy sources enhances energy security</a:t>
            </a:r>
          </a:p>
          <a:p>
            <a:pPr marL="285750" indent="-285750">
              <a:spcAft>
                <a:spcPts val="900"/>
              </a:spcAft>
              <a:buFont typeface="Wingdings" panose="05000000000000000000" pitchFamily="2" charset="2"/>
              <a:buChar char="q"/>
            </a:pPr>
            <a:r>
              <a:rPr lang="en-US" dirty="0">
                <a:latin typeface="Comic Sans MS" panose="030F0702030302020204" pitchFamily="66" charset="0"/>
              </a:rPr>
              <a:t>Biomass conversion process has potential for job creation &amp; Rural development</a:t>
            </a:r>
          </a:p>
          <a:p>
            <a:pPr marL="285750" indent="-285750">
              <a:spcAft>
                <a:spcPts val="900"/>
              </a:spcAft>
              <a:buFont typeface="Wingdings" panose="05000000000000000000" pitchFamily="2" charset="2"/>
              <a:buChar char="q"/>
            </a:pPr>
            <a:r>
              <a:rPr lang="en-US" dirty="0">
                <a:latin typeface="Comic Sans MS" panose="030F0702030302020204" pitchFamily="66" charset="0"/>
              </a:rPr>
              <a:t>Marketable bio-oil plants are scarce because of the complex operations and lower economic profits.</a:t>
            </a:r>
          </a:p>
          <a:p>
            <a:pPr marL="285750" indent="-285750">
              <a:spcAft>
                <a:spcPts val="900"/>
              </a:spcAft>
              <a:buFont typeface="Wingdings" panose="05000000000000000000" pitchFamily="2" charset="2"/>
              <a:buChar char="q"/>
            </a:pPr>
            <a:r>
              <a:rPr lang="en-US" dirty="0">
                <a:latin typeface="Comic Sans MS" panose="030F0702030302020204" pitchFamily="66" charset="0"/>
              </a:rPr>
              <a:t>Hence: necessary to comprehend the relationship between technological parameters and economic practicality.</a:t>
            </a:r>
          </a:p>
        </p:txBody>
      </p:sp>
      <p:sp>
        <p:nvSpPr>
          <p:cNvPr id="6" name="Rectangle 5">
            <a:extLst>
              <a:ext uri="{FF2B5EF4-FFF2-40B4-BE49-F238E27FC236}">
                <a16:creationId xmlns:a16="http://schemas.microsoft.com/office/drawing/2014/main" id="{77F86457-4698-3EED-A495-998E9D78CE27}"/>
              </a:ext>
            </a:extLst>
          </p:cNvPr>
          <p:cNvSpPr/>
          <p:nvPr/>
        </p:nvSpPr>
        <p:spPr>
          <a:xfrm>
            <a:off x="4411980" y="0"/>
            <a:ext cx="4732020" cy="5143499"/>
          </a:xfrm>
          <a:prstGeom prst="rect">
            <a:avLst/>
          </a:prstGeom>
          <a:solidFill>
            <a:schemeClr val="bg1"/>
          </a:solidFill>
          <a:ln>
            <a:noFill/>
          </a:ln>
          <a:effectLst>
            <a:outerShdw blurRad="152400" dist="38100" dir="10800000" sx="106000" sy="106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4" name="Picture 6" descr="Does biomass energy drive environmental sustainability? An SDG perspective  for top five biomass consuming countries - ScienceDirect">
            <a:extLst>
              <a:ext uri="{FF2B5EF4-FFF2-40B4-BE49-F238E27FC236}">
                <a16:creationId xmlns:a16="http://schemas.microsoft.com/office/drawing/2014/main" id="{5E2E2264-1263-7868-AFE6-E7F3D1936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402" y="713184"/>
            <a:ext cx="3689421" cy="40368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63"/>
        <p:cNvGrpSpPr/>
        <p:nvPr/>
      </p:nvGrpSpPr>
      <p:grpSpPr>
        <a:xfrm>
          <a:off x="0" y="0"/>
          <a:ext cx="0" cy="0"/>
          <a:chOff x="0" y="0"/>
          <a:chExt cx="0" cy="0"/>
        </a:xfrm>
      </p:grpSpPr>
      <p:sp>
        <p:nvSpPr>
          <p:cNvPr id="9" name="Rectangle 8">
            <a:extLst>
              <a:ext uri="{FF2B5EF4-FFF2-40B4-BE49-F238E27FC236}">
                <a16:creationId xmlns:a16="http://schemas.microsoft.com/office/drawing/2014/main" id="{A34E4D19-763B-1F74-846B-06DFD2CD0F77}"/>
              </a:ext>
            </a:extLst>
          </p:cNvPr>
          <p:cNvSpPr/>
          <p:nvPr/>
        </p:nvSpPr>
        <p:spPr>
          <a:xfrm>
            <a:off x="0" y="0"/>
            <a:ext cx="9144000" cy="5143498"/>
          </a:xfrm>
          <a:prstGeom prst="rect">
            <a:avLst/>
          </a:prstGeom>
          <a:gradFill flip="none" rotWithShape="1">
            <a:gsLst>
              <a:gs pos="0">
                <a:srgbClr val="62FC24"/>
              </a:gs>
              <a:gs pos="58000">
                <a:srgbClr val="B1FE92"/>
              </a:gs>
              <a:gs pos="100000">
                <a:schemeClr val="bg1"/>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gradFill flip="none" rotWithShape="1">
                <a:gsLst>
                  <a:gs pos="0">
                    <a:srgbClr val="62FC24"/>
                  </a:gs>
                  <a:gs pos="58000">
                    <a:srgbClr val="B1FE92"/>
                  </a:gs>
                  <a:gs pos="100000">
                    <a:schemeClr val="bg1"/>
                  </a:gs>
                </a:gsLst>
                <a:lin ang="5400000" scaled="1"/>
                <a:tileRect/>
              </a:gradFill>
            </a:endParaRPr>
          </a:p>
        </p:txBody>
      </p:sp>
      <p:sp>
        <p:nvSpPr>
          <p:cNvPr id="64" name="Google Shape;64;p14"/>
          <p:cNvSpPr txBox="1">
            <a:spLocks noGrp="1"/>
          </p:cNvSpPr>
          <p:nvPr>
            <p:ph type="title"/>
          </p:nvPr>
        </p:nvSpPr>
        <p:spPr>
          <a:xfrm>
            <a:off x="755453" y="140142"/>
            <a:ext cx="7581571"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t>  </a:t>
            </a:r>
            <a:r>
              <a:rPr lang="en-GB" b="1" dirty="0">
                <a:solidFill>
                  <a:schemeClr val="bg1"/>
                </a:solidFill>
                <a:latin typeface="Georgia" panose="02040502050405020303" pitchFamily="18" charset="0"/>
                <a:ea typeface="Calibri" panose="020F0502020204030204" pitchFamily="34" charset="0"/>
                <a:cs typeface="Calibri" panose="020F0502020204030204" pitchFamily="34" charset="0"/>
              </a:rPr>
              <a:t>INTRODUCTION - Biomass Pyrolysis</a:t>
            </a:r>
            <a:endParaRPr b="1" dirty="0">
              <a:solidFill>
                <a:schemeClr val="bg1"/>
              </a:solidFill>
              <a:latin typeface="Georgia" panose="02040502050405020303" pitchFamily="18" charset="0"/>
              <a:ea typeface="Calibri" panose="020F0502020204030204" pitchFamily="34" charset="0"/>
              <a:cs typeface="Calibri" panose="020F0502020204030204" pitchFamily="34" charset="0"/>
            </a:endParaRPr>
          </a:p>
        </p:txBody>
      </p:sp>
      <p:cxnSp>
        <p:nvCxnSpPr>
          <p:cNvPr id="2" name="Straight Connector 1">
            <a:extLst>
              <a:ext uri="{FF2B5EF4-FFF2-40B4-BE49-F238E27FC236}">
                <a16:creationId xmlns:a16="http://schemas.microsoft.com/office/drawing/2014/main" id="{48C1DA8E-A4B3-2178-DBDC-673CCD2E36BE}"/>
              </a:ext>
            </a:extLst>
          </p:cNvPr>
          <p:cNvCxnSpPr>
            <a:cxnSpLocks/>
          </p:cNvCxnSpPr>
          <p:nvPr/>
        </p:nvCxnSpPr>
        <p:spPr>
          <a:xfrm>
            <a:off x="0" y="698015"/>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4AB7A02-54D1-9371-657C-5ED18CC600DF}"/>
              </a:ext>
            </a:extLst>
          </p:cNvPr>
          <p:cNvSpPr txBox="1"/>
          <p:nvPr/>
        </p:nvSpPr>
        <p:spPr>
          <a:xfrm>
            <a:off x="150018" y="904764"/>
            <a:ext cx="3050382" cy="1492716"/>
          </a:xfrm>
          <a:prstGeom prst="rect">
            <a:avLst/>
          </a:prstGeom>
          <a:noFill/>
        </p:spPr>
        <p:txBody>
          <a:bodyPr wrap="square" rtlCol="0">
            <a:spAutoFit/>
          </a:bodyPr>
          <a:lstStyle/>
          <a:p>
            <a:pPr marL="285750" indent="-285750">
              <a:buFont typeface="Wingdings" panose="05000000000000000000" pitchFamily="2" charset="2"/>
              <a:buChar char="q"/>
            </a:pPr>
            <a:r>
              <a:rPr lang="en-US" sz="1300" b="0" i="0" dirty="0">
                <a:solidFill>
                  <a:schemeClr val="tx2">
                    <a:lumMod val="10000"/>
                  </a:schemeClr>
                </a:solidFill>
                <a:effectLst/>
                <a:latin typeface="Comic Sans MS" panose="030F0702030302020204" pitchFamily="66" charset="0"/>
                <a:ea typeface="Calibri" panose="020F0502020204030204" pitchFamily="34" charset="0"/>
                <a:cs typeface="Calibri" panose="020F0502020204030204" pitchFamily="34" charset="0"/>
              </a:rPr>
              <a:t>One of the beneficial sources of </a:t>
            </a:r>
            <a:r>
              <a:rPr lang="en-US" sz="1300" dirty="0">
                <a:solidFill>
                  <a:schemeClr val="tx2">
                    <a:lumMod val="10000"/>
                  </a:schemeClr>
                </a:solidFill>
                <a:latin typeface="Comic Sans MS" panose="030F0702030302020204" pitchFamily="66" charset="0"/>
                <a:ea typeface="Calibri" panose="020F0502020204030204" pitchFamily="34" charset="0"/>
                <a:cs typeface="Calibri" panose="020F0502020204030204" pitchFamily="34" charset="0"/>
              </a:rPr>
              <a:t>sustainable bio-oil </a:t>
            </a:r>
            <a:r>
              <a:rPr lang="en-US" sz="1300" b="0" i="0" dirty="0">
                <a:solidFill>
                  <a:schemeClr val="tx2">
                    <a:lumMod val="10000"/>
                  </a:schemeClr>
                </a:solidFill>
                <a:effectLst/>
                <a:latin typeface="Comic Sans MS" panose="030F0702030302020204" pitchFamily="66" charset="0"/>
                <a:ea typeface="Calibri" panose="020F0502020204030204" pitchFamily="34" charset="0"/>
                <a:cs typeface="Calibri" panose="020F0502020204030204" pitchFamily="34" charset="0"/>
              </a:rPr>
              <a:t>production. </a:t>
            </a:r>
          </a:p>
          <a:p>
            <a:endParaRPr lang="en-US" sz="1300" dirty="0">
              <a:solidFill>
                <a:schemeClr val="tx2">
                  <a:lumMod val="10000"/>
                </a:schemeClr>
              </a:solidFill>
              <a:latin typeface="Comic Sans MS" panose="030F0702030302020204" pitchFamily="66"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300" b="0" i="0" dirty="0">
                <a:solidFill>
                  <a:srgbClr val="333333"/>
                </a:solidFill>
                <a:effectLst/>
                <a:latin typeface="Comic Sans MS" panose="030F0702030302020204" pitchFamily="66" charset="0"/>
                <a:ea typeface="Calibri" panose="020F0502020204030204" pitchFamily="34" charset="0"/>
                <a:cs typeface="Calibri" panose="020F0502020204030204" pitchFamily="34" charset="0"/>
              </a:rPr>
              <a:t>Most promising thermal decomposition method for the conversion of biomass into valuable bio-products.</a:t>
            </a:r>
            <a:endParaRPr lang="en-US" sz="1300" dirty="0">
              <a:solidFill>
                <a:srgbClr val="282828"/>
              </a:solidFill>
              <a:latin typeface="Comic Sans MS" panose="030F0702030302020204" pitchFamily="66" charset="0"/>
            </a:endParaRPr>
          </a:p>
        </p:txBody>
      </p:sp>
      <p:pic>
        <p:nvPicPr>
          <p:cNvPr id="6" name="Picture 5">
            <a:extLst>
              <a:ext uri="{FF2B5EF4-FFF2-40B4-BE49-F238E27FC236}">
                <a16:creationId xmlns:a16="http://schemas.microsoft.com/office/drawing/2014/main" id="{2D50A6DE-56BB-A0A5-CDC7-E247B32CE7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239" y="2571750"/>
            <a:ext cx="7745522" cy="23922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B42CC63-D7FE-4956-C0BF-C19AD32A0D45}"/>
              </a:ext>
            </a:extLst>
          </p:cNvPr>
          <p:cNvSpPr txBox="1"/>
          <p:nvPr/>
        </p:nvSpPr>
        <p:spPr>
          <a:xfrm>
            <a:off x="5943601" y="904764"/>
            <a:ext cx="3050382" cy="1900520"/>
          </a:xfrm>
          <a:prstGeom prst="rect">
            <a:avLst/>
          </a:prstGeom>
          <a:noFill/>
        </p:spPr>
        <p:txBody>
          <a:bodyPr wrap="square" rtlCol="0">
            <a:spAutoFit/>
          </a:bodyPr>
          <a:lstStyle/>
          <a:p>
            <a:pPr marL="285750" lvl="1" indent="-285750">
              <a:buFont typeface="Wingdings" panose="05000000000000000000" pitchFamily="2" charset="2"/>
              <a:buChar char="q"/>
            </a:pPr>
            <a:r>
              <a:rPr lang="en-GB" sz="1300" b="0" i="0" dirty="0">
                <a:solidFill>
                  <a:srgbClr val="282828"/>
                </a:solidFill>
                <a:effectLst/>
                <a:latin typeface="Comic Sans MS" panose="030F0702030302020204" pitchFamily="66" charset="0"/>
              </a:rPr>
              <a:t>The commercial practicability of bio-oil is based on </a:t>
            </a:r>
          </a:p>
          <a:p>
            <a:pPr lvl="1"/>
            <a:endParaRPr lang="en-GB" sz="700" b="0" i="0" dirty="0">
              <a:solidFill>
                <a:srgbClr val="282828"/>
              </a:solidFill>
              <a:effectLst/>
              <a:latin typeface="Comic Sans MS" panose="030F0702030302020204" pitchFamily="66" charset="0"/>
            </a:endParaRPr>
          </a:p>
          <a:p>
            <a:pPr marL="285750" lvl="3" indent="-285750">
              <a:buFont typeface="Wingdings" panose="05000000000000000000" pitchFamily="2" charset="2"/>
              <a:buChar char="q"/>
            </a:pPr>
            <a:r>
              <a:rPr lang="en-GB" sz="1100" b="0" i="0" dirty="0">
                <a:solidFill>
                  <a:srgbClr val="282828"/>
                </a:solidFill>
                <a:effectLst/>
                <a:latin typeface="Comic Sans MS" panose="030F0702030302020204" pitchFamily="66" charset="0"/>
              </a:rPr>
              <a:t>reducing the manufacturing cost</a:t>
            </a:r>
          </a:p>
          <a:p>
            <a:pPr marL="285750" lvl="6" indent="-285750">
              <a:buFont typeface="Wingdings" panose="05000000000000000000" pitchFamily="2" charset="2"/>
              <a:buChar char="q"/>
            </a:pPr>
            <a:r>
              <a:rPr lang="en-GB" sz="1100" b="0" i="0" dirty="0">
                <a:solidFill>
                  <a:srgbClr val="282828"/>
                </a:solidFill>
                <a:effectLst/>
                <a:latin typeface="Comic Sans MS" panose="030F0702030302020204" pitchFamily="66" charset="0"/>
              </a:rPr>
              <a:t>enhancing the product quality, and </a:t>
            </a:r>
          </a:p>
          <a:p>
            <a:pPr marL="285750" lvl="6" indent="-285750">
              <a:buFont typeface="Wingdings" panose="05000000000000000000" pitchFamily="2" charset="2"/>
              <a:buChar char="q"/>
            </a:pPr>
            <a:r>
              <a:rPr lang="en-GB" sz="1100" b="0" i="0" dirty="0">
                <a:solidFill>
                  <a:srgbClr val="282828"/>
                </a:solidFill>
                <a:effectLst/>
                <a:latin typeface="Comic Sans MS" panose="030F0702030302020204" pitchFamily="66" charset="0"/>
              </a:rPr>
              <a:t>improving accessibility to an abundant and sustainable source </a:t>
            </a:r>
            <a:r>
              <a:rPr lang="en-GB" sz="1100" dirty="0">
                <a:solidFill>
                  <a:srgbClr val="282828"/>
                </a:solidFill>
                <a:latin typeface="Comic Sans MS" panose="030F0702030302020204" pitchFamily="66" charset="0"/>
              </a:rPr>
              <a:t>of biomass.</a:t>
            </a:r>
          </a:p>
          <a:p>
            <a:endParaRPr lang="en-US" sz="1050" dirty="0">
              <a:solidFill>
                <a:srgbClr val="282828"/>
              </a:solidFill>
              <a:latin typeface="Comic Sans MS" panose="030F0702030302020204" pitchFamily="66" charset="0"/>
            </a:endParaRPr>
          </a:p>
          <a:p>
            <a:endParaRPr lang="en-US" b="0" i="0" dirty="0">
              <a:solidFill>
                <a:srgbClr val="333333"/>
              </a:solidFill>
              <a:effectLst/>
              <a:latin typeface="Comic Sans MS" panose="030F0702030302020204" pitchFamily="66" charset="0"/>
              <a:ea typeface="Calibri" panose="020F0502020204030204" pitchFamily="34" charset="0"/>
              <a:cs typeface="Calibri" panose="020F0502020204030204" pitchFamily="34" charset="0"/>
            </a:endParaRPr>
          </a:p>
          <a:p>
            <a:endParaRPr lang="en-US" b="0" i="0" dirty="0">
              <a:solidFill>
                <a:srgbClr val="333333"/>
              </a:solidFill>
              <a:effectLst/>
              <a:latin typeface="Comic Sans MS" panose="030F0702030302020204" pitchFamily="66"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92C4BFE7-E3BE-DE3C-70DD-248D062D1BBF}"/>
              </a:ext>
            </a:extLst>
          </p:cNvPr>
          <p:cNvSpPr txBox="1"/>
          <p:nvPr/>
        </p:nvSpPr>
        <p:spPr>
          <a:xfrm>
            <a:off x="3046809" y="904764"/>
            <a:ext cx="3050382" cy="1708160"/>
          </a:xfrm>
          <a:prstGeom prst="rect">
            <a:avLst/>
          </a:prstGeom>
          <a:noFill/>
        </p:spPr>
        <p:txBody>
          <a:bodyPr wrap="square" rtlCol="0">
            <a:spAutoFit/>
          </a:bodyPr>
          <a:lstStyle/>
          <a:p>
            <a:pPr marL="285750" indent="-285750">
              <a:buFont typeface="Wingdings" panose="05000000000000000000" pitchFamily="2" charset="2"/>
              <a:buChar char="q"/>
            </a:pPr>
            <a:r>
              <a:rPr lang="en-US" sz="1300" b="0" i="0" dirty="0">
                <a:solidFill>
                  <a:schemeClr val="tx2">
                    <a:lumMod val="10000"/>
                  </a:schemeClr>
                </a:solidFill>
                <a:effectLst/>
                <a:latin typeface="Comic Sans MS" panose="030F0702030302020204" pitchFamily="66" charset="0"/>
              </a:rPr>
              <a:t>An effort to maximize liquid product yield from solid biomass.</a:t>
            </a:r>
          </a:p>
          <a:p>
            <a:endParaRPr lang="en-US" sz="1300" b="0" i="0" dirty="0">
              <a:solidFill>
                <a:schemeClr val="tx2">
                  <a:lumMod val="10000"/>
                </a:schemeClr>
              </a:solidFill>
              <a:effectLst/>
              <a:latin typeface="Comic Sans MS" panose="030F0702030302020204" pitchFamily="66"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300" b="0" i="0" dirty="0">
                <a:solidFill>
                  <a:srgbClr val="282828"/>
                </a:solidFill>
                <a:effectLst/>
                <a:latin typeface="Comic Sans MS" panose="030F0702030302020204" pitchFamily="66" charset="0"/>
              </a:rPr>
              <a:t>Explicit pointers were compared, such as production cost, capacity, and biomass type for bio-oil production.</a:t>
            </a:r>
            <a:endParaRPr lang="en-IN" sz="1300" dirty="0">
              <a:latin typeface="Comic Sans MS" panose="030F0702030302020204" pitchFamily="66" charset="0"/>
            </a:endParaRPr>
          </a:p>
          <a:p>
            <a:pPr marL="285750" indent="-285750">
              <a:buFont typeface="Wingdings" panose="05000000000000000000" pitchFamily="2" charset="2"/>
              <a:buChar char="q"/>
            </a:pPr>
            <a:endParaRPr lang="en-US" b="0" i="0" dirty="0">
              <a:solidFill>
                <a:srgbClr val="333333"/>
              </a:solidFill>
              <a:effectLst/>
              <a:latin typeface="Comic Sans MS" panose="030F0702030302020204" pitchFamily="66"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032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BF5D7EE-03E4-20B7-D34A-38D0F62B2D19}"/>
              </a:ext>
            </a:extLst>
          </p:cNvPr>
          <p:cNvSpPr/>
          <p:nvPr/>
        </p:nvSpPr>
        <p:spPr>
          <a:xfrm>
            <a:off x="0" y="0"/>
            <a:ext cx="9144000" cy="5143498"/>
          </a:xfrm>
          <a:prstGeom prst="rect">
            <a:avLst/>
          </a:prstGeom>
          <a:gradFill flip="none" rotWithShape="1">
            <a:gsLst>
              <a:gs pos="100000">
                <a:srgbClr val="62FC24"/>
              </a:gs>
              <a:gs pos="39000">
                <a:srgbClr val="B1FE92"/>
              </a:gs>
              <a:gs pos="0">
                <a:schemeClr val="bg1"/>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gradFill flip="none" rotWithShape="1">
                <a:gsLst>
                  <a:gs pos="0">
                    <a:srgbClr val="62FC24"/>
                  </a:gs>
                  <a:gs pos="58000">
                    <a:srgbClr val="B1FE92"/>
                  </a:gs>
                  <a:gs pos="100000">
                    <a:schemeClr val="bg1"/>
                  </a:gs>
                </a:gsLst>
                <a:lin ang="5400000" scaled="1"/>
                <a:tileRect/>
              </a:gradFill>
            </a:endParaRPr>
          </a:p>
        </p:txBody>
      </p:sp>
      <p:grpSp>
        <p:nvGrpSpPr>
          <p:cNvPr id="94" name="Group 93">
            <a:extLst>
              <a:ext uri="{FF2B5EF4-FFF2-40B4-BE49-F238E27FC236}">
                <a16:creationId xmlns:a16="http://schemas.microsoft.com/office/drawing/2014/main" id="{56470BC0-ACC3-2292-5C0D-0F99AE18B55D}"/>
              </a:ext>
            </a:extLst>
          </p:cNvPr>
          <p:cNvGrpSpPr/>
          <p:nvPr/>
        </p:nvGrpSpPr>
        <p:grpSpPr>
          <a:xfrm>
            <a:off x="0" y="230757"/>
            <a:ext cx="9076338" cy="3938619"/>
            <a:chOff x="8701" y="736083"/>
            <a:chExt cx="9076338" cy="3938619"/>
          </a:xfrm>
        </p:grpSpPr>
        <p:sp>
          <p:nvSpPr>
            <p:cNvPr id="41" name="Rectangle: Rounded Corners 40">
              <a:extLst>
                <a:ext uri="{FF2B5EF4-FFF2-40B4-BE49-F238E27FC236}">
                  <a16:creationId xmlns:a16="http://schemas.microsoft.com/office/drawing/2014/main" id="{DADB3B6D-91DF-1E1C-A5EE-28AAA4E4CA3B}"/>
                </a:ext>
              </a:extLst>
            </p:cNvPr>
            <p:cNvSpPr/>
            <p:nvPr/>
          </p:nvSpPr>
          <p:spPr>
            <a:xfrm>
              <a:off x="4523938" y="792559"/>
              <a:ext cx="1387579" cy="461474"/>
            </a:xfrm>
            <a:prstGeom prst="roundRect">
              <a:avLst>
                <a:gd name="adj" fmla="val 50000"/>
              </a:avLst>
            </a:prstGeom>
            <a:solidFill>
              <a:schemeClr val="tx1">
                <a:lumMod val="20000"/>
                <a:lumOff val="80000"/>
              </a:schemeClr>
            </a:solidFill>
            <a:ln w="317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00000"/>
                </a:lnSpc>
                <a:spcBef>
                  <a:spcPts val="0"/>
                </a:spcBef>
                <a:spcAft>
                  <a:spcPts val="1200"/>
                </a:spcAft>
              </a:pPr>
              <a:r>
                <a:rPr lang="en-US" sz="10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Fertili</a:t>
              </a:r>
              <a:r>
                <a:rPr lang="en-US" sz="1000" dirty="0">
                  <a:solidFill>
                    <a:srgbClr val="282828"/>
                  </a:solidFill>
                  <a:latin typeface="Calibri" panose="020F0502020204030204" pitchFamily="34" charset="0"/>
                  <a:ea typeface="Calibri" panose="020F0502020204030204" pitchFamily="34" charset="0"/>
                  <a:cs typeface="Calibri" panose="020F0502020204030204" pitchFamily="34" charset="0"/>
                </a:rPr>
                <a:t>zer, Activated Carbon</a:t>
              </a:r>
              <a:endParaRPr lang="en-US" sz="1000" b="0" i="0" dirty="0">
                <a:solidFill>
                  <a:schemeClr val="tx2">
                    <a:lumMod val="10000"/>
                  </a:schemeClr>
                </a:solidFill>
                <a:effectLst/>
                <a:latin typeface="BlinkMacSystemFont"/>
              </a:endParaRPr>
            </a:p>
          </p:txBody>
        </p:sp>
        <p:sp>
          <p:nvSpPr>
            <p:cNvPr id="40" name="Rectangle: Rounded Corners 39">
              <a:extLst>
                <a:ext uri="{FF2B5EF4-FFF2-40B4-BE49-F238E27FC236}">
                  <a16:creationId xmlns:a16="http://schemas.microsoft.com/office/drawing/2014/main" id="{075CF2AE-F4B2-E554-EB9D-80C472F0DA13}"/>
                </a:ext>
              </a:extLst>
            </p:cNvPr>
            <p:cNvSpPr/>
            <p:nvPr/>
          </p:nvSpPr>
          <p:spPr>
            <a:xfrm>
              <a:off x="4543770" y="2903152"/>
              <a:ext cx="1387579" cy="461475"/>
            </a:xfrm>
            <a:prstGeom prst="roundRect">
              <a:avLst>
                <a:gd name="adj" fmla="val 50000"/>
              </a:avLst>
            </a:prstGeom>
            <a:solidFill>
              <a:schemeClr val="tx1">
                <a:lumMod val="20000"/>
                <a:lumOff val="80000"/>
              </a:schemeClr>
            </a:solidFill>
            <a:ln w="3175">
              <a:solidFill>
                <a:schemeClr val="accent1">
                  <a:shade val="1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00000"/>
                </a:lnSpc>
                <a:spcBef>
                  <a:spcPts val="0"/>
                </a:spcBef>
                <a:spcAft>
                  <a:spcPts val="1200"/>
                </a:spcAft>
              </a:pPr>
              <a:r>
                <a:rPr lang="en-US" sz="1000" dirty="0">
                  <a:solidFill>
                    <a:srgbClr val="282828"/>
                  </a:solidFill>
                  <a:latin typeface="Calibri" panose="020F0502020204030204" pitchFamily="34" charset="0"/>
                  <a:ea typeface="Calibri" panose="020F0502020204030204" pitchFamily="34" charset="0"/>
                  <a:cs typeface="Calibri" panose="020F0502020204030204" pitchFamily="34" charset="0"/>
                </a:rPr>
                <a:t>CO</a:t>
              </a:r>
              <a:r>
                <a:rPr lang="en-US" sz="1000" baseline="-25000" dirty="0">
                  <a:solidFill>
                    <a:srgbClr val="282828"/>
                  </a:solidFill>
                  <a:latin typeface="Calibri" panose="020F0502020204030204" pitchFamily="34" charset="0"/>
                  <a:ea typeface="Calibri" panose="020F0502020204030204" pitchFamily="34" charset="0"/>
                  <a:cs typeface="Calibri" panose="020F0502020204030204" pitchFamily="34" charset="0"/>
                </a:rPr>
                <a:t>2 </a:t>
              </a:r>
              <a:r>
                <a:rPr lang="en-US" sz="1000" dirty="0">
                  <a:solidFill>
                    <a:srgbClr val="282828"/>
                  </a:solidFill>
                  <a:latin typeface="Calibri" panose="020F0502020204030204" pitchFamily="34" charset="0"/>
                  <a:ea typeface="Calibri" panose="020F0502020204030204" pitchFamily="34" charset="0"/>
                  <a:cs typeface="Calibri" panose="020F0502020204030204" pitchFamily="34" charset="0"/>
                </a:rPr>
                <a:t>, CH</a:t>
              </a:r>
              <a:r>
                <a:rPr lang="en-US" sz="1000" baseline="-25000" dirty="0">
                  <a:solidFill>
                    <a:srgbClr val="282828"/>
                  </a:solidFill>
                  <a:latin typeface="Calibri" panose="020F0502020204030204" pitchFamily="34" charset="0"/>
                  <a:ea typeface="Calibri" panose="020F0502020204030204" pitchFamily="34" charset="0"/>
                  <a:cs typeface="Calibri" panose="020F0502020204030204" pitchFamily="34" charset="0"/>
                </a:rPr>
                <a:t>4</a:t>
              </a:r>
              <a:r>
                <a:rPr lang="en-US" sz="1000" dirty="0">
                  <a:solidFill>
                    <a:srgbClr val="282828"/>
                  </a:solidFill>
                  <a:latin typeface="Calibri" panose="020F0502020204030204" pitchFamily="34" charset="0"/>
                  <a:ea typeface="Calibri" panose="020F0502020204030204" pitchFamily="34" charset="0"/>
                  <a:cs typeface="Calibri" panose="020F0502020204030204" pitchFamily="34" charset="0"/>
                </a:rPr>
                <a:t> </a:t>
              </a:r>
              <a:endParaRPr lang="en-US" sz="1000" b="0" i="0" dirty="0">
                <a:solidFill>
                  <a:schemeClr val="tx2">
                    <a:lumMod val="10000"/>
                  </a:schemeClr>
                </a:solidFill>
                <a:effectLst/>
                <a:latin typeface="BlinkMacSystemFont"/>
              </a:endParaRPr>
            </a:p>
          </p:txBody>
        </p:sp>
        <p:sp>
          <p:nvSpPr>
            <p:cNvPr id="35" name="Rectangle: Rounded Corners 34">
              <a:extLst>
                <a:ext uri="{FF2B5EF4-FFF2-40B4-BE49-F238E27FC236}">
                  <a16:creationId xmlns:a16="http://schemas.microsoft.com/office/drawing/2014/main" id="{6BDE3555-869A-58E1-4B7F-0BEE35993C11}"/>
                </a:ext>
              </a:extLst>
            </p:cNvPr>
            <p:cNvSpPr/>
            <p:nvPr/>
          </p:nvSpPr>
          <p:spPr>
            <a:xfrm>
              <a:off x="2191859" y="2250762"/>
              <a:ext cx="2157361" cy="794561"/>
            </a:xfrm>
            <a:prstGeom prst="roundRect">
              <a:avLst>
                <a:gd name="adj" fmla="val 50000"/>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00000"/>
                </a:lnSpc>
                <a:spcBef>
                  <a:spcPts val="0"/>
                </a:spcBef>
                <a:spcAft>
                  <a:spcPts val="1200"/>
                </a:spcAft>
              </a:pPr>
              <a:br>
                <a:rPr lang="en-US" sz="10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br>
              <a:r>
                <a:rPr lang="en-US" sz="10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inert atmosphere;</a:t>
              </a:r>
              <a:br>
                <a:rPr lang="en-US" sz="10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br>
              <a:r>
                <a:rPr lang="en-US" sz="10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medium temperature 400-600 </a:t>
              </a:r>
              <a:r>
                <a:rPr lang="en-US" sz="1000" b="0" i="0" baseline="3000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0</a:t>
              </a:r>
              <a:r>
                <a:rPr lang="en-US" sz="10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C </a:t>
              </a:r>
              <a:br>
                <a:rPr lang="en-US" sz="1000" dirty="0">
                  <a:solidFill>
                    <a:srgbClr val="282828"/>
                  </a:solidFill>
                  <a:latin typeface="Calibri" panose="020F0502020204030204" pitchFamily="34" charset="0"/>
                  <a:ea typeface="Calibri" panose="020F0502020204030204" pitchFamily="34" charset="0"/>
                  <a:cs typeface="Calibri" panose="020F0502020204030204" pitchFamily="34" charset="0"/>
                </a:rPr>
              </a:br>
              <a:r>
                <a:rPr lang="en-US" sz="10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short residence time 2–10 s</a:t>
              </a:r>
              <a:br>
                <a:rPr lang="en-US" sz="10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br>
              <a:r>
                <a:rPr lang="en-US" sz="10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higher heating rates</a:t>
              </a:r>
            </a:p>
          </p:txBody>
        </p:sp>
        <p:sp>
          <p:nvSpPr>
            <p:cNvPr id="23" name="Rectangle: Rounded Corners 22">
              <a:extLst>
                <a:ext uri="{FF2B5EF4-FFF2-40B4-BE49-F238E27FC236}">
                  <a16:creationId xmlns:a16="http://schemas.microsoft.com/office/drawing/2014/main" id="{7437CF64-E866-E418-C2FE-0B21DB085153}"/>
                </a:ext>
              </a:extLst>
            </p:cNvPr>
            <p:cNvSpPr/>
            <p:nvPr/>
          </p:nvSpPr>
          <p:spPr>
            <a:xfrm>
              <a:off x="8701" y="2436016"/>
              <a:ext cx="2016601" cy="575985"/>
            </a:xfrm>
            <a:prstGeom prst="roundRect">
              <a:avLst/>
            </a:prstGeom>
            <a:solidFill>
              <a:schemeClr val="accent6">
                <a:lumMod val="40000"/>
                <a:lumOff val="60000"/>
              </a:schemeClr>
            </a:solid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00000"/>
                </a:lnSpc>
                <a:spcBef>
                  <a:spcPts val="0"/>
                </a:spcBef>
                <a:spcAft>
                  <a:spcPts val="1200"/>
                </a:spcAft>
              </a:pPr>
              <a:r>
                <a:rPr lang="en-US" sz="1000" dirty="0">
                  <a:solidFill>
                    <a:schemeClr val="tx2">
                      <a:lumMod val="10000"/>
                    </a:schemeClr>
                  </a:solidFill>
                  <a:latin typeface="BlinkMacSystemFont"/>
                </a:rPr>
                <a:t>T</a:t>
              </a:r>
              <a:r>
                <a:rPr lang="en-US" sz="1000" b="0" i="0" dirty="0">
                  <a:solidFill>
                    <a:schemeClr val="tx2">
                      <a:lumMod val="10000"/>
                    </a:schemeClr>
                  </a:solidFill>
                  <a:effectLst/>
                  <a:latin typeface="BlinkMacSystemFont"/>
                </a:rPr>
                <a:t>hermal decomposition of organic materials in the complete or near absence of oxygen.</a:t>
              </a:r>
            </a:p>
          </p:txBody>
        </p:sp>
        <p:sp>
          <p:nvSpPr>
            <p:cNvPr id="2" name="Rectangle: Rounded Corners 1">
              <a:extLst>
                <a:ext uri="{FF2B5EF4-FFF2-40B4-BE49-F238E27FC236}">
                  <a16:creationId xmlns:a16="http://schemas.microsoft.com/office/drawing/2014/main" id="{3FA82059-DBAF-9F38-9B6D-2C46D3C26E7B}"/>
                </a:ext>
              </a:extLst>
            </p:cNvPr>
            <p:cNvSpPr/>
            <p:nvPr/>
          </p:nvSpPr>
          <p:spPr>
            <a:xfrm>
              <a:off x="226595" y="1732524"/>
              <a:ext cx="1562275" cy="78044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bg1"/>
                  </a:solidFill>
                  <a:latin typeface="Book Antiqua" panose="02040602050305030304" pitchFamily="18" charset="0"/>
                  <a:ea typeface="Calibri" panose="020F0502020204030204" pitchFamily="34" charset="0"/>
                  <a:cs typeface="Calibri" panose="020F0502020204030204" pitchFamily="34" charset="0"/>
                </a:rPr>
                <a:t>BIOMASS PYROLYSIS</a:t>
              </a:r>
              <a:endParaRPr lang="en-IN" sz="1600" dirty="0">
                <a:solidFill>
                  <a:schemeClr val="bg1"/>
                </a:solidFill>
              </a:endParaRPr>
            </a:p>
          </p:txBody>
        </p:sp>
        <p:sp>
          <p:nvSpPr>
            <p:cNvPr id="15" name="Rectangle: Rounded Corners 14">
              <a:extLst>
                <a:ext uri="{FF2B5EF4-FFF2-40B4-BE49-F238E27FC236}">
                  <a16:creationId xmlns:a16="http://schemas.microsoft.com/office/drawing/2014/main" id="{A98D042B-F7BE-FFA1-69F4-54EA12B05C98}"/>
                </a:ext>
              </a:extLst>
            </p:cNvPr>
            <p:cNvSpPr/>
            <p:nvPr/>
          </p:nvSpPr>
          <p:spPr>
            <a:xfrm>
              <a:off x="6072089" y="2649150"/>
              <a:ext cx="1093582" cy="339460"/>
            </a:xfrm>
            <a:prstGeom prst="roundRect">
              <a:avLst>
                <a:gd name="adj" fmla="val 50000"/>
              </a:avLst>
            </a:prstGeom>
            <a:solidFill>
              <a:srgbClr val="00B050"/>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bg1"/>
                  </a:solidFill>
                  <a:latin typeface="Book Antiqua" panose="02040602050305030304" pitchFamily="18" charset="0"/>
                  <a:ea typeface="Calibri" panose="020F0502020204030204" pitchFamily="34" charset="0"/>
                  <a:cs typeface="Calibri" panose="020F0502020204030204" pitchFamily="34" charset="0"/>
                </a:rPr>
                <a:t>Turbine</a:t>
              </a:r>
              <a:endParaRPr lang="en-IN" sz="1000" dirty="0">
                <a:solidFill>
                  <a:schemeClr val="bg1"/>
                </a:solidFill>
              </a:endParaRPr>
            </a:p>
          </p:txBody>
        </p:sp>
        <p:sp>
          <p:nvSpPr>
            <p:cNvPr id="16" name="Rectangle: Rounded Corners 15">
              <a:extLst>
                <a:ext uri="{FF2B5EF4-FFF2-40B4-BE49-F238E27FC236}">
                  <a16:creationId xmlns:a16="http://schemas.microsoft.com/office/drawing/2014/main" id="{7ED9E3EF-0079-18C6-7F0B-9BB3EFDC6040}"/>
                </a:ext>
              </a:extLst>
            </p:cNvPr>
            <p:cNvSpPr/>
            <p:nvPr/>
          </p:nvSpPr>
          <p:spPr>
            <a:xfrm>
              <a:off x="6083023" y="2173504"/>
              <a:ext cx="1093582" cy="339460"/>
            </a:xfrm>
            <a:prstGeom prst="roundRect">
              <a:avLst>
                <a:gd name="adj" fmla="val 50000"/>
              </a:avLst>
            </a:prstGeom>
            <a:solidFill>
              <a:srgbClr val="00B050"/>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bg1"/>
                  </a:solidFill>
                  <a:latin typeface="Book Antiqua" panose="02040602050305030304" pitchFamily="18" charset="0"/>
                  <a:ea typeface="Calibri" panose="020F0502020204030204" pitchFamily="34" charset="0"/>
                  <a:cs typeface="Calibri" panose="020F0502020204030204" pitchFamily="34" charset="0"/>
                </a:rPr>
                <a:t>Boiler</a:t>
              </a:r>
              <a:endParaRPr lang="en-IN" sz="1000" dirty="0">
                <a:solidFill>
                  <a:schemeClr val="bg1"/>
                </a:solidFill>
              </a:endParaRPr>
            </a:p>
          </p:txBody>
        </p:sp>
        <p:sp>
          <p:nvSpPr>
            <p:cNvPr id="17" name="Rectangle: Rounded Corners 16">
              <a:extLst>
                <a:ext uri="{FF2B5EF4-FFF2-40B4-BE49-F238E27FC236}">
                  <a16:creationId xmlns:a16="http://schemas.microsoft.com/office/drawing/2014/main" id="{95518BFE-EC4E-D085-9DDE-3DF342EFD227}"/>
                </a:ext>
              </a:extLst>
            </p:cNvPr>
            <p:cNvSpPr/>
            <p:nvPr/>
          </p:nvSpPr>
          <p:spPr>
            <a:xfrm>
              <a:off x="6072089" y="1715781"/>
              <a:ext cx="1093582" cy="339460"/>
            </a:xfrm>
            <a:prstGeom prst="roundRect">
              <a:avLst>
                <a:gd name="adj" fmla="val 50000"/>
              </a:avLst>
            </a:prstGeom>
            <a:solidFill>
              <a:srgbClr val="00B050"/>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bg1"/>
                  </a:solidFill>
                  <a:latin typeface="Book Antiqua" panose="02040602050305030304" pitchFamily="18" charset="0"/>
                  <a:ea typeface="Calibri" panose="020F0502020204030204" pitchFamily="34" charset="0"/>
                  <a:cs typeface="Calibri" panose="020F0502020204030204" pitchFamily="34" charset="0"/>
                </a:rPr>
                <a:t>Engine</a:t>
              </a:r>
              <a:endParaRPr lang="en-IN" sz="1000" dirty="0">
                <a:solidFill>
                  <a:schemeClr val="bg1"/>
                </a:solidFill>
              </a:endParaRPr>
            </a:p>
          </p:txBody>
        </p:sp>
        <p:sp>
          <p:nvSpPr>
            <p:cNvPr id="18" name="Rectangle: Rounded Corners 17">
              <a:extLst>
                <a:ext uri="{FF2B5EF4-FFF2-40B4-BE49-F238E27FC236}">
                  <a16:creationId xmlns:a16="http://schemas.microsoft.com/office/drawing/2014/main" id="{C126E9CE-511B-AFD1-0521-8468A9CDB33F}"/>
                </a:ext>
              </a:extLst>
            </p:cNvPr>
            <p:cNvSpPr/>
            <p:nvPr/>
          </p:nvSpPr>
          <p:spPr>
            <a:xfrm>
              <a:off x="6072089" y="1240135"/>
              <a:ext cx="1093582" cy="339460"/>
            </a:xfrm>
            <a:prstGeom prst="roundRect">
              <a:avLst>
                <a:gd name="adj" fmla="val 50000"/>
              </a:avLst>
            </a:prstGeom>
            <a:solidFill>
              <a:srgbClr val="00B050"/>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bg1"/>
                  </a:solidFill>
                  <a:latin typeface="Book Antiqua" panose="02040602050305030304" pitchFamily="18" charset="0"/>
                  <a:ea typeface="Calibri" panose="020F0502020204030204" pitchFamily="34" charset="0"/>
                  <a:cs typeface="Calibri" panose="020F0502020204030204" pitchFamily="34" charset="0"/>
                </a:rPr>
                <a:t>Chemical</a:t>
              </a:r>
              <a:endParaRPr lang="en-IN" sz="1000" dirty="0">
                <a:solidFill>
                  <a:schemeClr val="bg1"/>
                </a:solidFill>
              </a:endParaRPr>
            </a:p>
          </p:txBody>
        </p:sp>
        <p:sp>
          <p:nvSpPr>
            <p:cNvPr id="19" name="Rectangle: Rounded Corners 18">
              <a:extLst>
                <a:ext uri="{FF2B5EF4-FFF2-40B4-BE49-F238E27FC236}">
                  <a16:creationId xmlns:a16="http://schemas.microsoft.com/office/drawing/2014/main" id="{1EF79F77-A1AB-A6B0-F7B6-29EF5878A1C7}"/>
                </a:ext>
              </a:extLst>
            </p:cNvPr>
            <p:cNvSpPr/>
            <p:nvPr/>
          </p:nvSpPr>
          <p:spPr>
            <a:xfrm>
              <a:off x="4600231" y="2541635"/>
              <a:ext cx="1236845" cy="461474"/>
            </a:xfrm>
            <a:prstGeom prst="roundRect">
              <a:avLst>
                <a:gd name="adj" fmla="val 50000"/>
              </a:avLst>
            </a:prstGeom>
            <a:solidFill>
              <a:schemeClr val="tx1">
                <a:lumMod val="75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bg1"/>
                  </a:solidFill>
                  <a:latin typeface="Book Antiqua" panose="02040602050305030304" pitchFamily="18" charset="0"/>
                  <a:ea typeface="Calibri" panose="020F0502020204030204" pitchFamily="34" charset="0"/>
                  <a:cs typeface="Calibri" panose="020F0502020204030204" pitchFamily="34" charset="0"/>
                </a:rPr>
                <a:t>Syn-gas</a:t>
              </a:r>
              <a:endParaRPr lang="en-IN" sz="1000" dirty="0">
                <a:solidFill>
                  <a:schemeClr val="bg1"/>
                </a:solidFill>
              </a:endParaRPr>
            </a:p>
          </p:txBody>
        </p:sp>
        <p:sp>
          <p:nvSpPr>
            <p:cNvPr id="20" name="Rectangle: Rounded Corners 19">
              <a:extLst>
                <a:ext uri="{FF2B5EF4-FFF2-40B4-BE49-F238E27FC236}">
                  <a16:creationId xmlns:a16="http://schemas.microsoft.com/office/drawing/2014/main" id="{E6A47726-97E8-6D1D-08B2-1B1882A668B1}"/>
                </a:ext>
              </a:extLst>
            </p:cNvPr>
            <p:cNvSpPr/>
            <p:nvPr/>
          </p:nvSpPr>
          <p:spPr>
            <a:xfrm>
              <a:off x="4609267" y="1849473"/>
              <a:ext cx="1236845" cy="461474"/>
            </a:xfrm>
            <a:prstGeom prst="roundRect">
              <a:avLst/>
            </a:prstGeom>
            <a:solidFill>
              <a:schemeClr val="tx1">
                <a:lumMod val="75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latin typeface="Book Antiqua" panose="02040602050305030304" pitchFamily="18" charset="0"/>
                  <a:ea typeface="Calibri" panose="020F0502020204030204" pitchFamily="34" charset="0"/>
                  <a:cs typeface="Calibri" panose="020F0502020204030204" pitchFamily="34" charset="0"/>
                </a:rPr>
                <a:t>Bio-oil</a:t>
              </a:r>
              <a:endParaRPr lang="en-IN" dirty="0">
                <a:solidFill>
                  <a:schemeClr val="bg1"/>
                </a:solidFill>
              </a:endParaRPr>
            </a:p>
          </p:txBody>
        </p:sp>
        <p:sp>
          <p:nvSpPr>
            <p:cNvPr id="21" name="Rectangle: Rounded Corners 20">
              <a:extLst>
                <a:ext uri="{FF2B5EF4-FFF2-40B4-BE49-F238E27FC236}">
                  <a16:creationId xmlns:a16="http://schemas.microsoft.com/office/drawing/2014/main" id="{F74349C5-AF65-73AE-2B90-D9713DE54946}"/>
                </a:ext>
              </a:extLst>
            </p:cNvPr>
            <p:cNvSpPr/>
            <p:nvPr/>
          </p:nvSpPr>
          <p:spPr>
            <a:xfrm>
              <a:off x="4600232" y="1189520"/>
              <a:ext cx="1236844" cy="461474"/>
            </a:xfrm>
            <a:prstGeom prst="roundRect">
              <a:avLst>
                <a:gd name="adj" fmla="val 50000"/>
              </a:avLst>
            </a:prstGeom>
            <a:solidFill>
              <a:schemeClr val="tx1">
                <a:lumMod val="75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bg1"/>
                  </a:solidFill>
                  <a:latin typeface="Book Antiqua" panose="02040602050305030304" pitchFamily="18" charset="0"/>
                  <a:ea typeface="Calibri" panose="020F0502020204030204" pitchFamily="34" charset="0"/>
                  <a:cs typeface="Calibri" panose="020F0502020204030204" pitchFamily="34" charset="0"/>
                </a:rPr>
                <a:t>Biochar</a:t>
              </a:r>
              <a:endParaRPr lang="en-IN" sz="1000" dirty="0">
                <a:solidFill>
                  <a:schemeClr val="bg1"/>
                </a:solidFill>
              </a:endParaRPr>
            </a:p>
          </p:txBody>
        </p:sp>
        <p:sp>
          <p:nvSpPr>
            <p:cNvPr id="22" name="Rectangle: Rounded Corners 21">
              <a:extLst>
                <a:ext uri="{FF2B5EF4-FFF2-40B4-BE49-F238E27FC236}">
                  <a16:creationId xmlns:a16="http://schemas.microsoft.com/office/drawing/2014/main" id="{A0733ABE-8DDB-D9E7-D566-0EB87A73FD04}"/>
                </a:ext>
              </a:extLst>
            </p:cNvPr>
            <p:cNvSpPr/>
            <p:nvPr/>
          </p:nvSpPr>
          <p:spPr>
            <a:xfrm>
              <a:off x="1158237" y="3257655"/>
              <a:ext cx="1452133" cy="575985"/>
            </a:xfrm>
            <a:prstGeom prst="roundRect">
              <a:avLst>
                <a:gd name="adj" fmla="val 50000"/>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lumMod val="50000"/>
                    </a:schemeClr>
                  </a:solidFill>
                  <a:latin typeface="Book Antiqua" panose="02040602050305030304" pitchFamily="18" charset="0"/>
                  <a:ea typeface="Calibri" panose="020F0502020204030204" pitchFamily="34" charset="0"/>
                  <a:cs typeface="Calibri" panose="020F0502020204030204" pitchFamily="34" charset="0"/>
                </a:rPr>
                <a:t>Catalytic Fast Pyrolysis</a:t>
              </a:r>
              <a:endParaRPr lang="en-IN" sz="1000" dirty="0"/>
            </a:p>
          </p:txBody>
        </p:sp>
        <p:sp>
          <p:nvSpPr>
            <p:cNvPr id="29" name="Rectangle: Rounded Corners 28">
              <a:extLst>
                <a:ext uri="{FF2B5EF4-FFF2-40B4-BE49-F238E27FC236}">
                  <a16:creationId xmlns:a16="http://schemas.microsoft.com/office/drawing/2014/main" id="{D1FEBF8E-4948-9ADD-6BB1-81AED6944DC4}"/>
                </a:ext>
              </a:extLst>
            </p:cNvPr>
            <p:cNvSpPr/>
            <p:nvPr/>
          </p:nvSpPr>
          <p:spPr>
            <a:xfrm>
              <a:off x="564468" y="4098717"/>
              <a:ext cx="1452133" cy="575985"/>
            </a:xfrm>
            <a:prstGeom prst="roundRect">
              <a:avLst>
                <a:gd name="adj" fmla="val 50000"/>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lumMod val="50000"/>
                    </a:schemeClr>
                  </a:solidFill>
                  <a:latin typeface="Book Antiqua" panose="02040602050305030304" pitchFamily="18" charset="0"/>
                  <a:ea typeface="Calibri" panose="020F0502020204030204" pitchFamily="34" charset="0"/>
                  <a:cs typeface="Calibri" panose="020F0502020204030204" pitchFamily="34" charset="0"/>
                </a:rPr>
                <a:t>Catalytic Hydro-pyrolysis</a:t>
              </a:r>
              <a:endParaRPr lang="en-IN" sz="1000" dirty="0"/>
            </a:p>
          </p:txBody>
        </p:sp>
        <p:sp>
          <p:nvSpPr>
            <p:cNvPr id="30" name="Rectangle: Rounded Corners 29">
              <a:extLst>
                <a:ext uri="{FF2B5EF4-FFF2-40B4-BE49-F238E27FC236}">
                  <a16:creationId xmlns:a16="http://schemas.microsoft.com/office/drawing/2014/main" id="{39EC3C4D-B569-0B7A-62BD-125BCD9FA399}"/>
                </a:ext>
              </a:extLst>
            </p:cNvPr>
            <p:cNvSpPr/>
            <p:nvPr/>
          </p:nvSpPr>
          <p:spPr>
            <a:xfrm>
              <a:off x="2473002" y="1815961"/>
              <a:ext cx="1452133" cy="575985"/>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lumMod val="50000"/>
                    </a:schemeClr>
                  </a:solidFill>
                  <a:latin typeface="Book Antiqua" panose="02040602050305030304" pitchFamily="18" charset="0"/>
                  <a:ea typeface="Calibri" panose="020F0502020204030204" pitchFamily="34" charset="0"/>
                  <a:cs typeface="Calibri" panose="020F0502020204030204" pitchFamily="34" charset="0"/>
                </a:rPr>
                <a:t>Fast Pyrolysis</a:t>
              </a:r>
              <a:endParaRPr lang="en-IN" sz="1600" dirty="0"/>
            </a:p>
          </p:txBody>
        </p:sp>
        <p:sp>
          <p:nvSpPr>
            <p:cNvPr id="31" name="Rectangle: Rounded Corners 30">
              <a:extLst>
                <a:ext uri="{FF2B5EF4-FFF2-40B4-BE49-F238E27FC236}">
                  <a16:creationId xmlns:a16="http://schemas.microsoft.com/office/drawing/2014/main" id="{B5E3E74D-2646-1598-A775-BFF85C6C8BB3}"/>
                </a:ext>
              </a:extLst>
            </p:cNvPr>
            <p:cNvSpPr/>
            <p:nvPr/>
          </p:nvSpPr>
          <p:spPr>
            <a:xfrm>
              <a:off x="676132" y="1017508"/>
              <a:ext cx="1452133" cy="575985"/>
            </a:xfrm>
            <a:prstGeom prst="roundRect">
              <a:avLst>
                <a:gd name="adj" fmla="val 50000"/>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lumMod val="50000"/>
                    </a:schemeClr>
                  </a:solidFill>
                  <a:latin typeface="Book Antiqua" panose="02040602050305030304" pitchFamily="18" charset="0"/>
                  <a:ea typeface="Calibri" panose="020F0502020204030204" pitchFamily="34" charset="0"/>
                  <a:cs typeface="Calibri" panose="020F0502020204030204" pitchFamily="34" charset="0"/>
                </a:rPr>
                <a:t>Slow Pyrolysis</a:t>
              </a:r>
              <a:br>
                <a:rPr lang="en-GB" sz="1000" b="1" dirty="0">
                  <a:solidFill>
                    <a:schemeClr val="tx1">
                      <a:lumMod val="50000"/>
                    </a:schemeClr>
                  </a:solidFill>
                  <a:latin typeface="Book Antiqua" panose="02040602050305030304" pitchFamily="18" charset="0"/>
                  <a:ea typeface="Calibri" panose="020F0502020204030204" pitchFamily="34" charset="0"/>
                  <a:cs typeface="Calibri" panose="020F0502020204030204" pitchFamily="34" charset="0"/>
                </a:rPr>
              </a:br>
              <a:r>
                <a:rPr lang="en-GB" sz="1000" b="1" dirty="0">
                  <a:solidFill>
                    <a:schemeClr val="tx1">
                      <a:lumMod val="50000"/>
                    </a:schemeClr>
                  </a:solidFill>
                  <a:latin typeface="Book Antiqua" panose="02040602050305030304" pitchFamily="18" charset="0"/>
                  <a:ea typeface="Calibri" panose="020F0502020204030204" pitchFamily="34" charset="0"/>
                  <a:cs typeface="Calibri" panose="020F0502020204030204" pitchFamily="34" charset="0"/>
                </a:rPr>
                <a:t>(Torrefaction)</a:t>
              </a:r>
              <a:endParaRPr lang="en-IN" sz="1000" dirty="0"/>
            </a:p>
          </p:txBody>
        </p:sp>
        <p:sp>
          <p:nvSpPr>
            <p:cNvPr id="33" name="Rectangle: Rounded Corners 32">
              <a:extLst>
                <a:ext uri="{FF2B5EF4-FFF2-40B4-BE49-F238E27FC236}">
                  <a16:creationId xmlns:a16="http://schemas.microsoft.com/office/drawing/2014/main" id="{C3FDD694-7772-3273-F819-8572CF14EC65}"/>
                </a:ext>
              </a:extLst>
            </p:cNvPr>
            <p:cNvSpPr/>
            <p:nvPr/>
          </p:nvSpPr>
          <p:spPr>
            <a:xfrm>
              <a:off x="2800030" y="736083"/>
              <a:ext cx="1387579" cy="794561"/>
            </a:xfrm>
            <a:prstGeom prst="roundRect">
              <a:avLst>
                <a:gd name="adj" fmla="val 50000"/>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00000"/>
                </a:lnSpc>
                <a:spcBef>
                  <a:spcPts val="0"/>
                </a:spcBef>
                <a:spcAft>
                  <a:spcPts val="1200"/>
                </a:spcAft>
              </a:pPr>
              <a:r>
                <a:rPr lang="en-US" sz="1000" dirty="0">
                  <a:solidFill>
                    <a:srgbClr val="282828"/>
                  </a:solidFill>
                  <a:latin typeface="Calibri" panose="020F0502020204030204" pitchFamily="34" charset="0"/>
                  <a:ea typeface="Calibri" panose="020F0502020204030204" pitchFamily="34" charset="0"/>
                  <a:cs typeface="Calibri" panose="020F0502020204030204" pitchFamily="34" charset="0"/>
                </a:rPr>
                <a:t>Most </a:t>
              </a:r>
              <a:r>
                <a:rPr lang="en-US" sz="10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rPr>
                <a:t>promising approach to generate bio-oil, at its maximum extent</a:t>
              </a:r>
              <a:endParaRPr lang="en-US" sz="1000" b="0" i="0" dirty="0">
                <a:solidFill>
                  <a:schemeClr val="tx2">
                    <a:lumMod val="10000"/>
                  </a:schemeClr>
                </a:solidFill>
                <a:effectLst/>
                <a:latin typeface="BlinkMacSystemFont"/>
              </a:endParaRPr>
            </a:p>
          </p:txBody>
        </p:sp>
        <p:sp>
          <p:nvSpPr>
            <p:cNvPr id="36" name="Rectangle: Rounded Corners 35">
              <a:extLst>
                <a:ext uri="{FF2B5EF4-FFF2-40B4-BE49-F238E27FC236}">
                  <a16:creationId xmlns:a16="http://schemas.microsoft.com/office/drawing/2014/main" id="{BFC4D45F-4B19-5A18-85FC-C38EE95C286A}"/>
                </a:ext>
              </a:extLst>
            </p:cNvPr>
            <p:cNvSpPr/>
            <p:nvPr/>
          </p:nvSpPr>
          <p:spPr>
            <a:xfrm>
              <a:off x="8188188" y="2612890"/>
              <a:ext cx="896851" cy="314169"/>
            </a:xfrm>
            <a:prstGeom prst="roundRect">
              <a:avLst>
                <a:gd name="adj" fmla="val 50000"/>
              </a:avLst>
            </a:prstGeom>
            <a:solidFill>
              <a:srgbClr val="FFFF00">
                <a:alpha val="78039"/>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accent1">
                      <a:lumMod val="50000"/>
                    </a:schemeClr>
                  </a:solidFill>
                  <a:latin typeface="Book Antiqua" panose="02040602050305030304" pitchFamily="18" charset="0"/>
                  <a:ea typeface="Calibri" panose="020F0502020204030204" pitchFamily="34" charset="0"/>
                  <a:cs typeface="Calibri" panose="020F0502020204030204" pitchFamily="34" charset="0"/>
                </a:rPr>
                <a:t>Heat</a:t>
              </a:r>
              <a:endParaRPr lang="en-IN" sz="1000" dirty="0">
                <a:solidFill>
                  <a:schemeClr val="accent1">
                    <a:lumMod val="50000"/>
                  </a:schemeClr>
                </a:solidFill>
              </a:endParaRPr>
            </a:p>
          </p:txBody>
        </p:sp>
        <p:sp>
          <p:nvSpPr>
            <p:cNvPr id="34" name="Rectangle: Rounded Corners 33">
              <a:extLst>
                <a:ext uri="{FF2B5EF4-FFF2-40B4-BE49-F238E27FC236}">
                  <a16:creationId xmlns:a16="http://schemas.microsoft.com/office/drawing/2014/main" id="{ACA19C87-9CB2-08AF-9C25-C51F7C0B8B17}"/>
                </a:ext>
              </a:extLst>
            </p:cNvPr>
            <p:cNvSpPr/>
            <p:nvPr/>
          </p:nvSpPr>
          <p:spPr>
            <a:xfrm>
              <a:off x="2785848" y="3330640"/>
              <a:ext cx="1387579" cy="794561"/>
            </a:xfrm>
            <a:prstGeom prst="roundRect">
              <a:avLst>
                <a:gd name="adj" fmla="val 44933"/>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00000"/>
                </a:lnSpc>
                <a:spcBef>
                  <a:spcPts val="0"/>
                </a:spcBef>
                <a:spcAft>
                  <a:spcPts val="1200"/>
                </a:spcAft>
              </a:pPr>
              <a:r>
                <a:rPr lang="en-US" sz="1000" b="0" i="0" dirty="0">
                  <a:solidFill>
                    <a:schemeClr val="tx2">
                      <a:lumMod val="10000"/>
                    </a:schemeClr>
                  </a:solidFill>
                  <a:effectLst/>
                  <a:latin typeface="BlinkMacSystemFont"/>
                </a:rPr>
                <a:t>Bio-oil is the main product (50-70 % weight of the biomass)</a:t>
              </a:r>
              <a:endParaRPr lang="en-US" sz="10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7" name="Rectangle: Rounded Corners 36">
              <a:extLst>
                <a:ext uri="{FF2B5EF4-FFF2-40B4-BE49-F238E27FC236}">
                  <a16:creationId xmlns:a16="http://schemas.microsoft.com/office/drawing/2014/main" id="{2DC29926-9BF5-FB50-55AC-9CB7341FC6B5}"/>
                </a:ext>
              </a:extLst>
            </p:cNvPr>
            <p:cNvSpPr/>
            <p:nvPr/>
          </p:nvSpPr>
          <p:spPr>
            <a:xfrm>
              <a:off x="8187177" y="1825069"/>
              <a:ext cx="896851" cy="339460"/>
            </a:xfrm>
            <a:prstGeom prst="roundRect">
              <a:avLst>
                <a:gd name="adj" fmla="val 50000"/>
              </a:avLst>
            </a:prstGeom>
            <a:solidFill>
              <a:srgbClr val="FFFF00">
                <a:alpha val="78039"/>
              </a:srgb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accent1">
                      <a:lumMod val="50000"/>
                    </a:schemeClr>
                  </a:solidFill>
                  <a:latin typeface="Book Antiqua" panose="02040602050305030304" pitchFamily="18" charset="0"/>
                  <a:ea typeface="Calibri" panose="020F0502020204030204" pitchFamily="34" charset="0"/>
                  <a:cs typeface="Calibri" panose="020F0502020204030204" pitchFamily="34" charset="0"/>
                </a:rPr>
                <a:t>Electricity</a:t>
              </a:r>
              <a:endParaRPr lang="en-IN" sz="1000" dirty="0">
                <a:solidFill>
                  <a:schemeClr val="accent1">
                    <a:lumMod val="50000"/>
                  </a:schemeClr>
                </a:solidFill>
              </a:endParaRPr>
            </a:p>
          </p:txBody>
        </p:sp>
        <p:sp>
          <p:nvSpPr>
            <p:cNvPr id="14" name="Rectangle: Rounded Corners 13">
              <a:extLst>
                <a:ext uri="{FF2B5EF4-FFF2-40B4-BE49-F238E27FC236}">
                  <a16:creationId xmlns:a16="http://schemas.microsoft.com/office/drawing/2014/main" id="{FF8AA1FB-1C8D-6E89-BC18-B739856F43E4}"/>
                </a:ext>
              </a:extLst>
            </p:cNvPr>
            <p:cNvSpPr/>
            <p:nvPr/>
          </p:nvSpPr>
          <p:spPr>
            <a:xfrm>
              <a:off x="7400684" y="2094160"/>
              <a:ext cx="1452133" cy="575985"/>
            </a:xfrm>
            <a:prstGeom prst="roundRect">
              <a:avLst/>
            </a:prstGeom>
            <a:solidFill>
              <a:srgbClr val="FFFF00"/>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2">
                      <a:lumMod val="10000"/>
                    </a:schemeClr>
                  </a:solidFill>
                  <a:latin typeface="Book Antiqua" panose="02040602050305030304" pitchFamily="18" charset="0"/>
                  <a:ea typeface="Calibri" panose="020F0502020204030204" pitchFamily="34" charset="0"/>
                  <a:cs typeface="Calibri" panose="020F0502020204030204" pitchFamily="34" charset="0"/>
                </a:rPr>
                <a:t>Combined Heat &amp; Power Plants (CHP)</a:t>
              </a:r>
              <a:endParaRPr lang="en-IN" sz="1000" dirty="0">
                <a:solidFill>
                  <a:schemeClr val="tx2">
                    <a:lumMod val="10000"/>
                  </a:schemeClr>
                </a:solidFill>
              </a:endParaRPr>
            </a:p>
          </p:txBody>
        </p:sp>
        <p:cxnSp>
          <p:nvCxnSpPr>
            <p:cNvPr id="43" name="Straight Arrow Connector 42">
              <a:extLst>
                <a:ext uri="{FF2B5EF4-FFF2-40B4-BE49-F238E27FC236}">
                  <a16:creationId xmlns:a16="http://schemas.microsoft.com/office/drawing/2014/main" id="{DD61C8DD-1F28-6DFF-8F4B-6CBC9A593418}"/>
                </a:ext>
              </a:extLst>
            </p:cNvPr>
            <p:cNvCxnSpPr/>
            <p:nvPr/>
          </p:nvCxnSpPr>
          <p:spPr>
            <a:xfrm>
              <a:off x="1788870" y="2103953"/>
              <a:ext cx="68413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E542F6B7-BACC-54EF-5306-D4D357EC9BBE}"/>
                </a:ext>
              </a:extLst>
            </p:cNvPr>
            <p:cNvCxnSpPr>
              <a:cxnSpLocks/>
              <a:endCxn id="20" idx="1"/>
            </p:cNvCxnSpPr>
            <p:nvPr/>
          </p:nvCxnSpPr>
          <p:spPr>
            <a:xfrm>
              <a:off x="3925135" y="2073720"/>
              <a:ext cx="684132" cy="64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Connector: Elbow 47">
              <a:extLst>
                <a:ext uri="{FF2B5EF4-FFF2-40B4-BE49-F238E27FC236}">
                  <a16:creationId xmlns:a16="http://schemas.microsoft.com/office/drawing/2014/main" id="{EC0A6CA0-5193-CD46-CAFE-0678195BC6AB}"/>
                </a:ext>
              </a:extLst>
            </p:cNvPr>
            <p:cNvCxnSpPr>
              <a:endCxn id="31" idx="1"/>
            </p:cNvCxnSpPr>
            <p:nvPr/>
          </p:nvCxnSpPr>
          <p:spPr>
            <a:xfrm rot="5400000" flipH="1" flipV="1">
              <a:off x="355510" y="1395159"/>
              <a:ext cx="410280" cy="23096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DA143001-0D37-E883-D228-087357DC54DA}"/>
                </a:ext>
              </a:extLst>
            </p:cNvPr>
            <p:cNvCxnSpPr>
              <a:cxnSpLocks/>
              <a:endCxn id="22" idx="1"/>
            </p:cNvCxnSpPr>
            <p:nvPr/>
          </p:nvCxnSpPr>
          <p:spPr>
            <a:xfrm rot="16200000" flipH="1">
              <a:off x="655001" y="3042412"/>
              <a:ext cx="524366" cy="48210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Connector: Elbow 52">
              <a:extLst>
                <a:ext uri="{FF2B5EF4-FFF2-40B4-BE49-F238E27FC236}">
                  <a16:creationId xmlns:a16="http://schemas.microsoft.com/office/drawing/2014/main" id="{B74C30CB-2B4F-D1E5-B000-E151DA008767}"/>
                </a:ext>
              </a:extLst>
            </p:cNvPr>
            <p:cNvCxnSpPr>
              <a:cxnSpLocks/>
              <a:endCxn id="29" idx="1"/>
            </p:cNvCxnSpPr>
            <p:nvPr/>
          </p:nvCxnSpPr>
          <p:spPr>
            <a:xfrm rot="16200000" flipH="1">
              <a:off x="-182537" y="3639705"/>
              <a:ext cx="1374710" cy="11930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C3AFB111-18F8-34E3-4E9F-8CFF3A8AC1DD}"/>
                </a:ext>
              </a:extLst>
            </p:cNvPr>
            <p:cNvCxnSpPr/>
            <p:nvPr/>
          </p:nvCxnSpPr>
          <p:spPr>
            <a:xfrm flipV="1">
              <a:off x="2788700" y="1420257"/>
              <a:ext cx="235088" cy="395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32C8DB2-1178-BCEE-DD47-38AFA34356AA}"/>
                </a:ext>
              </a:extLst>
            </p:cNvPr>
            <p:cNvCxnSpPr>
              <a:cxnSpLocks/>
            </p:cNvCxnSpPr>
            <p:nvPr/>
          </p:nvCxnSpPr>
          <p:spPr>
            <a:xfrm>
              <a:off x="2744803" y="3012000"/>
              <a:ext cx="235910" cy="366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3CF9B1A-73CD-372F-8D5B-8EACA49C21F2}"/>
                </a:ext>
              </a:extLst>
            </p:cNvPr>
            <p:cNvCxnSpPr>
              <a:cxnSpLocks/>
              <a:endCxn id="21" idx="1"/>
            </p:cNvCxnSpPr>
            <p:nvPr/>
          </p:nvCxnSpPr>
          <p:spPr>
            <a:xfrm flipV="1">
              <a:off x="3927167" y="1420257"/>
              <a:ext cx="673065" cy="499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602FFFC-9CBF-B3E3-541E-9DFF77DBEFC1}"/>
                </a:ext>
              </a:extLst>
            </p:cNvPr>
            <p:cNvCxnSpPr>
              <a:cxnSpLocks/>
              <a:endCxn id="19" idx="1"/>
            </p:cNvCxnSpPr>
            <p:nvPr/>
          </p:nvCxnSpPr>
          <p:spPr>
            <a:xfrm>
              <a:off x="3920169" y="2281884"/>
              <a:ext cx="680062" cy="490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D672B35-42EE-53A3-AFEF-132EBD2913A8}"/>
                </a:ext>
              </a:extLst>
            </p:cNvPr>
            <p:cNvCxnSpPr>
              <a:cxnSpLocks/>
              <a:stCxn id="20" idx="3"/>
              <a:endCxn id="18" idx="1"/>
            </p:cNvCxnSpPr>
            <p:nvPr/>
          </p:nvCxnSpPr>
          <p:spPr>
            <a:xfrm flipV="1">
              <a:off x="5846112" y="1409865"/>
              <a:ext cx="225977" cy="670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8C7BBEE-C24C-AA90-B4F3-DE28B8F3F482}"/>
                </a:ext>
              </a:extLst>
            </p:cNvPr>
            <p:cNvCxnSpPr>
              <a:cxnSpLocks/>
              <a:stCxn id="20" idx="3"/>
              <a:endCxn id="17" idx="1"/>
            </p:cNvCxnSpPr>
            <p:nvPr/>
          </p:nvCxnSpPr>
          <p:spPr>
            <a:xfrm flipV="1">
              <a:off x="5846112" y="1885511"/>
              <a:ext cx="225977" cy="194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F35F638-30E7-A253-F80B-4389DE0453CD}"/>
                </a:ext>
              </a:extLst>
            </p:cNvPr>
            <p:cNvCxnSpPr>
              <a:cxnSpLocks/>
              <a:stCxn id="20" idx="3"/>
              <a:endCxn id="16" idx="1"/>
            </p:cNvCxnSpPr>
            <p:nvPr/>
          </p:nvCxnSpPr>
          <p:spPr>
            <a:xfrm>
              <a:off x="5846112" y="2080210"/>
              <a:ext cx="236911" cy="263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F25BB92-2C16-4308-0716-8D0453CC66EB}"/>
                </a:ext>
              </a:extLst>
            </p:cNvPr>
            <p:cNvCxnSpPr>
              <a:cxnSpLocks/>
              <a:stCxn id="20" idx="3"/>
              <a:endCxn id="15" idx="1"/>
            </p:cNvCxnSpPr>
            <p:nvPr/>
          </p:nvCxnSpPr>
          <p:spPr>
            <a:xfrm>
              <a:off x="5846112" y="2080210"/>
              <a:ext cx="225977" cy="73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D6F61D7-A649-FA1B-143C-D4E3FCA6432A}"/>
                </a:ext>
              </a:extLst>
            </p:cNvPr>
            <p:cNvCxnSpPr>
              <a:cxnSpLocks/>
              <a:stCxn id="17" idx="3"/>
            </p:cNvCxnSpPr>
            <p:nvPr/>
          </p:nvCxnSpPr>
          <p:spPr>
            <a:xfrm>
              <a:off x="7165671" y="1885511"/>
              <a:ext cx="235013" cy="32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7064AA2-5261-A936-A7FE-3B293A6B7A2F}"/>
                </a:ext>
              </a:extLst>
            </p:cNvPr>
            <p:cNvCxnSpPr>
              <a:cxnSpLocks/>
              <a:stCxn id="15" idx="3"/>
            </p:cNvCxnSpPr>
            <p:nvPr/>
          </p:nvCxnSpPr>
          <p:spPr>
            <a:xfrm flipV="1">
              <a:off x="7165671" y="2503602"/>
              <a:ext cx="245947" cy="31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0362D432-DC81-FA59-11F6-ACC895F537A1}"/>
                </a:ext>
              </a:extLst>
            </p:cNvPr>
            <p:cNvCxnSpPr>
              <a:cxnSpLocks/>
              <a:endCxn id="14" idx="1"/>
            </p:cNvCxnSpPr>
            <p:nvPr/>
          </p:nvCxnSpPr>
          <p:spPr>
            <a:xfrm>
              <a:off x="7187539" y="2372346"/>
              <a:ext cx="213145" cy="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DAB8F216-4534-F919-80D7-3AB0916CCA61}"/>
                  </a:ext>
                </a:extLst>
              </p:cNvPr>
              <p:cNvSpPr txBox="1"/>
              <p:nvPr/>
            </p:nvSpPr>
            <p:spPr>
              <a:xfrm>
                <a:off x="1780169" y="4345038"/>
                <a:ext cx="6317691" cy="3369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𝐶</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𝐻</m:t>
                          </m:r>
                        </m:e>
                        <m:sub>
                          <m:r>
                            <a:rPr lang="en-GB" sz="1600" b="0" i="1" smtClean="0">
                              <a:latin typeface="Cambria Math" panose="02040503050406030204" pitchFamily="18" charset="0"/>
                            </a:rPr>
                            <m:t>1.48</m:t>
                          </m:r>
                        </m:sub>
                      </m:sSub>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𝑂</m:t>
                          </m:r>
                        </m:e>
                        <m:sub>
                          <m:r>
                            <a:rPr lang="en-GB" sz="1600" b="0" i="1" smtClean="0">
                              <a:latin typeface="Cambria Math" panose="02040503050406030204" pitchFamily="18" charset="0"/>
                            </a:rPr>
                            <m:t>0.67</m:t>
                          </m:r>
                        </m:sub>
                      </m:sSub>
                      <m:groupChr>
                        <m:groupChrPr>
                          <m:chr m:val="→"/>
                          <m:vertJc m:val="bot"/>
                          <m:ctrlPr>
                            <a:rPr lang="en-GB" sz="1600" b="0" i="1" smtClean="0">
                              <a:latin typeface="Cambria Math" panose="02040503050406030204" pitchFamily="18" charset="0"/>
                            </a:rPr>
                          </m:ctrlPr>
                        </m:groupChrPr>
                        <m:e>
                          <m:r>
                            <m:rPr>
                              <m:brk m:alnAt="2"/>
                            </m:rPr>
                            <a:rPr lang="en-GB" sz="1600" b="0" i="1" smtClean="0">
                              <a:latin typeface="Cambria Math" panose="02040503050406030204" pitchFamily="18" charset="0"/>
                            </a:rPr>
                            <m:t>500 </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rPr>
                            <m:t>𝐶</m:t>
                          </m:r>
                          <m:r>
                            <a:rPr lang="en-GB" sz="1600" b="0" i="1" smtClean="0">
                              <a:latin typeface="Cambria Math" panose="02040503050406030204" pitchFamily="18" charset="0"/>
                            </a:rPr>
                            <m:t>,   1</m:t>
                          </m:r>
                          <m:r>
                            <a:rPr lang="en-GB" sz="1600" b="0" i="1" smtClean="0">
                              <a:latin typeface="Cambria Math" panose="02040503050406030204" pitchFamily="18" charset="0"/>
                            </a:rPr>
                            <m:t>𝑠</m:t>
                          </m:r>
                        </m:e>
                      </m:groupChr>
                      <m:r>
                        <a:rPr lang="en-GB" sz="1600" b="0" i="1" smtClean="0">
                          <a:latin typeface="Cambria Math" panose="02040503050406030204" pitchFamily="18" charset="0"/>
                        </a:rPr>
                        <m:t>0.71</m:t>
                      </m:r>
                      <m:r>
                        <a:rPr lang="en-GB" sz="1600" b="0" i="1" smtClean="0">
                          <a:latin typeface="Cambria Math" panose="02040503050406030204" pitchFamily="18" charset="0"/>
                        </a:rPr>
                        <m:t>𝐶</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𝐻</m:t>
                          </m:r>
                        </m:e>
                        <m:sub>
                          <m:r>
                            <a:rPr lang="en-GB" sz="1600" b="0" i="1" smtClean="0">
                              <a:latin typeface="Cambria Math" panose="02040503050406030204" pitchFamily="18" charset="0"/>
                            </a:rPr>
                            <m:t>1.98</m:t>
                          </m:r>
                        </m:sub>
                      </m:sSub>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𝑂</m:t>
                          </m:r>
                        </m:e>
                        <m:sub>
                          <m:r>
                            <a:rPr lang="en-GB" sz="1600" b="0" i="1" smtClean="0">
                              <a:latin typeface="Cambria Math" panose="02040503050406030204" pitchFamily="18" charset="0"/>
                            </a:rPr>
                            <m:t>0.76</m:t>
                          </m:r>
                        </m:sub>
                      </m:sSub>
                      <m:r>
                        <a:rPr lang="en-GB" sz="1600" b="0" i="1" smtClean="0">
                          <a:latin typeface="Cambria Math" panose="02040503050406030204" pitchFamily="18" charset="0"/>
                        </a:rPr>
                        <m:t>+0.21</m:t>
                      </m:r>
                      <m:r>
                        <a:rPr lang="en-GB" sz="1600" b="0" i="1" smtClean="0">
                          <a:latin typeface="Cambria Math" panose="02040503050406030204" pitchFamily="18" charset="0"/>
                        </a:rPr>
                        <m:t>𝐶</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𝐻</m:t>
                          </m:r>
                        </m:e>
                        <m:sub>
                          <m:r>
                            <a:rPr lang="en-GB" sz="1600" b="0" i="1" smtClean="0">
                              <a:latin typeface="Cambria Math" panose="02040503050406030204" pitchFamily="18" charset="0"/>
                            </a:rPr>
                            <m:t>0.1</m:t>
                          </m:r>
                        </m:sub>
                      </m:sSub>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𝑂</m:t>
                          </m:r>
                        </m:e>
                        <m:sub>
                          <m:r>
                            <a:rPr lang="en-GB" sz="1600" b="0" i="1" smtClean="0">
                              <a:latin typeface="Cambria Math" panose="02040503050406030204" pitchFamily="18" charset="0"/>
                            </a:rPr>
                            <m:t>0.15</m:t>
                          </m:r>
                        </m:sub>
                      </m:sSub>
                      <m:r>
                        <a:rPr lang="en-GB" sz="1600" b="0" i="1" smtClean="0">
                          <a:latin typeface="Cambria Math" panose="02040503050406030204" pitchFamily="18" charset="0"/>
                        </a:rPr>
                        <m:t>+0.08</m:t>
                      </m:r>
                      <m:r>
                        <a:rPr lang="en-GB" sz="1600" b="0" i="1" smtClean="0">
                          <a:latin typeface="Cambria Math" panose="02040503050406030204" pitchFamily="18" charset="0"/>
                        </a:rPr>
                        <m:t>𝐶</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𝐻</m:t>
                          </m:r>
                        </m:e>
                        <m:sub>
                          <m:r>
                            <a:rPr lang="en-GB" sz="1600" b="0" i="1" smtClean="0">
                              <a:latin typeface="Cambria Math" panose="02040503050406030204" pitchFamily="18" charset="0"/>
                            </a:rPr>
                            <m:t>0.44</m:t>
                          </m:r>
                        </m:sub>
                      </m:sSub>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𝑂</m:t>
                          </m:r>
                        </m:e>
                        <m:sub>
                          <m:r>
                            <a:rPr lang="en-GB" sz="1600" b="0" i="1" smtClean="0">
                              <a:latin typeface="Cambria Math" panose="02040503050406030204" pitchFamily="18" charset="0"/>
                            </a:rPr>
                            <m:t>1.23</m:t>
                          </m:r>
                        </m:sub>
                      </m:sSub>
                    </m:oMath>
                  </m:oMathPara>
                </a14:m>
                <a:endParaRPr lang="en-IN" sz="1600" dirty="0"/>
              </a:p>
            </p:txBody>
          </p:sp>
        </mc:Choice>
        <mc:Fallback>
          <p:sp>
            <p:nvSpPr>
              <p:cNvPr id="95" name="TextBox 94">
                <a:extLst>
                  <a:ext uri="{FF2B5EF4-FFF2-40B4-BE49-F238E27FC236}">
                    <a16:creationId xmlns:a16="http://schemas.microsoft.com/office/drawing/2014/main" id="{DAB8F216-4534-F919-80D7-3AB0916CCA61}"/>
                  </a:ext>
                </a:extLst>
              </p:cNvPr>
              <p:cNvSpPr txBox="1">
                <a:spLocks noRot="1" noChangeAspect="1" noMove="1" noResize="1" noEditPoints="1" noAdjustHandles="1" noChangeArrowheads="1" noChangeShapeType="1" noTextEdit="1"/>
              </p:cNvSpPr>
              <p:nvPr/>
            </p:nvSpPr>
            <p:spPr>
              <a:xfrm>
                <a:off x="1780169" y="4345038"/>
                <a:ext cx="6317691" cy="336952"/>
              </a:xfrm>
              <a:prstGeom prst="rect">
                <a:avLst/>
              </a:prstGeom>
              <a:blipFill>
                <a:blip r:embed="rId2"/>
                <a:stretch>
                  <a:fillRect l="-97" b="-12727"/>
                </a:stretch>
              </a:blipFill>
            </p:spPr>
            <p:txBody>
              <a:bodyPr/>
              <a:lstStyle/>
              <a:p>
                <a:r>
                  <a:rPr lang="en-IN">
                    <a:noFill/>
                  </a:rPr>
                  <a:t> </a:t>
                </a:r>
              </a:p>
            </p:txBody>
          </p:sp>
        </mc:Fallback>
      </mc:AlternateContent>
      <p:sp>
        <p:nvSpPr>
          <p:cNvPr id="96" name="TextBox 95">
            <a:extLst>
              <a:ext uri="{FF2B5EF4-FFF2-40B4-BE49-F238E27FC236}">
                <a16:creationId xmlns:a16="http://schemas.microsoft.com/office/drawing/2014/main" id="{C68F7F05-86EA-91A8-5305-70D90A10D74B}"/>
              </a:ext>
            </a:extLst>
          </p:cNvPr>
          <p:cNvSpPr txBox="1"/>
          <p:nvPr/>
        </p:nvSpPr>
        <p:spPr>
          <a:xfrm>
            <a:off x="2016601" y="4678771"/>
            <a:ext cx="998486" cy="307777"/>
          </a:xfrm>
          <a:prstGeom prst="rect">
            <a:avLst/>
          </a:prstGeom>
          <a:noFill/>
        </p:spPr>
        <p:txBody>
          <a:bodyPr wrap="square" rtlCol="0">
            <a:spAutoFit/>
          </a:bodyPr>
          <a:lstStyle/>
          <a:p>
            <a:r>
              <a:rPr lang="en-GB" dirty="0">
                <a:latin typeface="Comic Sans MS" panose="030F0702030302020204" pitchFamily="66" charset="0"/>
              </a:rPr>
              <a:t>Biomass</a:t>
            </a:r>
            <a:endParaRPr lang="en-IN" dirty="0">
              <a:latin typeface="Comic Sans MS" panose="030F0702030302020204" pitchFamily="66" charset="0"/>
            </a:endParaRPr>
          </a:p>
        </p:txBody>
      </p:sp>
      <p:sp>
        <p:nvSpPr>
          <p:cNvPr id="97" name="TextBox 96">
            <a:extLst>
              <a:ext uri="{FF2B5EF4-FFF2-40B4-BE49-F238E27FC236}">
                <a16:creationId xmlns:a16="http://schemas.microsoft.com/office/drawing/2014/main" id="{7CCE2A28-E333-F4BF-EB63-92A803EEA25A}"/>
              </a:ext>
            </a:extLst>
          </p:cNvPr>
          <p:cNvSpPr txBox="1"/>
          <p:nvPr/>
        </p:nvSpPr>
        <p:spPr>
          <a:xfrm>
            <a:off x="4072757" y="4699977"/>
            <a:ext cx="998486" cy="307777"/>
          </a:xfrm>
          <a:prstGeom prst="rect">
            <a:avLst/>
          </a:prstGeom>
          <a:noFill/>
        </p:spPr>
        <p:txBody>
          <a:bodyPr wrap="square" rtlCol="0">
            <a:spAutoFit/>
          </a:bodyPr>
          <a:lstStyle/>
          <a:p>
            <a:r>
              <a:rPr lang="en-GB" dirty="0">
                <a:latin typeface="Comic Sans MS" panose="030F0702030302020204" pitchFamily="66" charset="0"/>
              </a:rPr>
              <a:t>Bio-Oil</a:t>
            </a:r>
            <a:endParaRPr lang="en-IN" dirty="0">
              <a:latin typeface="Comic Sans MS" panose="030F0702030302020204" pitchFamily="66" charset="0"/>
            </a:endParaRPr>
          </a:p>
        </p:txBody>
      </p:sp>
      <p:sp>
        <p:nvSpPr>
          <p:cNvPr id="98" name="TextBox 97">
            <a:extLst>
              <a:ext uri="{FF2B5EF4-FFF2-40B4-BE49-F238E27FC236}">
                <a16:creationId xmlns:a16="http://schemas.microsoft.com/office/drawing/2014/main" id="{20230955-3543-58F1-F1D7-E7B19E0B5D30}"/>
              </a:ext>
            </a:extLst>
          </p:cNvPr>
          <p:cNvSpPr txBox="1"/>
          <p:nvPr/>
        </p:nvSpPr>
        <p:spPr>
          <a:xfrm>
            <a:off x="7011142" y="4677541"/>
            <a:ext cx="998486" cy="307777"/>
          </a:xfrm>
          <a:prstGeom prst="rect">
            <a:avLst/>
          </a:prstGeom>
          <a:noFill/>
        </p:spPr>
        <p:txBody>
          <a:bodyPr wrap="square" rtlCol="0">
            <a:spAutoFit/>
          </a:bodyPr>
          <a:lstStyle/>
          <a:p>
            <a:r>
              <a:rPr lang="en-GB" dirty="0">
                <a:latin typeface="Comic Sans MS" panose="030F0702030302020204" pitchFamily="66" charset="0"/>
              </a:rPr>
              <a:t>Gases</a:t>
            </a:r>
            <a:endParaRPr lang="en-IN" dirty="0">
              <a:latin typeface="Comic Sans MS" panose="030F0702030302020204" pitchFamily="66" charset="0"/>
            </a:endParaRPr>
          </a:p>
        </p:txBody>
      </p:sp>
      <p:sp>
        <p:nvSpPr>
          <p:cNvPr id="99" name="TextBox 98">
            <a:extLst>
              <a:ext uri="{FF2B5EF4-FFF2-40B4-BE49-F238E27FC236}">
                <a16:creationId xmlns:a16="http://schemas.microsoft.com/office/drawing/2014/main" id="{249FE961-C254-2A88-633A-D7E7206ED920}"/>
              </a:ext>
            </a:extLst>
          </p:cNvPr>
          <p:cNvSpPr txBox="1"/>
          <p:nvPr/>
        </p:nvSpPr>
        <p:spPr>
          <a:xfrm>
            <a:off x="5564145" y="4700083"/>
            <a:ext cx="998486" cy="307777"/>
          </a:xfrm>
          <a:prstGeom prst="rect">
            <a:avLst/>
          </a:prstGeom>
          <a:noFill/>
        </p:spPr>
        <p:txBody>
          <a:bodyPr wrap="square" rtlCol="0">
            <a:spAutoFit/>
          </a:bodyPr>
          <a:lstStyle/>
          <a:p>
            <a:r>
              <a:rPr lang="en-GB" dirty="0">
                <a:latin typeface="Comic Sans MS" panose="030F0702030302020204" pitchFamily="66" charset="0"/>
              </a:rPr>
              <a:t>Char</a:t>
            </a:r>
            <a:endParaRPr lang="en-IN" dirty="0">
              <a:latin typeface="Comic Sans MS" panose="030F0702030302020204" pitchFamily="66" charset="0"/>
            </a:endParaRPr>
          </a:p>
        </p:txBody>
      </p:sp>
    </p:spTree>
    <p:extLst>
      <p:ext uri="{BB962C8B-B14F-4D97-AF65-F5344CB8AC3E}">
        <p14:creationId xmlns:p14="http://schemas.microsoft.com/office/powerpoint/2010/main" val="110425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62FC24"/>
            </a:gs>
            <a:gs pos="45000">
              <a:srgbClr val="B1FE92"/>
            </a:gs>
            <a:gs pos="1000">
              <a:schemeClr val="bg1"/>
            </a:gs>
          </a:gsLst>
          <a:lin ang="16200000" scaled="1"/>
          <a:tileRect/>
        </a:gra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201763" y="204810"/>
            <a:ext cx="2066719" cy="572700"/>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GB" b="1" dirty="0">
                <a:solidFill>
                  <a:schemeClr val="tx1">
                    <a:lumMod val="50000"/>
                  </a:schemeClr>
                </a:solidFill>
                <a:latin typeface="Book Antiqua" panose="02040602050305030304" pitchFamily="18" charset="0"/>
                <a:ea typeface="Calibri" panose="020F0502020204030204" pitchFamily="34" charset="0"/>
                <a:cs typeface="Calibri" panose="020F0502020204030204" pitchFamily="34" charset="0"/>
              </a:rPr>
              <a:t>                      </a:t>
            </a:r>
            <a:r>
              <a:rPr lang="en-GB" b="1" dirty="0">
                <a:solidFill>
                  <a:schemeClr val="bg1"/>
                </a:solidFill>
                <a:latin typeface="Book Antiqua" panose="02040602050305030304" pitchFamily="18" charset="0"/>
                <a:ea typeface="Calibri" panose="020F0502020204030204" pitchFamily="34" charset="0"/>
                <a:cs typeface="Calibri" panose="020F0502020204030204" pitchFamily="34" charset="0"/>
              </a:rPr>
              <a:t>Pyrolysis of Bio-Mass</a:t>
            </a:r>
            <a:endParaRPr b="1" dirty="0">
              <a:solidFill>
                <a:schemeClr val="bg1"/>
              </a:solidFill>
              <a:latin typeface="Book Antiqua" panose="02040602050305030304" pitchFamily="18" charset="0"/>
              <a:ea typeface="Calibri" panose="020F0502020204030204" pitchFamily="34" charset="0"/>
              <a:cs typeface="Calibri" panose="020F0502020204030204" pitchFamily="34" charset="0"/>
            </a:endParaRPr>
          </a:p>
        </p:txBody>
      </p:sp>
      <p:sp>
        <p:nvSpPr>
          <p:cNvPr id="71" name="Google Shape;71;p15"/>
          <p:cNvSpPr txBox="1">
            <a:spLocks noGrp="1"/>
          </p:cNvSpPr>
          <p:nvPr>
            <p:ph type="body" idx="1"/>
          </p:nvPr>
        </p:nvSpPr>
        <p:spPr>
          <a:xfrm>
            <a:off x="0" y="3361021"/>
            <a:ext cx="9444789" cy="2014641"/>
          </a:xfrm>
          <a:prstGeom prst="rect">
            <a:avLst/>
          </a:prstGeom>
        </p:spPr>
        <p:txBody>
          <a:bodyPr spcFirstLastPara="1" wrap="square" lIns="91425" tIns="91425" rIns="91425" bIns="91425" anchor="t" anchorCtr="0">
            <a:noAutofit/>
          </a:bodyPr>
          <a:lstStyle/>
          <a:p>
            <a:pPr marL="285750" indent="-285750">
              <a:lnSpc>
                <a:spcPct val="100000"/>
              </a:lnSpc>
              <a:buFont typeface="Wingdings" panose="05000000000000000000" pitchFamily="2" charset="2"/>
              <a:buChar char="q"/>
            </a:pPr>
            <a:r>
              <a:rPr lang="en-US" sz="1400" dirty="0">
                <a:solidFill>
                  <a:schemeClr val="tx2">
                    <a:lumMod val="10000"/>
                  </a:schemeClr>
                </a:solidFill>
                <a:latin typeface="Comic Sans MS" panose="030F0702030302020204" pitchFamily="66" charset="0"/>
              </a:rPr>
              <a:t>Observed: I</a:t>
            </a:r>
            <a:r>
              <a:rPr lang="en-US" sz="1400" b="0" i="0" dirty="0">
                <a:solidFill>
                  <a:schemeClr val="tx2">
                    <a:lumMod val="10000"/>
                  </a:schemeClr>
                </a:solidFill>
                <a:effectLst/>
                <a:latin typeface="Comic Sans MS" panose="030F0702030302020204" pitchFamily="66" charset="0"/>
              </a:rPr>
              <a:t>nfluence of temperature and amount of catalyst </a:t>
            </a:r>
          </a:p>
          <a:p>
            <a:pPr marL="742950" lvl="1" indent="-285750">
              <a:lnSpc>
                <a:spcPct val="100000"/>
              </a:lnSpc>
              <a:buFont typeface="Wingdings" panose="05000000000000000000" pitchFamily="2" charset="2"/>
              <a:buChar char="q"/>
            </a:pPr>
            <a:r>
              <a:rPr lang="en-US" sz="1050" b="0" i="0" dirty="0">
                <a:solidFill>
                  <a:srgbClr val="282828"/>
                </a:solidFill>
                <a:effectLst/>
                <a:latin typeface="Comic Sans MS" panose="030F0702030302020204" pitchFamily="66" charset="0"/>
              </a:rPr>
              <a:t>The bio-oil yield was higher between 500 and 600 </a:t>
            </a:r>
            <a:r>
              <a:rPr lang="en-US" sz="1050" b="0" i="0" baseline="30000" dirty="0">
                <a:solidFill>
                  <a:srgbClr val="282828"/>
                </a:solidFill>
                <a:effectLst/>
                <a:latin typeface="Comic Sans MS" panose="030F0702030302020204" pitchFamily="66" charset="0"/>
              </a:rPr>
              <a:t>0</a:t>
            </a:r>
            <a:r>
              <a:rPr lang="en-US" sz="1050" b="0" i="0" dirty="0">
                <a:solidFill>
                  <a:srgbClr val="282828"/>
                </a:solidFill>
                <a:effectLst/>
                <a:latin typeface="Comic Sans MS" panose="030F0702030302020204" pitchFamily="66" charset="0"/>
              </a:rPr>
              <a:t>C despite using different types of biomass and reactors.</a:t>
            </a:r>
            <a:endParaRPr lang="en-US" sz="1050" dirty="0">
              <a:solidFill>
                <a:srgbClr val="282828"/>
              </a:solidFill>
              <a:latin typeface="Comic Sans MS" panose="030F0702030302020204" pitchFamily="66" charset="0"/>
            </a:endParaRPr>
          </a:p>
          <a:p>
            <a:pPr marL="742950" lvl="1" indent="-285750">
              <a:buFont typeface="Wingdings" panose="05000000000000000000" pitchFamily="2" charset="2"/>
              <a:buChar char="q"/>
            </a:pPr>
            <a:r>
              <a:rPr lang="en-US" sz="1050" b="0" i="0" dirty="0">
                <a:solidFill>
                  <a:schemeClr val="tx2">
                    <a:lumMod val="10000"/>
                  </a:schemeClr>
                </a:solidFill>
                <a:effectLst/>
                <a:latin typeface="Comic Sans MS" panose="030F0702030302020204" pitchFamily="66" charset="0"/>
              </a:rPr>
              <a:t>The results showed that the percentage of ketone in bio-oil increases as the amount of </a:t>
            </a:r>
            <a:r>
              <a:rPr lang="en-US" sz="1050" b="0" i="0" dirty="0" err="1">
                <a:solidFill>
                  <a:schemeClr val="tx2">
                    <a:lumMod val="10000"/>
                  </a:schemeClr>
                </a:solidFill>
                <a:effectLst/>
                <a:latin typeface="Comic Sans MS" panose="030F0702030302020204" pitchFamily="66" charset="0"/>
              </a:rPr>
              <a:t>CaO</a:t>
            </a:r>
            <a:r>
              <a:rPr lang="en-US" sz="1050" b="0" i="0" dirty="0">
                <a:solidFill>
                  <a:schemeClr val="tx2">
                    <a:lumMod val="10000"/>
                  </a:schemeClr>
                </a:solidFill>
                <a:effectLst/>
                <a:latin typeface="Comic Sans MS" panose="030F0702030302020204" pitchFamily="66" charset="0"/>
              </a:rPr>
              <a:t>  in catalyst increases.</a:t>
            </a:r>
          </a:p>
          <a:p>
            <a:pPr marL="742950" lvl="1" indent="-285750">
              <a:lnSpc>
                <a:spcPct val="100000"/>
              </a:lnSpc>
              <a:buFont typeface="Wingdings" panose="05000000000000000000" pitchFamily="2" charset="2"/>
              <a:buChar char="q"/>
            </a:pPr>
            <a:r>
              <a:rPr lang="en-US" sz="1050" b="0" i="0" dirty="0">
                <a:solidFill>
                  <a:schemeClr val="tx2">
                    <a:lumMod val="10000"/>
                  </a:schemeClr>
                </a:solidFill>
                <a:effectLst/>
                <a:latin typeface="Comic Sans MS" panose="030F0702030302020204" pitchFamily="66" charset="0"/>
              </a:rPr>
              <a:t>Furthermore, as the temperature was increased above 600°C, the amount of bio-oil decreased, and the gaseous product increased.</a:t>
            </a:r>
            <a:endParaRPr lang="en-US" sz="1050" b="0" i="0" dirty="0">
              <a:solidFill>
                <a:srgbClr val="282828"/>
              </a:solidFill>
              <a:effectLst/>
              <a:latin typeface="Comic Sans MS" panose="030F0702030302020204" pitchFamily="66" charset="0"/>
            </a:endParaRPr>
          </a:p>
          <a:p>
            <a:pPr marL="285750" lvl="0" indent="-285750" algn="l" rtl="0">
              <a:lnSpc>
                <a:spcPct val="150000"/>
              </a:lnSpc>
              <a:spcBef>
                <a:spcPts val="0"/>
              </a:spcBef>
              <a:buFont typeface="Wingdings" panose="05000000000000000000" pitchFamily="2" charset="2"/>
              <a:buChar char="q"/>
            </a:pPr>
            <a:r>
              <a:rPr lang="en-US" sz="1400" b="0" i="0" dirty="0">
                <a:solidFill>
                  <a:srgbClr val="282828"/>
                </a:solidFill>
                <a:effectLst/>
                <a:latin typeface="Comic Sans MS" panose="030F0702030302020204" pitchFamily="66" charset="0"/>
              </a:rPr>
              <a:t>The amount of bio-oil produced depends on </a:t>
            </a:r>
            <a:endParaRPr lang="en-US" sz="1400" dirty="0">
              <a:solidFill>
                <a:srgbClr val="282828"/>
              </a:solidFill>
              <a:latin typeface="Comic Sans MS" panose="030F0702030302020204" pitchFamily="66" charset="0"/>
            </a:endParaRPr>
          </a:p>
          <a:p>
            <a:pPr marL="742950" lvl="1" indent="-285750">
              <a:lnSpc>
                <a:spcPct val="100000"/>
              </a:lnSpc>
              <a:buFont typeface="Wingdings" panose="05000000000000000000" pitchFamily="2" charset="2"/>
              <a:buChar char="q"/>
            </a:pPr>
            <a:r>
              <a:rPr lang="en-US" sz="1050" b="0" i="0" dirty="0">
                <a:solidFill>
                  <a:srgbClr val="282828"/>
                </a:solidFill>
                <a:effectLst/>
                <a:latin typeface="Comic Sans MS" panose="030F0702030302020204" pitchFamily="66" charset="0"/>
              </a:rPr>
              <a:t>type of reactors</a:t>
            </a:r>
            <a:endParaRPr lang="en-US" sz="1050" dirty="0">
              <a:solidFill>
                <a:srgbClr val="282828"/>
              </a:solidFill>
              <a:latin typeface="Comic Sans MS" panose="030F0702030302020204" pitchFamily="66" charset="0"/>
            </a:endParaRPr>
          </a:p>
          <a:p>
            <a:pPr marL="742950" lvl="1" indent="-285750">
              <a:lnSpc>
                <a:spcPct val="100000"/>
              </a:lnSpc>
              <a:buFont typeface="Wingdings" panose="05000000000000000000" pitchFamily="2" charset="2"/>
              <a:buChar char="q"/>
            </a:pPr>
            <a:r>
              <a:rPr lang="en-US" sz="1050" b="0" i="0" dirty="0">
                <a:solidFill>
                  <a:srgbClr val="282828"/>
                </a:solidFill>
                <a:effectLst/>
                <a:latin typeface="Comic Sans MS" panose="030F0702030302020204" pitchFamily="66" charset="0"/>
              </a:rPr>
              <a:t>biomass sample being used </a:t>
            </a:r>
            <a:endParaRPr lang="en-US" sz="1050" dirty="0">
              <a:solidFill>
                <a:srgbClr val="282828"/>
              </a:solidFill>
              <a:latin typeface="Comic Sans MS" panose="030F0702030302020204" pitchFamily="66" charset="0"/>
            </a:endParaRPr>
          </a:p>
          <a:p>
            <a:pPr marL="742950" lvl="1" indent="-285750">
              <a:lnSpc>
                <a:spcPct val="100000"/>
              </a:lnSpc>
              <a:spcAft>
                <a:spcPts val="1200"/>
              </a:spcAft>
              <a:buFont typeface="Wingdings" panose="05000000000000000000" pitchFamily="2" charset="2"/>
              <a:buChar char="q"/>
            </a:pPr>
            <a:r>
              <a:rPr lang="en-US" sz="1050" b="0" i="0" dirty="0">
                <a:solidFill>
                  <a:srgbClr val="282828"/>
                </a:solidFill>
                <a:effectLst/>
                <a:latin typeface="Comic Sans MS" panose="030F0702030302020204" pitchFamily="66" charset="0"/>
              </a:rPr>
              <a:t>operating conditions</a:t>
            </a:r>
          </a:p>
          <a:p>
            <a:pPr marL="285750" lvl="0" indent="-285750" algn="l" rtl="0">
              <a:lnSpc>
                <a:spcPct val="100000"/>
              </a:lnSpc>
              <a:spcBef>
                <a:spcPts val="0"/>
              </a:spcBef>
              <a:spcAft>
                <a:spcPts val="1200"/>
              </a:spcAft>
              <a:buFont typeface="Wingdings" panose="05000000000000000000" pitchFamily="2" charset="2"/>
              <a:buChar char="q"/>
            </a:pPr>
            <a:endParaRPr lang="en-US" sz="1400" b="0" i="0" dirty="0">
              <a:solidFill>
                <a:schemeClr val="tx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2" name="Straight Connector 1">
            <a:extLst>
              <a:ext uri="{FF2B5EF4-FFF2-40B4-BE49-F238E27FC236}">
                <a16:creationId xmlns:a16="http://schemas.microsoft.com/office/drawing/2014/main" id="{354B0458-758B-7BA8-3268-7C4E3412F522}"/>
              </a:ext>
            </a:extLst>
          </p:cNvPr>
          <p:cNvCxnSpPr>
            <a:cxnSpLocks/>
          </p:cNvCxnSpPr>
          <p:nvPr/>
        </p:nvCxnSpPr>
        <p:spPr>
          <a:xfrm>
            <a:off x="0" y="1885370"/>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79BBF24-EE80-D125-4F2E-653AA74AC6DE}"/>
              </a:ext>
            </a:extLst>
          </p:cNvPr>
          <p:cNvSpPr txBox="1"/>
          <p:nvPr/>
        </p:nvSpPr>
        <p:spPr>
          <a:xfrm>
            <a:off x="4829175" y="2993231"/>
            <a:ext cx="4094952" cy="307777"/>
          </a:xfrm>
          <a:prstGeom prst="rect">
            <a:avLst/>
          </a:prstGeom>
          <a:noFill/>
        </p:spPr>
        <p:txBody>
          <a:bodyPr wrap="square" rtlCol="0">
            <a:spAutoFit/>
          </a:bodyPr>
          <a:lstStyle/>
          <a:p>
            <a:pPr marL="285750" indent="-285750">
              <a:buFont typeface="Wingdings" panose="05000000000000000000" pitchFamily="2" charset="2"/>
              <a:buChar char="q"/>
            </a:pPr>
            <a:endParaRPr lang="en-IN" dirty="0">
              <a:solidFill>
                <a:schemeClr val="tx2">
                  <a:lumMod val="10000"/>
                </a:schemeClr>
              </a:solidFill>
            </a:endParaRPr>
          </a:p>
        </p:txBody>
      </p:sp>
      <p:graphicFrame>
        <p:nvGraphicFramePr>
          <p:cNvPr id="5" name="Table 4">
            <a:extLst>
              <a:ext uri="{FF2B5EF4-FFF2-40B4-BE49-F238E27FC236}">
                <a16:creationId xmlns:a16="http://schemas.microsoft.com/office/drawing/2014/main" id="{511A8CAF-C257-14DF-92A5-EE748BC81AE6}"/>
              </a:ext>
            </a:extLst>
          </p:cNvPr>
          <p:cNvGraphicFramePr>
            <a:graphicFrameLocks noGrp="1"/>
          </p:cNvGraphicFramePr>
          <p:nvPr>
            <p:extLst>
              <p:ext uri="{D42A27DB-BD31-4B8C-83A1-F6EECF244321}">
                <p14:modId xmlns:p14="http://schemas.microsoft.com/office/powerpoint/2010/main" val="2780231436"/>
              </p:ext>
            </p:extLst>
          </p:nvPr>
        </p:nvGraphicFramePr>
        <p:xfrm>
          <a:off x="2470246" y="0"/>
          <a:ext cx="6673754" cy="3378133"/>
        </p:xfrm>
        <a:graphic>
          <a:graphicData uri="http://schemas.openxmlformats.org/drawingml/2006/table">
            <a:tbl>
              <a:tblPr firstRow="1" bandRow="1">
                <a:tableStyleId>{5C22544A-7EE6-4342-B048-85BDC9FD1C3A}</a:tableStyleId>
              </a:tblPr>
              <a:tblGrid>
                <a:gridCol w="2006099">
                  <a:extLst>
                    <a:ext uri="{9D8B030D-6E8A-4147-A177-3AD203B41FA5}">
                      <a16:colId xmlns:a16="http://schemas.microsoft.com/office/drawing/2014/main" val="3851375546"/>
                    </a:ext>
                  </a:extLst>
                </a:gridCol>
                <a:gridCol w="1757818">
                  <a:extLst>
                    <a:ext uri="{9D8B030D-6E8A-4147-A177-3AD203B41FA5}">
                      <a16:colId xmlns:a16="http://schemas.microsoft.com/office/drawing/2014/main" val="1126568152"/>
                    </a:ext>
                  </a:extLst>
                </a:gridCol>
                <a:gridCol w="1479746">
                  <a:extLst>
                    <a:ext uri="{9D8B030D-6E8A-4147-A177-3AD203B41FA5}">
                      <a16:colId xmlns:a16="http://schemas.microsoft.com/office/drawing/2014/main" val="1112486908"/>
                    </a:ext>
                  </a:extLst>
                </a:gridCol>
                <a:gridCol w="1430091">
                  <a:extLst>
                    <a:ext uri="{9D8B030D-6E8A-4147-A177-3AD203B41FA5}">
                      <a16:colId xmlns:a16="http://schemas.microsoft.com/office/drawing/2014/main" val="454316732"/>
                    </a:ext>
                  </a:extLst>
                </a:gridCol>
              </a:tblGrid>
              <a:tr h="301539">
                <a:tc>
                  <a:txBody>
                    <a:bodyPr/>
                    <a:lstStyle/>
                    <a:p>
                      <a:pPr algn="ctr"/>
                      <a:r>
                        <a:rPr lang="en-GB" sz="900" dirty="0"/>
                        <a:t>Sample</a:t>
                      </a:r>
                      <a:endParaRPr lang="en-IN" sz="900" dirty="0"/>
                    </a:p>
                  </a:txBody>
                  <a:tcPr>
                    <a:solidFill>
                      <a:schemeClr val="accent6">
                        <a:lumMod val="75000"/>
                      </a:schemeClr>
                    </a:solidFill>
                  </a:tcPr>
                </a:tc>
                <a:tc>
                  <a:txBody>
                    <a:bodyPr/>
                    <a:lstStyle/>
                    <a:p>
                      <a:pPr algn="ctr"/>
                      <a:r>
                        <a:rPr lang="en-GB" sz="900" dirty="0"/>
                        <a:t>Reactor</a:t>
                      </a:r>
                      <a:endParaRPr lang="en-IN" sz="900" dirty="0"/>
                    </a:p>
                  </a:txBody>
                  <a:tcPr>
                    <a:solidFill>
                      <a:schemeClr val="accent6">
                        <a:lumMod val="75000"/>
                      </a:schemeClr>
                    </a:solidFill>
                  </a:tcPr>
                </a:tc>
                <a:tc>
                  <a:txBody>
                    <a:bodyPr/>
                    <a:lstStyle/>
                    <a:p>
                      <a:pPr algn="ctr"/>
                      <a:r>
                        <a:rPr lang="en-GB" sz="900" dirty="0"/>
                        <a:t>Temperature Range</a:t>
                      </a:r>
                      <a:endParaRPr lang="en-IN" sz="900" dirty="0"/>
                    </a:p>
                  </a:txBody>
                  <a:tcPr>
                    <a:solidFill>
                      <a:schemeClr val="accent6">
                        <a:lumMod val="75000"/>
                      </a:schemeClr>
                    </a:solidFill>
                  </a:tcPr>
                </a:tc>
                <a:tc>
                  <a:txBody>
                    <a:bodyPr/>
                    <a:lstStyle/>
                    <a:p>
                      <a:pPr algn="ctr"/>
                      <a:r>
                        <a:rPr lang="en-GB" sz="900" dirty="0"/>
                        <a:t>Bio-oil Yield</a:t>
                      </a:r>
                      <a:endParaRPr lang="en-IN" sz="900" dirty="0"/>
                    </a:p>
                  </a:txBody>
                  <a:tcPr>
                    <a:solidFill>
                      <a:schemeClr val="accent6">
                        <a:lumMod val="75000"/>
                      </a:schemeClr>
                    </a:solidFill>
                  </a:tcPr>
                </a:tc>
                <a:extLst>
                  <a:ext uri="{0D108BD9-81ED-4DB2-BD59-A6C34878D82A}">
                    <a16:rowId xmlns:a16="http://schemas.microsoft.com/office/drawing/2014/main" val="3556467435"/>
                  </a:ext>
                </a:extLst>
              </a:tr>
              <a:tr h="323995">
                <a:tc>
                  <a:txBody>
                    <a:bodyPr/>
                    <a:lstStyle/>
                    <a:p>
                      <a:r>
                        <a:rPr lang="en-GB" sz="900" dirty="0">
                          <a:solidFill>
                            <a:srgbClr val="00863D"/>
                          </a:solidFill>
                        </a:rPr>
                        <a:t>Palm kernel Cake</a:t>
                      </a:r>
                      <a:endParaRPr lang="en-IN" sz="900" dirty="0">
                        <a:solidFill>
                          <a:srgbClr val="00863D"/>
                        </a:solidFill>
                      </a:endParaRPr>
                    </a:p>
                  </a:txBody>
                  <a:tcPr>
                    <a:solidFill>
                      <a:schemeClr val="accent6">
                        <a:lumMod val="60000"/>
                        <a:lumOff val="40000"/>
                      </a:schemeClr>
                    </a:solidFill>
                  </a:tcPr>
                </a:tc>
                <a:tc>
                  <a:txBody>
                    <a:bodyPr/>
                    <a:lstStyle/>
                    <a:p>
                      <a:r>
                        <a:rPr lang="en-GB" sz="900" dirty="0">
                          <a:solidFill>
                            <a:srgbClr val="00863D"/>
                          </a:solidFill>
                        </a:rPr>
                        <a:t>Bubbling fluidized bed reactor</a:t>
                      </a:r>
                      <a:endParaRPr lang="en-IN" sz="900" dirty="0">
                        <a:solidFill>
                          <a:srgbClr val="00863D"/>
                        </a:solidFill>
                      </a:endParaRPr>
                    </a:p>
                  </a:txBody>
                  <a:tcP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900" dirty="0">
                          <a:solidFill>
                            <a:srgbClr val="00863D"/>
                          </a:solidFill>
                        </a:rPr>
                        <a:t>350-600</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60000"/>
                        <a:lumOff val="40000"/>
                      </a:schemeClr>
                    </a:solidFill>
                  </a:tcPr>
                </a:tc>
                <a:tc>
                  <a:txBody>
                    <a:bodyPr/>
                    <a:lstStyle/>
                    <a:p>
                      <a:pPr algn="ctr"/>
                      <a:r>
                        <a:rPr lang="en-GB" sz="900" dirty="0">
                          <a:solidFill>
                            <a:srgbClr val="00863D"/>
                          </a:solidFill>
                        </a:rPr>
                        <a:t>63% at 401</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60000"/>
                        <a:lumOff val="40000"/>
                      </a:schemeClr>
                    </a:solidFill>
                  </a:tcPr>
                </a:tc>
                <a:extLst>
                  <a:ext uri="{0D108BD9-81ED-4DB2-BD59-A6C34878D82A}">
                    <a16:rowId xmlns:a16="http://schemas.microsoft.com/office/drawing/2014/main" val="134914132"/>
                  </a:ext>
                </a:extLst>
              </a:tr>
              <a:tr h="323995">
                <a:tc>
                  <a:txBody>
                    <a:bodyPr/>
                    <a:lstStyle/>
                    <a:p>
                      <a:r>
                        <a:rPr lang="en-GB" sz="900" dirty="0" err="1">
                          <a:solidFill>
                            <a:srgbClr val="00863D"/>
                          </a:solidFill>
                        </a:rPr>
                        <a:t>Prosospis</a:t>
                      </a:r>
                      <a:r>
                        <a:rPr lang="en-GB" sz="900" dirty="0">
                          <a:solidFill>
                            <a:srgbClr val="00863D"/>
                          </a:solidFill>
                        </a:rPr>
                        <a:t> </a:t>
                      </a:r>
                      <a:r>
                        <a:rPr lang="en-GB" sz="900" dirty="0" err="1">
                          <a:solidFill>
                            <a:srgbClr val="00863D"/>
                          </a:solidFill>
                        </a:rPr>
                        <a:t>juliflora</a:t>
                      </a:r>
                      <a:endParaRPr lang="en-IN" sz="900" dirty="0">
                        <a:solidFill>
                          <a:srgbClr val="00863D"/>
                        </a:solidFill>
                      </a:endParaRPr>
                    </a:p>
                  </a:txBody>
                  <a:tcPr>
                    <a:solidFill>
                      <a:schemeClr val="accent6">
                        <a:lumMod val="40000"/>
                        <a:lumOff val="60000"/>
                      </a:schemeClr>
                    </a:solidFill>
                  </a:tcPr>
                </a:tc>
                <a:tc>
                  <a:txBody>
                    <a:bodyPr/>
                    <a:lstStyle/>
                    <a:p>
                      <a:r>
                        <a:rPr lang="en-GB" sz="900" dirty="0">
                          <a:solidFill>
                            <a:srgbClr val="00863D"/>
                          </a:solidFill>
                        </a:rPr>
                        <a:t>Continuous blade type reactor</a:t>
                      </a:r>
                      <a:endParaRPr lang="en-IN" sz="900" dirty="0">
                        <a:solidFill>
                          <a:srgbClr val="00863D"/>
                        </a:solidFill>
                      </a:endParaRPr>
                    </a:p>
                  </a:txBody>
                  <a:tcPr>
                    <a:solidFill>
                      <a:schemeClr val="accent6">
                        <a:lumMod val="40000"/>
                        <a:lumOff val="60000"/>
                      </a:schemeClr>
                    </a:solidFill>
                  </a:tcPr>
                </a:tc>
                <a:tc>
                  <a:txBody>
                    <a:bodyPr/>
                    <a:lstStyle/>
                    <a:p>
                      <a:pPr algn="ctr"/>
                      <a:r>
                        <a:rPr lang="en-GB" sz="900" dirty="0">
                          <a:solidFill>
                            <a:srgbClr val="00863D"/>
                          </a:solidFill>
                        </a:rPr>
                        <a:t>350-800</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40000"/>
                        <a:lumOff val="60000"/>
                      </a:schemeClr>
                    </a:solidFill>
                  </a:tcPr>
                </a:tc>
                <a:tc>
                  <a:txBody>
                    <a:bodyPr/>
                    <a:lstStyle/>
                    <a:p>
                      <a:pPr algn="ctr"/>
                      <a:r>
                        <a:rPr lang="en-GB" sz="900" dirty="0">
                          <a:solidFill>
                            <a:srgbClr val="00863D"/>
                          </a:solidFill>
                        </a:rPr>
                        <a:t>50.2% at 250</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40000"/>
                        <a:lumOff val="60000"/>
                      </a:schemeClr>
                    </a:solidFill>
                  </a:tcPr>
                </a:tc>
                <a:extLst>
                  <a:ext uri="{0D108BD9-81ED-4DB2-BD59-A6C34878D82A}">
                    <a16:rowId xmlns:a16="http://schemas.microsoft.com/office/drawing/2014/main" val="1892304199"/>
                  </a:ext>
                </a:extLst>
              </a:tr>
              <a:tr h="323995">
                <a:tc>
                  <a:txBody>
                    <a:bodyPr/>
                    <a:lstStyle/>
                    <a:p>
                      <a:r>
                        <a:rPr lang="en-GB" sz="900" dirty="0">
                          <a:solidFill>
                            <a:srgbClr val="00863D"/>
                          </a:solidFill>
                        </a:rPr>
                        <a:t>Sawdust, Empty fruit bunch, Miscanthus</a:t>
                      </a:r>
                      <a:endParaRPr lang="en-IN" sz="900" dirty="0">
                        <a:solidFill>
                          <a:srgbClr val="00863D"/>
                        </a:solidFill>
                      </a:endParaRPr>
                    </a:p>
                  </a:txBody>
                  <a:tcPr>
                    <a:solidFill>
                      <a:schemeClr val="accent6">
                        <a:lumMod val="60000"/>
                        <a:lumOff val="40000"/>
                      </a:schemeClr>
                    </a:solidFill>
                  </a:tcPr>
                </a:tc>
                <a:tc>
                  <a:txBody>
                    <a:bodyPr/>
                    <a:lstStyle/>
                    <a:p>
                      <a:r>
                        <a:rPr lang="en-GB" sz="900" dirty="0">
                          <a:solidFill>
                            <a:srgbClr val="00863D"/>
                          </a:solidFill>
                        </a:rPr>
                        <a:t>Circulating fluidized bed reactor</a:t>
                      </a:r>
                      <a:endParaRPr lang="en-IN" sz="900" dirty="0">
                        <a:solidFill>
                          <a:srgbClr val="00863D"/>
                        </a:solidFill>
                      </a:endParaRPr>
                    </a:p>
                  </a:txBody>
                  <a:tcPr>
                    <a:solidFill>
                      <a:schemeClr val="accent6">
                        <a:lumMod val="60000"/>
                        <a:lumOff val="40000"/>
                      </a:schemeClr>
                    </a:solidFill>
                  </a:tcPr>
                </a:tc>
                <a:tc>
                  <a:txBody>
                    <a:bodyPr/>
                    <a:lstStyle/>
                    <a:p>
                      <a:pPr algn="ctr"/>
                      <a:r>
                        <a:rPr lang="en-GB" sz="900" dirty="0">
                          <a:solidFill>
                            <a:srgbClr val="00863D"/>
                          </a:solidFill>
                        </a:rPr>
                        <a:t>400-600</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60000"/>
                        <a:lumOff val="40000"/>
                      </a:schemeClr>
                    </a:solidFill>
                  </a:tcPr>
                </a:tc>
                <a:tc>
                  <a:txBody>
                    <a:bodyPr/>
                    <a:lstStyle/>
                    <a:p>
                      <a:pPr algn="ctr"/>
                      <a:r>
                        <a:rPr lang="en-GB" sz="900" dirty="0">
                          <a:solidFill>
                            <a:srgbClr val="00863D"/>
                          </a:solidFill>
                        </a:rPr>
                        <a:t>60% at 500</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60000"/>
                        <a:lumOff val="40000"/>
                      </a:schemeClr>
                    </a:solidFill>
                  </a:tcPr>
                </a:tc>
                <a:extLst>
                  <a:ext uri="{0D108BD9-81ED-4DB2-BD59-A6C34878D82A}">
                    <a16:rowId xmlns:a16="http://schemas.microsoft.com/office/drawing/2014/main" val="3739476820"/>
                  </a:ext>
                </a:extLst>
              </a:tr>
              <a:tr h="323995">
                <a:tc>
                  <a:txBody>
                    <a:bodyPr/>
                    <a:lstStyle/>
                    <a:p>
                      <a:r>
                        <a:rPr lang="en-GB" sz="900" dirty="0">
                          <a:solidFill>
                            <a:srgbClr val="00863D"/>
                          </a:solidFill>
                        </a:rPr>
                        <a:t>Pomegranate </a:t>
                      </a:r>
                      <a:r>
                        <a:rPr lang="en-GB" sz="900" dirty="0" err="1">
                          <a:solidFill>
                            <a:srgbClr val="00863D"/>
                          </a:solidFill>
                        </a:rPr>
                        <a:t>marcs</a:t>
                      </a:r>
                      <a:r>
                        <a:rPr lang="en-GB" sz="900" dirty="0">
                          <a:solidFill>
                            <a:srgbClr val="00863D"/>
                          </a:solidFill>
                        </a:rPr>
                        <a:t> (PM) and grape </a:t>
                      </a:r>
                      <a:r>
                        <a:rPr lang="en-GB" sz="900" dirty="0" err="1">
                          <a:solidFill>
                            <a:srgbClr val="00863D"/>
                          </a:solidFill>
                        </a:rPr>
                        <a:t>marcs</a:t>
                      </a:r>
                      <a:r>
                        <a:rPr lang="en-GB" sz="900" dirty="0">
                          <a:solidFill>
                            <a:srgbClr val="00863D"/>
                          </a:solidFill>
                        </a:rPr>
                        <a:t> (GM)</a:t>
                      </a:r>
                      <a:endParaRPr lang="en-IN" sz="900" dirty="0">
                        <a:solidFill>
                          <a:srgbClr val="00863D"/>
                        </a:solidFill>
                      </a:endParaRPr>
                    </a:p>
                  </a:txBody>
                  <a:tcPr>
                    <a:solidFill>
                      <a:schemeClr val="accent6">
                        <a:lumMod val="40000"/>
                        <a:lumOff val="60000"/>
                      </a:schemeClr>
                    </a:solidFill>
                  </a:tcPr>
                </a:tc>
                <a:tc>
                  <a:txBody>
                    <a:bodyPr/>
                    <a:lstStyle/>
                    <a:p>
                      <a:r>
                        <a:rPr lang="en-GB" sz="900" dirty="0">
                          <a:solidFill>
                            <a:srgbClr val="00863D"/>
                          </a:solidFill>
                        </a:rPr>
                        <a:t>Fixed bed reactor</a:t>
                      </a:r>
                      <a:endParaRPr lang="en-IN" sz="900" dirty="0">
                        <a:solidFill>
                          <a:srgbClr val="00863D"/>
                        </a:solidFill>
                      </a:endParaRPr>
                    </a:p>
                  </a:txBody>
                  <a:tcPr>
                    <a:solidFill>
                      <a:schemeClr val="accent6">
                        <a:lumMod val="40000"/>
                        <a:lumOff val="60000"/>
                      </a:schemeClr>
                    </a:solidFill>
                  </a:tcPr>
                </a:tc>
                <a:tc>
                  <a:txBody>
                    <a:bodyPr/>
                    <a:lstStyle/>
                    <a:p>
                      <a:pPr algn="ctr"/>
                      <a:r>
                        <a:rPr lang="en-GB" sz="900" dirty="0">
                          <a:solidFill>
                            <a:srgbClr val="00863D"/>
                          </a:solidFill>
                        </a:rPr>
                        <a:t>400-600</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40000"/>
                        <a:lumOff val="60000"/>
                      </a:schemeClr>
                    </a:solidFill>
                  </a:tcPr>
                </a:tc>
                <a:tc>
                  <a:txBody>
                    <a:bodyPr/>
                    <a:lstStyle/>
                    <a:p>
                      <a:pPr algn="ctr"/>
                      <a:r>
                        <a:rPr lang="en-GB" sz="900" dirty="0">
                          <a:solidFill>
                            <a:srgbClr val="00863D"/>
                          </a:solidFill>
                        </a:rPr>
                        <a:t>43.7% at 500</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40000"/>
                        <a:lumOff val="60000"/>
                      </a:schemeClr>
                    </a:solidFill>
                  </a:tcPr>
                </a:tc>
                <a:extLst>
                  <a:ext uri="{0D108BD9-81ED-4DB2-BD59-A6C34878D82A}">
                    <a16:rowId xmlns:a16="http://schemas.microsoft.com/office/drawing/2014/main" val="1552360115"/>
                  </a:ext>
                </a:extLst>
              </a:tr>
              <a:tr h="323995">
                <a:tc>
                  <a:txBody>
                    <a:bodyPr/>
                    <a:lstStyle/>
                    <a:p>
                      <a:r>
                        <a:rPr lang="en-GB" sz="900" dirty="0">
                          <a:solidFill>
                            <a:srgbClr val="00863D"/>
                          </a:solidFill>
                        </a:rPr>
                        <a:t>Rape straw</a:t>
                      </a:r>
                      <a:endParaRPr lang="en-IN" sz="900" dirty="0">
                        <a:solidFill>
                          <a:srgbClr val="00863D"/>
                        </a:solidFill>
                      </a:endParaRPr>
                    </a:p>
                  </a:txBody>
                  <a:tcPr>
                    <a:solidFill>
                      <a:schemeClr val="accent6">
                        <a:lumMod val="60000"/>
                        <a:lumOff val="40000"/>
                      </a:schemeClr>
                    </a:solidFill>
                  </a:tcPr>
                </a:tc>
                <a:tc>
                  <a:txBody>
                    <a:bodyPr/>
                    <a:lstStyle/>
                    <a:p>
                      <a:r>
                        <a:rPr lang="en-GB" sz="900" dirty="0">
                          <a:solidFill>
                            <a:srgbClr val="00863D"/>
                          </a:solidFill>
                        </a:rPr>
                        <a:t>Continuous bubbling fluidized bed reactor</a:t>
                      </a:r>
                      <a:endParaRPr lang="en-IN" sz="900" dirty="0">
                        <a:solidFill>
                          <a:srgbClr val="00863D"/>
                        </a:solidFill>
                      </a:endParaRPr>
                    </a:p>
                  </a:txBody>
                  <a:tcPr>
                    <a:solidFill>
                      <a:schemeClr val="accent6">
                        <a:lumMod val="60000"/>
                        <a:lumOff val="40000"/>
                      </a:schemeClr>
                    </a:solidFill>
                  </a:tcPr>
                </a:tc>
                <a:tc>
                  <a:txBody>
                    <a:bodyPr/>
                    <a:lstStyle/>
                    <a:p>
                      <a:pPr algn="ctr"/>
                      <a:r>
                        <a:rPr lang="en-GB" sz="900" dirty="0">
                          <a:solidFill>
                            <a:srgbClr val="00863D"/>
                          </a:solidFill>
                        </a:rPr>
                        <a:t>450-550</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60000"/>
                        <a:lumOff val="40000"/>
                      </a:schemeClr>
                    </a:solidFill>
                  </a:tcPr>
                </a:tc>
                <a:tc>
                  <a:txBody>
                    <a:bodyPr/>
                    <a:lstStyle/>
                    <a:p>
                      <a:pPr algn="ctr"/>
                      <a:r>
                        <a:rPr lang="en-GB" sz="900" dirty="0">
                          <a:solidFill>
                            <a:srgbClr val="00863D"/>
                          </a:solidFill>
                        </a:rPr>
                        <a:t>41.39% at 480</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60000"/>
                        <a:lumOff val="40000"/>
                      </a:schemeClr>
                    </a:solidFill>
                  </a:tcPr>
                </a:tc>
                <a:extLst>
                  <a:ext uri="{0D108BD9-81ED-4DB2-BD59-A6C34878D82A}">
                    <a16:rowId xmlns:a16="http://schemas.microsoft.com/office/drawing/2014/main" val="2487032701"/>
                  </a:ext>
                </a:extLst>
              </a:tr>
              <a:tr h="241391">
                <a:tc>
                  <a:txBody>
                    <a:bodyPr/>
                    <a:lstStyle/>
                    <a:p>
                      <a:r>
                        <a:rPr lang="en-GB" sz="900" dirty="0">
                          <a:solidFill>
                            <a:srgbClr val="00863D"/>
                          </a:solidFill>
                        </a:rPr>
                        <a:t>Sugarcane bagasse</a:t>
                      </a:r>
                      <a:endParaRPr lang="en-IN" sz="900" dirty="0">
                        <a:solidFill>
                          <a:srgbClr val="00863D"/>
                        </a:solidFill>
                      </a:endParaRPr>
                    </a:p>
                  </a:txBody>
                  <a:tcPr>
                    <a:solidFill>
                      <a:schemeClr val="accent6">
                        <a:lumMod val="40000"/>
                        <a:lumOff val="60000"/>
                      </a:schemeClr>
                    </a:solidFill>
                  </a:tcPr>
                </a:tc>
                <a:tc>
                  <a:txBody>
                    <a:bodyPr/>
                    <a:lstStyle/>
                    <a:p>
                      <a:r>
                        <a:rPr lang="en-GB" sz="900" dirty="0">
                          <a:solidFill>
                            <a:srgbClr val="00863D"/>
                          </a:solidFill>
                        </a:rPr>
                        <a:t>Batch pyrolysis reactor</a:t>
                      </a:r>
                      <a:endParaRPr lang="en-IN" sz="900" dirty="0">
                        <a:solidFill>
                          <a:srgbClr val="00863D"/>
                        </a:solidFill>
                      </a:endParaRPr>
                    </a:p>
                  </a:txBody>
                  <a:tcPr>
                    <a:solidFill>
                      <a:schemeClr val="accent6">
                        <a:lumMod val="40000"/>
                        <a:lumOff val="60000"/>
                      </a:schemeClr>
                    </a:solidFill>
                  </a:tcPr>
                </a:tc>
                <a:tc>
                  <a:txBody>
                    <a:bodyPr/>
                    <a:lstStyle/>
                    <a:p>
                      <a:pPr algn="ctr"/>
                      <a:r>
                        <a:rPr lang="en-GB" sz="900" dirty="0">
                          <a:solidFill>
                            <a:srgbClr val="00863D"/>
                          </a:solidFill>
                        </a:rPr>
                        <a:t>653-1053 </a:t>
                      </a:r>
                      <a:r>
                        <a:rPr lang="en-GB" sz="900" baseline="0" dirty="0">
                          <a:solidFill>
                            <a:srgbClr val="00863D"/>
                          </a:solidFill>
                        </a:rPr>
                        <a:t>K</a:t>
                      </a:r>
                      <a:endParaRPr lang="en-IN" sz="900" dirty="0">
                        <a:solidFill>
                          <a:srgbClr val="00863D"/>
                        </a:solidFill>
                      </a:endParaRPr>
                    </a:p>
                  </a:txBody>
                  <a:tcPr>
                    <a:solidFill>
                      <a:schemeClr val="accent6">
                        <a:lumMod val="40000"/>
                        <a:lumOff val="60000"/>
                      </a:schemeClr>
                    </a:solidFill>
                  </a:tcPr>
                </a:tc>
                <a:tc>
                  <a:txBody>
                    <a:bodyPr/>
                    <a:lstStyle/>
                    <a:p>
                      <a:pPr algn="ctr"/>
                      <a:r>
                        <a:rPr lang="en-GB" sz="900" dirty="0">
                          <a:solidFill>
                            <a:srgbClr val="00863D"/>
                          </a:solidFill>
                        </a:rPr>
                        <a:t>50.89% at 753 K</a:t>
                      </a:r>
                      <a:endParaRPr lang="en-IN" sz="900" dirty="0">
                        <a:solidFill>
                          <a:srgbClr val="00863D"/>
                        </a:solidFill>
                      </a:endParaRPr>
                    </a:p>
                  </a:txBody>
                  <a:tcPr>
                    <a:solidFill>
                      <a:schemeClr val="accent6">
                        <a:lumMod val="40000"/>
                        <a:lumOff val="60000"/>
                      </a:schemeClr>
                    </a:solidFill>
                  </a:tcPr>
                </a:tc>
                <a:extLst>
                  <a:ext uri="{0D108BD9-81ED-4DB2-BD59-A6C34878D82A}">
                    <a16:rowId xmlns:a16="http://schemas.microsoft.com/office/drawing/2014/main" val="4093339854"/>
                  </a:ext>
                </a:extLst>
              </a:tr>
              <a:tr h="241391">
                <a:tc>
                  <a:txBody>
                    <a:bodyPr/>
                    <a:lstStyle/>
                    <a:p>
                      <a:r>
                        <a:rPr lang="en-GB" sz="900" dirty="0">
                          <a:solidFill>
                            <a:srgbClr val="00863D"/>
                          </a:solidFill>
                        </a:rPr>
                        <a:t>Sewage sludge</a:t>
                      </a:r>
                    </a:p>
                  </a:txBody>
                  <a:tcPr>
                    <a:solidFill>
                      <a:schemeClr val="accent6">
                        <a:lumMod val="60000"/>
                        <a:lumOff val="40000"/>
                      </a:schemeClr>
                    </a:solidFill>
                  </a:tcPr>
                </a:tc>
                <a:tc>
                  <a:txBody>
                    <a:bodyPr/>
                    <a:lstStyle/>
                    <a:p>
                      <a:r>
                        <a:rPr lang="en-GB" sz="900" dirty="0">
                          <a:solidFill>
                            <a:srgbClr val="00863D"/>
                          </a:solidFill>
                        </a:rPr>
                        <a:t>Conical spouted bed reactor</a:t>
                      </a:r>
                      <a:endParaRPr lang="en-IN" sz="900" dirty="0">
                        <a:solidFill>
                          <a:srgbClr val="00863D"/>
                        </a:solidFill>
                      </a:endParaRPr>
                    </a:p>
                  </a:txBody>
                  <a:tcPr>
                    <a:solidFill>
                      <a:schemeClr val="accent6">
                        <a:lumMod val="60000"/>
                        <a:lumOff val="40000"/>
                      </a:schemeClr>
                    </a:solidFill>
                  </a:tcPr>
                </a:tc>
                <a:tc>
                  <a:txBody>
                    <a:bodyPr/>
                    <a:lstStyle/>
                    <a:p>
                      <a:pPr algn="ctr"/>
                      <a:r>
                        <a:rPr lang="en-GB" sz="900" dirty="0">
                          <a:solidFill>
                            <a:srgbClr val="00863D"/>
                          </a:solidFill>
                        </a:rPr>
                        <a:t>450-600</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60000"/>
                        <a:lumOff val="40000"/>
                      </a:schemeClr>
                    </a:solidFill>
                  </a:tcPr>
                </a:tc>
                <a:tc>
                  <a:txBody>
                    <a:bodyPr/>
                    <a:lstStyle/>
                    <a:p>
                      <a:pPr algn="ctr"/>
                      <a:r>
                        <a:rPr lang="en-GB" sz="900" dirty="0">
                          <a:solidFill>
                            <a:srgbClr val="00863D"/>
                          </a:solidFill>
                        </a:rPr>
                        <a:t>77% at 500</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60000"/>
                        <a:lumOff val="40000"/>
                      </a:schemeClr>
                    </a:solidFill>
                  </a:tcPr>
                </a:tc>
                <a:extLst>
                  <a:ext uri="{0D108BD9-81ED-4DB2-BD59-A6C34878D82A}">
                    <a16:rowId xmlns:a16="http://schemas.microsoft.com/office/drawing/2014/main" val="3825042798"/>
                  </a:ext>
                </a:extLst>
              </a:tr>
              <a:tr h="241391">
                <a:tc>
                  <a:txBody>
                    <a:bodyPr/>
                    <a:lstStyle/>
                    <a:p>
                      <a:r>
                        <a:rPr lang="en-GB" sz="900" dirty="0">
                          <a:solidFill>
                            <a:srgbClr val="00863D"/>
                          </a:solidFill>
                        </a:rPr>
                        <a:t>Saccharine japonica alga</a:t>
                      </a:r>
                    </a:p>
                  </a:txBody>
                  <a:tcPr>
                    <a:solidFill>
                      <a:schemeClr val="accent6">
                        <a:lumMod val="40000"/>
                        <a:lumOff val="60000"/>
                      </a:schemeClr>
                    </a:solidFill>
                  </a:tcPr>
                </a:tc>
                <a:tc>
                  <a:txBody>
                    <a:bodyPr/>
                    <a:lstStyle/>
                    <a:p>
                      <a:r>
                        <a:rPr lang="en-GB" sz="900" dirty="0">
                          <a:solidFill>
                            <a:srgbClr val="00863D"/>
                          </a:solidFill>
                        </a:rPr>
                        <a:t>Fixed-bed reactor</a:t>
                      </a:r>
                      <a:endParaRPr lang="en-IN" sz="900" dirty="0">
                        <a:solidFill>
                          <a:srgbClr val="00863D"/>
                        </a:solidFill>
                      </a:endParaRPr>
                    </a:p>
                  </a:txBody>
                  <a:tcPr>
                    <a:solidFill>
                      <a:schemeClr val="accent6">
                        <a:lumMod val="40000"/>
                        <a:lumOff val="60000"/>
                      </a:schemeClr>
                    </a:solidFill>
                  </a:tcPr>
                </a:tc>
                <a:tc>
                  <a:txBody>
                    <a:bodyPr/>
                    <a:lstStyle/>
                    <a:p>
                      <a:pPr algn="ctr"/>
                      <a:r>
                        <a:rPr lang="en-GB" sz="900" dirty="0">
                          <a:solidFill>
                            <a:srgbClr val="00863D"/>
                          </a:solidFill>
                        </a:rPr>
                        <a:t>350-550</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40000"/>
                        <a:lumOff val="60000"/>
                      </a:schemeClr>
                    </a:solidFill>
                  </a:tcPr>
                </a:tc>
                <a:tc>
                  <a:txBody>
                    <a:bodyPr/>
                    <a:lstStyle/>
                    <a:p>
                      <a:pPr algn="ctr"/>
                      <a:r>
                        <a:rPr lang="en-GB" sz="900" dirty="0">
                          <a:solidFill>
                            <a:srgbClr val="00863D"/>
                          </a:solidFill>
                        </a:rPr>
                        <a:t>40.19% at 500</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40000"/>
                        <a:lumOff val="60000"/>
                      </a:schemeClr>
                    </a:solidFill>
                  </a:tcPr>
                </a:tc>
                <a:extLst>
                  <a:ext uri="{0D108BD9-81ED-4DB2-BD59-A6C34878D82A}">
                    <a16:rowId xmlns:a16="http://schemas.microsoft.com/office/drawing/2014/main" val="2640484573"/>
                  </a:ext>
                </a:extLst>
              </a:tr>
              <a:tr h="323995">
                <a:tc>
                  <a:txBody>
                    <a:bodyPr/>
                    <a:lstStyle/>
                    <a:p>
                      <a:r>
                        <a:rPr lang="en-GB" sz="900" dirty="0">
                          <a:solidFill>
                            <a:srgbClr val="00863D"/>
                          </a:solidFill>
                        </a:rPr>
                        <a:t>Corn cob, Corn Stover, Sawdust Rice straw</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900" dirty="0">
                          <a:solidFill>
                            <a:srgbClr val="00863D"/>
                          </a:solidFill>
                        </a:rPr>
                        <a:t>Microwave-assisted reactor</a:t>
                      </a:r>
                    </a:p>
                  </a:txBody>
                  <a:tcPr>
                    <a:solidFill>
                      <a:schemeClr val="accent6">
                        <a:lumMod val="60000"/>
                        <a:lumOff val="40000"/>
                      </a:schemeClr>
                    </a:solidFill>
                  </a:tcPr>
                </a:tc>
                <a:tc>
                  <a:txBody>
                    <a:bodyPr/>
                    <a:lstStyle/>
                    <a:p>
                      <a:pPr algn="ctr"/>
                      <a:r>
                        <a:rPr lang="en-GB" sz="900" dirty="0">
                          <a:solidFill>
                            <a:srgbClr val="00863D"/>
                          </a:solidFill>
                        </a:rPr>
                        <a:t>400-500</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60000"/>
                        <a:lumOff val="40000"/>
                      </a:schemeClr>
                    </a:solidFill>
                  </a:tcPr>
                </a:tc>
                <a:tc>
                  <a:txBody>
                    <a:bodyPr/>
                    <a:lstStyle/>
                    <a:p>
                      <a:pPr algn="ctr"/>
                      <a:r>
                        <a:rPr lang="en-GB" sz="900" dirty="0">
                          <a:solidFill>
                            <a:srgbClr val="00863D"/>
                          </a:solidFill>
                        </a:rPr>
                        <a:t>42.1%</a:t>
                      </a:r>
                      <a:endParaRPr lang="en-IN" sz="900" dirty="0">
                        <a:solidFill>
                          <a:srgbClr val="00863D"/>
                        </a:solidFill>
                      </a:endParaRPr>
                    </a:p>
                  </a:txBody>
                  <a:tcPr>
                    <a:solidFill>
                      <a:schemeClr val="accent6">
                        <a:lumMod val="60000"/>
                        <a:lumOff val="40000"/>
                      </a:schemeClr>
                    </a:solidFill>
                  </a:tcPr>
                </a:tc>
                <a:extLst>
                  <a:ext uri="{0D108BD9-81ED-4DB2-BD59-A6C34878D82A}">
                    <a16:rowId xmlns:a16="http://schemas.microsoft.com/office/drawing/2014/main" val="1742950839"/>
                  </a:ext>
                </a:extLst>
              </a:tr>
              <a:tr h="241391">
                <a:tc>
                  <a:txBody>
                    <a:bodyPr/>
                    <a:lstStyle/>
                    <a:p>
                      <a:r>
                        <a:rPr lang="en-GB" sz="900" dirty="0">
                          <a:solidFill>
                            <a:srgbClr val="00863D"/>
                          </a:solidFill>
                        </a:rPr>
                        <a:t>Pinewood, oak wood, rice husk</a:t>
                      </a:r>
                    </a:p>
                  </a:txBody>
                  <a:tcPr>
                    <a:solidFill>
                      <a:schemeClr val="accent6">
                        <a:lumMod val="40000"/>
                        <a:lumOff val="60000"/>
                      </a:schemeClr>
                    </a:solidFill>
                  </a:tcPr>
                </a:tc>
                <a:tc>
                  <a:txBody>
                    <a:bodyPr/>
                    <a:lstStyle/>
                    <a:p>
                      <a:r>
                        <a:rPr lang="en-GB" sz="900" dirty="0">
                          <a:solidFill>
                            <a:srgbClr val="00863D"/>
                          </a:solidFill>
                        </a:rPr>
                        <a:t>Rotating cone reactor</a:t>
                      </a:r>
                      <a:endParaRPr lang="en-IN" sz="900" dirty="0">
                        <a:solidFill>
                          <a:srgbClr val="00863D"/>
                        </a:solidFill>
                      </a:endParaRPr>
                    </a:p>
                  </a:txBody>
                  <a:tcPr>
                    <a:solidFill>
                      <a:schemeClr val="accent6">
                        <a:lumMod val="40000"/>
                        <a:lumOff val="60000"/>
                      </a:schemeClr>
                    </a:solidFill>
                  </a:tcPr>
                </a:tc>
                <a:tc>
                  <a:txBody>
                    <a:bodyPr/>
                    <a:lstStyle/>
                    <a:p>
                      <a:pPr algn="ctr"/>
                      <a:r>
                        <a:rPr lang="en-GB" sz="900" dirty="0">
                          <a:solidFill>
                            <a:srgbClr val="00863D"/>
                          </a:solidFill>
                        </a:rPr>
                        <a:t>550-700 </a:t>
                      </a:r>
                      <a:r>
                        <a:rPr lang="en-GB" sz="900" baseline="30000" dirty="0">
                          <a:solidFill>
                            <a:srgbClr val="00863D"/>
                          </a:solidFill>
                        </a:rPr>
                        <a:t>0</a:t>
                      </a:r>
                      <a:r>
                        <a:rPr lang="en-GB" sz="900" baseline="0" dirty="0">
                          <a:solidFill>
                            <a:srgbClr val="00863D"/>
                          </a:solidFill>
                        </a:rPr>
                        <a:t>C</a:t>
                      </a:r>
                      <a:endParaRPr lang="en-IN" sz="900" dirty="0">
                        <a:solidFill>
                          <a:srgbClr val="00863D"/>
                        </a:solidFill>
                      </a:endParaRPr>
                    </a:p>
                  </a:txBody>
                  <a:tcPr>
                    <a:solidFill>
                      <a:schemeClr val="accent6">
                        <a:lumMod val="40000"/>
                        <a:lumOff val="60000"/>
                      </a:schemeClr>
                    </a:solidFill>
                  </a:tcPr>
                </a:tc>
                <a:tc>
                  <a:txBody>
                    <a:bodyPr/>
                    <a:lstStyle/>
                    <a:p>
                      <a:pPr algn="ctr"/>
                      <a:r>
                        <a:rPr lang="en-GB" sz="900" dirty="0">
                          <a:solidFill>
                            <a:srgbClr val="00863D"/>
                          </a:solidFill>
                        </a:rPr>
                        <a:t>70%</a:t>
                      </a:r>
                      <a:endParaRPr lang="en-IN" sz="900" dirty="0">
                        <a:solidFill>
                          <a:srgbClr val="00863D"/>
                        </a:solidFill>
                      </a:endParaRPr>
                    </a:p>
                  </a:txBody>
                  <a:tcPr>
                    <a:solidFill>
                      <a:schemeClr val="accent6">
                        <a:lumMod val="40000"/>
                        <a:lumOff val="60000"/>
                      </a:schemeClr>
                    </a:solidFill>
                  </a:tcPr>
                </a:tc>
                <a:extLst>
                  <a:ext uri="{0D108BD9-81ED-4DB2-BD59-A6C34878D82A}">
                    <a16:rowId xmlns:a16="http://schemas.microsoft.com/office/drawing/2014/main" val="1098340945"/>
                  </a:ext>
                </a:extLst>
              </a:tr>
            </a:tbl>
          </a:graphicData>
        </a:graphic>
      </p:graphicFrame>
      <p:sp>
        <p:nvSpPr>
          <p:cNvPr id="7" name="TextBox 6">
            <a:extLst>
              <a:ext uri="{FF2B5EF4-FFF2-40B4-BE49-F238E27FC236}">
                <a16:creationId xmlns:a16="http://schemas.microsoft.com/office/drawing/2014/main" id="{E31984B5-D94C-0833-CDE4-E41AF4B92813}"/>
              </a:ext>
            </a:extLst>
          </p:cNvPr>
          <p:cNvSpPr txBox="1"/>
          <p:nvPr/>
        </p:nvSpPr>
        <p:spPr>
          <a:xfrm>
            <a:off x="71787" y="2193012"/>
            <a:ext cx="2326673" cy="1107996"/>
          </a:xfrm>
          <a:prstGeom prst="rect">
            <a:avLst/>
          </a:prstGeom>
          <a:noFill/>
        </p:spPr>
        <p:txBody>
          <a:bodyPr wrap="square">
            <a:spAutoFit/>
          </a:bodyPr>
          <a:lstStyle/>
          <a:p>
            <a:pPr marL="285750" indent="-285750">
              <a:lnSpc>
                <a:spcPct val="100000"/>
              </a:lnSpc>
              <a:spcAft>
                <a:spcPts val="1200"/>
              </a:spcAft>
              <a:buFont typeface="Wingdings" panose="05000000000000000000" pitchFamily="2" charset="2"/>
              <a:buChar char="q"/>
            </a:pPr>
            <a:r>
              <a:rPr lang="en-US" sz="1400" dirty="0">
                <a:solidFill>
                  <a:schemeClr val="tx2">
                    <a:lumMod val="10000"/>
                  </a:schemeClr>
                </a:solidFill>
                <a:latin typeface="Comic Sans MS" panose="030F0702030302020204" pitchFamily="66" charset="0"/>
              </a:rPr>
              <a:t>Feedstock: Cotton Stalk; </a:t>
            </a:r>
          </a:p>
          <a:p>
            <a:pPr marL="285750" indent="-285750">
              <a:lnSpc>
                <a:spcPct val="100000"/>
              </a:lnSpc>
              <a:spcAft>
                <a:spcPts val="1200"/>
              </a:spcAft>
              <a:buFont typeface="Wingdings" panose="05000000000000000000" pitchFamily="2" charset="2"/>
              <a:buChar char="q"/>
            </a:pPr>
            <a:r>
              <a:rPr lang="en-US" sz="1400" dirty="0">
                <a:solidFill>
                  <a:schemeClr val="tx2">
                    <a:lumMod val="10000"/>
                  </a:schemeClr>
                </a:solidFill>
                <a:latin typeface="Comic Sans MS" panose="030F0702030302020204" pitchFamily="66" charset="0"/>
              </a:rPr>
              <a:t>Reactor: Fixed Bed Reactor</a:t>
            </a:r>
          </a:p>
        </p:txBody>
      </p:sp>
    </p:spTree>
    <p:extLst>
      <p:ext uri="{BB962C8B-B14F-4D97-AF65-F5344CB8AC3E}">
        <p14:creationId xmlns:p14="http://schemas.microsoft.com/office/powerpoint/2010/main" val="185126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62FC24"/>
            </a:gs>
            <a:gs pos="45000">
              <a:srgbClr val="B1FE92"/>
            </a:gs>
            <a:gs pos="1000">
              <a:schemeClr val="bg1"/>
            </a:gs>
          </a:gsLst>
          <a:path path="shape">
            <a:fillToRect l="50000" t="50000" r="50000" b="50000"/>
          </a:path>
          <a:tileRect/>
        </a:gra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03527" y="66196"/>
            <a:ext cx="8520600" cy="572700"/>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GB" b="1" dirty="0">
                <a:solidFill>
                  <a:schemeClr val="tx1">
                    <a:lumMod val="50000"/>
                  </a:schemeClr>
                </a:solidFill>
                <a:latin typeface="Book Antiqua" panose="02040602050305030304" pitchFamily="18" charset="0"/>
                <a:ea typeface="Calibri" panose="020F0502020204030204" pitchFamily="34" charset="0"/>
                <a:cs typeface="Calibri" panose="020F0502020204030204" pitchFamily="34" charset="0"/>
              </a:rPr>
              <a:t>         </a:t>
            </a:r>
            <a:r>
              <a:rPr lang="en-GB" b="1" dirty="0">
                <a:solidFill>
                  <a:schemeClr val="bg1"/>
                </a:solidFill>
                <a:latin typeface="Book Antiqua" panose="02040602050305030304" pitchFamily="18" charset="0"/>
                <a:ea typeface="Calibri" panose="020F0502020204030204" pitchFamily="34" charset="0"/>
                <a:cs typeface="Calibri" panose="020F0502020204030204" pitchFamily="34" charset="0"/>
              </a:rPr>
              <a:t>Economic Analysis Of Bio-oil Production</a:t>
            </a:r>
            <a:endParaRPr b="1" dirty="0">
              <a:solidFill>
                <a:schemeClr val="bg1"/>
              </a:solidFill>
              <a:latin typeface="Book Antiqua" panose="02040602050305030304" pitchFamily="18" charset="0"/>
              <a:ea typeface="Calibri" panose="020F0502020204030204" pitchFamily="34" charset="0"/>
              <a:cs typeface="Calibri" panose="020F0502020204030204" pitchFamily="34" charset="0"/>
            </a:endParaRPr>
          </a:p>
        </p:txBody>
      </p:sp>
      <p:sp>
        <p:nvSpPr>
          <p:cNvPr id="71" name="Google Shape;71;p15"/>
          <p:cNvSpPr txBox="1">
            <a:spLocks noGrp="1"/>
          </p:cNvSpPr>
          <p:nvPr>
            <p:ph type="body" idx="1"/>
          </p:nvPr>
        </p:nvSpPr>
        <p:spPr>
          <a:xfrm>
            <a:off x="111821" y="757135"/>
            <a:ext cx="8903592" cy="3416400"/>
          </a:xfrm>
          <a:prstGeom prst="rect">
            <a:avLst/>
          </a:prstGeom>
        </p:spPr>
        <p:txBody>
          <a:bodyPr spcFirstLastPara="1" wrap="square" lIns="91425" tIns="91425" rIns="91425" bIns="91425" anchor="t" anchorCtr="0">
            <a:noAutofit/>
          </a:bodyPr>
          <a:lstStyle/>
          <a:p>
            <a:pPr marL="285750" lvl="0" indent="-285750" algn="just" rtl="0">
              <a:lnSpc>
                <a:spcPct val="100000"/>
              </a:lnSpc>
              <a:spcBef>
                <a:spcPts val="0"/>
              </a:spcBef>
              <a:spcAft>
                <a:spcPts val="1200"/>
              </a:spcAft>
              <a:buFont typeface="Wingdings" panose="05000000000000000000" pitchFamily="2" charset="2"/>
              <a:buChar char="Ø"/>
            </a:pP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Economic analysis involves checking or testing the </a:t>
            </a:r>
            <a:r>
              <a:rPr lang="en-US" sz="1400" b="1"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economic practicability</a:t>
            </a: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 of a process, which helps track future research, expansion, and investment.</a:t>
            </a:r>
          </a:p>
          <a:p>
            <a:pPr marL="285750" lvl="0" indent="-285750" algn="just" rtl="0">
              <a:lnSpc>
                <a:spcPct val="100000"/>
              </a:lnSpc>
              <a:spcBef>
                <a:spcPts val="0"/>
              </a:spcBef>
              <a:spcAft>
                <a:spcPts val="1200"/>
              </a:spcAft>
              <a:buFont typeface="Wingdings" panose="05000000000000000000" pitchFamily="2" charset="2"/>
              <a:buChar char="Ø"/>
            </a:pP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Economic analysis is based on </a:t>
            </a:r>
            <a:r>
              <a:rPr lang="en-US" sz="1400" b="1"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methods</a:t>
            </a: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 </a:t>
            </a:r>
            <a:r>
              <a:rPr lang="en-US" sz="1400" b="1"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size</a:t>
            </a: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 of the plants (laboratory, pilot, or commercial), </a:t>
            </a:r>
            <a:r>
              <a:rPr lang="en-US" sz="1400" b="1"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availability</a:t>
            </a: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 and </a:t>
            </a:r>
            <a:r>
              <a:rPr lang="en-US" sz="1400" b="1"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continuous feedstock supply</a:t>
            </a: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  </a:t>
            </a:r>
          </a:p>
          <a:p>
            <a:pPr marL="0" lvl="0" indent="0" algn="just" rtl="0">
              <a:lnSpc>
                <a:spcPct val="100000"/>
              </a:lnSpc>
              <a:spcBef>
                <a:spcPts val="0"/>
              </a:spcBef>
              <a:spcAft>
                <a:spcPts val="1200"/>
              </a:spcAft>
              <a:buNone/>
            </a:pPr>
            <a:endParaRPr lang="en-US" sz="1400" b="0" i="0" dirty="0">
              <a:solidFill>
                <a:srgbClr val="282828"/>
              </a:solidFill>
              <a:effectLs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1200"/>
              </a:spcAft>
              <a:buNone/>
            </a:pPr>
            <a:endParaRPr sz="14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cxnSp>
        <p:nvCxnSpPr>
          <p:cNvPr id="2" name="Straight Connector 1">
            <a:extLst>
              <a:ext uri="{FF2B5EF4-FFF2-40B4-BE49-F238E27FC236}">
                <a16:creationId xmlns:a16="http://schemas.microsoft.com/office/drawing/2014/main" id="{354B0458-758B-7BA8-3268-7C4E3412F522}"/>
              </a:ext>
            </a:extLst>
          </p:cNvPr>
          <p:cNvCxnSpPr>
            <a:cxnSpLocks/>
          </p:cNvCxnSpPr>
          <p:nvPr/>
        </p:nvCxnSpPr>
        <p:spPr>
          <a:xfrm>
            <a:off x="0" y="698015"/>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4" name="Diagram 3">
            <a:extLst>
              <a:ext uri="{FF2B5EF4-FFF2-40B4-BE49-F238E27FC236}">
                <a16:creationId xmlns:a16="http://schemas.microsoft.com/office/drawing/2014/main" id="{055B420A-2087-C85F-D1FE-3B79A2402C30}"/>
              </a:ext>
            </a:extLst>
          </p:cNvPr>
          <p:cNvGraphicFramePr/>
          <p:nvPr>
            <p:extLst>
              <p:ext uri="{D42A27DB-BD31-4B8C-83A1-F6EECF244321}">
                <p14:modId xmlns:p14="http://schemas.microsoft.com/office/powerpoint/2010/main" val="1050065465"/>
              </p:ext>
            </p:extLst>
          </p:nvPr>
        </p:nvGraphicFramePr>
        <p:xfrm>
          <a:off x="478631" y="1885950"/>
          <a:ext cx="8186738" cy="3050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77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62FC24"/>
            </a:gs>
            <a:gs pos="80000">
              <a:srgbClr val="B1FE92"/>
            </a:gs>
            <a:gs pos="100000">
              <a:schemeClr val="bg1"/>
            </a:gs>
          </a:gsLst>
          <a:lin ang="18900000" scaled="1"/>
          <a:tileRect/>
        </a:gra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111820" y="92868"/>
            <a:ext cx="8408779" cy="546027"/>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GB" b="1" dirty="0">
                <a:solidFill>
                  <a:schemeClr val="tx1">
                    <a:lumMod val="50000"/>
                  </a:schemeClr>
                </a:solidFill>
                <a:latin typeface="Book Antiqua" panose="02040602050305030304" pitchFamily="18" charset="0"/>
                <a:ea typeface="Calibri" panose="020F0502020204030204" pitchFamily="34" charset="0"/>
                <a:cs typeface="Calibri" panose="020F0502020204030204" pitchFamily="34" charset="0"/>
              </a:rPr>
              <a:t> </a:t>
            </a:r>
            <a:r>
              <a:rPr lang="en-GB" b="1" dirty="0">
                <a:solidFill>
                  <a:schemeClr val="bg1"/>
                </a:solidFill>
                <a:latin typeface="Book Antiqua" panose="02040602050305030304" pitchFamily="18" charset="0"/>
                <a:ea typeface="Calibri" panose="020F0502020204030204" pitchFamily="34" charset="0"/>
                <a:cs typeface="Calibri" panose="020F0502020204030204" pitchFamily="34" charset="0"/>
              </a:rPr>
              <a:t>Techno-Economic Analysis Of Bio-oil Production</a:t>
            </a:r>
            <a:endParaRPr b="1" dirty="0">
              <a:solidFill>
                <a:schemeClr val="bg1"/>
              </a:solidFill>
              <a:latin typeface="Book Antiqua" panose="02040602050305030304" pitchFamily="18" charset="0"/>
              <a:ea typeface="Calibri" panose="020F0502020204030204" pitchFamily="34" charset="0"/>
              <a:cs typeface="Calibri" panose="020F0502020204030204" pitchFamily="34" charset="0"/>
            </a:endParaRPr>
          </a:p>
        </p:txBody>
      </p:sp>
      <p:sp>
        <p:nvSpPr>
          <p:cNvPr id="71" name="Google Shape;71;p15"/>
          <p:cNvSpPr txBox="1">
            <a:spLocks noGrp="1"/>
          </p:cNvSpPr>
          <p:nvPr>
            <p:ph type="body" idx="1"/>
          </p:nvPr>
        </p:nvSpPr>
        <p:spPr>
          <a:xfrm>
            <a:off x="111821" y="757134"/>
            <a:ext cx="8903592" cy="4142407"/>
          </a:xfrm>
          <a:prstGeom prst="rect">
            <a:avLst/>
          </a:prstGeom>
        </p:spPr>
        <p:txBody>
          <a:bodyPr spcFirstLastPara="1" wrap="square" lIns="91425" tIns="91425" rIns="91425" bIns="91425" anchor="t" anchorCtr="0">
            <a:noAutofit/>
          </a:bodyPr>
          <a:lstStyle/>
          <a:p>
            <a:pPr marL="285750" lvl="0" indent="-285750" algn="just" rtl="0">
              <a:lnSpc>
                <a:spcPct val="100000"/>
              </a:lnSpc>
              <a:spcBef>
                <a:spcPts val="0"/>
              </a:spcBef>
              <a:spcAft>
                <a:spcPts val="1200"/>
              </a:spcAft>
              <a:buFont typeface="Wingdings" panose="05000000000000000000" pitchFamily="2" charset="2"/>
              <a:buChar char="Ø"/>
            </a:pP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The final percentage yield of bio-oil is one of the most substantial constraints affecting process economics.</a:t>
            </a:r>
          </a:p>
          <a:p>
            <a:pPr marL="0" lvl="0" indent="0" algn="just" rtl="0">
              <a:lnSpc>
                <a:spcPct val="100000"/>
              </a:lnSpc>
              <a:spcBef>
                <a:spcPts val="0"/>
              </a:spcBef>
              <a:spcAft>
                <a:spcPts val="1200"/>
              </a:spcAft>
              <a:buNone/>
            </a:pPr>
            <a:endPar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endParaRPr>
          </a:p>
          <a:p>
            <a:pPr marL="0" lvl="0" indent="0" algn="just" rtl="0">
              <a:lnSpc>
                <a:spcPct val="100000"/>
              </a:lnSpc>
              <a:spcBef>
                <a:spcPts val="0"/>
              </a:spcBef>
              <a:spcAft>
                <a:spcPts val="1200"/>
              </a:spcAft>
              <a:buNone/>
            </a:pPr>
            <a:endParaRPr lang="en-US" sz="1400" dirty="0">
              <a:solidFill>
                <a:srgbClr val="282828"/>
              </a:solidFill>
              <a:latin typeface="Comic Sans MS" panose="030F0702030302020204" pitchFamily="66" charset="0"/>
              <a:ea typeface="Calibri" panose="020F0502020204030204" pitchFamily="34" charset="0"/>
              <a:cs typeface="Calibri" panose="020F0502020204030204" pitchFamily="34" charset="0"/>
            </a:endParaRPr>
          </a:p>
          <a:p>
            <a:pPr marL="0" lvl="0" indent="0" algn="just" rtl="0">
              <a:lnSpc>
                <a:spcPct val="100000"/>
              </a:lnSpc>
              <a:spcBef>
                <a:spcPts val="0"/>
              </a:spcBef>
              <a:spcAft>
                <a:spcPts val="1200"/>
              </a:spcAft>
              <a:buNone/>
            </a:pPr>
            <a:endPar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endParaRPr>
          </a:p>
          <a:p>
            <a:pPr marL="0" lvl="0" indent="0" algn="just" rtl="0">
              <a:lnSpc>
                <a:spcPct val="100000"/>
              </a:lnSpc>
              <a:spcBef>
                <a:spcPts val="0"/>
              </a:spcBef>
              <a:spcAft>
                <a:spcPts val="1200"/>
              </a:spcAft>
              <a:buNone/>
            </a:pPr>
            <a:endParaRPr lang="en-US" sz="1400" dirty="0">
              <a:solidFill>
                <a:srgbClr val="282828"/>
              </a:solidFill>
              <a:latin typeface="Comic Sans MS" panose="030F0702030302020204" pitchFamily="66" charset="0"/>
              <a:ea typeface="Calibri" panose="020F0502020204030204" pitchFamily="34" charset="0"/>
              <a:cs typeface="Calibri" panose="020F0502020204030204" pitchFamily="34" charset="0"/>
            </a:endParaRPr>
          </a:p>
          <a:p>
            <a:pPr marL="0" lvl="0" indent="0" algn="just" rtl="0">
              <a:lnSpc>
                <a:spcPct val="100000"/>
              </a:lnSpc>
              <a:spcBef>
                <a:spcPts val="0"/>
              </a:spcBef>
              <a:spcAft>
                <a:spcPts val="1200"/>
              </a:spcAft>
              <a:buNone/>
            </a:pPr>
            <a:endParaRPr lang="en-US" sz="13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endParaRPr>
          </a:p>
          <a:p>
            <a:pPr marL="285750" lvl="0" indent="-285750" algn="just" rtl="0">
              <a:lnSpc>
                <a:spcPct val="100000"/>
              </a:lnSpc>
              <a:spcBef>
                <a:spcPts val="0"/>
              </a:spcBef>
              <a:spcAft>
                <a:spcPts val="1200"/>
              </a:spcAft>
              <a:buFont typeface="Wingdings" panose="05000000000000000000" pitchFamily="2" charset="2"/>
              <a:buChar char="Ø"/>
            </a:pP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 The maximum bio-oil yield: </a:t>
            </a:r>
            <a:r>
              <a:rPr lang="en-US" sz="1400" b="1"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pine</a:t>
            </a: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 minimum yield: </a:t>
            </a:r>
            <a:r>
              <a:rPr lang="en-US" sz="1400" b="1"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switchgrass</a:t>
            </a: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 </a:t>
            </a:r>
          </a:p>
          <a:p>
            <a:pPr marL="285750" lvl="0" indent="-285750" algn="just" rtl="0">
              <a:lnSpc>
                <a:spcPct val="100000"/>
              </a:lnSpc>
              <a:spcBef>
                <a:spcPts val="0"/>
              </a:spcBef>
              <a:spcAft>
                <a:spcPts val="1200"/>
              </a:spcAft>
              <a:buFont typeface="Wingdings" panose="05000000000000000000" pitchFamily="2" charset="2"/>
              <a:buChar char="v"/>
            </a:pPr>
            <a:r>
              <a:rPr lang="en-US" sz="1400" dirty="0">
                <a:solidFill>
                  <a:srgbClr val="282828"/>
                </a:solidFill>
                <a:latin typeface="Comic Sans MS" panose="030F0702030302020204" pitchFamily="66" charset="0"/>
                <a:ea typeface="Calibri" panose="020F0502020204030204" pitchFamily="34" charset="0"/>
                <a:cs typeface="Calibri" panose="020F0502020204030204" pitchFamily="34" charset="0"/>
              </a:rPr>
              <a:t>T</a:t>
            </a: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echno-economic analysis (TEA) was performed on the cotton-stalk derivatives. </a:t>
            </a:r>
            <a:r>
              <a:rPr lang="en-US" sz="1400" dirty="0">
                <a:solidFill>
                  <a:srgbClr val="282828"/>
                </a:solidFill>
                <a:latin typeface="Comic Sans MS" panose="030F0702030302020204" pitchFamily="66" charset="0"/>
                <a:ea typeface="Calibri" panose="020F0502020204030204" pitchFamily="34" charset="0"/>
                <a:cs typeface="Calibri" panose="020F0502020204030204" pitchFamily="34" charset="0"/>
              </a:rPr>
              <a:t>It was</a:t>
            </a: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 concluded that the production capacity could reach approximately 18,000 tons per year with a total manufacturing cost of $3/kg.</a:t>
            </a:r>
          </a:p>
          <a:p>
            <a:pPr marL="285750" lvl="0" indent="-285750" algn="just" rtl="0">
              <a:lnSpc>
                <a:spcPct val="100000"/>
              </a:lnSpc>
              <a:spcBef>
                <a:spcPts val="0"/>
              </a:spcBef>
              <a:spcAft>
                <a:spcPts val="1200"/>
              </a:spcAft>
              <a:buFont typeface="Wingdings" panose="05000000000000000000" pitchFamily="2" charset="2"/>
              <a:buChar char="v"/>
            </a:pP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The research was conducted to determine the potential economic use of rice straw in thermochemical conversion techniques. The results showed that </a:t>
            </a:r>
            <a:r>
              <a:rPr lang="en-US" sz="1400" b="1"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bio-oil production through pyrolysis from rice straw is economically viable</a:t>
            </a: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a:t>
            </a:r>
            <a:endParaRPr lang="en-US" sz="1400" dirty="0">
              <a:solidFill>
                <a:srgbClr val="282828"/>
              </a:solidFill>
              <a:latin typeface="Comic Sans MS" panose="030F0702030302020204" pitchFamily="66" charset="0"/>
              <a:ea typeface="Calibri" panose="020F0502020204030204" pitchFamily="34" charset="0"/>
              <a:cs typeface="Calibri" panose="020F0502020204030204" pitchFamily="34" charset="0"/>
            </a:endParaRPr>
          </a:p>
        </p:txBody>
      </p:sp>
      <p:cxnSp>
        <p:nvCxnSpPr>
          <p:cNvPr id="2" name="Straight Connector 1">
            <a:extLst>
              <a:ext uri="{FF2B5EF4-FFF2-40B4-BE49-F238E27FC236}">
                <a16:creationId xmlns:a16="http://schemas.microsoft.com/office/drawing/2014/main" id="{354B0458-758B-7BA8-3268-7C4E3412F522}"/>
              </a:ext>
            </a:extLst>
          </p:cNvPr>
          <p:cNvCxnSpPr>
            <a:cxnSpLocks/>
          </p:cNvCxnSpPr>
          <p:nvPr/>
        </p:nvCxnSpPr>
        <p:spPr>
          <a:xfrm>
            <a:off x="0" y="698015"/>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538B5E4E-D708-8EF3-0D1F-F357740F9E6C}"/>
              </a:ext>
            </a:extLst>
          </p:cNvPr>
          <p:cNvGraphicFramePr>
            <a:graphicFrameLocks noGrp="1"/>
          </p:cNvGraphicFramePr>
          <p:nvPr>
            <p:extLst>
              <p:ext uri="{D42A27DB-BD31-4B8C-83A1-F6EECF244321}">
                <p14:modId xmlns:p14="http://schemas.microsoft.com/office/powerpoint/2010/main" val="1483117558"/>
              </p:ext>
            </p:extLst>
          </p:nvPr>
        </p:nvGraphicFramePr>
        <p:xfrm>
          <a:off x="378619" y="1261268"/>
          <a:ext cx="8222453" cy="1889760"/>
        </p:xfrm>
        <a:graphic>
          <a:graphicData uri="http://schemas.openxmlformats.org/drawingml/2006/table">
            <a:tbl>
              <a:tblPr firstRow="1" bandRow="1">
                <a:tableStyleId>{5C22544A-7EE6-4342-B048-85BDC9FD1C3A}</a:tableStyleId>
              </a:tblPr>
              <a:tblGrid>
                <a:gridCol w="2394743">
                  <a:extLst>
                    <a:ext uri="{9D8B030D-6E8A-4147-A177-3AD203B41FA5}">
                      <a16:colId xmlns:a16="http://schemas.microsoft.com/office/drawing/2014/main" val="1480253595"/>
                    </a:ext>
                  </a:extLst>
                </a:gridCol>
                <a:gridCol w="1716484">
                  <a:extLst>
                    <a:ext uri="{9D8B030D-6E8A-4147-A177-3AD203B41FA5}">
                      <a16:colId xmlns:a16="http://schemas.microsoft.com/office/drawing/2014/main" val="88150562"/>
                    </a:ext>
                  </a:extLst>
                </a:gridCol>
                <a:gridCol w="2055613">
                  <a:extLst>
                    <a:ext uri="{9D8B030D-6E8A-4147-A177-3AD203B41FA5}">
                      <a16:colId xmlns:a16="http://schemas.microsoft.com/office/drawing/2014/main" val="1266867438"/>
                    </a:ext>
                  </a:extLst>
                </a:gridCol>
                <a:gridCol w="2055613">
                  <a:extLst>
                    <a:ext uri="{9D8B030D-6E8A-4147-A177-3AD203B41FA5}">
                      <a16:colId xmlns:a16="http://schemas.microsoft.com/office/drawing/2014/main" val="1947629291"/>
                    </a:ext>
                  </a:extLst>
                </a:gridCol>
              </a:tblGrid>
              <a:tr h="370840">
                <a:tc>
                  <a:txBody>
                    <a:bodyPr/>
                    <a:lstStyle/>
                    <a:p>
                      <a:r>
                        <a:rPr lang="en-IN" dirty="0">
                          <a:latin typeface="Cambria" panose="02040503050406030204" pitchFamily="18" charset="0"/>
                          <a:ea typeface="Cambria" panose="02040503050406030204" pitchFamily="18" charset="0"/>
                        </a:rPr>
                        <a:t>Sample</a:t>
                      </a:r>
                    </a:p>
                  </a:txBody>
                  <a:tcPr>
                    <a:solidFill>
                      <a:schemeClr val="accent6">
                        <a:lumMod val="75000"/>
                      </a:schemeClr>
                    </a:solidFill>
                  </a:tcPr>
                </a:tc>
                <a:tc>
                  <a:txBody>
                    <a:bodyPr/>
                    <a:lstStyle/>
                    <a:p>
                      <a:r>
                        <a:rPr lang="en-IN" dirty="0">
                          <a:latin typeface="Cambria" panose="02040503050406030204" pitchFamily="18" charset="0"/>
                          <a:ea typeface="Cambria" panose="02040503050406030204" pitchFamily="18" charset="0"/>
                        </a:rPr>
                        <a:t>Plant size or Feed rate</a:t>
                      </a:r>
                    </a:p>
                  </a:txBody>
                  <a:tcPr>
                    <a:solidFill>
                      <a:schemeClr val="accent6">
                        <a:lumMod val="75000"/>
                      </a:schemeClr>
                    </a:solidFill>
                  </a:tcPr>
                </a:tc>
                <a:tc>
                  <a:txBody>
                    <a:bodyPr/>
                    <a:lstStyle/>
                    <a:p>
                      <a:r>
                        <a:rPr lang="en-IN" dirty="0">
                          <a:latin typeface="Cambria" panose="02040503050406030204" pitchFamily="18" charset="0"/>
                          <a:ea typeface="Cambria" panose="02040503050406030204" pitchFamily="18" charset="0"/>
                        </a:rPr>
                        <a:t>Process</a:t>
                      </a:r>
                    </a:p>
                  </a:txBody>
                  <a:tcPr>
                    <a:solidFill>
                      <a:schemeClr val="accent6">
                        <a:lumMod val="75000"/>
                      </a:schemeClr>
                    </a:solidFill>
                  </a:tcPr>
                </a:tc>
                <a:tc>
                  <a:txBody>
                    <a:bodyPr/>
                    <a:lstStyle/>
                    <a:p>
                      <a:r>
                        <a:rPr lang="en-IN" dirty="0">
                          <a:latin typeface="Cambria" panose="02040503050406030204" pitchFamily="18" charset="0"/>
                          <a:ea typeface="Cambria" panose="02040503050406030204" pitchFamily="18" charset="0"/>
                        </a:rPr>
                        <a:t>Economic Analysis</a:t>
                      </a:r>
                    </a:p>
                  </a:txBody>
                  <a:tcPr>
                    <a:solidFill>
                      <a:schemeClr val="accent6">
                        <a:lumMod val="75000"/>
                      </a:schemeClr>
                    </a:solidFill>
                  </a:tcPr>
                </a:tc>
                <a:extLst>
                  <a:ext uri="{0D108BD9-81ED-4DB2-BD59-A6C34878D82A}">
                    <a16:rowId xmlns:a16="http://schemas.microsoft.com/office/drawing/2014/main" val="2499770846"/>
                  </a:ext>
                </a:extLst>
              </a:tr>
              <a:tr h="370840">
                <a:tc>
                  <a:txBody>
                    <a:bodyPr/>
                    <a:lstStyle/>
                    <a:p>
                      <a:r>
                        <a:rPr lang="en-IN" dirty="0">
                          <a:solidFill>
                            <a:srgbClr val="00863D"/>
                          </a:solidFill>
                          <a:latin typeface="Cambria" panose="02040503050406030204" pitchFamily="18" charset="0"/>
                          <a:ea typeface="Cambria" panose="02040503050406030204" pitchFamily="18" charset="0"/>
                        </a:rPr>
                        <a:t>Pine</a:t>
                      </a:r>
                    </a:p>
                    <a:p>
                      <a:r>
                        <a:rPr lang="en-IN" dirty="0">
                          <a:solidFill>
                            <a:srgbClr val="00863D"/>
                          </a:solidFill>
                          <a:latin typeface="Cambria" panose="02040503050406030204" pitchFamily="18" charset="0"/>
                          <a:ea typeface="Cambria" panose="02040503050406030204" pitchFamily="18" charset="0"/>
                        </a:rPr>
                        <a:t>Tulip Poplar</a:t>
                      </a:r>
                    </a:p>
                    <a:p>
                      <a:r>
                        <a:rPr lang="en-IN" dirty="0">
                          <a:solidFill>
                            <a:srgbClr val="00863D"/>
                          </a:solidFill>
                          <a:latin typeface="Cambria" panose="02040503050406030204" pitchFamily="18" charset="0"/>
                          <a:ea typeface="Cambria" panose="02040503050406030204" pitchFamily="18" charset="0"/>
                        </a:rPr>
                        <a:t>Hybrid Poplar</a:t>
                      </a:r>
                    </a:p>
                    <a:p>
                      <a:r>
                        <a:rPr lang="en-IN" dirty="0">
                          <a:solidFill>
                            <a:srgbClr val="00863D"/>
                          </a:solidFill>
                          <a:latin typeface="Cambria" panose="02040503050406030204" pitchFamily="18" charset="0"/>
                          <a:ea typeface="Cambria" panose="02040503050406030204" pitchFamily="18" charset="0"/>
                        </a:rPr>
                        <a:t>Switch Grass</a:t>
                      </a:r>
                    </a:p>
                    <a:p>
                      <a:r>
                        <a:rPr lang="en-IN" dirty="0">
                          <a:solidFill>
                            <a:srgbClr val="00863D"/>
                          </a:solidFill>
                          <a:latin typeface="Cambria" panose="02040503050406030204" pitchFamily="18" charset="0"/>
                          <a:ea typeface="Cambria" panose="02040503050406030204" pitchFamily="18" charset="0"/>
                        </a:rPr>
                        <a:t>Corn Starch</a:t>
                      </a:r>
                    </a:p>
                    <a:p>
                      <a:r>
                        <a:rPr lang="en-IN" dirty="0">
                          <a:solidFill>
                            <a:srgbClr val="00863D"/>
                          </a:solidFill>
                          <a:latin typeface="Cambria" panose="02040503050406030204" pitchFamily="18" charset="0"/>
                          <a:ea typeface="Cambria" panose="02040503050406030204" pitchFamily="18" charset="0"/>
                        </a:rPr>
                        <a:t>Oriented Strand Board</a:t>
                      </a:r>
                    </a:p>
                  </a:txBody>
                  <a:tcPr>
                    <a:solidFill>
                      <a:schemeClr val="accent6">
                        <a:lumMod val="40000"/>
                        <a:lumOff val="60000"/>
                      </a:schemeClr>
                    </a:solidFill>
                  </a:tcPr>
                </a:tc>
                <a:tc>
                  <a:txBody>
                    <a:bodyPr/>
                    <a:lstStyle/>
                    <a:p>
                      <a:r>
                        <a:rPr lang="en-IN" dirty="0">
                          <a:solidFill>
                            <a:srgbClr val="00863D"/>
                          </a:solidFill>
                          <a:latin typeface="Cambria" panose="02040503050406030204" pitchFamily="18" charset="0"/>
                          <a:ea typeface="Cambria" panose="02040503050406030204" pitchFamily="18" charset="0"/>
                        </a:rPr>
                        <a:t>2000 tons per day</a:t>
                      </a:r>
                    </a:p>
                  </a:txBody>
                  <a:tcPr>
                    <a:solidFill>
                      <a:schemeClr val="accent6">
                        <a:lumMod val="40000"/>
                        <a:lumOff val="60000"/>
                      </a:schemeClr>
                    </a:solidFill>
                  </a:tcPr>
                </a:tc>
                <a:tc>
                  <a:txBody>
                    <a:bodyPr/>
                    <a:lstStyle/>
                    <a:p>
                      <a:r>
                        <a:rPr lang="en-IN" dirty="0">
                          <a:solidFill>
                            <a:srgbClr val="00863D"/>
                          </a:solidFill>
                          <a:latin typeface="Cambria" panose="02040503050406030204" pitchFamily="18" charset="0"/>
                          <a:ea typeface="Cambria" panose="02040503050406030204" pitchFamily="18" charset="0"/>
                        </a:rPr>
                        <a:t>Bubbling Fluidised bed reactor pyrolysis oil upgrading</a:t>
                      </a:r>
                    </a:p>
                  </a:txBody>
                  <a:tcPr>
                    <a:solidFill>
                      <a:schemeClr val="accent6">
                        <a:lumMod val="40000"/>
                        <a:lumOff val="60000"/>
                      </a:schemeClr>
                    </a:solidFill>
                  </a:tcPr>
                </a:tc>
                <a:tc>
                  <a:txBody>
                    <a:bodyPr/>
                    <a:lstStyle/>
                    <a:p>
                      <a:r>
                        <a:rPr lang="en-IN" dirty="0">
                          <a:solidFill>
                            <a:srgbClr val="00863D"/>
                          </a:solidFill>
                          <a:latin typeface="Cambria" panose="02040503050406030204" pitchFamily="18" charset="0"/>
                          <a:ea typeface="Cambria" panose="02040503050406030204" pitchFamily="18" charset="0"/>
                        </a:rPr>
                        <a:t>Capital Cost: 30%</a:t>
                      </a:r>
                    </a:p>
                    <a:p>
                      <a:r>
                        <a:rPr lang="en-IN" dirty="0">
                          <a:solidFill>
                            <a:srgbClr val="00863D"/>
                          </a:solidFill>
                          <a:latin typeface="Cambria" panose="02040503050406030204" pitchFamily="18" charset="0"/>
                          <a:ea typeface="Cambria" panose="02040503050406030204" pitchFamily="18" charset="0"/>
                        </a:rPr>
                        <a:t>Feedstock cost: 30%</a:t>
                      </a:r>
                    </a:p>
                    <a:p>
                      <a:r>
                        <a:rPr lang="en-IN" dirty="0">
                          <a:solidFill>
                            <a:srgbClr val="00863D"/>
                          </a:solidFill>
                          <a:latin typeface="Cambria" panose="02040503050406030204" pitchFamily="18" charset="0"/>
                          <a:ea typeface="Cambria" panose="02040503050406030204" pitchFamily="18" charset="0"/>
                        </a:rPr>
                        <a:t>Hydrotreating catalyst cost: 13-18%</a:t>
                      </a:r>
                    </a:p>
                    <a:p>
                      <a:r>
                        <a:rPr lang="en-IN" dirty="0">
                          <a:solidFill>
                            <a:srgbClr val="00863D"/>
                          </a:solidFill>
                          <a:latin typeface="Cambria" panose="02040503050406030204" pitchFamily="18" charset="0"/>
                          <a:ea typeface="Cambria" panose="02040503050406030204" pitchFamily="18" charset="0"/>
                        </a:rPr>
                        <a:t>Labor cost: 12-15%</a:t>
                      </a:r>
                    </a:p>
                  </a:txBody>
                  <a:tcPr>
                    <a:solidFill>
                      <a:schemeClr val="accent6">
                        <a:lumMod val="40000"/>
                        <a:lumOff val="60000"/>
                      </a:schemeClr>
                    </a:solidFill>
                  </a:tcPr>
                </a:tc>
                <a:extLst>
                  <a:ext uri="{0D108BD9-81ED-4DB2-BD59-A6C34878D82A}">
                    <a16:rowId xmlns:a16="http://schemas.microsoft.com/office/drawing/2014/main" val="263066657"/>
                  </a:ext>
                </a:extLst>
              </a:tr>
            </a:tbl>
          </a:graphicData>
        </a:graphic>
      </p:graphicFrame>
    </p:spTree>
    <p:extLst>
      <p:ext uri="{BB962C8B-B14F-4D97-AF65-F5344CB8AC3E}">
        <p14:creationId xmlns:p14="http://schemas.microsoft.com/office/powerpoint/2010/main" val="221241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62FC24"/>
            </a:gs>
            <a:gs pos="80000">
              <a:srgbClr val="B1FE92"/>
            </a:gs>
            <a:gs pos="100000">
              <a:schemeClr val="bg1"/>
            </a:gs>
          </a:gsLst>
          <a:lin ang="18900000" scaled="1"/>
        </a:gra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111820" y="92868"/>
            <a:ext cx="8408779" cy="546027"/>
          </a:xfrm>
          <a:prstGeom prst="rect">
            <a:avLst/>
          </a:prstGeom>
        </p:spPr>
        <p:txBody>
          <a:bodyPr spcFirstLastPara="1" wrap="square" lIns="91425" tIns="91425" rIns="91425" bIns="91425" anchor="t" anchorCtr="0">
            <a:normAutofit fontScale="90000"/>
          </a:bodyPr>
          <a:lstStyle/>
          <a:p>
            <a:pPr marL="0" lvl="0" indent="0" rtl="0">
              <a:spcBef>
                <a:spcPts val="0"/>
              </a:spcBef>
              <a:spcAft>
                <a:spcPts val="0"/>
              </a:spcAft>
              <a:buNone/>
            </a:pPr>
            <a:r>
              <a:rPr lang="en-GB" b="1" dirty="0">
                <a:solidFill>
                  <a:schemeClr val="bg1"/>
                </a:solidFill>
                <a:latin typeface="Book Antiqua" panose="02040602050305030304" pitchFamily="18" charset="0"/>
                <a:ea typeface="Calibri" panose="020F0502020204030204" pitchFamily="34" charset="0"/>
                <a:cs typeface="Calibri" panose="020F0502020204030204" pitchFamily="34" charset="0"/>
              </a:rPr>
              <a:t> Techno-Economic Analysis Of Bio-oil Production</a:t>
            </a:r>
            <a:endParaRPr b="1" dirty="0">
              <a:solidFill>
                <a:schemeClr val="bg1"/>
              </a:solidFill>
              <a:latin typeface="Book Antiqua" panose="02040602050305030304" pitchFamily="18" charset="0"/>
              <a:ea typeface="Calibri" panose="020F0502020204030204" pitchFamily="34" charset="0"/>
              <a:cs typeface="Calibri" panose="020F0502020204030204" pitchFamily="34" charset="0"/>
            </a:endParaRPr>
          </a:p>
        </p:txBody>
      </p:sp>
      <p:sp>
        <p:nvSpPr>
          <p:cNvPr id="71" name="Google Shape;71;p15"/>
          <p:cNvSpPr txBox="1">
            <a:spLocks noGrp="1"/>
          </p:cNvSpPr>
          <p:nvPr>
            <p:ph type="body" idx="1"/>
          </p:nvPr>
        </p:nvSpPr>
        <p:spPr>
          <a:xfrm>
            <a:off x="111821" y="757135"/>
            <a:ext cx="8903592" cy="3416400"/>
          </a:xfrm>
          <a:prstGeom prst="rect">
            <a:avLst/>
          </a:prstGeom>
        </p:spPr>
        <p:txBody>
          <a:bodyPr spcFirstLastPara="1" wrap="square" lIns="91425" tIns="91425" rIns="91425" bIns="91425" anchor="t" anchorCtr="0">
            <a:noAutofit/>
          </a:bodyPr>
          <a:lstStyle/>
          <a:p>
            <a:pPr marL="285750" lvl="0" indent="-285750" algn="just" rtl="0">
              <a:lnSpc>
                <a:spcPct val="100000"/>
              </a:lnSpc>
              <a:spcBef>
                <a:spcPts val="0"/>
              </a:spcBef>
              <a:spcAft>
                <a:spcPts val="1200"/>
              </a:spcAft>
              <a:buFont typeface="Wingdings" panose="05000000000000000000" pitchFamily="2" charset="2"/>
              <a:buChar char="Ø"/>
            </a:pPr>
            <a:endParaRPr lang="en-US" sz="1400" dirty="0">
              <a:solidFill>
                <a:srgbClr val="282828"/>
              </a:solidFill>
              <a:latin typeface="Calibri" panose="020F0502020204030204" pitchFamily="34" charset="0"/>
              <a:ea typeface="Calibri" panose="020F0502020204030204" pitchFamily="34" charset="0"/>
              <a:cs typeface="Calibri" panose="020F0502020204030204" pitchFamily="34" charset="0"/>
            </a:endParaRPr>
          </a:p>
        </p:txBody>
      </p:sp>
      <p:cxnSp>
        <p:nvCxnSpPr>
          <p:cNvPr id="2" name="Straight Connector 1">
            <a:extLst>
              <a:ext uri="{FF2B5EF4-FFF2-40B4-BE49-F238E27FC236}">
                <a16:creationId xmlns:a16="http://schemas.microsoft.com/office/drawing/2014/main" id="{354B0458-758B-7BA8-3268-7C4E3412F522}"/>
              </a:ext>
            </a:extLst>
          </p:cNvPr>
          <p:cNvCxnSpPr>
            <a:cxnSpLocks/>
          </p:cNvCxnSpPr>
          <p:nvPr/>
        </p:nvCxnSpPr>
        <p:spPr>
          <a:xfrm>
            <a:off x="0" y="698015"/>
            <a:ext cx="91440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3CAE2922-7CF1-FE59-0EA7-B8C1CE2B0053}"/>
              </a:ext>
            </a:extLst>
          </p:cNvPr>
          <p:cNvGraphicFramePr>
            <a:graphicFrameLocks noGrp="1"/>
          </p:cNvGraphicFramePr>
          <p:nvPr>
            <p:extLst>
              <p:ext uri="{D42A27DB-BD31-4B8C-83A1-F6EECF244321}">
                <p14:modId xmlns:p14="http://schemas.microsoft.com/office/powerpoint/2010/main" val="1277617615"/>
              </p:ext>
            </p:extLst>
          </p:nvPr>
        </p:nvGraphicFramePr>
        <p:xfrm>
          <a:off x="128587" y="757135"/>
          <a:ext cx="8903592" cy="4215320"/>
        </p:xfrm>
        <a:graphic>
          <a:graphicData uri="http://schemas.openxmlformats.org/drawingml/2006/table">
            <a:tbl>
              <a:tblPr firstRow="1" bandRow="1">
                <a:tableStyleId>{1FECB4D8-DB02-4DC6-A0A2-4F2EBAE1DC90}</a:tableStyleId>
              </a:tblPr>
              <a:tblGrid>
                <a:gridCol w="1278732">
                  <a:extLst>
                    <a:ext uri="{9D8B030D-6E8A-4147-A177-3AD203B41FA5}">
                      <a16:colId xmlns:a16="http://schemas.microsoft.com/office/drawing/2014/main" val="2479149596"/>
                    </a:ext>
                  </a:extLst>
                </a:gridCol>
                <a:gridCol w="2071687">
                  <a:extLst>
                    <a:ext uri="{9D8B030D-6E8A-4147-A177-3AD203B41FA5}">
                      <a16:colId xmlns:a16="http://schemas.microsoft.com/office/drawing/2014/main" val="3108814352"/>
                    </a:ext>
                  </a:extLst>
                </a:gridCol>
                <a:gridCol w="2200275">
                  <a:extLst>
                    <a:ext uri="{9D8B030D-6E8A-4147-A177-3AD203B41FA5}">
                      <a16:colId xmlns:a16="http://schemas.microsoft.com/office/drawing/2014/main" val="1158562584"/>
                    </a:ext>
                  </a:extLst>
                </a:gridCol>
                <a:gridCol w="3352898">
                  <a:extLst>
                    <a:ext uri="{9D8B030D-6E8A-4147-A177-3AD203B41FA5}">
                      <a16:colId xmlns:a16="http://schemas.microsoft.com/office/drawing/2014/main" val="1750970086"/>
                    </a:ext>
                  </a:extLst>
                </a:gridCol>
              </a:tblGrid>
              <a:tr h="496760">
                <a:tc>
                  <a:txBody>
                    <a:bodyPr/>
                    <a:lstStyle/>
                    <a:p>
                      <a:r>
                        <a:rPr lang="en-IN" dirty="0"/>
                        <a:t>Sample</a:t>
                      </a:r>
                      <a:endParaRPr lang="en-IN" dirty="0">
                        <a:latin typeface="Cambria" panose="02040503050406030204" pitchFamily="18" charset="0"/>
                        <a:ea typeface="Cambria" panose="02040503050406030204" pitchFamily="18" charset="0"/>
                      </a:endParaRPr>
                    </a:p>
                  </a:txBody>
                  <a:tcPr/>
                </a:tc>
                <a:tc>
                  <a:txBody>
                    <a:bodyPr/>
                    <a:lstStyle/>
                    <a:p>
                      <a:r>
                        <a:rPr lang="en-IN" dirty="0"/>
                        <a:t>Plant size or Feed rate</a:t>
                      </a:r>
                      <a:endParaRPr lang="en-IN" dirty="0">
                        <a:latin typeface="Cambria" panose="02040503050406030204" pitchFamily="18" charset="0"/>
                        <a:ea typeface="Cambria" panose="02040503050406030204" pitchFamily="18" charset="0"/>
                      </a:endParaRPr>
                    </a:p>
                  </a:txBody>
                  <a:tcPr/>
                </a:tc>
                <a:tc>
                  <a:txBody>
                    <a:bodyPr/>
                    <a:lstStyle/>
                    <a:p>
                      <a:r>
                        <a:rPr lang="en-IN" dirty="0"/>
                        <a:t>Process</a:t>
                      </a:r>
                      <a:endParaRPr lang="en-IN" dirty="0">
                        <a:latin typeface="Cambria" panose="02040503050406030204" pitchFamily="18" charset="0"/>
                        <a:ea typeface="Cambria" panose="02040503050406030204" pitchFamily="18" charset="0"/>
                      </a:endParaRPr>
                    </a:p>
                  </a:txBody>
                  <a:tcPr/>
                </a:tc>
                <a:tc>
                  <a:txBody>
                    <a:bodyPr/>
                    <a:lstStyle/>
                    <a:p>
                      <a:r>
                        <a:rPr lang="en-IN" dirty="0"/>
                        <a:t>Economic Analysis</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985626231"/>
                  </a:ext>
                </a:extLst>
              </a:tr>
              <a:tr h="260611">
                <a:tc>
                  <a:txBody>
                    <a:bodyPr/>
                    <a:lstStyle/>
                    <a:p>
                      <a:r>
                        <a:rPr lang="en-IN" sz="1300" dirty="0">
                          <a:solidFill>
                            <a:schemeClr val="tx2">
                              <a:lumMod val="10000"/>
                            </a:schemeClr>
                          </a:solidFill>
                        </a:rPr>
                        <a:t>Forest Residue</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5kg/hr</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Continuous rotatory kiln reactor</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Minimum selling price of upgraded bio-oil was more than double that of crude oil</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71669921"/>
                  </a:ext>
                </a:extLst>
              </a:tr>
              <a:tr h="644438">
                <a:tc>
                  <a:txBody>
                    <a:bodyPr/>
                    <a:lstStyle/>
                    <a:p>
                      <a:r>
                        <a:rPr lang="en-IN" sz="1300" dirty="0">
                          <a:solidFill>
                            <a:schemeClr val="tx2">
                              <a:lumMod val="10000"/>
                            </a:schemeClr>
                          </a:solidFill>
                        </a:rPr>
                        <a:t>Corn cob</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96.5 ton per hour</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Fluidised bed reactor and hydrotreating</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Least tolerable product prices for economic feasibility of pyrolysis route $1.47/gasoline-gallon-equivalent bio-oil. </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70813407"/>
                  </a:ext>
                </a:extLst>
              </a:tr>
              <a:tr h="470130">
                <a:tc>
                  <a:txBody>
                    <a:bodyPr/>
                    <a:lstStyle/>
                    <a:p>
                      <a:r>
                        <a:rPr lang="en-IN" sz="1300" dirty="0">
                          <a:solidFill>
                            <a:schemeClr val="tx2">
                              <a:lumMod val="10000"/>
                            </a:schemeClr>
                          </a:solidFill>
                        </a:rPr>
                        <a:t>Rice Husk</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1000 tons per day</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Fluidised bed reactor fast pyrolysis</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Least bio-oil selling was intended as $0.55/L</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893275450"/>
                  </a:ext>
                </a:extLst>
              </a:tr>
              <a:tr h="187714">
                <a:tc>
                  <a:txBody>
                    <a:bodyPr/>
                    <a:lstStyle/>
                    <a:p>
                      <a:r>
                        <a:rPr lang="en-IN" sz="1300" dirty="0">
                          <a:solidFill>
                            <a:schemeClr val="tx2">
                              <a:lumMod val="10000"/>
                            </a:schemeClr>
                          </a:solidFill>
                        </a:rPr>
                        <a:t>Wheat Straw </a:t>
                      </a:r>
                    </a:p>
                    <a:p>
                      <a:r>
                        <a:rPr lang="en-IN" sz="1300" dirty="0">
                          <a:solidFill>
                            <a:schemeClr val="tx2">
                              <a:lumMod val="10000"/>
                            </a:schemeClr>
                          </a:solidFill>
                        </a:rPr>
                        <a:t>Corn Cob</a:t>
                      </a:r>
                    </a:p>
                    <a:p>
                      <a:r>
                        <a:rPr lang="en-IN" sz="1300" dirty="0">
                          <a:solidFill>
                            <a:schemeClr val="tx2">
                              <a:lumMod val="10000"/>
                            </a:schemeClr>
                          </a:solidFill>
                        </a:rPr>
                        <a:t>Saw Dust</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100kg/h</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Internally interconnected fluidized bed reactor and pretreatment unit</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Mobile pyrolysis system has better long term economy than fixed plant due to higher turnover</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910900810"/>
                  </a:ext>
                </a:extLst>
              </a:tr>
              <a:tr h="355525">
                <a:tc>
                  <a:txBody>
                    <a:bodyPr/>
                    <a:lstStyle/>
                    <a:p>
                      <a:r>
                        <a:rPr lang="en-IN" sz="1300" dirty="0">
                          <a:solidFill>
                            <a:schemeClr val="tx2">
                              <a:lumMod val="10000"/>
                            </a:schemeClr>
                          </a:solidFill>
                        </a:rPr>
                        <a:t>Eucalyptus </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2000 metric ton per day</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TGRP and electricity generation plant</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Pyrolysis of eucalyptus for power in a single facility is not good with current electricity cost</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999725235"/>
                  </a:ext>
                </a:extLst>
              </a:tr>
              <a:tr h="355525">
                <a:tc>
                  <a:txBody>
                    <a:bodyPr/>
                    <a:lstStyle/>
                    <a:p>
                      <a:r>
                        <a:rPr lang="en-IN" sz="1300" dirty="0">
                          <a:solidFill>
                            <a:schemeClr val="tx2">
                              <a:lumMod val="10000"/>
                            </a:schemeClr>
                          </a:solidFill>
                        </a:rPr>
                        <a:t>Sugarcane bagasse</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10 tons per hour</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Pyrolysis reactor and hydrotreating</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tc>
                  <a:txBody>
                    <a:bodyPr/>
                    <a:lstStyle/>
                    <a:p>
                      <a:r>
                        <a:rPr lang="en-IN" sz="1300" dirty="0">
                          <a:solidFill>
                            <a:schemeClr val="tx2">
                              <a:lumMod val="10000"/>
                            </a:schemeClr>
                          </a:solidFill>
                        </a:rPr>
                        <a:t>Fluctuating tax chargers and capital costs cannot disturb the least selling price as much as conversion rates</a:t>
                      </a:r>
                      <a:endParaRPr lang="en-IN" sz="1300" dirty="0">
                        <a:solidFill>
                          <a:schemeClr val="tx2">
                            <a:lumMod val="10000"/>
                          </a:schemeClr>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05168602"/>
                  </a:ext>
                </a:extLst>
              </a:tr>
            </a:tbl>
          </a:graphicData>
        </a:graphic>
      </p:graphicFrame>
    </p:spTree>
    <p:extLst>
      <p:ext uri="{BB962C8B-B14F-4D97-AF65-F5344CB8AC3E}">
        <p14:creationId xmlns:p14="http://schemas.microsoft.com/office/powerpoint/2010/main" val="3054258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62FC24"/>
            </a:gs>
            <a:gs pos="80000">
              <a:srgbClr val="B1FE92"/>
            </a:gs>
            <a:gs pos="100000">
              <a:schemeClr val="bg1"/>
            </a:gs>
          </a:gsLst>
          <a:lin ang="18900000" scaled="1"/>
        </a:gra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183363" y="195141"/>
            <a:ext cx="3158508" cy="936286"/>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bg1"/>
                </a:solidFill>
                <a:latin typeface="Book Antiqua" panose="02040602050305030304" pitchFamily="18" charset="0"/>
                <a:ea typeface="Calibri" panose="020F0502020204030204" pitchFamily="34" charset="0"/>
                <a:cs typeface="Calibri" panose="020F0502020204030204" pitchFamily="34" charset="0"/>
              </a:rPr>
              <a:t>Bio-oil Production Cost and Analysis </a:t>
            </a:r>
            <a:endParaRPr b="1" dirty="0">
              <a:solidFill>
                <a:schemeClr val="bg1"/>
              </a:solidFill>
              <a:latin typeface="Book Antiqua" panose="02040602050305030304" pitchFamily="18" charset="0"/>
              <a:ea typeface="Calibri" panose="020F0502020204030204" pitchFamily="34" charset="0"/>
              <a:cs typeface="Calibri" panose="020F0502020204030204" pitchFamily="34" charset="0"/>
            </a:endParaRPr>
          </a:p>
        </p:txBody>
      </p:sp>
      <p:sp>
        <p:nvSpPr>
          <p:cNvPr id="71" name="Google Shape;71;p15"/>
          <p:cNvSpPr txBox="1">
            <a:spLocks noGrp="1"/>
          </p:cNvSpPr>
          <p:nvPr>
            <p:ph type="body" idx="1"/>
          </p:nvPr>
        </p:nvSpPr>
        <p:spPr>
          <a:xfrm>
            <a:off x="201210" y="2482687"/>
            <a:ext cx="2665957" cy="1305038"/>
          </a:xfrm>
          <a:prstGeom prst="rect">
            <a:avLst/>
          </a:prstGeom>
        </p:spPr>
        <p:txBody>
          <a:bodyPr spcFirstLastPara="1" wrap="square" lIns="91425" tIns="91425" rIns="91425" bIns="91425" anchor="t" anchorCtr="0">
            <a:noAutofit/>
          </a:bodyPr>
          <a:lstStyle/>
          <a:p>
            <a:pPr marL="285750" lvl="0" indent="-285750" algn="l" rtl="0">
              <a:lnSpc>
                <a:spcPct val="100000"/>
              </a:lnSpc>
              <a:spcBef>
                <a:spcPts val="0"/>
              </a:spcBef>
              <a:spcAft>
                <a:spcPts val="1200"/>
              </a:spcAft>
              <a:buFont typeface="Wingdings" panose="05000000000000000000" pitchFamily="2" charset="2"/>
              <a:buChar char="q"/>
            </a:pPr>
            <a:r>
              <a:rPr lang="en-US" sz="1400" b="0" i="0" dirty="0">
                <a:solidFill>
                  <a:srgbClr val="282828"/>
                </a:solidFill>
                <a:effectLst/>
                <a:latin typeface="Comic Sans MS" panose="030F0702030302020204" pitchFamily="66" charset="0"/>
                <a:ea typeface="Calibri" panose="020F0502020204030204" pitchFamily="34" charset="0"/>
                <a:cs typeface="Calibri" panose="020F0502020204030204" pitchFamily="34" charset="0"/>
              </a:rPr>
              <a:t>The sale of by-products produced in biomass pyrolysis, such as biochar, can reduce the bio-oil production cost by 18%.</a:t>
            </a:r>
            <a:endParaRPr lang="en-US" sz="1400" b="0" i="0" dirty="0">
              <a:solidFill>
                <a:schemeClr val="tx2">
                  <a:lumMod val="10000"/>
                </a:schemeClr>
              </a:solidFill>
              <a:effectLst/>
              <a:latin typeface="Comic Sans MS" panose="030F0702030302020204" pitchFamily="66" charset="0"/>
              <a:ea typeface="Calibri" panose="020F0502020204030204" pitchFamily="34" charset="0"/>
              <a:cs typeface="Calibri" panose="020F0502020204030204" pitchFamily="34" charset="0"/>
            </a:endParaRPr>
          </a:p>
        </p:txBody>
      </p:sp>
      <p:cxnSp>
        <p:nvCxnSpPr>
          <p:cNvPr id="2" name="Straight Connector 1">
            <a:extLst>
              <a:ext uri="{FF2B5EF4-FFF2-40B4-BE49-F238E27FC236}">
                <a16:creationId xmlns:a16="http://schemas.microsoft.com/office/drawing/2014/main" id="{354B0458-758B-7BA8-3268-7C4E3412F522}"/>
              </a:ext>
            </a:extLst>
          </p:cNvPr>
          <p:cNvCxnSpPr>
            <a:cxnSpLocks/>
          </p:cNvCxnSpPr>
          <p:nvPr/>
        </p:nvCxnSpPr>
        <p:spPr>
          <a:xfrm>
            <a:off x="0" y="1426337"/>
            <a:ext cx="3330680" cy="1276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A71988FB-7D9B-9CCA-5B0C-80E6E0F903DD}"/>
              </a:ext>
            </a:extLst>
          </p:cNvPr>
          <p:cNvGrpSpPr/>
          <p:nvPr/>
        </p:nvGrpSpPr>
        <p:grpSpPr>
          <a:xfrm>
            <a:off x="2302641" y="411665"/>
            <a:ext cx="6841359" cy="4320360"/>
            <a:chOff x="233209" y="-38086"/>
            <a:chExt cx="9367473" cy="6347667"/>
          </a:xfrm>
          <a:effectLst>
            <a:outerShdw blurRad="63500" sx="102000" sy="102000" algn="ctr" rotWithShape="0">
              <a:prstClr val="black">
                <a:alpha val="40000"/>
              </a:prstClr>
            </a:outerShdw>
          </a:effectLst>
        </p:grpSpPr>
        <p:sp>
          <p:nvSpPr>
            <p:cNvPr id="17" name="Rectangle: Diagonal Corners Snipped 16">
              <a:extLst>
                <a:ext uri="{FF2B5EF4-FFF2-40B4-BE49-F238E27FC236}">
                  <a16:creationId xmlns:a16="http://schemas.microsoft.com/office/drawing/2014/main" id="{719E2FD4-ADB7-B294-6833-B34D2FCA43B5}"/>
                </a:ext>
              </a:extLst>
            </p:cNvPr>
            <p:cNvSpPr/>
            <p:nvPr/>
          </p:nvSpPr>
          <p:spPr>
            <a:xfrm>
              <a:off x="2192165" y="525947"/>
              <a:ext cx="4756245" cy="564034"/>
            </a:xfrm>
            <a:prstGeom prst="snip2DiagRect">
              <a:avLst>
                <a:gd name="adj1" fmla="val 38715"/>
                <a:gd name="adj2" fmla="val 38444"/>
              </a:avLst>
            </a:prstGeom>
            <a:solidFill>
              <a:srgbClr val="D3D3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0" i="0" dirty="0">
                  <a:solidFill>
                    <a:srgbClr val="282828"/>
                  </a:solidFill>
                  <a:latin typeface="Calibri" panose="020F0502020204030204" pitchFamily="34" charset="0"/>
                  <a:ea typeface="Calibri" panose="020F0502020204030204" pitchFamily="34" charset="0"/>
                  <a:cs typeface="Calibri" panose="020F0502020204030204" pitchFamily="34" charset="0"/>
                </a:rPr>
                <a:t>determine the investment required to run a plant every year and the production cost of bio-oil</a:t>
              </a:r>
              <a:endParaRPr lang="en-IN" sz="1000" dirty="0"/>
            </a:p>
          </p:txBody>
        </p:sp>
        <p:sp>
          <p:nvSpPr>
            <p:cNvPr id="18" name="Rectangle 17">
              <a:extLst>
                <a:ext uri="{FF2B5EF4-FFF2-40B4-BE49-F238E27FC236}">
                  <a16:creationId xmlns:a16="http://schemas.microsoft.com/office/drawing/2014/main" id="{F3BE04B5-0694-4AFF-F4A3-EB8303D91ED8}"/>
                </a:ext>
              </a:extLst>
            </p:cNvPr>
            <p:cNvSpPr/>
            <p:nvPr/>
          </p:nvSpPr>
          <p:spPr>
            <a:xfrm>
              <a:off x="2224250" y="5518029"/>
              <a:ext cx="4756245" cy="395785"/>
            </a:xfrm>
            <a:prstGeom prst="rect">
              <a:avLst/>
            </a:prstGeom>
            <a:solidFill>
              <a:schemeClr val="accent3">
                <a:lumMod val="60000"/>
                <a:lumOff val="40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2">
                      <a:lumMod val="10000"/>
                    </a:schemeClr>
                  </a:solidFill>
                </a:rPr>
                <a:t>Product Cost Compatibility with Existing Fuel Cost</a:t>
              </a:r>
              <a:endParaRPr lang="en-IN" sz="1000" b="1" dirty="0">
                <a:solidFill>
                  <a:schemeClr val="tx2">
                    <a:lumMod val="10000"/>
                  </a:schemeClr>
                </a:solidFill>
              </a:endParaRPr>
            </a:p>
          </p:txBody>
        </p:sp>
        <p:sp>
          <p:nvSpPr>
            <p:cNvPr id="19" name="Rectangle 18">
              <a:extLst>
                <a:ext uri="{FF2B5EF4-FFF2-40B4-BE49-F238E27FC236}">
                  <a16:creationId xmlns:a16="http://schemas.microsoft.com/office/drawing/2014/main" id="{8A31B768-0205-44F4-9CD6-0FD7C67CBA63}"/>
                </a:ext>
              </a:extLst>
            </p:cNvPr>
            <p:cNvSpPr/>
            <p:nvPr/>
          </p:nvSpPr>
          <p:spPr>
            <a:xfrm>
              <a:off x="2869108" y="4344952"/>
              <a:ext cx="3466531" cy="395785"/>
            </a:xfrm>
            <a:prstGeom prst="rect">
              <a:avLst/>
            </a:prstGeom>
            <a:solidFill>
              <a:srgbClr val="EE3ECC"/>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2">
                      <a:lumMod val="10000"/>
                    </a:schemeClr>
                  </a:solidFill>
                </a:rPr>
                <a:t>Economic Performance</a:t>
              </a:r>
              <a:endParaRPr lang="en-IN" sz="1000" b="1" dirty="0">
                <a:solidFill>
                  <a:schemeClr val="tx2">
                    <a:lumMod val="10000"/>
                  </a:schemeClr>
                </a:solidFill>
              </a:endParaRPr>
            </a:p>
          </p:txBody>
        </p:sp>
        <p:sp>
          <p:nvSpPr>
            <p:cNvPr id="20" name="Rectangle 19">
              <a:extLst>
                <a:ext uri="{FF2B5EF4-FFF2-40B4-BE49-F238E27FC236}">
                  <a16:creationId xmlns:a16="http://schemas.microsoft.com/office/drawing/2014/main" id="{388E654B-EF83-105B-01FC-1216EE402B47}"/>
                </a:ext>
              </a:extLst>
            </p:cNvPr>
            <p:cNvSpPr/>
            <p:nvPr/>
          </p:nvSpPr>
          <p:spPr>
            <a:xfrm>
              <a:off x="2567156" y="2958653"/>
              <a:ext cx="4087505" cy="395785"/>
            </a:xfrm>
            <a:prstGeom prst="rect">
              <a:avLst/>
            </a:prstGeom>
            <a:solidFill>
              <a:srgbClr val="FFFF00"/>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2">
                      <a:lumMod val="10000"/>
                    </a:schemeClr>
                  </a:solidFill>
                </a:rPr>
                <a:t>Sensitivity &amp; Uncertainty Analysis</a:t>
              </a:r>
              <a:endParaRPr lang="en-IN" sz="1000" b="1" dirty="0">
                <a:solidFill>
                  <a:schemeClr val="tx2">
                    <a:lumMod val="10000"/>
                  </a:schemeClr>
                </a:solidFill>
              </a:endParaRPr>
            </a:p>
          </p:txBody>
        </p:sp>
        <p:sp>
          <p:nvSpPr>
            <p:cNvPr id="21" name="Rectangle 20">
              <a:extLst>
                <a:ext uri="{FF2B5EF4-FFF2-40B4-BE49-F238E27FC236}">
                  <a16:creationId xmlns:a16="http://schemas.microsoft.com/office/drawing/2014/main" id="{E243501C-D583-FE7D-E923-FD15FEF706C2}"/>
                </a:ext>
              </a:extLst>
            </p:cNvPr>
            <p:cNvSpPr/>
            <p:nvPr/>
          </p:nvSpPr>
          <p:spPr>
            <a:xfrm>
              <a:off x="1656166" y="1456121"/>
              <a:ext cx="2647665" cy="395785"/>
            </a:xfrm>
            <a:prstGeom prst="rect">
              <a:avLst/>
            </a:prstGeom>
            <a:solidFill>
              <a:srgbClr val="92D050"/>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2">
                      <a:lumMod val="10000"/>
                    </a:schemeClr>
                  </a:solidFill>
                </a:rPr>
                <a:t>Capital Cost</a:t>
              </a:r>
              <a:endParaRPr lang="en-IN" sz="1000" b="1" dirty="0">
                <a:solidFill>
                  <a:schemeClr val="tx2">
                    <a:lumMod val="10000"/>
                  </a:schemeClr>
                </a:solidFill>
              </a:endParaRPr>
            </a:p>
          </p:txBody>
        </p:sp>
        <p:sp>
          <p:nvSpPr>
            <p:cNvPr id="22" name="Rectangle 21">
              <a:extLst>
                <a:ext uri="{FF2B5EF4-FFF2-40B4-BE49-F238E27FC236}">
                  <a16:creationId xmlns:a16="http://schemas.microsoft.com/office/drawing/2014/main" id="{043C9034-313F-0BFA-45F2-D50849FAA06C}"/>
                </a:ext>
              </a:extLst>
            </p:cNvPr>
            <p:cNvSpPr/>
            <p:nvPr/>
          </p:nvSpPr>
          <p:spPr>
            <a:xfrm>
              <a:off x="2837025" y="-38086"/>
              <a:ext cx="3466531" cy="564033"/>
            </a:xfrm>
            <a:prstGeom prst="rect">
              <a:avLst/>
            </a:prstGeom>
            <a:solidFill>
              <a:schemeClr val="tx2">
                <a:lumMod val="75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2">
                      <a:lumMod val="10000"/>
                    </a:schemeClr>
                  </a:solidFill>
                </a:rPr>
                <a:t>Economic Analysis</a:t>
              </a:r>
              <a:endParaRPr lang="en-IN" sz="1000" b="1" dirty="0">
                <a:solidFill>
                  <a:schemeClr val="tx2">
                    <a:lumMod val="10000"/>
                  </a:schemeClr>
                </a:solidFill>
              </a:endParaRPr>
            </a:p>
          </p:txBody>
        </p:sp>
        <p:sp>
          <p:nvSpPr>
            <p:cNvPr id="25" name="Rectangle 24">
              <a:extLst>
                <a:ext uri="{FF2B5EF4-FFF2-40B4-BE49-F238E27FC236}">
                  <a16:creationId xmlns:a16="http://schemas.microsoft.com/office/drawing/2014/main" id="{D9585A80-3FFF-6305-F908-DCBC0B5EEF94}"/>
                </a:ext>
              </a:extLst>
            </p:cNvPr>
            <p:cNvSpPr/>
            <p:nvPr/>
          </p:nvSpPr>
          <p:spPr>
            <a:xfrm>
              <a:off x="4904335" y="1456120"/>
              <a:ext cx="2647665" cy="480963"/>
            </a:xfrm>
            <a:prstGeom prst="rect">
              <a:avLst/>
            </a:prstGeom>
            <a:solidFill>
              <a:srgbClr val="00B0F0"/>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2">
                      <a:lumMod val="10000"/>
                    </a:schemeClr>
                  </a:solidFill>
                </a:rPr>
                <a:t>Cash Flow Analysis</a:t>
              </a:r>
              <a:endParaRPr lang="en-IN" sz="1000" b="1" dirty="0">
                <a:solidFill>
                  <a:schemeClr val="tx2">
                    <a:lumMod val="10000"/>
                  </a:schemeClr>
                </a:solidFill>
              </a:endParaRPr>
            </a:p>
          </p:txBody>
        </p:sp>
        <p:sp>
          <p:nvSpPr>
            <p:cNvPr id="23" name="Rectangle: Diagonal Corners Snipped 22">
              <a:extLst>
                <a:ext uri="{FF2B5EF4-FFF2-40B4-BE49-F238E27FC236}">
                  <a16:creationId xmlns:a16="http://schemas.microsoft.com/office/drawing/2014/main" id="{1D05BC4E-949A-96CC-8AB8-9D798549AB9D}"/>
                </a:ext>
              </a:extLst>
            </p:cNvPr>
            <p:cNvSpPr/>
            <p:nvPr/>
          </p:nvSpPr>
          <p:spPr>
            <a:xfrm>
              <a:off x="4602371" y="1869718"/>
              <a:ext cx="4998311" cy="623321"/>
            </a:xfrm>
            <a:prstGeom prst="snip2DiagRect">
              <a:avLst>
                <a:gd name="adj1" fmla="val 43094"/>
                <a:gd name="adj2" fmla="val 38444"/>
              </a:avLst>
            </a:prstGeom>
            <a:solidFill>
              <a:srgbClr val="81D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0" i="0" dirty="0">
                  <a:solidFill>
                    <a:srgbClr val="202122"/>
                  </a:solidFill>
                  <a:latin typeface="Calibri" panose="020F0502020204030204" pitchFamily="34" charset="0"/>
                  <a:ea typeface="Calibri" panose="020F0502020204030204" pitchFamily="34" charset="0"/>
                  <a:cs typeface="Calibri" panose="020F0502020204030204" pitchFamily="34" charset="0"/>
                </a:rPr>
                <a:t>calculate metrics: net present value and internal rate of return</a:t>
              </a:r>
            </a:p>
            <a:p>
              <a:pPr algn="ctr"/>
              <a:r>
                <a:rPr lang="en-GB" sz="1000" b="0" i="0" dirty="0">
                  <a:solidFill>
                    <a:srgbClr val="202122"/>
                  </a:solidFill>
                  <a:latin typeface="Calibri" panose="020F0502020204030204" pitchFamily="34" charset="0"/>
                  <a:ea typeface="Calibri" panose="020F0502020204030204" pitchFamily="34" charset="0"/>
                  <a:cs typeface="Calibri" panose="020F0502020204030204" pitchFamily="34" charset="0"/>
                </a:rPr>
                <a:t>typically incorporate financial parameters </a:t>
              </a:r>
              <a:r>
                <a:rPr lang="en-GB" sz="1000" dirty="0">
                  <a:solidFill>
                    <a:srgbClr val="202122"/>
                  </a:solidFill>
                  <a:latin typeface="Calibri" panose="020F0502020204030204" pitchFamily="34" charset="0"/>
                  <a:ea typeface="Calibri" panose="020F0502020204030204" pitchFamily="34" charset="0"/>
                  <a:cs typeface="Calibri" panose="020F0502020204030204" pitchFamily="34" charset="0"/>
                </a:rPr>
                <a:t>(</a:t>
              </a:r>
              <a:r>
                <a:rPr lang="en-GB" sz="1000" b="0" i="0" dirty="0">
                  <a:solidFill>
                    <a:srgbClr val="202122"/>
                  </a:solidFill>
                  <a:latin typeface="Calibri" panose="020F0502020204030204" pitchFamily="34" charset="0"/>
                  <a:ea typeface="Calibri" panose="020F0502020204030204" pitchFamily="34" charset="0"/>
                  <a:cs typeface="Calibri" panose="020F0502020204030204" pitchFamily="34" charset="0"/>
                </a:rPr>
                <a:t>taxes, discount rates)</a:t>
              </a:r>
              <a:endParaRPr lang="en-IN" sz="1000" dirty="0">
                <a:latin typeface="Calibri" panose="020F0502020204030204" pitchFamily="34" charset="0"/>
                <a:ea typeface="Calibri" panose="020F0502020204030204" pitchFamily="34" charset="0"/>
                <a:cs typeface="Calibri" panose="020F0502020204030204" pitchFamily="34" charset="0"/>
              </a:endParaRPr>
            </a:p>
          </p:txBody>
        </p:sp>
        <p:sp>
          <p:nvSpPr>
            <p:cNvPr id="24" name="Rectangle: Diagonal Corners Snipped 23">
              <a:extLst>
                <a:ext uri="{FF2B5EF4-FFF2-40B4-BE49-F238E27FC236}">
                  <a16:creationId xmlns:a16="http://schemas.microsoft.com/office/drawing/2014/main" id="{9F5F50CB-4F77-CFE3-FAB9-D660F5DAD4A6}"/>
                </a:ext>
              </a:extLst>
            </p:cNvPr>
            <p:cNvSpPr/>
            <p:nvPr/>
          </p:nvSpPr>
          <p:spPr>
            <a:xfrm>
              <a:off x="233209" y="1838114"/>
              <a:ext cx="4377698" cy="724753"/>
            </a:xfrm>
            <a:prstGeom prst="snip2DiagRect">
              <a:avLst>
                <a:gd name="adj1" fmla="val 38715"/>
                <a:gd name="adj2" fmla="val 38444"/>
              </a:avLst>
            </a:prstGeom>
            <a:solidFill>
              <a:srgbClr val="BEE3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0" i="0" dirty="0">
                  <a:solidFill>
                    <a:srgbClr val="282828"/>
                  </a:solidFill>
                  <a:latin typeface="Calibri" panose="020F0502020204030204" pitchFamily="34" charset="0"/>
                  <a:ea typeface="Calibri" panose="020F0502020204030204" pitchFamily="34" charset="0"/>
                  <a:cs typeface="Calibri" panose="020F0502020204030204" pitchFamily="34" charset="0"/>
                </a:rPr>
                <a:t>Operations cost, payback period, break-even analysis </a:t>
              </a:r>
              <a:br>
                <a:rPr lang="en-US" sz="1000" b="0" i="0" dirty="0">
                  <a:solidFill>
                    <a:srgbClr val="282828"/>
                  </a:solidFill>
                  <a:latin typeface="Calibri" panose="020F0502020204030204" pitchFamily="34" charset="0"/>
                  <a:ea typeface="Calibri" panose="020F0502020204030204" pitchFamily="34" charset="0"/>
                  <a:cs typeface="Calibri" panose="020F0502020204030204" pitchFamily="34" charset="0"/>
                </a:rPr>
              </a:br>
              <a:r>
                <a:rPr lang="en-US" sz="1000" b="0" i="0" dirty="0">
                  <a:solidFill>
                    <a:srgbClr val="282828"/>
                  </a:solidFill>
                  <a:latin typeface="Calibri" panose="020F0502020204030204" pitchFamily="34" charset="0"/>
                  <a:ea typeface="Calibri" panose="020F0502020204030204" pitchFamily="34" charset="0"/>
                  <a:cs typeface="Calibri" panose="020F0502020204030204" pitchFamily="34" charset="0"/>
                </a:rPr>
                <a:t>examine the link b/w est. project cost and the rate of return</a:t>
              </a:r>
              <a:endParaRPr lang="en-IN" sz="1000" dirty="0"/>
            </a:p>
          </p:txBody>
        </p:sp>
        <p:sp>
          <p:nvSpPr>
            <p:cNvPr id="26" name="Rectangle: Diagonal Corners Snipped 25">
              <a:extLst>
                <a:ext uri="{FF2B5EF4-FFF2-40B4-BE49-F238E27FC236}">
                  <a16:creationId xmlns:a16="http://schemas.microsoft.com/office/drawing/2014/main" id="{624109C4-17CD-D8FC-7913-C3D32C1F6B59}"/>
                </a:ext>
              </a:extLst>
            </p:cNvPr>
            <p:cNvSpPr/>
            <p:nvPr/>
          </p:nvSpPr>
          <p:spPr>
            <a:xfrm>
              <a:off x="1325205" y="3340142"/>
              <a:ext cx="6554341" cy="623321"/>
            </a:xfrm>
            <a:prstGeom prst="snip2DiagRect">
              <a:avLst>
                <a:gd name="adj1" fmla="val 38715"/>
                <a:gd name="adj2" fmla="val 38444"/>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0" i="0" dirty="0">
                  <a:solidFill>
                    <a:srgbClr val="282828"/>
                  </a:solidFill>
                  <a:latin typeface="Calibri" panose="020F0502020204030204" pitchFamily="34" charset="0"/>
                  <a:ea typeface="Calibri" panose="020F0502020204030204" pitchFamily="34" charset="0"/>
                  <a:cs typeface="Calibri" panose="020F0502020204030204" pitchFamily="34" charset="0"/>
                </a:rPr>
                <a:t>Dependent on the fluctuations of the price rate of different parameters such as feedstock, labor, electricity, taxes, and total plant running time</a:t>
              </a:r>
              <a:endParaRPr lang="en-IN" sz="1000" dirty="0"/>
            </a:p>
          </p:txBody>
        </p:sp>
        <p:sp>
          <p:nvSpPr>
            <p:cNvPr id="27" name="Rectangle: Diagonal Corners Snipped 26">
              <a:extLst>
                <a:ext uri="{FF2B5EF4-FFF2-40B4-BE49-F238E27FC236}">
                  <a16:creationId xmlns:a16="http://schemas.microsoft.com/office/drawing/2014/main" id="{22094426-536E-FE88-6770-E723EB7495AE}"/>
                </a:ext>
              </a:extLst>
            </p:cNvPr>
            <p:cNvSpPr/>
            <p:nvPr/>
          </p:nvSpPr>
          <p:spPr>
            <a:xfrm>
              <a:off x="2567155" y="4740737"/>
              <a:ext cx="4087505" cy="395785"/>
            </a:xfrm>
            <a:prstGeom prst="snip2DiagRect">
              <a:avLst>
                <a:gd name="adj1" fmla="val 38715"/>
                <a:gd name="adj2" fmla="val 38444"/>
              </a:avLst>
            </a:prstGeom>
            <a:solidFill>
              <a:srgbClr val="F7A3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solidFill>
                    <a:srgbClr val="282828"/>
                  </a:solidFill>
                  <a:latin typeface="Calibri" panose="020F0502020204030204" pitchFamily="34" charset="0"/>
                  <a:ea typeface="Calibri" panose="020F0502020204030204" pitchFamily="34" charset="0"/>
                  <a:cs typeface="Calibri" panose="020F0502020204030204" pitchFamily="34" charset="0"/>
                </a:rPr>
                <a:t>the increase or improvement in the market value</a:t>
              </a:r>
              <a:endParaRPr lang="en-IN" sz="1000" dirty="0">
                <a:solidFill>
                  <a:srgbClr val="282828"/>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Rectangle: Diagonal Corners Snipped 27">
              <a:extLst>
                <a:ext uri="{FF2B5EF4-FFF2-40B4-BE49-F238E27FC236}">
                  <a16:creationId xmlns:a16="http://schemas.microsoft.com/office/drawing/2014/main" id="{1F48DB58-62F8-681F-4E75-21367CD16673}"/>
                </a:ext>
              </a:extLst>
            </p:cNvPr>
            <p:cNvSpPr/>
            <p:nvPr/>
          </p:nvSpPr>
          <p:spPr>
            <a:xfrm>
              <a:off x="2224249" y="5913796"/>
              <a:ext cx="4756245" cy="395785"/>
            </a:xfrm>
            <a:prstGeom prst="snip2DiagRect">
              <a:avLst>
                <a:gd name="adj1" fmla="val 38715"/>
                <a:gd name="adj2" fmla="val 38444"/>
              </a:avLst>
            </a:prstGeom>
            <a:solidFill>
              <a:srgbClr val="FFCAB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00000"/>
                </a:lnSpc>
                <a:spcBef>
                  <a:spcPts val="0"/>
                </a:spcBef>
                <a:spcAft>
                  <a:spcPts val="1200"/>
                </a:spcAft>
              </a:pPr>
              <a:r>
                <a:rPr lang="en-US" sz="1000" b="0" i="0" dirty="0">
                  <a:solidFill>
                    <a:srgbClr val="282828"/>
                  </a:solidFill>
                  <a:latin typeface="Calibri" panose="020F0502020204030204" pitchFamily="34" charset="0"/>
                  <a:ea typeface="Calibri" panose="020F0502020204030204" pitchFamily="34" charset="0"/>
                  <a:cs typeface="Calibri" panose="020F0502020204030204" pitchFamily="34" charset="0"/>
                </a:rPr>
                <a:t>production cost of bio-oil compared with fuel produced from other sources and methods</a:t>
              </a:r>
              <a:endParaRPr lang="en-US" sz="1000" b="0" i="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cxnSp>
          <p:nvCxnSpPr>
            <p:cNvPr id="29" name="Straight Arrow Connector 28">
              <a:extLst>
                <a:ext uri="{FF2B5EF4-FFF2-40B4-BE49-F238E27FC236}">
                  <a16:creationId xmlns:a16="http://schemas.microsoft.com/office/drawing/2014/main" id="{8DB4A5F2-A49E-E38B-64EF-2403B10CDE57}"/>
                </a:ext>
              </a:extLst>
            </p:cNvPr>
            <p:cNvCxnSpPr/>
            <p:nvPr/>
          </p:nvCxnSpPr>
          <p:spPr>
            <a:xfrm>
              <a:off x="3272589" y="1089981"/>
              <a:ext cx="0" cy="496713"/>
            </a:xfrm>
            <a:prstGeom prst="straightConnector1">
              <a:avLst/>
            </a:prstGeom>
            <a:ln>
              <a:solidFill>
                <a:schemeClr val="tx2">
                  <a:lumMod val="1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83C40394-EC22-312C-2D27-E9EB2008EF1D}"/>
                </a:ext>
              </a:extLst>
            </p:cNvPr>
            <p:cNvCxnSpPr/>
            <p:nvPr/>
          </p:nvCxnSpPr>
          <p:spPr>
            <a:xfrm>
              <a:off x="5863389" y="1089981"/>
              <a:ext cx="0" cy="496713"/>
            </a:xfrm>
            <a:prstGeom prst="straightConnector1">
              <a:avLst/>
            </a:prstGeom>
            <a:ln>
              <a:solidFill>
                <a:schemeClr val="tx2">
                  <a:lumMod val="1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FA739EB4-D18B-5EC9-3DB1-B397D31AC3EF}"/>
                </a:ext>
              </a:extLst>
            </p:cNvPr>
            <p:cNvCxnSpPr/>
            <p:nvPr/>
          </p:nvCxnSpPr>
          <p:spPr>
            <a:xfrm>
              <a:off x="3882189" y="2457870"/>
              <a:ext cx="0" cy="496713"/>
            </a:xfrm>
            <a:prstGeom prst="straightConnector1">
              <a:avLst/>
            </a:prstGeom>
            <a:ln>
              <a:solidFill>
                <a:schemeClr val="tx2">
                  <a:lumMod val="1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64" name="Straight Arrow Connector 63">
              <a:extLst>
                <a:ext uri="{FF2B5EF4-FFF2-40B4-BE49-F238E27FC236}">
                  <a16:creationId xmlns:a16="http://schemas.microsoft.com/office/drawing/2014/main" id="{81E24AA0-6864-4906-FD0C-2C36CA40F969}"/>
                </a:ext>
              </a:extLst>
            </p:cNvPr>
            <p:cNvCxnSpPr/>
            <p:nvPr/>
          </p:nvCxnSpPr>
          <p:spPr>
            <a:xfrm>
              <a:off x="5462337" y="2457870"/>
              <a:ext cx="0" cy="496713"/>
            </a:xfrm>
            <a:prstGeom prst="straightConnector1">
              <a:avLst/>
            </a:prstGeom>
            <a:ln>
              <a:solidFill>
                <a:schemeClr val="tx2">
                  <a:lumMod val="1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65" name="Straight Arrow Connector 64">
              <a:extLst>
                <a:ext uri="{FF2B5EF4-FFF2-40B4-BE49-F238E27FC236}">
                  <a16:creationId xmlns:a16="http://schemas.microsoft.com/office/drawing/2014/main" id="{62D90DAF-501B-E835-D654-3A1DD1AA25AB}"/>
                </a:ext>
              </a:extLst>
            </p:cNvPr>
            <p:cNvCxnSpPr>
              <a:cxnSpLocks/>
            </p:cNvCxnSpPr>
            <p:nvPr/>
          </p:nvCxnSpPr>
          <p:spPr>
            <a:xfrm>
              <a:off x="4610907" y="3963463"/>
              <a:ext cx="0" cy="381489"/>
            </a:xfrm>
            <a:prstGeom prst="straightConnector1">
              <a:avLst/>
            </a:prstGeom>
            <a:ln>
              <a:solidFill>
                <a:schemeClr val="tx2">
                  <a:lumMod val="1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66" name="Straight Arrow Connector 65">
              <a:extLst>
                <a:ext uri="{FF2B5EF4-FFF2-40B4-BE49-F238E27FC236}">
                  <a16:creationId xmlns:a16="http://schemas.microsoft.com/office/drawing/2014/main" id="{D6EE1DA3-9B24-19B2-03CB-F2444CA7602A}"/>
                </a:ext>
              </a:extLst>
            </p:cNvPr>
            <p:cNvCxnSpPr>
              <a:cxnSpLocks/>
            </p:cNvCxnSpPr>
            <p:nvPr/>
          </p:nvCxnSpPr>
          <p:spPr>
            <a:xfrm>
              <a:off x="4610907" y="5136522"/>
              <a:ext cx="0" cy="381507"/>
            </a:xfrm>
            <a:prstGeom prst="straightConnector1">
              <a:avLst/>
            </a:prstGeom>
            <a:ln>
              <a:solidFill>
                <a:schemeClr val="tx2">
                  <a:lumMod val="10000"/>
                </a:schemeClr>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842001584"/>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TotalTime>
  <Words>1692</Words>
  <Application>Microsoft Office PowerPoint</Application>
  <PresentationFormat>On-screen Show (16:9)</PresentationFormat>
  <Paragraphs>243</Paragraphs>
  <Slides>13</Slides>
  <Notes>11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vt:i4>
      </vt:variant>
    </vt:vector>
  </HeadingPairs>
  <TitlesOfParts>
    <vt:vector size="29" baseType="lpstr">
      <vt:lpstr>georgia</vt:lpstr>
      <vt:lpstr>Alfa Slab One</vt:lpstr>
      <vt:lpstr>Lucida Calligraphy</vt:lpstr>
      <vt:lpstr>Arial</vt:lpstr>
      <vt:lpstr>Cooper Black</vt:lpstr>
      <vt:lpstr>Book Antiqua</vt:lpstr>
      <vt:lpstr>Wingdings</vt:lpstr>
      <vt:lpstr>Lucida Bright</vt:lpstr>
      <vt:lpstr>Cambria Math</vt:lpstr>
      <vt:lpstr>Lucida Handwriting</vt:lpstr>
      <vt:lpstr>BlinkMacSystemFont</vt:lpstr>
      <vt:lpstr>Proxima Nova</vt:lpstr>
      <vt:lpstr>Calibri</vt:lpstr>
      <vt:lpstr>Cambria</vt:lpstr>
      <vt:lpstr>Comic Sans MS</vt:lpstr>
      <vt:lpstr>Gameday</vt:lpstr>
      <vt:lpstr>PowerPoint Presentation</vt:lpstr>
      <vt:lpstr>  MOTIVATION</vt:lpstr>
      <vt:lpstr>  INTRODUCTION - Biomass Pyrolysis</vt:lpstr>
      <vt:lpstr>PowerPoint Presentation</vt:lpstr>
      <vt:lpstr>                      Pyrolysis of Bio-Mass</vt:lpstr>
      <vt:lpstr>         Economic Analysis Of Bio-oil Production</vt:lpstr>
      <vt:lpstr> Techno-Economic Analysis Of Bio-oil Production</vt:lpstr>
      <vt:lpstr> Techno-Economic Analysis Of Bio-oil Production</vt:lpstr>
      <vt:lpstr>Bio-oil Production Cost and Analysis </vt:lpstr>
      <vt:lpstr>        Bio-oil Production Cost and Analysis </vt:lpstr>
      <vt:lpstr>                                   RESULTS </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Katam Veera Kowshik</dc:creator>
  <cp:lastModifiedBy>Sridhar Devulapally</cp:lastModifiedBy>
  <cp:revision>12</cp:revision>
  <dcterms:modified xsi:type="dcterms:W3CDTF">2023-11-10T00:54:15Z</dcterms:modified>
</cp:coreProperties>
</file>