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4" r:id="rId8"/>
    <p:sldId id="267" r:id="rId9"/>
    <p:sldId id="263" r:id="rId10"/>
    <p:sldId id="265" r:id="rId11"/>
    <p:sldId id="266" r:id="rId12"/>
    <p:sldId id="262"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222"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221"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20" Type="http://customschemas.google.com/relationships/presentationmetadata" Target="metadata" /><Relationship Id="rId5" Type="http://schemas.openxmlformats.org/officeDocument/2006/relationships/slide" Target="slides/slide4.xml" /><Relationship Id="rId10" Type="http://schemas.openxmlformats.org/officeDocument/2006/relationships/slide" Target="slides/slide9.xml" /><Relationship Id="rId224"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22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image" Target="../media/image2.jpg"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image" Target="../media/image1.png" /><Relationship Id="rId5" Type="http://schemas.openxmlformats.org/officeDocument/2006/relationships/theme" Target="../theme/theme1.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jpg" /><Relationship Id="rId1" Type="http://schemas.openxmlformats.org/officeDocument/2006/relationships/slideLayout" Target="../slideLayouts/slideLayout1.xml" /><Relationship Id="rId4" Type="http://schemas.openxmlformats.org/officeDocument/2006/relationships/image" Target="../media/image5.png" /></Relationships>
</file>

<file path=ppt/slides/_rels/slide10.xml.rels><?xml version="1.0" encoding="UTF-8" standalone="yes"?>
<Relationships xmlns="http://schemas.openxmlformats.org/package/2006/relationships"><Relationship Id="rId3" Type="http://schemas.openxmlformats.org/officeDocument/2006/relationships/image" Target="../media/image15.jpg" /><Relationship Id="rId2" Type="http://schemas.openxmlformats.org/officeDocument/2006/relationships/image" Target="../media/image14.jp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6.jp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hyperlink" Target="http://www.freepik.com/" TargetMode="Externa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Adityavardhan12/EV/tree/main" TargetMode="Externa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1.xml" /><Relationship Id="rId5" Type="http://schemas.openxmlformats.org/officeDocument/2006/relationships/image" Target="../media/image10.png" /><Relationship Id="rId4" Type="http://schemas.openxmlformats.org/officeDocument/2006/relationships/image" Target="../media/image9.png" /></Relationships>
</file>

<file path=ppt/slides/_rels/slide8.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3" Type="http://schemas.openxmlformats.org/officeDocument/2006/relationships/image" Target="../media/image13.jpg" /><Relationship Id="rId2" Type="http://schemas.openxmlformats.org/officeDocument/2006/relationships/image" Target="../media/image12.jp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5248966" y="2565918"/>
            <a:ext cx="6036906" cy="2400657"/>
          </a:xfrm>
          <a:prstGeom prst="rect">
            <a:avLst/>
          </a:prstGeom>
          <a:noFill/>
        </p:spPr>
        <p:txBody>
          <a:bodyPr wrap="square" rtlCol="0">
            <a:spAutoFit/>
          </a:bodyPr>
          <a:lstStyle/>
          <a:p>
            <a:pPr algn="ctr"/>
            <a:r>
              <a:rPr lang="en-US" sz="3600" b="1" dirty="0">
                <a:solidFill>
                  <a:schemeClr val="bg1"/>
                </a:solidFill>
                <a:latin typeface="Calibri" panose="020F0502020204030204" pitchFamily="34" charset="0"/>
                <a:cs typeface="Times New Roman" panose="02020603050405020304" pitchFamily="18" charset="0"/>
              </a:rPr>
              <a:t>EV CHARGING DEMAND PREDICTION</a:t>
            </a:r>
          </a:p>
          <a:p>
            <a:pPr algn="ctr"/>
            <a:endParaRPr lang="en-US" sz="3600" b="1" dirty="0">
              <a:solidFill>
                <a:schemeClr val="bg1"/>
              </a:solidFill>
              <a:latin typeface="Calibri" panose="020F0502020204030204" pitchFamily="34" charset="0"/>
              <a:cs typeface="Times New Roman" panose="02020603050405020304" pitchFamily="18" charset="0"/>
            </a:endParaRPr>
          </a:p>
          <a:p>
            <a:r>
              <a:rPr lang="en-IN" sz="1400" dirty="0">
                <a:solidFill>
                  <a:schemeClr val="bg1"/>
                </a:solidFill>
              </a:rPr>
              <a:t>AICTE Student ID: STU685e7583362ed1751020931</a:t>
            </a:r>
            <a:endParaRPr lang="en-US" sz="1400" dirty="0">
              <a:solidFill>
                <a:schemeClr val="bg1"/>
              </a:solidFill>
            </a:endParaRPr>
          </a:p>
          <a:p>
            <a:r>
              <a:rPr lang="en-IN" sz="1400" dirty="0">
                <a:solidFill>
                  <a:schemeClr val="bg1"/>
                </a:solidFill>
              </a:rPr>
              <a:t>AICTE Internship ID: INTERNSHIP_175040797468551b2636342</a:t>
            </a:r>
          </a:p>
          <a:p>
            <a:r>
              <a:rPr lang="en-IN" sz="1400" dirty="0">
                <a:solidFill>
                  <a:schemeClr val="bg1"/>
                </a:solidFill>
                <a:latin typeface="Arial" panose="020B0604020202020204" pitchFamily="34" charset="0"/>
                <a:cs typeface="Arial" panose="020B0604020202020204" pitchFamily="34" charset="0"/>
              </a:rPr>
              <a:t>Name</a:t>
            </a:r>
            <a:r>
              <a:rPr lang="en-IN" sz="1400">
                <a:solidFill>
                  <a:schemeClr val="bg1"/>
                </a:solidFill>
                <a:latin typeface="Arial" panose="020B0604020202020204" pitchFamily="34" charset="0"/>
                <a:cs typeface="Arial" panose="020B0604020202020204" pitchFamily="34" charset="0"/>
              </a:rPr>
              <a:t>: Mr</a:t>
            </a:r>
            <a:r>
              <a:rPr lang="en-IN" sz="1400" dirty="0">
                <a:solidFill>
                  <a:schemeClr val="bg1"/>
                </a:solidFill>
                <a:latin typeface="Arial" panose="020B0604020202020204" pitchFamily="34" charset="0"/>
                <a:cs typeface="Arial" panose="020B0604020202020204" pitchFamily="34" charset="0"/>
              </a:rPr>
              <a:t>. ADITYAVARDHAN RAMGIRI</a:t>
            </a:r>
            <a:endParaRPr lang="en-US" sz="1400"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A2CECC-D871-A707-A62B-0216441ADA8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94E73D9-A4A2-108C-D833-A9541E85FB70}"/>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10" name="Picture 9">
            <a:extLst>
              <a:ext uri="{FF2B5EF4-FFF2-40B4-BE49-F238E27FC236}">
                <a16:creationId xmlns:a16="http://schemas.microsoft.com/office/drawing/2014/main" id="{F2A7B4D9-9328-CE26-4DBE-B5BBAA8E1380}"/>
              </a:ext>
            </a:extLst>
          </p:cNvPr>
          <p:cNvPicPr>
            <a:picLocks noChangeAspect="1"/>
          </p:cNvPicPr>
          <p:nvPr/>
        </p:nvPicPr>
        <p:blipFill>
          <a:blip r:embed="rId2"/>
          <a:stretch>
            <a:fillRect/>
          </a:stretch>
        </p:blipFill>
        <p:spPr>
          <a:xfrm>
            <a:off x="255104" y="1454522"/>
            <a:ext cx="11681792" cy="1577926"/>
          </a:xfrm>
          <a:prstGeom prst="rect">
            <a:avLst/>
          </a:prstGeom>
        </p:spPr>
      </p:pic>
      <p:pic>
        <p:nvPicPr>
          <p:cNvPr id="4" name="Picture 3">
            <a:extLst>
              <a:ext uri="{FF2B5EF4-FFF2-40B4-BE49-F238E27FC236}">
                <a16:creationId xmlns:a16="http://schemas.microsoft.com/office/drawing/2014/main" id="{402570A7-9F66-37CE-439A-CB8602298605}"/>
              </a:ext>
            </a:extLst>
          </p:cNvPr>
          <p:cNvPicPr>
            <a:picLocks noChangeAspect="1"/>
          </p:cNvPicPr>
          <p:nvPr/>
        </p:nvPicPr>
        <p:blipFill>
          <a:blip r:embed="rId3"/>
          <a:srcRect l="8248" t="13264" r="8208" b="6925"/>
          <a:stretch>
            <a:fillRect/>
          </a:stretch>
        </p:blipFill>
        <p:spPr>
          <a:xfrm>
            <a:off x="255104" y="3163076"/>
            <a:ext cx="11856031" cy="3554963"/>
          </a:xfrm>
          <a:prstGeom prst="rect">
            <a:avLst/>
          </a:prstGeom>
        </p:spPr>
      </p:pic>
    </p:spTree>
    <p:extLst>
      <p:ext uri="{BB962C8B-B14F-4D97-AF65-F5344CB8AC3E}">
        <p14:creationId xmlns:p14="http://schemas.microsoft.com/office/powerpoint/2010/main" val="465869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CA50A0-5732-8B8A-F212-7328AD0122A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E7924AF-E6E7-166E-34C1-E753A91AEDD5}"/>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5" name="Picture 4">
            <a:extLst>
              <a:ext uri="{FF2B5EF4-FFF2-40B4-BE49-F238E27FC236}">
                <a16:creationId xmlns:a16="http://schemas.microsoft.com/office/drawing/2014/main" id="{88AE3E18-5540-A382-B836-A10427277A4B}"/>
              </a:ext>
            </a:extLst>
          </p:cNvPr>
          <p:cNvPicPr>
            <a:picLocks noChangeAspect="1"/>
          </p:cNvPicPr>
          <p:nvPr/>
        </p:nvPicPr>
        <p:blipFill>
          <a:blip r:embed="rId2"/>
          <a:srcRect t="44917" b="7519"/>
          <a:stretch>
            <a:fillRect/>
          </a:stretch>
        </p:blipFill>
        <p:spPr>
          <a:xfrm>
            <a:off x="1259634" y="2160036"/>
            <a:ext cx="9486122" cy="2537928"/>
          </a:xfrm>
          <a:prstGeom prst="rect">
            <a:avLst/>
          </a:prstGeom>
        </p:spPr>
      </p:pic>
    </p:spTree>
    <p:extLst>
      <p:ext uri="{BB962C8B-B14F-4D97-AF65-F5344CB8AC3E}">
        <p14:creationId xmlns:p14="http://schemas.microsoft.com/office/powerpoint/2010/main" val="2953362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03DB7DC6-8DEA-2D9E-09EF-ABDF07A7B2EC}"/>
              </a:ext>
            </a:extLst>
          </p:cNvPr>
          <p:cNvSpPr txBox="1"/>
          <p:nvPr/>
        </p:nvSpPr>
        <p:spPr>
          <a:xfrm>
            <a:off x="149087" y="1706880"/>
            <a:ext cx="11646673" cy="2246769"/>
          </a:xfrm>
          <a:prstGeom prst="rect">
            <a:avLst/>
          </a:prstGeom>
          <a:noFill/>
        </p:spPr>
        <p:txBody>
          <a:bodyPr wrap="square" rtlCol="0">
            <a:spAutoFit/>
          </a:bodyPr>
          <a:lstStyle/>
          <a:p>
            <a:r>
              <a:rPr lang="en-US" sz="2000" dirty="0"/>
              <a:t>A robust </a:t>
            </a:r>
            <a:r>
              <a:rPr lang="en-US" sz="2000" b="1" dirty="0"/>
              <a:t>regression model</a:t>
            </a:r>
            <a:r>
              <a:rPr lang="en-US" sz="2000" dirty="0"/>
              <a:t> was developed to forecast </a:t>
            </a:r>
            <a:r>
              <a:rPr lang="en-US" sz="2000" b="1" dirty="0"/>
              <a:t>electric vehicle (EV) adoption</a:t>
            </a:r>
            <a:r>
              <a:rPr lang="en-US" sz="2000" dirty="0"/>
              <a:t> and </a:t>
            </a:r>
            <a:r>
              <a:rPr lang="en-US" sz="2000" b="1" dirty="0"/>
              <a:t>charging demand</a:t>
            </a:r>
            <a:r>
              <a:rPr lang="en-US" sz="2000" dirty="0"/>
              <a:t> across Washington State counties. Utilizing </a:t>
            </a:r>
            <a:r>
              <a:rPr lang="en-US" sz="2000" b="1" dirty="0"/>
              <a:t>historical registration data</a:t>
            </a:r>
            <a:r>
              <a:rPr lang="en-US" sz="2000" dirty="0"/>
              <a:t> and incorporating </a:t>
            </a:r>
            <a:r>
              <a:rPr lang="en-US" sz="2000" b="1" dirty="0"/>
              <a:t>regional</a:t>
            </a:r>
            <a:r>
              <a:rPr lang="en-US" sz="2000" dirty="0"/>
              <a:t> and </a:t>
            </a:r>
            <a:r>
              <a:rPr lang="en-US" sz="2000" b="1" dirty="0"/>
              <a:t>vehicle-type insights</a:t>
            </a:r>
            <a:r>
              <a:rPr lang="en-US" sz="2000" dirty="0"/>
              <a:t>, the model offers accurate predictions that support effective planning. The deployment of an </a:t>
            </a:r>
            <a:r>
              <a:rPr lang="en-US" sz="2000" b="1" dirty="0"/>
              <a:t>interactive forecasting tool</a:t>
            </a:r>
            <a:r>
              <a:rPr lang="en-US" sz="2000" dirty="0"/>
              <a:t> enhances </a:t>
            </a:r>
            <a:r>
              <a:rPr lang="en-US" sz="2000" b="1" dirty="0"/>
              <a:t>stakeholder engagement</a:t>
            </a:r>
            <a:r>
              <a:rPr lang="en-US" sz="2000" dirty="0"/>
              <a:t>, enabling </a:t>
            </a:r>
            <a:r>
              <a:rPr lang="en-US" sz="2000" b="1" dirty="0"/>
              <a:t>data-driven decisions</a:t>
            </a:r>
            <a:r>
              <a:rPr lang="en-US" sz="2000" dirty="0"/>
              <a:t> that align with long-term sustainability goals. This solution facilitates </a:t>
            </a:r>
            <a:r>
              <a:rPr lang="en-US" sz="2000" b="1" dirty="0"/>
              <a:t>proactive infrastructure planning</a:t>
            </a:r>
            <a:r>
              <a:rPr lang="en-US" sz="2000" dirty="0"/>
              <a:t>, helping cities and counties prepare for increased EV adoption and contributing to a smoother transition toward </a:t>
            </a:r>
            <a:r>
              <a:rPr lang="en-US" sz="2000" b="1" dirty="0"/>
              <a:t>cleaner, greener transportation systems</a:t>
            </a:r>
            <a:r>
              <a:rPr lang="en-US" sz="2000" dirty="0"/>
              <a:t>.</a:t>
            </a:r>
            <a:endParaRPr lang="en-IN" sz="2000" dirty="0"/>
          </a:p>
        </p:txBody>
      </p:sp>
    </p:spTree>
    <p:extLst>
      <p:ext uri="{BB962C8B-B14F-4D97-AF65-F5344CB8AC3E}">
        <p14:creationId xmlns:p14="http://schemas.microsoft.com/office/powerpoint/2010/main" val="15198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12" name="Rectangle 3">
            <a:extLst>
              <a:ext uri="{FF2B5EF4-FFF2-40B4-BE49-F238E27FC236}">
                <a16:creationId xmlns:a16="http://schemas.microsoft.com/office/drawing/2014/main" id="{24905577-7442-F4A8-CFAD-1AB413A5B769}"/>
              </a:ext>
            </a:extLst>
          </p:cNvPr>
          <p:cNvSpPr>
            <a:spLocks noChangeArrowheads="1"/>
          </p:cNvSpPr>
          <p:nvPr/>
        </p:nvSpPr>
        <p:spPr bwMode="auto">
          <a:xfrm rot="10800000" flipV="1">
            <a:off x="199809" y="1838058"/>
            <a:ext cx="714587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Prepare</a:t>
            </a:r>
            <a:r>
              <a:rPr kumimoji="0" lang="en-US" altLang="en-US" sz="1800" b="0" i="0" u="none" strike="noStrike" cap="none" normalizeH="0" baseline="0" dirty="0">
                <a:ln>
                  <a:noFill/>
                </a:ln>
                <a:solidFill>
                  <a:schemeClr val="tx1"/>
                </a:solidFill>
                <a:effectLst/>
                <a:latin typeface="Arial" panose="020B0604020202020204" pitchFamily="34" charset="0"/>
              </a:rPr>
              <a:t> EV registration data to analyze </a:t>
            </a:r>
            <a:r>
              <a:rPr kumimoji="0" lang="en-US" altLang="en-US" sz="1800" b="1" i="0" u="none" strike="noStrike" cap="none" normalizeH="0" baseline="0" dirty="0">
                <a:ln>
                  <a:noFill/>
                </a:ln>
                <a:solidFill>
                  <a:schemeClr val="tx1"/>
                </a:solidFill>
                <a:effectLst/>
                <a:latin typeface="Arial" panose="020B0604020202020204" pitchFamily="34" charset="0"/>
              </a:rPr>
              <a:t>historical trends</a:t>
            </a:r>
            <a:r>
              <a:rPr kumimoji="0" lang="en-US" altLang="en-US" sz="1800" b="0" i="0" u="none" strike="noStrike" cap="none" normalizeH="0" baseline="0" dirty="0">
                <a:ln>
                  <a:noFill/>
                </a:ln>
                <a:solidFill>
                  <a:schemeClr val="tx1"/>
                </a:solidFill>
                <a:effectLst/>
                <a:latin typeface="Arial" panose="020B0604020202020204" pitchFamily="34" charset="0"/>
              </a:rPr>
              <a:t> by region and vehicle type.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Identify patterns</a:t>
            </a:r>
            <a:r>
              <a:rPr kumimoji="0" lang="en-US" altLang="en-US" sz="1800" b="0" i="0" u="none" strike="noStrike" cap="none" normalizeH="0" baseline="0" dirty="0">
                <a:ln>
                  <a:noFill/>
                </a:ln>
                <a:solidFill>
                  <a:schemeClr val="tx1"/>
                </a:solidFill>
                <a:effectLst/>
                <a:latin typeface="Arial" panose="020B0604020202020204" pitchFamily="34" charset="0"/>
              </a:rPr>
              <a:t> in EV adoption to </a:t>
            </a:r>
            <a:r>
              <a:rPr kumimoji="0" lang="en-US" altLang="en-US" sz="1800" b="1" i="0" u="none" strike="noStrike" cap="none" normalizeH="0" baseline="0" dirty="0">
                <a:ln>
                  <a:noFill/>
                </a:ln>
                <a:solidFill>
                  <a:schemeClr val="tx1"/>
                </a:solidFill>
                <a:effectLst/>
                <a:latin typeface="Arial" panose="020B0604020202020204" pitchFamily="34" charset="0"/>
              </a:rPr>
              <a:t>forecast future growth</a:t>
            </a:r>
            <a:r>
              <a:rPr kumimoji="0" lang="en-US" altLang="en-US" sz="1800" b="0" i="0" u="none" strike="noStrike" cap="none" normalizeH="0" baseline="0" dirty="0">
                <a:ln>
                  <a:noFill/>
                </a:ln>
                <a:solidFill>
                  <a:schemeClr val="tx1"/>
                </a:solidFill>
                <a:effectLst/>
                <a:latin typeface="Arial" panose="020B0604020202020204" pitchFamily="34" charset="0"/>
              </a:rPr>
              <a:t> and charging demand.</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Engineer features</a:t>
            </a:r>
            <a:r>
              <a:rPr kumimoji="0" lang="en-US" altLang="en-US" sz="1800" b="0" i="0" u="none" strike="noStrike" cap="none" normalizeH="0" baseline="0" dirty="0">
                <a:ln>
                  <a:noFill/>
                </a:ln>
                <a:solidFill>
                  <a:schemeClr val="tx1"/>
                </a:solidFill>
                <a:effectLst/>
                <a:latin typeface="Arial" panose="020B0604020202020204" pitchFamily="34" charset="0"/>
              </a:rPr>
              <a:t> like lags and growth rates to enhance </a:t>
            </a:r>
            <a:r>
              <a:rPr kumimoji="0" lang="en-US" altLang="en-US" sz="1800" b="1" i="0" u="none" strike="noStrike" cap="none" normalizeH="0" baseline="0" dirty="0">
                <a:ln>
                  <a:noFill/>
                </a:ln>
                <a:solidFill>
                  <a:schemeClr val="tx1"/>
                </a:solidFill>
                <a:effectLst/>
                <a:latin typeface="Arial" panose="020B0604020202020204" pitchFamily="34" charset="0"/>
              </a:rPr>
              <a:t>model accuracy</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Develop and evaluate regression models</a:t>
            </a:r>
            <a:r>
              <a:rPr kumimoji="0" lang="en-US" altLang="en-US" sz="1800" b="0" i="0" u="none" strike="noStrike" cap="none" normalizeH="0" baseline="0" dirty="0">
                <a:ln>
                  <a:noFill/>
                </a:ln>
                <a:solidFill>
                  <a:schemeClr val="tx1"/>
                </a:solidFill>
                <a:effectLst/>
                <a:latin typeface="Arial" panose="020B0604020202020204" pitchFamily="34" charset="0"/>
              </a:rPr>
              <a:t> for EV adoption and charging </a:t>
            </a:r>
            <a:r>
              <a:rPr kumimoji="0" lang="en-US" altLang="en-US" sz="1800" b="1" i="0" u="none" strike="noStrike" cap="none" normalizeH="0" baseline="0" dirty="0">
                <a:ln>
                  <a:noFill/>
                </a:ln>
                <a:solidFill>
                  <a:schemeClr val="tx1"/>
                </a:solidFill>
                <a:effectLst/>
                <a:latin typeface="Arial" panose="020B0604020202020204" pitchFamily="34" charset="0"/>
              </a:rPr>
              <a:t>forecasts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Visualize results</a:t>
            </a:r>
            <a:r>
              <a:rPr kumimoji="0" lang="en-US" altLang="en-US" sz="1800" b="0" i="0" u="none" strike="noStrike" cap="none" normalizeH="0" baseline="0" dirty="0">
                <a:ln>
                  <a:noFill/>
                </a:ln>
                <a:solidFill>
                  <a:schemeClr val="tx1"/>
                </a:solidFill>
                <a:effectLst/>
                <a:latin typeface="Arial" panose="020B0604020202020204" pitchFamily="34" charset="0"/>
              </a:rPr>
              <a:t> to support urban </a:t>
            </a:r>
            <a:r>
              <a:rPr kumimoji="0" lang="en-US" altLang="en-US" sz="1800" b="1" i="0" u="none" strike="noStrike" cap="none" normalizeH="0" baseline="0" dirty="0">
                <a:ln>
                  <a:noFill/>
                </a:ln>
                <a:solidFill>
                  <a:schemeClr val="tx1"/>
                </a:solidFill>
                <a:effectLst/>
                <a:latin typeface="Arial" panose="020B0604020202020204" pitchFamily="34" charset="0"/>
              </a:rPr>
              <a:t>infrastructure planning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Deploy an interactive tool</a:t>
            </a:r>
            <a:r>
              <a:rPr kumimoji="0" lang="en-US" altLang="en-US" sz="1800" b="0" i="0" u="none" strike="noStrike" cap="none" normalizeH="0" baseline="0" dirty="0">
                <a:ln>
                  <a:noFill/>
                </a:ln>
                <a:solidFill>
                  <a:schemeClr val="tx1"/>
                </a:solidFill>
                <a:effectLst/>
                <a:latin typeface="Arial" panose="020B0604020202020204" pitchFamily="34" charset="0"/>
              </a:rPr>
              <a:t> for stakeholders to </a:t>
            </a:r>
            <a:r>
              <a:rPr kumimoji="0" lang="en-US" altLang="en-US" sz="1800" b="1" i="0" u="none" strike="noStrike" cap="none" normalizeH="0" baseline="0" dirty="0">
                <a:ln>
                  <a:noFill/>
                </a:ln>
                <a:solidFill>
                  <a:schemeClr val="tx1"/>
                </a:solidFill>
                <a:effectLst/>
                <a:latin typeface="Arial" panose="020B0604020202020204" pitchFamily="34" charset="0"/>
              </a:rPr>
              <a:t>explore and compare</a:t>
            </a:r>
            <a:r>
              <a:rPr kumimoji="0" lang="en-US" altLang="en-US" sz="1800" b="0" i="0" u="none" strike="noStrike" cap="none" normalizeH="0" baseline="0" dirty="0">
                <a:ln>
                  <a:noFill/>
                </a:ln>
                <a:solidFill>
                  <a:schemeClr val="tx1"/>
                </a:solidFill>
                <a:effectLst/>
                <a:latin typeface="Arial" panose="020B0604020202020204" pitchFamily="34" charset="0"/>
              </a:rPr>
              <a:t> county-level forecasts.</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2" name="TextBox 1">
            <a:extLst>
              <a:ext uri="{FF2B5EF4-FFF2-40B4-BE49-F238E27FC236}">
                <a16:creationId xmlns:a16="http://schemas.microsoft.com/office/drawing/2014/main" id="{629E51CE-3320-6A26-0F3B-E17C14FCAF4D}"/>
              </a:ext>
            </a:extLst>
          </p:cNvPr>
          <p:cNvSpPr txBox="1"/>
          <p:nvPr/>
        </p:nvSpPr>
        <p:spPr>
          <a:xfrm>
            <a:off x="233680" y="1625600"/>
            <a:ext cx="11575994" cy="5232400"/>
          </a:xfrm>
          <a:prstGeom prst="rect">
            <a:avLst/>
          </a:prstGeom>
          <a:noFill/>
        </p:spPr>
        <p:txBody>
          <a:bodyPr wrap="square" rtlCol="0">
            <a:spAutoFit/>
          </a:bodyPr>
          <a:lstStyle/>
          <a:p>
            <a:r>
              <a:rPr lang="en-IN" sz="1800" b="1" dirty="0"/>
              <a:t>1.Programming Languages:</a:t>
            </a:r>
          </a:p>
          <a:p>
            <a:pPr marL="285750" indent="-285750">
              <a:buFont typeface="Arial" panose="020B0604020202020204" pitchFamily="34" charset="0"/>
              <a:buChar char="•"/>
            </a:pPr>
            <a:r>
              <a:rPr lang="en-IN" sz="1600" b="1" dirty="0">
                <a:solidFill>
                  <a:srgbClr val="002060"/>
                </a:solidFill>
              </a:rPr>
              <a:t>Python</a:t>
            </a:r>
            <a:r>
              <a:rPr lang="en-IN" sz="1600" dirty="0"/>
              <a:t> — for data analysis, </a:t>
            </a:r>
            <a:r>
              <a:rPr lang="en-IN" sz="1600" dirty="0" err="1"/>
              <a:t>modeling</a:t>
            </a:r>
            <a:r>
              <a:rPr lang="en-IN" sz="1600" dirty="0"/>
              <a:t>, and building the app.</a:t>
            </a:r>
          </a:p>
          <a:p>
            <a:r>
              <a:rPr lang="en-IN" sz="1800" b="1" dirty="0"/>
              <a:t>2.Libraries and Frameworks:</a:t>
            </a:r>
          </a:p>
          <a:p>
            <a:pPr marL="285750" lvl="4" indent="-285750">
              <a:buFont typeface="Arial" panose="020B0604020202020204" pitchFamily="34" charset="0"/>
              <a:buChar char="•"/>
            </a:pPr>
            <a:r>
              <a:rPr lang="en-IN" sz="1600" b="1" dirty="0">
                <a:solidFill>
                  <a:srgbClr val="002060"/>
                </a:solidFill>
              </a:rPr>
              <a:t>pandas</a:t>
            </a:r>
            <a:r>
              <a:rPr lang="en-IN" sz="1600" dirty="0">
                <a:solidFill>
                  <a:srgbClr val="002060"/>
                </a:solidFill>
              </a:rPr>
              <a:t> </a:t>
            </a:r>
            <a:r>
              <a:rPr lang="en-IN" sz="1600" dirty="0"/>
              <a:t>— data manipulation and preprocessing.</a:t>
            </a:r>
          </a:p>
          <a:p>
            <a:pPr marL="285750" lvl="4" indent="-285750">
              <a:buFont typeface="Arial" panose="020B0604020202020204" pitchFamily="34" charset="0"/>
              <a:buChar char="•"/>
            </a:pPr>
            <a:r>
              <a:rPr lang="en-IN" sz="1600" b="1" dirty="0" err="1">
                <a:solidFill>
                  <a:srgbClr val="002060"/>
                </a:solidFill>
              </a:rPr>
              <a:t>numpy</a:t>
            </a:r>
            <a:r>
              <a:rPr lang="en-IN" sz="1600" dirty="0"/>
              <a:t> — numerical operations and feature engineering.</a:t>
            </a:r>
          </a:p>
          <a:p>
            <a:pPr marL="285750" lvl="4" indent="-285750">
              <a:buFont typeface="Arial" panose="020B0604020202020204" pitchFamily="34" charset="0"/>
              <a:buChar char="•"/>
            </a:pPr>
            <a:r>
              <a:rPr lang="en-IN" sz="1600" b="1" dirty="0">
                <a:solidFill>
                  <a:srgbClr val="002060"/>
                </a:solidFill>
              </a:rPr>
              <a:t>scikit-learn</a:t>
            </a:r>
            <a:r>
              <a:rPr lang="en-IN" sz="1600" dirty="0">
                <a:solidFill>
                  <a:srgbClr val="002060"/>
                </a:solidFill>
              </a:rPr>
              <a:t> </a:t>
            </a:r>
            <a:r>
              <a:rPr lang="en-IN" sz="1600" dirty="0"/>
              <a:t>— building and evaluating regression models.</a:t>
            </a:r>
          </a:p>
          <a:p>
            <a:pPr marL="285750" lvl="4" indent="-285750">
              <a:buFont typeface="Arial" panose="020B0604020202020204" pitchFamily="34" charset="0"/>
              <a:buChar char="•"/>
            </a:pPr>
            <a:r>
              <a:rPr lang="en-IN" sz="1600" b="1" dirty="0" err="1">
                <a:solidFill>
                  <a:srgbClr val="002060"/>
                </a:solidFill>
              </a:rPr>
              <a:t>statsmodels</a:t>
            </a:r>
            <a:r>
              <a:rPr lang="en-IN" sz="1600" dirty="0"/>
              <a:t> — (optional) for advanced time series analysis.</a:t>
            </a:r>
          </a:p>
          <a:p>
            <a:pPr marL="285750" lvl="4" indent="-285750">
              <a:buFont typeface="Arial" panose="020B0604020202020204" pitchFamily="34" charset="0"/>
              <a:buChar char="•"/>
            </a:pPr>
            <a:r>
              <a:rPr lang="en-IN" sz="1600" b="1" dirty="0">
                <a:solidFill>
                  <a:srgbClr val="002060"/>
                </a:solidFill>
              </a:rPr>
              <a:t>matplotlib / seaborn</a:t>
            </a:r>
            <a:r>
              <a:rPr lang="en-IN" sz="1600" dirty="0">
                <a:solidFill>
                  <a:srgbClr val="002060"/>
                </a:solidFill>
              </a:rPr>
              <a:t> </a:t>
            </a:r>
            <a:r>
              <a:rPr lang="en-IN" sz="1600" dirty="0"/>
              <a:t>— data visualization.</a:t>
            </a:r>
          </a:p>
          <a:p>
            <a:pPr marL="285750" lvl="4" indent="-285750">
              <a:buFont typeface="Arial" panose="020B0604020202020204" pitchFamily="34" charset="0"/>
              <a:buChar char="•"/>
            </a:pPr>
            <a:r>
              <a:rPr lang="en-IN" sz="1600" b="1" dirty="0" err="1">
                <a:solidFill>
                  <a:srgbClr val="002060"/>
                </a:solidFill>
              </a:rPr>
              <a:t>Streamlit</a:t>
            </a:r>
            <a:r>
              <a:rPr lang="en-IN" sz="1600" dirty="0"/>
              <a:t> — building the interactive web app for deployment.</a:t>
            </a:r>
          </a:p>
          <a:p>
            <a:pPr marL="285750" lvl="4" indent="-285750">
              <a:buFont typeface="Arial" panose="020B0604020202020204" pitchFamily="34" charset="0"/>
              <a:buChar char="•"/>
            </a:pPr>
            <a:r>
              <a:rPr lang="en-IN" sz="1600" b="1" dirty="0" err="1">
                <a:solidFill>
                  <a:srgbClr val="002060"/>
                </a:solidFill>
              </a:rPr>
              <a:t>joblib</a:t>
            </a:r>
            <a:r>
              <a:rPr lang="en-IN" sz="1600" dirty="0"/>
              <a:t> — model serialization and loading.</a:t>
            </a:r>
          </a:p>
          <a:p>
            <a:r>
              <a:rPr lang="en-IN" sz="1800" b="1" dirty="0"/>
              <a:t>3.Development Tools:</a:t>
            </a:r>
          </a:p>
          <a:p>
            <a:pPr marL="285750" indent="-285750">
              <a:buFont typeface="Arial" panose="020B0604020202020204" pitchFamily="34" charset="0"/>
              <a:buChar char="•"/>
            </a:pPr>
            <a:r>
              <a:rPr lang="en-IN" sz="1600" b="1" dirty="0" err="1">
                <a:solidFill>
                  <a:srgbClr val="002060"/>
                </a:solidFill>
              </a:rPr>
              <a:t>Jupyter</a:t>
            </a:r>
            <a:r>
              <a:rPr lang="en-IN" sz="1600" b="1" dirty="0">
                <a:solidFill>
                  <a:srgbClr val="002060"/>
                </a:solidFill>
              </a:rPr>
              <a:t> Notebook / VS Code</a:t>
            </a:r>
            <a:r>
              <a:rPr lang="en-IN" sz="1600" dirty="0">
                <a:solidFill>
                  <a:srgbClr val="002060"/>
                </a:solidFill>
              </a:rPr>
              <a:t> </a:t>
            </a:r>
            <a:r>
              <a:rPr lang="en-IN" sz="1600" dirty="0"/>
              <a:t>— writing and testing code.</a:t>
            </a:r>
          </a:p>
          <a:p>
            <a:pPr marL="285750" indent="-285750">
              <a:buFont typeface="Arial" panose="020B0604020202020204" pitchFamily="34" charset="0"/>
              <a:buChar char="•"/>
            </a:pPr>
            <a:r>
              <a:rPr lang="en-IN" sz="1600" b="1" dirty="0">
                <a:solidFill>
                  <a:srgbClr val="002060"/>
                </a:solidFill>
              </a:rPr>
              <a:t>Git / GitHub</a:t>
            </a:r>
            <a:r>
              <a:rPr lang="en-IN" sz="1600" dirty="0">
                <a:solidFill>
                  <a:srgbClr val="002060"/>
                </a:solidFill>
              </a:rPr>
              <a:t> </a:t>
            </a:r>
            <a:r>
              <a:rPr lang="en-IN" sz="1600" dirty="0"/>
              <a:t>— version control and collaboration.</a:t>
            </a:r>
          </a:p>
          <a:p>
            <a:r>
              <a:rPr lang="en-US" sz="1800" b="1" dirty="0"/>
              <a:t>4.Environment and Packaging:</a:t>
            </a:r>
          </a:p>
          <a:p>
            <a:pPr marL="285750" indent="-285750">
              <a:buFont typeface="Arial" panose="020B0604020202020204" pitchFamily="34" charset="0"/>
              <a:buChar char="•"/>
            </a:pPr>
            <a:r>
              <a:rPr lang="en-US" sz="1600" b="1" dirty="0">
                <a:solidFill>
                  <a:srgbClr val="002060"/>
                </a:solidFill>
              </a:rPr>
              <a:t>pip / </a:t>
            </a:r>
            <a:r>
              <a:rPr lang="en-US" sz="1600" b="1" dirty="0" err="1">
                <a:solidFill>
                  <a:srgbClr val="002060"/>
                </a:solidFill>
              </a:rPr>
              <a:t>conda</a:t>
            </a:r>
            <a:r>
              <a:rPr lang="en-US" sz="1600" dirty="0">
                <a:solidFill>
                  <a:srgbClr val="002060"/>
                </a:solidFill>
              </a:rPr>
              <a:t> </a:t>
            </a:r>
            <a:r>
              <a:rPr lang="en-US" sz="1600" dirty="0"/>
              <a:t>— package management.</a:t>
            </a:r>
          </a:p>
          <a:p>
            <a:pPr marL="285750" indent="-285750">
              <a:buFont typeface="Arial" panose="020B0604020202020204" pitchFamily="34" charset="0"/>
              <a:buChar char="•"/>
            </a:pPr>
            <a:r>
              <a:rPr lang="en-US" sz="1600" b="1" dirty="0">
                <a:solidFill>
                  <a:srgbClr val="002060"/>
                </a:solidFill>
              </a:rPr>
              <a:t>requirements.txt</a:t>
            </a:r>
            <a:r>
              <a:rPr lang="en-US" sz="1600" dirty="0">
                <a:solidFill>
                  <a:srgbClr val="002060"/>
                </a:solidFill>
              </a:rPr>
              <a:t> </a:t>
            </a:r>
            <a:r>
              <a:rPr lang="en-US" sz="1600" dirty="0"/>
              <a:t>— for managing dependencies.</a:t>
            </a:r>
            <a:endParaRPr lang="en-IN" sz="1600" dirty="0"/>
          </a:p>
          <a:p>
            <a:r>
              <a:rPr lang="en-US" sz="1800" b="1" dirty="0"/>
              <a:t>5.Deployment:</a:t>
            </a:r>
          </a:p>
          <a:p>
            <a:pPr marL="285750" indent="-285750">
              <a:buFont typeface="Arial" panose="020B0604020202020204" pitchFamily="34" charset="0"/>
              <a:buChar char="•"/>
            </a:pPr>
            <a:r>
              <a:rPr lang="en-US" sz="1600" b="1" dirty="0" err="1">
                <a:solidFill>
                  <a:srgbClr val="002060"/>
                </a:solidFill>
              </a:rPr>
              <a:t>Streamlit</a:t>
            </a:r>
            <a:r>
              <a:rPr lang="en-US" sz="1600" b="1" dirty="0">
                <a:solidFill>
                  <a:srgbClr val="002060"/>
                </a:solidFill>
              </a:rPr>
              <a:t> Cloud</a:t>
            </a:r>
            <a:r>
              <a:rPr lang="en-US" sz="1600" dirty="0"/>
              <a:t>— hosting the interactive forecasting app online.</a:t>
            </a:r>
          </a:p>
          <a:p>
            <a:pPr marL="285750" indent="-285750">
              <a:buFont typeface="Arial" panose="020B0604020202020204" pitchFamily="34" charset="0"/>
              <a:buChar char="•"/>
            </a:pPr>
            <a:endParaRPr lang="en-IN" sz="1600" dirty="0"/>
          </a:p>
          <a:p>
            <a:endParaRPr lang="en-IN" dirty="0"/>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4" name="Rectangle 1">
            <a:extLst>
              <a:ext uri="{FF2B5EF4-FFF2-40B4-BE49-F238E27FC236}">
                <a16:creationId xmlns:a16="http://schemas.microsoft.com/office/drawing/2014/main" id="{29F5620A-809E-FB93-B528-62B658013D42}"/>
              </a:ext>
            </a:extLst>
          </p:cNvPr>
          <p:cNvSpPr>
            <a:spLocks noChangeArrowheads="1"/>
          </p:cNvSpPr>
          <p:nvPr/>
        </p:nvSpPr>
        <p:spPr bwMode="auto">
          <a:xfrm flipV="1">
            <a:off x="523424" y="3781879"/>
            <a:ext cx="1075387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162D0371-135F-704B-2A12-75025663BDA3}"/>
              </a:ext>
            </a:extLst>
          </p:cNvPr>
          <p:cNvSpPr>
            <a:spLocks noChangeArrowheads="1"/>
          </p:cNvSpPr>
          <p:nvPr/>
        </p:nvSpPr>
        <p:spPr bwMode="auto">
          <a:xfrm>
            <a:off x="268356" y="1555038"/>
            <a:ext cx="1140022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Data Collection and Preparation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Gather EV registration data by county and vehicle type; clean and preprocess for consistency and completeness.</a:t>
            </a:r>
          </a:p>
          <a:p>
            <a:pPr marL="342900" marR="0" lvl="0" indent="-342900"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Exploratory Data Analysis (EDA)</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Analyze historical trends, seasonality, and regional differences in EV adoption.</a:t>
            </a:r>
          </a:p>
          <a:p>
            <a:pPr marL="342900" marR="0" lvl="0" indent="-342900"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Feature Engineering</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Create lag variables, rolling averages, growth rates, and encode categorical data to capture temporal and regional patterns.</a:t>
            </a:r>
          </a:p>
          <a:p>
            <a:pPr marL="342900" marR="0" lvl="0" indent="-342900"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Model Development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Train regression models using historical data to predict future EV adoption and charging demand.</a:t>
            </a:r>
          </a:p>
          <a:p>
            <a:pPr marL="342900" marR="0" lvl="0" indent="-342900"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Model Evaluation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Assess model performance using metrics like RMSE and MAE; tune hyperparameters for better accuracy.</a:t>
            </a:r>
          </a:p>
          <a:p>
            <a:pPr marL="342900" marR="0" lvl="0" indent="-342900"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Forecasting and Visualization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Generate future EV adoption forecasts and visualize trends to support decision-making.</a:t>
            </a:r>
          </a:p>
          <a:p>
            <a:pPr marL="342900" marR="0" lvl="0" indent="-342900"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Deployment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Build and deploy an interactive </a:t>
            </a:r>
            <a:r>
              <a:rPr kumimoji="0" lang="en-US" altLang="en-US" sz="1800" b="0" i="0" u="none" strike="noStrike" cap="none" normalizeH="0" baseline="0" dirty="0" err="1">
                <a:ln>
                  <a:noFill/>
                </a:ln>
                <a:solidFill>
                  <a:schemeClr val="tx1"/>
                </a:solidFill>
                <a:effectLst/>
                <a:latin typeface="Arial" panose="020B0604020202020204" pitchFamily="34" charset="0"/>
              </a:rPr>
              <a:t>Streamlit</a:t>
            </a:r>
            <a:r>
              <a:rPr kumimoji="0" lang="en-US" altLang="en-US" sz="1800" b="0" i="0" u="none" strike="noStrike" cap="none" normalizeH="0" baseline="0" dirty="0">
                <a:ln>
                  <a:noFill/>
                </a:ln>
                <a:solidFill>
                  <a:schemeClr val="tx1"/>
                </a:solidFill>
                <a:effectLst/>
                <a:latin typeface="Arial" panose="020B0604020202020204" pitchFamily="34" charset="0"/>
              </a:rPr>
              <a:t> app allowing users to explore forecasts by county and time period.</a:t>
            </a: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TextBox 1">
            <a:extLst>
              <a:ext uri="{FF2B5EF4-FFF2-40B4-BE49-F238E27FC236}">
                <a16:creationId xmlns:a16="http://schemas.microsoft.com/office/drawing/2014/main" id="{6D0F6FE7-F4E7-7727-46A1-2F66D8FCD908}"/>
              </a:ext>
            </a:extLst>
          </p:cNvPr>
          <p:cNvSpPr txBox="1"/>
          <p:nvPr/>
        </p:nvSpPr>
        <p:spPr>
          <a:xfrm>
            <a:off x="396240" y="1798320"/>
            <a:ext cx="11247120" cy="2554545"/>
          </a:xfrm>
          <a:prstGeom prst="rect">
            <a:avLst/>
          </a:prstGeom>
          <a:noFill/>
        </p:spPr>
        <p:txBody>
          <a:bodyPr wrap="square" rtlCol="0">
            <a:spAutoFit/>
          </a:bodyPr>
          <a:lstStyle/>
          <a:p>
            <a:r>
              <a:rPr lang="en-US" sz="2000" dirty="0"/>
              <a:t>As electric vehicle (EV) adoption rapidly increases, urban planners and policymakers need accurate forecasts of future EV growth to ensure sufficient charging infrastructure. Without reliable predictions, inadequate planning can lead to charging bottlenecks, causing user frustration, overcrowded or underutilized stations, and slowing sustainability efforts. This project aims to develop a data-driven regression model using historical EV registration data to forecast EV adoption and charging demand across counties in Washington State. The goal is to help planners make informed infrastructure decisions that support the transition to cleaner transportation and meet growing demand effectively.</a:t>
            </a:r>
            <a:endParaRPr lang="en-IN" sz="2000" dirty="0"/>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2" name="TextBox 1">
            <a:extLst>
              <a:ext uri="{FF2B5EF4-FFF2-40B4-BE49-F238E27FC236}">
                <a16:creationId xmlns:a16="http://schemas.microsoft.com/office/drawing/2014/main" id="{33C8CD03-D4A7-0CD2-12C9-B4CE040891F1}"/>
              </a:ext>
            </a:extLst>
          </p:cNvPr>
          <p:cNvSpPr txBox="1"/>
          <p:nvPr/>
        </p:nvSpPr>
        <p:spPr>
          <a:xfrm flipV="1">
            <a:off x="365761" y="1454521"/>
            <a:ext cx="11490960" cy="872961"/>
          </a:xfrm>
          <a:prstGeom prst="rect">
            <a:avLst/>
          </a:prstGeom>
          <a:noFill/>
        </p:spPr>
        <p:txBody>
          <a:bodyPr wrap="square" rtlCol="0">
            <a:spAutoFit/>
          </a:bodyPr>
          <a:lstStyle/>
          <a:p>
            <a:endParaRPr lang="en-IN" dirty="0"/>
          </a:p>
        </p:txBody>
      </p:sp>
      <p:sp>
        <p:nvSpPr>
          <p:cNvPr id="4" name="Rectangle 1">
            <a:extLst>
              <a:ext uri="{FF2B5EF4-FFF2-40B4-BE49-F238E27FC236}">
                <a16:creationId xmlns:a16="http://schemas.microsoft.com/office/drawing/2014/main" id="{45A90565-ECAF-0768-0ABA-4D10D79248E2}"/>
              </a:ext>
            </a:extLst>
          </p:cNvPr>
          <p:cNvSpPr>
            <a:spLocks noChangeArrowheads="1"/>
          </p:cNvSpPr>
          <p:nvPr/>
        </p:nvSpPr>
        <p:spPr bwMode="auto">
          <a:xfrm>
            <a:off x="301134" y="1710160"/>
            <a:ext cx="1149096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indent="-457200">
              <a:buFont typeface="+mj-lt"/>
              <a:buAutoNum type="arabicPeriod"/>
            </a:pPr>
            <a:r>
              <a:rPr lang="en-US" sz="2000" dirty="0"/>
              <a:t>Develop a </a:t>
            </a:r>
            <a:r>
              <a:rPr lang="en-US" sz="2000" b="1" dirty="0"/>
              <a:t>data-driven regression model</a:t>
            </a:r>
            <a:r>
              <a:rPr lang="en-US" sz="2000" dirty="0"/>
              <a:t> to predict future </a:t>
            </a:r>
            <a:r>
              <a:rPr lang="en-US" sz="2000" b="1" dirty="0"/>
              <a:t>EV adoption</a:t>
            </a:r>
            <a:r>
              <a:rPr lang="en-US" sz="2000" dirty="0"/>
              <a:t> using historical registration data.</a:t>
            </a:r>
          </a:p>
          <a:p>
            <a:pPr marL="457200" indent="-457200">
              <a:buFont typeface="+mj-lt"/>
              <a:buAutoNum type="arabicPeriod"/>
            </a:pPr>
            <a:r>
              <a:rPr lang="en-US" sz="2000" dirty="0"/>
              <a:t>Incorporate </a:t>
            </a:r>
            <a:r>
              <a:rPr lang="en-US" sz="2000" b="1" dirty="0"/>
              <a:t>regional</a:t>
            </a:r>
            <a:r>
              <a:rPr lang="en-US" sz="2000" dirty="0"/>
              <a:t> (county-level) and </a:t>
            </a:r>
            <a:r>
              <a:rPr lang="en-US" sz="2000" b="1" dirty="0"/>
              <a:t>vehicle-type data</a:t>
            </a:r>
            <a:r>
              <a:rPr lang="en-US" sz="2000" dirty="0"/>
              <a:t> to capture adoption differences.</a:t>
            </a:r>
          </a:p>
          <a:p>
            <a:pPr marL="457200" indent="-457200">
              <a:buFont typeface="+mj-lt"/>
              <a:buAutoNum type="arabicPeriod"/>
            </a:pPr>
            <a:r>
              <a:rPr lang="en-US" sz="2000" dirty="0"/>
              <a:t>Forecast </a:t>
            </a:r>
            <a:r>
              <a:rPr lang="en-US" sz="2000" b="1" dirty="0"/>
              <a:t>EV growth</a:t>
            </a:r>
            <a:r>
              <a:rPr lang="en-US" sz="2000" dirty="0"/>
              <a:t> and </a:t>
            </a:r>
            <a:r>
              <a:rPr lang="en-US" sz="2000" b="1" dirty="0"/>
              <a:t>charging demand</a:t>
            </a:r>
            <a:r>
              <a:rPr lang="en-US" sz="2000" dirty="0"/>
              <a:t> over the next several years using the model.</a:t>
            </a:r>
          </a:p>
          <a:p>
            <a:pPr marL="457200" indent="-457200">
              <a:buFont typeface="+mj-lt"/>
              <a:buAutoNum type="arabicPeriod"/>
            </a:pPr>
            <a:r>
              <a:rPr lang="en-US" sz="2000" dirty="0"/>
              <a:t>Provide clear </a:t>
            </a:r>
            <a:r>
              <a:rPr lang="en-US" sz="2000" b="1" dirty="0"/>
              <a:t>visualizations</a:t>
            </a:r>
            <a:r>
              <a:rPr lang="en-US" sz="2000" dirty="0"/>
              <a:t> of forecast results to support </a:t>
            </a:r>
            <a:r>
              <a:rPr lang="en-US" sz="2000" b="1" dirty="0"/>
              <a:t>urban planning</a:t>
            </a:r>
            <a:r>
              <a:rPr lang="en-US" sz="2000" dirty="0"/>
              <a:t> decisions.</a:t>
            </a:r>
          </a:p>
          <a:p>
            <a:pPr marL="457200" indent="-457200">
              <a:buFont typeface="+mj-lt"/>
              <a:buAutoNum type="arabicPeriod"/>
            </a:pPr>
            <a:r>
              <a:rPr lang="en-US" sz="2000" dirty="0"/>
              <a:t>Build an </a:t>
            </a:r>
            <a:r>
              <a:rPr lang="en-US" sz="2000" b="1" dirty="0"/>
              <a:t>interactive forecasting tool</a:t>
            </a:r>
            <a:r>
              <a:rPr lang="en-US" sz="2000" dirty="0"/>
              <a:t> for stakeholders to explore EV trends by </a:t>
            </a:r>
            <a:r>
              <a:rPr lang="en-US" sz="2000" b="1" dirty="0"/>
              <a:t>region</a:t>
            </a:r>
            <a:r>
              <a:rPr lang="en-US" sz="2000" dirty="0"/>
              <a:t> and </a:t>
            </a:r>
            <a:r>
              <a:rPr lang="en-US" sz="2000" b="1" dirty="0"/>
              <a:t>time horizon</a:t>
            </a:r>
            <a:r>
              <a:rPr lang="en-US" sz="2000" dirty="0"/>
              <a:t>.</a:t>
            </a:r>
          </a:p>
          <a:p>
            <a:pPr marL="457200" indent="-457200">
              <a:buFont typeface="+mj-lt"/>
              <a:buAutoNum type="arabicPeriod"/>
            </a:pPr>
            <a:r>
              <a:rPr lang="en-US" sz="2000" dirty="0"/>
              <a:t>Support </a:t>
            </a:r>
            <a:r>
              <a:rPr lang="en-US" sz="2000" b="1" dirty="0"/>
              <a:t>proactive infrastructure planning</a:t>
            </a:r>
            <a:r>
              <a:rPr lang="en-US" sz="2000" dirty="0"/>
              <a:t> to prevent charging </a:t>
            </a:r>
            <a:r>
              <a:rPr lang="en-US" sz="2000" b="1" dirty="0"/>
              <a:t>bottlenecks</a:t>
            </a:r>
            <a:r>
              <a:rPr lang="en-US" sz="2000" dirty="0"/>
              <a:t> and ensure smooth EV adoption.</a:t>
            </a:r>
          </a:p>
          <a:p>
            <a:endParaRPr lang="en-US" sz="2000" dirty="0"/>
          </a:p>
          <a:p>
            <a:endParaRPr lang="en-US" sz="2000" dirty="0"/>
          </a:p>
          <a:p>
            <a:r>
              <a:rPr lang="en-US" sz="2000" b="1" dirty="0"/>
              <a:t>GitHub Repository:</a:t>
            </a:r>
            <a:r>
              <a:rPr lang="en-US" sz="2000" dirty="0"/>
              <a:t> </a:t>
            </a:r>
            <a:r>
              <a:rPr lang="en-IN" sz="2000" dirty="0">
                <a:hlinkClick r:id="rId2"/>
              </a:rPr>
              <a:t>https://github.com/Adityavardhan12/EV/tree</a:t>
            </a:r>
            <a:r>
              <a:rPr lang="en-IN" sz="2000">
                <a:hlinkClick r:id="rId2"/>
              </a:rPr>
              <a:t>/main</a:t>
            </a:r>
            <a:r>
              <a:rPr lang="en-IN" sz="2000"/>
              <a:t> </a:t>
            </a:r>
          </a:p>
          <a:p>
            <a:endParaRPr lang="en-US" sz="2000" dirty="0"/>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8C736B-C808-15A0-8BBB-1AD95F277D7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2ED31D2-B5A4-A54F-59AF-9D68329FF379}"/>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14" name="Picture 13">
            <a:extLst>
              <a:ext uri="{FF2B5EF4-FFF2-40B4-BE49-F238E27FC236}">
                <a16:creationId xmlns:a16="http://schemas.microsoft.com/office/drawing/2014/main" id="{CDC680EA-B82D-2E35-BFCE-7B293D904DD9}"/>
              </a:ext>
            </a:extLst>
          </p:cNvPr>
          <p:cNvPicPr>
            <a:picLocks noChangeAspect="1"/>
          </p:cNvPicPr>
          <p:nvPr/>
        </p:nvPicPr>
        <p:blipFill>
          <a:blip r:embed="rId2"/>
          <a:stretch>
            <a:fillRect/>
          </a:stretch>
        </p:blipFill>
        <p:spPr>
          <a:xfrm>
            <a:off x="364739" y="1493799"/>
            <a:ext cx="5153396" cy="2380359"/>
          </a:xfrm>
          <a:prstGeom prst="rect">
            <a:avLst/>
          </a:prstGeom>
        </p:spPr>
      </p:pic>
      <p:pic>
        <p:nvPicPr>
          <p:cNvPr id="16" name="Picture 15">
            <a:extLst>
              <a:ext uri="{FF2B5EF4-FFF2-40B4-BE49-F238E27FC236}">
                <a16:creationId xmlns:a16="http://schemas.microsoft.com/office/drawing/2014/main" id="{2CAAE9C5-EF1B-C85E-60AF-57CF57214F01}"/>
              </a:ext>
            </a:extLst>
          </p:cNvPr>
          <p:cNvPicPr>
            <a:picLocks noChangeAspect="1"/>
          </p:cNvPicPr>
          <p:nvPr/>
        </p:nvPicPr>
        <p:blipFill>
          <a:blip r:embed="rId3"/>
          <a:stretch>
            <a:fillRect/>
          </a:stretch>
        </p:blipFill>
        <p:spPr>
          <a:xfrm>
            <a:off x="6096000" y="1263740"/>
            <a:ext cx="5450640" cy="2840479"/>
          </a:xfrm>
          <a:prstGeom prst="rect">
            <a:avLst/>
          </a:prstGeom>
        </p:spPr>
      </p:pic>
      <p:pic>
        <p:nvPicPr>
          <p:cNvPr id="18" name="Picture 17">
            <a:extLst>
              <a:ext uri="{FF2B5EF4-FFF2-40B4-BE49-F238E27FC236}">
                <a16:creationId xmlns:a16="http://schemas.microsoft.com/office/drawing/2014/main" id="{CB259B90-603F-37DA-958C-372642225449}"/>
              </a:ext>
            </a:extLst>
          </p:cNvPr>
          <p:cNvPicPr>
            <a:picLocks noChangeAspect="1"/>
          </p:cNvPicPr>
          <p:nvPr/>
        </p:nvPicPr>
        <p:blipFill>
          <a:blip r:embed="rId4"/>
          <a:stretch>
            <a:fillRect/>
          </a:stretch>
        </p:blipFill>
        <p:spPr>
          <a:xfrm>
            <a:off x="364739" y="4104219"/>
            <a:ext cx="5174389" cy="2567611"/>
          </a:xfrm>
          <a:prstGeom prst="rect">
            <a:avLst/>
          </a:prstGeom>
        </p:spPr>
      </p:pic>
      <p:pic>
        <p:nvPicPr>
          <p:cNvPr id="20" name="Picture 19">
            <a:extLst>
              <a:ext uri="{FF2B5EF4-FFF2-40B4-BE49-F238E27FC236}">
                <a16:creationId xmlns:a16="http://schemas.microsoft.com/office/drawing/2014/main" id="{BDEBC6EC-7674-9087-0321-74ED3CD63DEE}"/>
              </a:ext>
            </a:extLst>
          </p:cNvPr>
          <p:cNvPicPr>
            <a:picLocks noChangeAspect="1"/>
          </p:cNvPicPr>
          <p:nvPr/>
        </p:nvPicPr>
        <p:blipFill>
          <a:blip r:embed="rId5"/>
          <a:stretch>
            <a:fillRect/>
          </a:stretch>
        </p:blipFill>
        <p:spPr>
          <a:xfrm>
            <a:off x="6499587" y="3997413"/>
            <a:ext cx="5240694" cy="2603369"/>
          </a:xfrm>
          <a:prstGeom prst="rect">
            <a:avLst/>
          </a:prstGeom>
        </p:spPr>
      </p:pic>
    </p:spTree>
    <p:extLst>
      <p:ext uri="{BB962C8B-B14F-4D97-AF65-F5344CB8AC3E}">
        <p14:creationId xmlns:p14="http://schemas.microsoft.com/office/powerpoint/2010/main" val="3888763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5663F6-55A6-649F-AE5F-525D2661344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82EAB20-71C4-3556-E12D-FEEA904CC8EA}"/>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F56348A6-634F-D962-0173-3A1591633949}"/>
              </a:ext>
            </a:extLst>
          </p:cNvPr>
          <p:cNvPicPr>
            <a:picLocks noChangeAspect="1"/>
          </p:cNvPicPr>
          <p:nvPr/>
        </p:nvPicPr>
        <p:blipFill>
          <a:blip r:embed="rId2"/>
          <a:stretch>
            <a:fillRect/>
          </a:stretch>
        </p:blipFill>
        <p:spPr>
          <a:xfrm>
            <a:off x="1003971" y="1594481"/>
            <a:ext cx="10184058" cy="4908956"/>
          </a:xfrm>
          <a:prstGeom prst="rect">
            <a:avLst/>
          </a:prstGeom>
        </p:spPr>
      </p:pic>
    </p:spTree>
    <p:extLst>
      <p:ext uri="{BB962C8B-B14F-4D97-AF65-F5344CB8AC3E}">
        <p14:creationId xmlns:p14="http://schemas.microsoft.com/office/powerpoint/2010/main" val="307561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6" name="Picture 5">
            <a:extLst>
              <a:ext uri="{FF2B5EF4-FFF2-40B4-BE49-F238E27FC236}">
                <a16:creationId xmlns:a16="http://schemas.microsoft.com/office/drawing/2014/main" id="{8436E593-D186-D8DC-2C4E-F52ED478D7EB}"/>
              </a:ext>
            </a:extLst>
          </p:cNvPr>
          <p:cNvPicPr>
            <a:picLocks noChangeAspect="1"/>
          </p:cNvPicPr>
          <p:nvPr/>
        </p:nvPicPr>
        <p:blipFill>
          <a:blip r:embed="rId2"/>
          <a:stretch>
            <a:fillRect/>
          </a:stretch>
        </p:blipFill>
        <p:spPr>
          <a:xfrm>
            <a:off x="255104" y="1520890"/>
            <a:ext cx="11641427" cy="1636573"/>
          </a:xfrm>
          <a:prstGeom prst="rect">
            <a:avLst/>
          </a:prstGeom>
        </p:spPr>
      </p:pic>
      <p:pic>
        <p:nvPicPr>
          <p:cNvPr id="8" name="Picture 7">
            <a:extLst>
              <a:ext uri="{FF2B5EF4-FFF2-40B4-BE49-F238E27FC236}">
                <a16:creationId xmlns:a16="http://schemas.microsoft.com/office/drawing/2014/main" id="{F6785725-4ABB-67CC-0D7A-D826C733C62D}"/>
              </a:ext>
            </a:extLst>
          </p:cNvPr>
          <p:cNvPicPr>
            <a:picLocks noChangeAspect="1"/>
          </p:cNvPicPr>
          <p:nvPr/>
        </p:nvPicPr>
        <p:blipFill>
          <a:blip r:embed="rId3"/>
          <a:srcRect l="9374" t="13619" r="8012"/>
          <a:stretch>
            <a:fillRect/>
          </a:stretch>
        </p:blipFill>
        <p:spPr>
          <a:xfrm>
            <a:off x="121298" y="3157463"/>
            <a:ext cx="12070702" cy="3382242"/>
          </a:xfrm>
          <a:prstGeom prst="rect">
            <a:avLst/>
          </a:prstGeom>
        </p:spPr>
      </p:pic>
    </p:spTree>
    <p:extLst>
      <p:ext uri="{BB962C8B-B14F-4D97-AF65-F5344CB8AC3E}">
        <p14:creationId xmlns:p14="http://schemas.microsoft.com/office/powerpoint/2010/main" val="1635949419"/>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362</TotalTime>
  <Words>712</Words>
  <Application>Microsoft Office PowerPoint</Application>
  <PresentationFormat>Widescreen</PresentationFormat>
  <Paragraphs>60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Ramgiri Harshavardhan</cp:lastModifiedBy>
  <cp:revision>13</cp:revision>
  <dcterms:created xsi:type="dcterms:W3CDTF">2024-12-31T09:40:01Z</dcterms:created>
  <dcterms:modified xsi:type="dcterms:W3CDTF">2025-08-04T13:38:45Z</dcterms:modified>
</cp:coreProperties>
</file>