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Proxima Nova"/>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bold.fntdata"/><Relationship Id="rId23"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Italic.fntdata"/><Relationship Id="rId25"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6aa100cb3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6aa100cb3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d3d587a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d3d587a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d3d587a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d3d587a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d3d587a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d3d587a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d3d587a6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d3d587a6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d3dda24e8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d3dda24e8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d3dda24e8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d3dda24e8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d3dda24e8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d3dda24e8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d3dda24e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d3dda24e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d3dda24e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d3dda24e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d3dda24e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d3dda24e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aa100cb3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aa100cb3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aa100cb3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aa100cb3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aa100cb3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aa100cb3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aa100cb3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aa100cb3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aa100cb31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aa100cb3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Student Habits and Studying Methods Dataset	</a:t>
            </a:r>
            <a:endParaRPr/>
          </a:p>
        </p:txBody>
      </p:sp>
      <p:sp>
        <p:nvSpPr>
          <p:cNvPr id="60" name="Google Shape;60;p13"/>
          <p:cNvSpPr txBox="1"/>
          <p:nvPr>
            <p:ph idx="1" type="subTitle"/>
          </p:nvPr>
        </p:nvSpPr>
        <p:spPr>
          <a:xfrm>
            <a:off x="510450" y="3182348"/>
            <a:ext cx="8123100" cy="117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Mauricio Monje</a:t>
            </a:r>
            <a:endParaRPr/>
          </a:p>
          <a:p>
            <a:pPr indent="0" lvl="0" marL="0" rtl="0" algn="l">
              <a:spcBef>
                <a:spcPts val="0"/>
              </a:spcBef>
              <a:spcAft>
                <a:spcPts val="0"/>
              </a:spcAft>
              <a:buNone/>
            </a:pPr>
            <a:r>
              <a:rPr lang="en"/>
              <a:t>Sebastian Mejia</a:t>
            </a:r>
            <a:endParaRPr/>
          </a:p>
          <a:p>
            <a:pPr indent="0" lvl="0" marL="0" rtl="0" algn="l">
              <a:spcBef>
                <a:spcPts val="0"/>
              </a:spcBef>
              <a:spcAft>
                <a:spcPts val="0"/>
              </a:spcAft>
              <a:buNone/>
            </a:pPr>
            <a:r>
              <a:rPr lang="en"/>
              <a:t>Aditya Dwivedi</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KNN Regression </a:t>
            </a:r>
            <a:endParaRPr b="1">
              <a:solidFill>
                <a:schemeClr val="lt1"/>
              </a:solidFill>
            </a:endParaRPr>
          </a:p>
        </p:txBody>
      </p:sp>
      <p:sp>
        <p:nvSpPr>
          <p:cNvPr id="124" name="Google Shape;124;p22"/>
          <p:cNvSpPr txBox="1"/>
          <p:nvPr>
            <p:ph idx="1" type="body"/>
          </p:nvPr>
        </p:nvSpPr>
        <p:spPr>
          <a:xfrm>
            <a:off x="311700" y="1152475"/>
            <a:ext cx="5391300" cy="3629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lt1"/>
              </a:buClr>
              <a:buSzPct val="100000"/>
              <a:buChar char="●"/>
            </a:pPr>
            <a:r>
              <a:rPr lang="en">
                <a:solidFill>
                  <a:schemeClr val="lt1"/>
                </a:solidFill>
              </a:rPr>
              <a:t>Finally, we tested a KNN regression model with K=5, which represents the 5 </a:t>
            </a:r>
            <a:r>
              <a:rPr lang="en">
                <a:solidFill>
                  <a:schemeClr val="lt1"/>
                </a:solidFill>
              </a:rPr>
              <a:t>clost students based on all features and averages their GPA to predict a new student’s GPA.</a:t>
            </a:r>
            <a:endParaRPr>
              <a:solidFill>
                <a:schemeClr val="lt1"/>
              </a:solidFill>
            </a:endParaRPr>
          </a:p>
          <a:p>
            <a:pPr indent="-310832" lvl="1" marL="914400" rtl="0" algn="l">
              <a:spcBef>
                <a:spcPts val="0"/>
              </a:spcBef>
              <a:spcAft>
                <a:spcPts val="0"/>
              </a:spcAft>
              <a:buClr>
                <a:schemeClr val="lt1"/>
              </a:buClr>
              <a:buSzPct val="100000"/>
              <a:buChar char="○"/>
            </a:pPr>
            <a:r>
              <a:rPr lang="en">
                <a:solidFill>
                  <a:schemeClr val="lt1"/>
                </a:solidFill>
              </a:rPr>
              <a:t>As a result, we have achieved the following numbers: </a:t>
            </a:r>
            <a:endParaRPr>
              <a:solidFill>
                <a:schemeClr val="lt1"/>
              </a:solidFill>
            </a:endParaRPr>
          </a:p>
          <a:p>
            <a:pPr indent="-310832" lvl="2" marL="1371600" rtl="0" algn="l">
              <a:spcBef>
                <a:spcPts val="0"/>
              </a:spcBef>
              <a:spcAft>
                <a:spcPts val="0"/>
              </a:spcAft>
              <a:buClr>
                <a:schemeClr val="lt1"/>
              </a:buClr>
              <a:buSzPct val="100000"/>
              <a:buChar char="■"/>
            </a:pPr>
            <a:r>
              <a:rPr lang="en">
                <a:solidFill>
                  <a:schemeClr val="lt1"/>
                </a:solidFill>
              </a:rPr>
              <a:t>R</a:t>
            </a:r>
            <a:r>
              <a:rPr baseline="30000" lang="en">
                <a:solidFill>
                  <a:schemeClr val="lt1"/>
                </a:solidFill>
              </a:rPr>
              <a:t>2</a:t>
            </a:r>
            <a:r>
              <a:rPr lang="en">
                <a:solidFill>
                  <a:schemeClr val="lt1"/>
                </a:solidFill>
              </a:rPr>
              <a:t> = 0.438, this means that there was a 43.8% variability in GPA, performing much lower than the Linear Regression model.</a:t>
            </a:r>
            <a:endParaRPr>
              <a:solidFill>
                <a:schemeClr val="lt1"/>
              </a:solidFill>
            </a:endParaRPr>
          </a:p>
          <a:p>
            <a:pPr indent="-310832" lvl="2" marL="1371600" rtl="0" algn="l">
              <a:spcBef>
                <a:spcPts val="0"/>
              </a:spcBef>
              <a:spcAft>
                <a:spcPts val="0"/>
              </a:spcAft>
              <a:buClr>
                <a:schemeClr val="lt1"/>
              </a:buClr>
              <a:buSzPct val="100000"/>
              <a:buChar char="■"/>
            </a:pPr>
            <a:r>
              <a:rPr lang="en">
                <a:solidFill>
                  <a:schemeClr val="lt1"/>
                </a:solidFill>
              </a:rPr>
              <a:t>MAE (Mean Absolute Error) = 0.276, on average, the model’s predictions are off by 0.276 GPA points.</a:t>
            </a:r>
            <a:endParaRPr>
              <a:solidFill>
                <a:schemeClr val="lt1"/>
              </a:solidFill>
            </a:endParaRPr>
          </a:p>
          <a:p>
            <a:pPr indent="-310832" lvl="2" marL="1371600" rtl="0" algn="l">
              <a:spcBef>
                <a:spcPts val="0"/>
              </a:spcBef>
              <a:spcAft>
                <a:spcPts val="0"/>
              </a:spcAft>
              <a:buClr>
                <a:schemeClr val="lt1"/>
              </a:buClr>
              <a:buSzPct val="100000"/>
              <a:buChar char="■"/>
            </a:pPr>
            <a:r>
              <a:rPr lang="en">
                <a:solidFill>
                  <a:schemeClr val="lt1"/>
                </a:solidFill>
              </a:rPr>
              <a:t>RMSE (Root Mean Squared Error) = 0.344, RMSE is similar to MAE, but it punishes larger error made which is shown from the result. </a:t>
            </a:r>
            <a:endParaRPr>
              <a:solidFill>
                <a:schemeClr val="lt1"/>
              </a:solidFill>
            </a:endParaRPr>
          </a:p>
          <a:p>
            <a:pPr indent="-334327" lvl="0" marL="457200" rtl="0" algn="l">
              <a:spcBef>
                <a:spcPts val="0"/>
              </a:spcBef>
              <a:spcAft>
                <a:spcPts val="0"/>
              </a:spcAft>
              <a:buClr>
                <a:schemeClr val="lt1"/>
              </a:buClr>
              <a:buSzPct val="100000"/>
              <a:buChar char="●"/>
            </a:pPr>
            <a:r>
              <a:rPr lang="en">
                <a:solidFill>
                  <a:schemeClr val="lt1"/>
                </a:solidFill>
              </a:rPr>
              <a:t>From our results, the KNN model had lower R</a:t>
            </a:r>
            <a:r>
              <a:rPr baseline="30000" lang="en">
                <a:solidFill>
                  <a:schemeClr val="lt1"/>
                </a:solidFill>
              </a:rPr>
              <a:t>2</a:t>
            </a:r>
            <a:r>
              <a:rPr lang="en">
                <a:solidFill>
                  <a:schemeClr val="lt1"/>
                </a:solidFill>
              </a:rPr>
              <a:t> and higher error than Linear Regression. Not </a:t>
            </a:r>
            <a:r>
              <a:rPr lang="en">
                <a:solidFill>
                  <a:schemeClr val="lt1"/>
                </a:solidFill>
              </a:rPr>
              <a:t>the</a:t>
            </a:r>
            <a:r>
              <a:rPr lang="en">
                <a:solidFill>
                  <a:schemeClr val="lt1"/>
                </a:solidFill>
              </a:rPr>
              <a:t> best, but also not the worst and did fairly reasonable. </a:t>
            </a:r>
            <a:endParaRPr>
              <a:solidFill>
                <a:schemeClr val="lt1"/>
              </a:solidFill>
            </a:endParaRPr>
          </a:p>
        </p:txBody>
      </p:sp>
      <p:pic>
        <p:nvPicPr>
          <p:cNvPr id="125" name="Google Shape;125;p22" title="Screenshot_400.png"/>
          <p:cNvPicPr preferRelativeResize="0"/>
          <p:nvPr/>
        </p:nvPicPr>
        <p:blipFill>
          <a:blip r:embed="rId3">
            <a:alphaModFix/>
          </a:blip>
          <a:stretch>
            <a:fillRect/>
          </a:stretch>
        </p:blipFill>
        <p:spPr>
          <a:xfrm>
            <a:off x="6183113" y="2560625"/>
            <a:ext cx="2924175" cy="600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Advanced Models &amp; Model Comparison</a:t>
            </a:r>
            <a:r>
              <a:rPr b="1" lang="en">
                <a:solidFill>
                  <a:schemeClr val="lt1"/>
                </a:solidFill>
              </a:rPr>
              <a:t> </a:t>
            </a:r>
            <a:endParaRPr b="1">
              <a:solidFill>
                <a:schemeClr val="lt1"/>
              </a:solidFill>
            </a:endParaRPr>
          </a:p>
        </p:txBody>
      </p:sp>
      <p:sp>
        <p:nvSpPr>
          <p:cNvPr id="131" name="Google Shape;131;p23"/>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Built 2 models</a:t>
            </a:r>
            <a:r>
              <a:rPr lang="en">
                <a:solidFill>
                  <a:schemeClr val="lt1"/>
                </a:solidFill>
              </a:rPr>
              <a: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Support Vector Machine (SVM)</a:t>
            </a:r>
            <a:r>
              <a:rPr lang="en">
                <a:solidFill>
                  <a:schemeClr val="lt1"/>
                </a:solidFill>
              </a:rPr>
              <a:t>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Decision Tree</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Added an ensemble model:</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Random Forest</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Compared all models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Encountered challenges with model training taking 30 minutes to complete.</a:t>
            </a:r>
            <a:endParaRPr>
              <a:solidFill>
                <a:schemeClr val="lt1"/>
              </a:solidFill>
            </a:endParaRPr>
          </a:p>
          <a:p>
            <a:pPr indent="0" lvl="0" marL="0" rtl="0" algn="l">
              <a:spcBef>
                <a:spcPts val="1200"/>
              </a:spcBef>
              <a:spcAft>
                <a:spcPts val="12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Support Vector Machine (SVM)</a:t>
            </a:r>
            <a:endParaRPr b="1">
              <a:solidFill>
                <a:schemeClr val="lt1"/>
              </a:solidFill>
            </a:endParaRPr>
          </a:p>
        </p:txBody>
      </p:sp>
      <p:sp>
        <p:nvSpPr>
          <p:cNvPr id="137" name="Google Shape;137;p24"/>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Why SVM?</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Good for both linear and non-linear relationships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Works well with high-dimensional data</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Initial Challenge: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First tried RBF kernel with default parameters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Training time exceeded 30 minutes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Needed to optimize for both performance and speed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Results weren’t great</a:t>
            </a:r>
            <a:r>
              <a:rPr lang="en">
                <a:solidFill>
                  <a:schemeClr val="lt1"/>
                </a:solidFill>
              </a:rPr>
              <a: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R² = -0.392 (worse than horizontal line)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MAE = 0.434 (high error)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RMSE = 0.541 (largest error spread)</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Decision Tree</a:t>
            </a:r>
            <a:endParaRPr b="1">
              <a:solidFill>
                <a:schemeClr val="lt1"/>
              </a:solidFill>
            </a:endParaRPr>
          </a:p>
        </p:txBody>
      </p:sp>
      <p:sp>
        <p:nvSpPr>
          <p:cNvPr id="143" name="Google Shape;143;p25"/>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Why Decision Tree?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Easy to understand and interpret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Can handle both numerical and categorical data</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No assumptions about data distribution</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Results: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R² = 0.112 (explains only 11.2% of variance)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MAE = 0.345 (high average error)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RMSE = 0.432 (large error spread)</a:t>
            </a:r>
            <a:endParaRPr>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7" name="Shape 147"/>
        <p:cNvGrpSpPr/>
        <p:nvPr/>
      </p:nvGrpSpPr>
      <p:grpSpPr>
        <a:xfrm>
          <a:off x="0" y="0"/>
          <a:ext cx="0" cy="0"/>
          <a:chOff x="0" y="0"/>
          <a:chExt cx="0" cy="0"/>
        </a:xfrm>
      </p:grpSpPr>
      <p:sp>
        <p:nvSpPr>
          <p:cNvPr id="148" name="Google Shape;14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Random Forest (Ensembl</a:t>
            </a:r>
            <a:r>
              <a:rPr b="1" lang="en">
                <a:solidFill>
                  <a:schemeClr val="lt1"/>
                </a:solidFill>
              </a:rPr>
              <a:t>e</a:t>
            </a:r>
            <a:r>
              <a:rPr b="1" lang="en">
                <a:solidFill>
                  <a:schemeClr val="lt1"/>
                </a:solidFill>
              </a:rPr>
              <a:t>)</a:t>
            </a:r>
            <a:endParaRPr b="1">
              <a:solidFill>
                <a:schemeClr val="lt1"/>
              </a:solidFill>
            </a:endParaRPr>
          </a:p>
        </p:txBody>
      </p:sp>
      <p:sp>
        <p:nvSpPr>
          <p:cNvPr id="149" name="Google Shape;149;p26"/>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Why Random Forest?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Combines multiple decision trees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Reduces overfitting through averaging</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Handles feature importance well</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Good </a:t>
            </a:r>
            <a:r>
              <a:rPr lang="en">
                <a:solidFill>
                  <a:schemeClr val="lt1"/>
                </a:solidFill>
              </a:rPr>
              <a:t>results: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R² = 0.579 (explains 57.9% of variance)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MAE = 0.239 (low average error)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RM</a:t>
            </a:r>
            <a:r>
              <a:rPr lang="en">
                <a:solidFill>
                  <a:schemeClr val="lt1"/>
                </a:solidFill>
              </a:rPr>
              <a:t>SE = 0.297 (best error spread)</a:t>
            </a: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Model Comparison</a:t>
            </a:r>
            <a:endParaRPr b="1">
              <a:solidFill>
                <a:schemeClr val="lt1"/>
              </a:solidFill>
            </a:endParaRPr>
          </a:p>
        </p:txBody>
      </p:sp>
      <p:sp>
        <p:nvSpPr>
          <p:cNvPr id="155" name="Google Shape;155;p27"/>
          <p:cNvSpPr txBox="1"/>
          <p:nvPr>
            <p:ph idx="1" type="body"/>
          </p:nvPr>
        </p:nvSpPr>
        <p:spPr>
          <a:xfrm>
            <a:off x="311700" y="1152475"/>
            <a:ext cx="43359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1. Linear Regression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Best R² (0.589)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Best MAE (0.235)</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RMSE: 0.344</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2. Random Forest (Close Second)</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Similar</a:t>
            </a:r>
            <a:r>
              <a:rPr lang="en">
                <a:solidFill>
                  <a:schemeClr val="lt1"/>
                </a:solidFill>
              </a:rPr>
              <a:t> R² (0.579)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Good MAE (0.239)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Best RMSE (0.297)</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3. KNN</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Decent R² (0.438)</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Good MAE (0.276)</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RMSE: 0.344</a:t>
            </a:r>
            <a:endParaRPr>
              <a:solidFill>
                <a:schemeClr val="lt1"/>
              </a:solidFill>
            </a:endParaRPr>
          </a:p>
        </p:txBody>
      </p:sp>
      <p:pic>
        <p:nvPicPr>
          <p:cNvPr id="156" name="Google Shape;156;p27"/>
          <p:cNvPicPr preferRelativeResize="0"/>
          <p:nvPr/>
        </p:nvPicPr>
        <p:blipFill>
          <a:blip r:embed="rId3">
            <a:alphaModFix/>
          </a:blip>
          <a:stretch>
            <a:fillRect/>
          </a:stretch>
        </p:blipFill>
        <p:spPr>
          <a:xfrm>
            <a:off x="5676400" y="2265200"/>
            <a:ext cx="2629725" cy="2572000"/>
          </a:xfrm>
          <a:prstGeom prst="rect">
            <a:avLst/>
          </a:prstGeom>
          <a:noFill/>
          <a:ln>
            <a:noFill/>
          </a:ln>
        </p:spPr>
      </p:pic>
      <p:pic>
        <p:nvPicPr>
          <p:cNvPr id="157" name="Google Shape;157;p27"/>
          <p:cNvPicPr preferRelativeResize="0"/>
          <p:nvPr/>
        </p:nvPicPr>
        <p:blipFill>
          <a:blip r:embed="rId4">
            <a:alphaModFix/>
          </a:blip>
          <a:stretch>
            <a:fillRect/>
          </a:stretch>
        </p:blipFill>
        <p:spPr>
          <a:xfrm>
            <a:off x="7005853" y="114825"/>
            <a:ext cx="2075897" cy="2106050"/>
          </a:xfrm>
          <a:prstGeom prst="rect">
            <a:avLst/>
          </a:prstGeom>
          <a:noFill/>
          <a:ln>
            <a:noFill/>
          </a:ln>
        </p:spPr>
      </p:pic>
      <p:pic>
        <p:nvPicPr>
          <p:cNvPr id="158" name="Google Shape;158;p27"/>
          <p:cNvPicPr preferRelativeResize="0"/>
          <p:nvPr/>
        </p:nvPicPr>
        <p:blipFill>
          <a:blip r:embed="rId5">
            <a:alphaModFix/>
          </a:blip>
          <a:stretch>
            <a:fillRect/>
          </a:stretch>
        </p:blipFill>
        <p:spPr>
          <a:xfrm>
            <a:off x="4864650" y="114825"/>
            <a:ext cx="2097462" cy="2106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What We Learned</a:t>
            </a:r>
            <a:endParaRPr b="1">
              <a:solidFill>
                <a:schemeClr val="lt1"/>
              </a:solidFill>
            </a:endParaRPr>
          </a:p>
        </p:txBody>
      </p:sp>
      <p:sp>
        <p:nvSpPr>
          <p:cNvPr id="164" name="Google Shape;164;p28"/>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Model Complexity vs Performance</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Simpler models can outperform complex ones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Linear Regression matched Random Forest</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Complex models need careful tuning</a:t>
            </a:r>
            <a:endParaRPr>
              <a:solidFill>
                <a:schemeClr val="lt1"/>
              </a:solidFill>
            </a:endParaRPr>
          </a:p>
          <a:p>
            <a:pPr indent="0" lvl="0" marL="0" rtl="0" algn="l">
              <a:spcBef>
                <a:spcPts val="1200"/>
              </a:spcBef>
              <a:spcAft>
                <a:spcPts val="0"/>
              </a:spcAft>
              <a:buNone/>
            </a:pPr>
            <a:r>
              <a:t/>
            </a:r>
            <a:endParaRPr>
              <a:solidFill>
                <a:schemeClr val="lt1"/>
              </a:solidFill>
            </a:endParaRPr>
          </a:p>
          <a:p>
            <a:pPr indent="-342900" lvl="0" marL="457200" rtl="0" algn="l">
              <a:spcBef>
                <a:spcPts val="1200"/>
              </a:spcBef>
              <a:spcAft>
                <a:spcPts val="0"/>
              </a:spcAft>
              <a:buClr>
                <a:schemeClr val="lt1"/>
              </a:buClr>
              <a:buSzPts val="1800"/>
              <a:buChar char="●"/>
            </a:pPr>
            <a:r>
              <a:rPr lang="en">
                <a:solidFill>
                  <a:schemeClr val="lt1"/>
                </a:solidFill>
              </a:rPr>
              <a:t>Power of Ensemble Methods</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Random Forest: R² improved from 0.112 to 0.579</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Combining weak learners created strong predictor</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Reduced overfitting while maintaining flexibility</a:t>
            </a:r>
            <a:endParaRPr>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9"/>
          <p:cNvSpPr txBox="1"/>
          <p:nvPr>
            <p:ph type="title"/>
          </p:nvPr>
        </p:nvSpPr>
        <p:spPr>
          <a:xfrm>
            <a:off x="1003425" y="968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lt1"/>
                </a:solidFill>
              </a:rPr>
              <a:t>Thank Yo</a:t>
            </a:r>
            <a:r>
              <a:rPr b="1" lang="en" sz="3600">
                <a:solidFill>
                  <a:schemeClr val="lt1"/>
                </a:solidFill>
              </a:rPr>
              <a:t>u</a:t>
            </a:r>
            <a:r>
              <a:rPr b="1" lang="en" sz="3600">
                <a:solidFill>
                  <a:schemeClr val="lt1"/>
                </a:solidFill>
              </a:rPr>
              <a:t>!</a:t>
            </a:r>
            <a:endParaRPr b="1" sz="3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Dataset Overview</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66" name="Google Shape;66;p14"/>
          <p:cNvSpPr txBox="1"/>
          <p:nvPr>
            <p:ph idx="1" type="body"/>
          </p:nvPr>
        </p:nvSpPr>
        <p:spPr>
          <a:xfrm>
            <a:off x="276225" y="1110350"/>
            <a:ext cx="8796600" cy="1241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Data for 1000+ students academic records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21 Columns( features) such as GPA, AttendanceRate, StudyHours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Contain Both Numeric and Categorical data</a:t>
            </a:r>
            <a:endParaRPr>
              <a:solidFill>
                <a:schemeClr val="lt1"/>
              </a:solidFill>
            </a:endParaRPr>
          </a:p>
        </p:txBody>
      </p:sp>
      <p:pic>
        <p:nvPicPr>
          <p:cNvPr id="67" name="Google Shape;67;p14"/>
          <p:cNvPicPr preferRelativeResize="0"/>
          <p:nvPr/>
        </p:nvPicPr>
        <p:blipFill>
          <a:blip r:embed="rId3">
            <a:alphaModFix/>
          </a:blip>
          <a:stretch>
            <a:fillRect/>
          </a:stretch>
        </p:blipFill>
        <p:spPr>
          <a:xfrm>
            <a:off x="1587950" y="2444374"/>
            <a:ext cx="5859175" cy="2032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 Cleaning</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73" name="Google Shape;73;p15"/>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Normalized column names (lowercase, no extra spaces)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Removed duplicates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Checked for missing values</a:t>
            </a:r>
            <a:endParaRPr>
              <a:solidFill>
                <a:schemeClr val="lt1"/>
              </a:solidFill>
            </a:endParaRPr>
          </a:p>
          <a:p>
            <a:pPr indent="0" lvl="0" marL="457200" rtl="0" algn="l">
              <a:spcBef>
                <a:spcPts val="1200"/>
              </a:spcBef>
              <a:spcAft>
                <a:spcPts val="0"/>
              </a:spcAft>
              <a:buNone/>
            </a:pPr>
            <a:r>
              <a:rPr lang="en" sz="1300">
                <a:solidFill>
                  <a:srgbClr val="EFEFEF"/>
                </a:solidFill>
              </a:rPr>
              <a:t>Ex.</a:t>
            </a:r>
            <a:endParaRPr sz="1300">
              <a:solidFill>
                <a:srgbClr val="EFEFEF"/>
              </a:solidFill>
            </a:endParaRPr>
          </a:p>
          <a:p>
            <a:pPr indent="0" lvl="0" marL="457200" rtl="0" algn="l">
              <a:lnSpc>
                <a:spcPct val="100000"/>
              </a:lnSpc>
              <a:spcBef>
                <a:spcPts val="1200"/>
              </a:spcBef>
              <a:spcAft>
                <a:spcPts val="0"/>
              </a:spcAft>
              <a:buNone/>
            </a:pPr>
            <a:r>
              <a:rPr lang="en" sz="1300">
                <a:solidFill>
                  <a:srgbClr val="EFEFEF"/>
                </a:solidFill>
              </a:rPr>
              <a:t>df.columns = df.columns.str.lower().str.strip()</a:t>
            </a:r>
            <a:endParaRPr sz="1300">
              <a:solidFill>
                <a:srgbClr val="EFEFEF"/>
              </a:solidFill>
            </a:endParaRPr>
          </a:p>
          <a:p>
            <a:pPr indent="0" lvl="0" marL="457200" rtl="0" algn="l">
              <a:lnSpc>
                <a:spcPct val="100000"/>
              </a:lnSpc>
              <a:spcBef>
                <a:spcPts val="1200"/>
              </a:spcBef>
              <a:spcAft>
                <a:spcPts val="0"/>
              </a:spcAft>
              <a:buNone/>
            </a:pPr>
            <a:r>
              <a:rPr lang="en" sz="1300">
                <a:solidFill>
                  <a:srgbClr val="EFEFEF"/>
                </a:solidFill>
              </a:rPr>
              <a:t>df = df.drop_duplicates()</a:t>
            </a:r>
            <a:endParaRPr sz="1300">
              <a:solidFill>
                <a:srgbClr val="EFEFEF"/>
              </a:solidFill>
            </a:endParaRPr>
          </a:p>
          <a:p>
            <a:pPr indent="0" lvl="0" marL="457200" rtl="0" algn="l">
              <a:lnSpc>
                <a:spcPct val="100000"/>
              </a:lnSpc>
              <a:spcBef>
                <a:spcPts val="1200"/>
              </a:spcBef>
              <a:spcAft>
                <a:spcPts val="1200"/>
              </a:spcAft>
              <a:buNone/>
            </a:pPr>
            <a:r>
              <a:rPr lang="en" sz="1300">
                <a:solidFill>
                  <a:srgbClr val="EFEFEF"/>
                </a:solidFill>
              </a:rPr>
              <a:t>df.isnull().sum()</a:t>
            </a:r>
            <a:endParaRPr>
              <a:solidFill>
                <a:srgbClr val="EFEFEF"/>
              </a:solidFill>
            </a:endParaRPr>
          </a:p>
        </p:txBody>
      </p:sp>
      <p:pic>
        <p:nvPicPr>
          <p:cNvPr id="74" name="Google Shape;74;p15"/>
          <p:cNvPicPr preferRelativeResize="0"/>
          <p:nvPr/>
        </p:nvPicPr>
        <p:blipFill>
          <a:blip r:embed="rId3">
            <a:alphaModFix/>
          </a:blip>
          <a:stretch>
            <a:fillRect/>
          </a:stretch>
        </p:blipFill>
        <p:spPr>
          <a:xfrm>
            <a:off x="5833275" y="824737"/>
            <a:ext cx="2999025" cy="3298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Placement &amp; Connections</a:t>
            </a:r>
            <a:endParaRPr b="1">
              <a:solidFill>
                <a:schemeClr val="lt1"/>
              </a:solidFill>
            </a:endParaRPr>
          </a:p>
          <a:p>
            <a:pPr indent="0" lvl="0" marL="0" rtl="0" algn="l">
              <a:spcBef>
                <a:spcPts val="0"/>
              </a:spcBef>
              <a:spcAft>
                <a:spcPts val="0"/>
              </a:spcAft>
              <a:buNone/>
            </a:pPr>
            <a:r>
              <a:t/>
            </a:r>
            <a:endParaRPr b="1">
              <a:solidFill>
                <a:schemeClr val="lt1"/>
              </a:solidFill>
            </a:endParaRPr>
          </a:p>
          <a:p>
            <a:pPr indent="0" lvl="0" marL="0" rtl="0" algn="l">
              <a:spcBef>
                <a:spcPts val="0"/>
              </a:spcBef>
              <a:spcAft>
                <a:spcPts val="0"/>
              </a:spcAft>
              <a:buNone/>
            </a:pPr>
            <a:r>
              <a:t/>
            </a:r>
            <a:endParaRPr b="1">
              <a:solidFill>
                <a:schemeClr val="lt1"/>
              </a:solidFill>
            </a:endParaRPr>
          </a:p>
        </p:txBody>
      </p:sp>
      <p:sp>
        <p:nvSpPr>
          <p:cNvPr id="80" name="Google Shape;80;p16"/>
          <p:cNvSpPr txBox="1"/>
          <p:nvPr>
            <p:ph idx="1" type="body"/>
          </p:nvPr>
        </p:nvSpPr>
        <p:spPr>
          <a:xfrm>
            <a:off x="311700" y="1152475"/>
            <a:ext cx="5391300" cy="362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lang="en">
                <a:solidFill>
                  <a:schemeClr val="lt1"/>
                </a:solidFill>
              </a:rPr>
              <a:t>Removed duplicate rows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All columns have 69,998 non-null entries</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No missing values detected</a:t>
            </a:r>
            <a:endParaRPr>
              <a:solidFill>
                <a:schemeClr val="lt1"/>
              </a:solidFill>
            </a:endParaRPr>
          </a:p>
          <a:p>
            <a:pPr indent="-342900" lvl="0" marL="457200" rtl="0" algn="l">
              <a:spcBef>
                <a:spcPts val="0"/>
              </a:spcBef>
              <a:spcAft>
                <a:spcPts val="0"/>
              </a:spcAft>
              <a:buClr>
                <a:schemeClr val="lt1"/>
              </a:buClr>
              <a:buSzPts val="1800"/>
              <a:buChar char="●"/>
            </a:pPr>
            <a:r>
              <a:rPr lang="en">
                <a:solidFill>
                  <a:schemeClr val="lt1"/>
                </a:solidFill>
              </a:rPr>
              <a:t>Mixed data types (int, float, object)</a:t>
            </a:r>
            <a:endParaRPr>
              <a:solidFill>
                <a:schemeClr val="lt1"/>
              </a:solidFill>
            </a:endParaRPr>
          </a:p>
          <a:p>
            <a:pPr indent="0" lvl="0" marL="0" rtl="0" algn="l">
              <a:spcBef>
                <a:spcPts val="1200"/>
              </a:spcBef>
              <a:spcAft>
                <a:spcPts val="1200"/>
              </a:spcAft>
              <a:buNone/>
            </a:pPr>
            <a:r>
              <a:t/>
            </a:r>
            <a:endParaRPr>
              <a:solidFill>
                <a:schemeClr val="lt1"/>
              </a:solidFill>
            </a:endParaRPr>
          </a:p>
        </p:txBody>
      </p:sp>
      <p:pic>
        <p:nvPicPr>
          <p:cNvPr id="81" name="Google Shape;81;p16"/>
          <p:cNvPicPr preferRelativeResize="0"/>
          <p:nvPr/>
        </p:nvPicPr>
        <p:blipFill>
          <a:blip r:embed="rId3">
            <a:alphaModFix/>
          </a:blip>
          <a:stretch>
            <a:fillRect/>
          </a:stretch>
        </p:blipFill>
        <p:spPr>
          <a:xfrm>
            <a:off x="5480950" y="526050"/>
            <a:ext cx="3281550" cy="411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Visualisations</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8" name="Google Shape;88;p17"/>
          <p:cNvPicPr preferRelativeResize="0"/>
          <p:nvPr/>
        </p:nvPicPr>
        <p:blipFill>
          <a:blip r:embed="rId3">
            <a:alphaModFix/>
          </a:blip>
          <a:stretch>
            <a:fillRect/>
          </a:stretch>
        </p:blipFill>
        <p:spPr>
          <a:xfrm>
            <a:off x="60025" y="904443"/>
            <a:ext cx="2503300" cy="1856900"/>
          </a:xfrm>
          <a:prstGeom prst="rect">
            <a:avLst/>
          </a:prstGeom>
          <a:noFill/>
          <a:ln>
            <a:noFill/>
          </a:ln>
        </p:spPr>
      </p:pic>
      <p:pic>
        <p:nvPicPr>
          <p:cNvPr id="89" name="Google Shape;89;p17"/>
          <p:cNvPicPr preferRelativeResize="0"/>
          <p:nvPr/>
        </p:nvPicPr>
        <p:blipFill>
          <a:blip r:embed="rId4">
            <a:alphaModFix/>
          </a:blip>
          <a:stretch>
            <a:fillRect/>
          </a:stretch>
        </p:blipFill>
        <p:spPr>
          <a:xfrm>
            <a:off x="456364" y="3052350"/>
            <a:ext cx="2213982" cy="1856900"/>
          </a:xfrm>
          <a:prstGeom prst="rect">
            <a:avLst/>
          </a:prstGeom>
          <a:noFill/>
          <a:ln>
            <a:noFill/>
          </a:ln>
        </p:spPr>
      </p:pic>
      <p:pic>
        <p:nvPicPr>
          <p:cNvPr id="90" name="Google Shape;90;p17"/>
          <p:cNvPicPr preferRelativeResize="0"/>
          <p:nvPr/>
        </p:nvPicPr>
        <p:blipFill>
          <a:blip r:embed="rId5">
            <a:alphaModFix/>
          </a:blip>
          <a:stretch>
            <a:fillRect/>
          </a:stretch>
        </p:blipFill>
        <p:spPr>
          <a:xfrm>
            <a:off x="5268325" y="951625"/>
            <a:ext cx="3875675" cy="3673851"/>
          </a:xfrm>
          <a:prstGeom prst="rect">
            <a:avLst/>
          </a:prstGeom>
          <a:noFill/>
          <a:ln>
            <a:noFill/>
          </a:ln>
        </p:spPr>
      </p:pic>
      <p:pic>
        <p:nvPicPr>
          <p:cNvPr id="91" name="Google Shape;91;p17"/>
          <p:cNvPicPr preferRelativeResize="0"/>
          <p:nvPr/>
        </p:nvPicPr>
        <p:blipFill>
          <a:blip r:embed="rId6">
            <a:alphaModFix/>
          </a:blip>
          <a:stretch>
            <a:fillRect/>
          </a:stretch>
        </p:blipFill>
        <p:spPr>
          <a:xfrm>
            <a:off x="2563325" y="1590950"/>
            <a:ext cx="3092825" cy="270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Data Preparation and Analysis	</a:t>
            </a:r>
            <a:endParaRPr b="1">
              <a:solidFill>
                <a:schemeClr val="lt1"/>
              </a:solidFill>
            </a:endParaRPr>
          </a:p>
        </p:txBody>
      </p:sp>
      <p:sp>
        <p:nvSpPr>
          <p:cNvPr id="97" name="Google Shape;97;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7027" lvl="0" marL="457200" rtl="0" algn="l">
              <a:lnSpc>
                <a:spcPct val="95000"/>
              </a:lnSpc>
              <a:spcBef>
                <a:spcPts val="0"/>
              </a:spcBef>
              <a:spcAft>
                <a:spcPts val="0"/>
              </a:spcAft>
              <a:buClr>
                <a:schemeClr val="lt1"/>
              </a:buClr>
              <a:buSzPts val="1865"/>
              <a:buChar char="●"/>
            </a:pPr>
            <a:r>
              <a:rPr lang="en" sz="1865">
                <a:solidFill>
                  <a:schemeClr val="lt1"/>
                </a:solidFill>
              </a:rPr>
              <a:t>After the EDA, we cleaned and prepared the dataset by making categorical variables into a </a:t>
            </a:r>
            <a:r>
              <a:rPr lang="en" sz="1865">
                <a:solidFill>
                  <a:schemeClr val="lt1"/>
                </a:solidFill>
              </a:rPr>
              <a:t>numeric</a:t>
            </a:r>
            <a:r>
              <a:rPr lang="en" sz="1865">
                <a:solidFill>
                  <a:schemeClr val="lt1"/>
                </a:solidFill>
              </a:rPr>
              <a:t> format using </a:t>
            </a:r>
            <a:r>
              <a:rPr b="1" lang="en" sz="1865">
                <a:solidFill>
                  <a:schemeClr val="lt1"/>
                </a:solidFill>
              </a:rPr>
              <a:t>one-hot encoding. </a:t>
            </a:r>
            <a:endParaRPr b="1" sz="1865">
              <a:solidFill>
                <a:schemeClr val="lt1"/>
              </a:solidFill>
            </a:endParaRPr>
          </a:p>
          <a:p>
            <a:pPr indent="-323532" lvl="1" marL="914400" rtl="0" algn="l">
              <a:lnSpc>
                <a:spcPct val="95000"/>
              </a:lnSpc>
              <a:spcBef>
                <a:spcPts val="0"/>
              </a:spcBef>
              <a:spcAft>
                <a:spcPts val="0"/>
              </a:spcAft>
              <a:buClr>
                <a:schemeClr val="lt1"/>
              </a:buClr>
              <a:buSzPts val="1495"/>
              <a:buChar char="○"/>
            </a:pPr>
            <a:r>
              <a:rPr lang="en" sz="1495">
                <a:solidFill>
                  <a:schemeClr val="lt1"/>
                </a:solidFill>
              </a:rPr>
              <a:t>All numerical features using </a:t>
            </a:r>
            <a:r>
              <a:rPr b="1" lang="en" sz="1495">
                <a:solidFill>
                  <a:schemeClr val="lt1"/>
                </a:solidFill>
              </a:rPr>
              <a:t>StandardScaler</a:t>
            </a:r>
            <a:r>
              <a:rPr lang="en" sz="1495">
                <a:solidFill>
                  <a:schemeClr val="lt1"/>
                </a:solidFill>
              </a:rPr>
              <a:t> were scaled appropriately to ensure fair weight during modeling. </a:t>
            </a:r>
            <a:r>
              <a:rPr lang="en" sz="1495">
                <a:solidFill>
                  <a:schemeClr val="lt1"/>
                </a:solidFill>
              </a:rPr>
              <a:t>This is highly useful for the models we’ll use like logistic and linear regression, which is highly sensitive to the scale of input data. </a:t>
            </a:r>
            <a:endParaRPr sz="1495">
              <a:solidFill>
                <a:schemeClr val="lt1"/>
              </a:solidFill>
            </a:endParaRPr>
          </a:p>
          <a:p>
            <a:pPr indent="-323532" lvl="1" marL="914400" rtl="0" algn="l">
              <a:lnSpc>
                <a:spcPct val="95000"/>
              </a:lnSpc>
              <a:spcBef>
                <a:spcPts val="0"/>
              </a:spcBef>
              <a:spcAft>
                <a:spcPts val="0"/>
              </a:spcAft>
              <a:buClr>
                <a:schemeClr val="lt1"/>
              </a:buClr>
              <a:buSzPts val="1495"/>
              <a:buChar char="○"/>
            </a:pPr>
            <a:r>
              <a:rPr lang="en" sz="1495">
                <a:solidFill>
                  <a:schemeClr val="lt1"/>
                </a:solidFill>
              </a:rPr>
              <a:t>Without the scaling, we’ll see that some features may dominate over others, simply because they have larger numerical values. </a:t>
            </a:r>
            <a:endParaRPr sz="1495">
              <a:solidFill>
                <a:schemeClr val="lt1"/>
              </a:solidFill>
            </a:endParaRPr>
          </a:p>
          <a:p>
            <a:pPr indent="-347027" lvl="0" marL="457200" rtl="0" algn="l">
              <a:lnSpc>
                <a:spcPct val="95000"/>
              </a:lnSpc>
              <a:spcBef>
                <a:spcPts val="0"/>
              </a:spcBef>
              <a:spcAft>
                <a:spcPts val="0"/>
              </a:spcAft>
              <a:buClr>
                <a:schemeClr val="lt1"/>
              </a:buClr>
              <a:buSzPts val="1865"/>
              <a:buChar char="●"/>
            </a:pPr>
            <a:r>
              <a:rPr lang="en" sz="1865">
                <a:solidFill>
                  <a:schemeClr val="lt1"/>
                </a:solidFill>
              </a:rPr>
              <a:t>For our project, GPA was selected as the target for our regression tasks, and for classification it was whether the student held a part-time job or not. We’re doing this to see key identifying factors that influence GPA the most. </a:t>
            </a:r>
            <a:endParaRPr sz="1865">
              <a:solidFill>
                <a:schemeClr val="lt1"/>
              </a:solidFill>
            </a:endParaRPr>
          </a:p>
          <a:p>
            <a:pPr indent="-323532" lvl="1" marL="914400" rtl="0" algn="l">
              <a:lnSpc>
                <a:spcPct val="95000"/>
              </a:lnSpc>
              <a:spcBef>
                <a:spcPts val="0"/>
              </a:spcBef>
              <a:spcAft>
                <a:spcPts val="0"/>
              </a:spcAft>
              <a:buClr>
                <a:schemeClr val="lt1"/>
              </a:buClr>
              <a:buSzPts val="1495"/>
              <a:buChar char="○"/>
            </a:pPr>
            <a:r>
              <a:rPr lang="en" sz="1495">
                <a:solidFill>
                  <a:schemeClr val="lt1"/>
                </a:solidFill>
              </a:rPr>
              <a:t>In regression models, since GPA is a continuous variable, it helps estimate its value and reveal how much variance is explainable using student data. In other words, a high R</a:t>
            </a:r>
            <a:r>
              <a:rPr baseline="30000" lang="en" sz="1495">
                <a:solidFill>
                  <a:schemeClr val="lt1"/>
                </a:solidFill>
              </a:rPr>
              <a:t>2</a:t>
            </a:r>
            <a:r>
              <a:rPr lang="en" sz="1495">
                <a:solidFill>
                  <a:schemeClr val="lt1"/>
                </a:solidFill>
              </a:rPr>
              <a:t> means the model is effective in capturing the underlying academic influences. </a:t>
            </a:r>
            <a:endParaRPr sz="1495">
              <a:solidFill>
                <a:schemeClr val="lt1"/>
              </a:solidFill>
            </a:endParaRPr>
          </a:p>
          <a:p>
            <a:pPr indent="0" lvl="0" marL="0" rtl="0" algn="l">
              <a:lnSpc>
                <a:spcPct val="95000"/>
              </a:lnSpc>
              <a:spcBef>
                <a:spcPts val="1200"/>
              </a:spcBef>
              <a:spcAft>
                <a:spcPts val="1200"/>
              </a:spcAft>
              <a:buSzPts val="1018"/>
              <a:buNone/>
            </a:pPr>
            <a:r>
              <a:t/>
            </a:r>
            <a:endParaRPr sz="1865">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rPr>
              <a:t>Feature Scaling and Train-Test Split</a:t>
            </a:r>
            <a:endParaRPr>
              <a:solidFill>
                <a:schemeClr val="lt1"/>
              </a:solidFill>
            </a:endParaRPr>
          </a:p>
        </p:txBody>
      </p:sp>
      <p:sp>
        <p:nvSpPr>
          <p:cNvPr id="103" name="Google Shape;103;p19"/>
          <p:cNvSpPr txBox="1"/>
          <p:nvPr>
            <p:ph idx="1" type="body"/>
          </p:nvPr>
        </p:nvSpPr>
        <p:spPr>
          <a:xfrm>
            <a:off x="311700" y="1152475"/>
            <a:ext cx="44781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lang="en">
                <a:solidFill>
                  <a:schemeClr val="lt1"/>
                </a:solidFill>
              </a:rPr>
              <a:t>We separate the dataset into features (x) and target variable (y), where the target is GPA as mentioned before. This is to simulate how the model will perform on new and unseen data to evaluate its performance.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For our model, we did an 80% training sample and 20% test </a:t>
            </a:r>
            <a:r>
              <a:rPr lang="en">
                <a:solidFill>
                  <a:schemeClr val="lt1"/>
                </a:solidFill>
              </a:rPr>
              <a:t>sample</a:t>
            </a:r>
            <a:r>
              <a:rPr lang="en">
                <a:solidFill>
                  <a:schemeClr val="lt1"/>
                </a:solidFill>
              </a:rPr>
              <a:t> from our data set.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This will be used for, mostly, our Linear, Poisson, and Negative Binomial Regression. </a:t>
            </a:r>
            <a:endParaRPr>
              <a:solidFill>
                <a:schemeClr val="lt1"/>
              </a:solidFill>
            </a:endParaRPr>
          </a:p>
        </p:txBody>
      </p:sp>
      <p:pic>
        <p:nvPicPr>
          <p:cNvPr id="104" name="Google Shape;104;p19"/>
          <p:cNvPicPr preferRelativeResize="0"/>
          <p:nvPr/>
        </p:nvPicPr>
        <p:blipFill>
          <a:blip r:embed="rId3">
            <a:alphaModFix/>
          </a:blip>
          <a:stretch>
            <a:fillRect/>
          </a:stretch>
        </p:blipFill>
        <p:spPr>
          <a:xfrm>
            <a:off x="5884500" y="1394150"/>
            <a:ext cx="2789975" cy="2789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Multiple Linear and Logistic Regression Models	</a:t>
            </a:r>
            <a:endParaRPr b="1">
              <a:solidFill>
                <a:schemeClr val="lt1"/>
              </a:solidFill>
            </a:endParaRPr>
          </a:p>
        </p:txBody>
      </p:sp>
      <p:sp>
        <p:nvSpPr>
          <p:cNvPr id="110" name="Google Shape;110;p20"/>
          <p:cNvSpPr txBox="1"/>
          <p:nvPr>
            <p:ph idx="1" type="body"/>
          </p:nvPr>
        </p:nvSpPr>
        <p:spPr>
          <a:xfrm>
            <a:off x="81125" y="1143600"/>
            <a:ext cx="62958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chemeClr val="lt1"/>
              </a:buClr>
              <a:buSzPct val="100000"/>
              <a:buChar char="●"/>
            </a:pPr>
            <a:r>
              <a:rPr lang="en">
                <a:solidFill>
                  <a:schemeClr val="lt1"/>
                </a:solidFill>
              </a:rPr>
              <a:t>First, we applied the Linear Regression portion to predict GPA. The model achieved an R</a:t>
            </a:r>
            <a:r>
              <a:rPr baseline="30000" lang="en">
                <a:solidFill>
                  <a:schemeClr val="lt1"/>
                </a:solidFill>
              </a:rPr>
              <a:t>2</a:t>
            </a:r>
            <a:r>
              <a:rPr lang="en">
                <a:solidFill>
                  <a:schemeClr val="lt1"/>
                </a:solidFill>
              </a:rPr>
              <a:t> value of approximately </a:t>
            </a:r>
            <a:r>
              <a:rPr b="1" lang="en">
                <a:solidFill>
                  <a:schemeClr val="lt1"/>
                </a:solidFill>
              </a:rPr>
              <a:t>0.589, </a:t>
            </a:r>
            <a:r>
              <a:rPr lang="en">
                <a:solidFill>
                  <a:schemeClr val="lt1"/>
                </a:solidFill>
              </a:rPr>
              <a:t>meaning it explained nearly 59% of the variation in GPA. The Root </a:t>
            </a:r>
            <a:r>
              <a:rPr lang="en">
                <a:solidFill>
                  <a:schemeClr val="lt1"/>
                </a:solidFill>
              </a:rPr>
              <a:t>Mean</a:t>
            </a:r>
            <a:r>
              <a:rPr lang="en">
                <a:solidFill>
                  <a:schemeClr val="lt1"/>
                </a:solidFill>
              </a:rPr>
              <a:t> Squared Error was around 0.294, </a:t>
            </a:r>
            <a:r>
              <a:rPr lang="en">
                <a:solidFill>
                  <a:schemeClr val="lt1"/>
                </a:solidFill>
              </a:rPr>
              <a:t>meaning</a:t>
            </a:r>
            <a:r>
              <a:rPr lang="en">
                <a:solidFill>
                  <a:schemeClr val="lt1"/>
                </a:solidFill>
              </a:rPr>
              <a:t> the model’s predictions typically different from actual value by about </a:t>
            </a:r>
            <a:r>
              <a:rPr b="1" lang="en">
                <a:solidFill>
                  <a:schemeClr val="lt1"/>
                </a:solidFill>
              </a:rPr>
              <a:t>0.29 GPA points</a:t>
            </a:r>
            <a:r>
              <a:rPr lang="en">
                <a:solidFill>
                  <a:schemeClr val="lt1"/>
                </a:solidFill>
              </a:rPr>
              <a:t>.</a:t>
            </a:r>
            <a:endParaRPr>
              <a:solidFill>
                <a:schemeClr val="lt1"/>
              </a:solidFill>
            </a:endParaRPr>
          </a:p>
          <a:p>
            <a:pPr indent="0" lvl="0" marL="0" rtl="0" algn="l">
              <a:spcBef>
                <a:spcPts val="1200"/>
              </a:spcBef>
              <a:spcAft>
                <a:spcPts val="0"/>
              </a:spcAft>
              <a:buNone/>
            </a:pPr>
            <a:r>
              <a:t/>
            </a:r>
            <a:endParaRPr>
              <a:solidFill>
                <a:schemeClr val="lt1"/>
              </a:solidFill>
            </a:endParaRPr>
          </a:p>
          <a:p>
            <a:pPr indent="-325755" lvl="0" marL="457200" rtl="0" algn="l">
              <a:spcBef>
                <a:spcPts val="1200"/>
              </a:spcBef>
              <a:spcAft>
                <a:spcPts val="0"/>
              </a:spcAft>
              <a:buClr>
                <a:schemeClr val="lt1"/>
              </a:buClr>
              <a:buSzPct val="100000"/>
              <a:buChar char="●"/>
            </a:pPr>
            <a:r>
              <a:rPr lang="en">
                <a:solidFill>
                  <a:schemeClr val="lt1"/>
                </a:solidFill>
              </a:rPr>
              <a:t>The Logistic Regression classified whether student has a part-time job </a:t>
            </a:r>
            <a:r>
              <a:rPr b="1" lang="en">
                <a:solidFill>
                  <a:schemeClr val="lt1"/>
                </a:solidFill>
              </a:rPr>
              <a:t>(Yes - 1 or No - 0)</a:t>
            </a:r>
            <a:r>
              <a:rPr lang="en">
                <a:solidFill>
                  <a:schemeClr val="lt1"/>
                </a:solidFill>
              </a:rPr>
              <a:t>, and, surprisingly, the model made perfect predictions on the test set, </a:t>
            </a:r>
            <a:r>
              <a:rPr b="1" lang="en">
                <a:solidFill>
                  <a:schemeClr val="lt1"/>
                </a:solidFill>
              </a:rPr>
              <a:t>achieving and ROC AUC of 1.0</a:t>
            </a:r>
            <a:r>
              <a:rPr lang="en">
                <a:solidFill>
                  <a:schemeClr val="lt1"/>
                </a:solidFill>
              </a:rPr>
              <a:t>, meaning something went wrong. The confusion matrix found </a:t>
            </a:r>
            <a:r>
              <a:rPr b="1" lang="en">
                <a:solidFill>
                  <a:schemeClr val="lt1"/>
                </a:solidFill>
              </a:rPr>
              <a:t>no false positives or false negatives</a:t>
            </a:r>
            <a:r>
              <a:rPr lang="en">
                <a:solidFill>
                  <a:schemeClr val="lt1"/>
                </a:solidFill>
              </a:rPr>
              <a:t> which means something is an issue, such as data leakage or an overly simple classification task where features strongly correlate with the target. </a:t>
            </a:r>
            <a:endParaRPr>
              <a:solidFill>
                <a:schemeClr val="lt1"/>
              </a:solidFill>
            </a:endParaRPr>
          </a:p>
        </p:txBody>
      </p:sp>
      <p:pic>
        <p:nvPicPr>
          <p:cNvPr id="111" name="Google Shape;111;p20"/>
          <p:cNvPicPr preferRelativeResize="0"/>
          <p:nvPr/>
        </p:nvPicPr>
        <p:blipFill>
          <a:blip r:embed="rId3">
            <a:alphaModFix/>
          </a:blip>
          <a:stretch>
            <a:fillRect/>
          </a:stretch>
        </p:blipFill>
        <p:spPr>
          <a:xfrm>
            <a:off x="6828256" y="2293093"/>
            <a:ext cx="1889975" cy="111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chemeClr val="lt1"/>
                </a:solidFill>
              </a:rPr>
              <a:t>Poisson Regression</a:t>
            </a:r>
            <a:endParaRPr b="1">
              <a:solidFill>
                <a:schemeClr val="lt1"/>
              </a:solidFill>
            </a:endParaRPr>
          </a:p>
        </p:txBody>
      </p:sp>
      <p:sp>
        <p:nvSpPr>
          <p:cNvPr id="117" name="Google Shape;117;p21"/>
          <p:cNvSpPr txBox="1"/>
          <p:nvPr>
            <p:ph idx="1" type="body"/>
          </p:nvPr>
        </p:nvSpPr>
        <p:spPr>
          <a:xfrm>
            <a:off x="311700" y="1152475"/>
            <a:ext cx="5533200" cy="3815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lang="en">
                <a:solidFill>
                  <a:schemeClr val="lt1"/>
                </a:solidFill>
              </a:rPr>
              <a:t>The Poisson </a:t>
            </a:r>
            <a:r>
              <a:rPr lang="en">
                <a:solidFill>
                  <a:schemeClr val="lt1"/>
                </a:solidFill>
              </a:rPr>
              <a:t>Regression</a:t>
            </a:r>
            <a:r>
              <a:rPr lang="en">
                <a:solidFill>
                  <a:schemeClr val="lt1"/>
                </a:solidFill>
              </a:rPr>
              <a:t> is a type of generalized linear model that is used </a:t>
            </a:r>
            <a:r>
              <a:rPr lang="en">
                <a:solidFill>
                  <a:schemeClr val="lt1"/>
                </a:solidFill>
              </a:rPr>
              <a:t>for modeling</a:t>
            </a:r>
            <a:r>
              <a:rPr lang="en">
                <a:solidFill>
                  <a:schemeClr val="lt1"/>
                </a:solidFill>
              </a:rPr>
              <a:t> count data. It assumes the target variable is a count and follows a Poisson distribution, where the variance is equal to mean.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In our case, we applied it to predict GPA, which resulted in the AIC being </a:t>
            </a:r>
            <a:r>
              <a:rPr b="1" lang="en">
                <a:solidFill>
                  <a:schemeClr val="lt1"/>
                </a:solidFill>
              </a:rPr>
              <a:t>168,613. </a:t>
            </a:r>
            <a:r>
              <a:rPr lang="en">
                <a:solidFill>
                  <a:schemeClr val="lt1"/>
                </a:solidFill>
              </a:rPr>
              <a:t>AIC is a measure of how well the model fits the data while penalizing complexity. The lower it is, the better; in our case, we resulted in a very high count, making it a very poor fit for this type of model. </a:t>
            </a:r>
            <a:endParaRPr>
              <a:solidFill>
                <a:schemeClr val="lt1"/>
              </a:solidFill>
            </a:endParaRPr>
          </a:p>
          <a:p>
            <a:pPr indent="-317500" lvl="1" marL="914400" rtl="0" algn="l">
              <a:spcBef>
                <a:spcPts val="0"/>
              </a:spcBef>
              <a:spcAft>
                <a:spcPts val="0"/>
              </a:spcAft>
              <a:buClr>
                <a:schemeClr val="lt1"/>
              </a:buClr>
              <a:buSzPts val="1400"/>
              <a:buChar char="○"/>
            </a:pPr>
            <a:r>
              <a:rPr lang="en">
                <a:solidFill>
                  <a:schemeClr val="lt1"/>
                </a:solidFill>
              </a:rPr>
              <a:t>The explanation to why it performed so poorly is because GPA is not count data, </a:t>
            </a:r>
            <a:r>
              <a:rPr lang="en">
                <a:solidFill>
                  <a:schemeClr val="lt1"/>
                </a:solidFill>
              </a:rPr>
              <a:t>it's</a:t>
            </a:r>
            <a:r>
              <a:rPr lang="en">
                <a:solidFill>
                  <a:schemeClr val="lt1"/>
                </a:solidFill>
              </a:rPr>
              <a:t> a </a:t>
            </a:r>
            <a:r>
              <a:rPr lang="en">
                <a:solidFill>
                  <a:schemeClr val="lt1"/>
                </a:solidFill>
              </a:rPr>
              <a:t>continuous</a:t>
            </a:r>
            <a:r>
              <a:rPr lang="en">
                <a:solidFill>
                  <a:schemeClr val="lt1"/>
                </a:solidFill>
              </a:rPr>
              <a:t> variable that isn’t suited for the Poisson Regression. But, for the sake of testing, we wanted to see how it would perform with a variety of models.  </a:t>
            </a:r>
            <a:endParaRPr>
              <a:solidFill>
                <a:schemeClr val="lt1"/>
              </a:solidFill>
            </a:endParaRPr>
          </a:p>
        </p:txBody>
      </p:sp>
      <p:pic>
        <p:nvPicPr>
          <p:cNvPr id="118" name="Google Shape;118;p21" title="Screenshot_401.png"/>
          <p:cNvPicPr preferRelativeResize="0"/>
          <p:nvPr/>
        </p:nvPicPr>
        <p:blipFill>
          <a:blip r:embed="rId3">
            <a:alphaModFix/>
          </a:blip>
          <a:stretch>
            <a:fillRect/>
          </a:stretch>
        </p:blipFill>
        <p:spPr>
          <a:xfrm>
            <a:off x="5944100" y="904075"/>
            <a:ext cx="2975903" cy="38209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