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d4721d418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d4721d418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d492e6a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d492e6a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d492e6a1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d492e6a1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d492e6a1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d492e6a1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3d492e6a1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d492e6a1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d492e6a1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d492e6a1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d492e6a1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d492e6a1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af276a88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af276a88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af276a88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af276a88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af276a8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af276a8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af276a88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af276a88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af276a88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af276a88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d4721d41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d4721d41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3d4721d418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d4721d41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d4721d418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d4721d418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2223825"/>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Comparing SHAP and LIME on Real-World</a:t>
            </a:r>
            <a:endParaRPr/>
          </a:p>
          <a:p>
            <a:pPr indent="0" lvl="0" marL="0" rtl="0" algn="l">
              <a:spcBef>
                <a:spcPts val="0"/>
              </a:spcBef>
              <a:spcAft>
                <a:spcPts val="0"/>
              </a:spcAft>
              <a:buNone/>
            </a:pPr>
            <a:r>
              <a:rPr lang="en"/>
              <a:t>Tabular Classification Tasks</a:t>
            </a:r>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Mauricio Monje, Sebastian Mejia, Aditya Dwivedi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EDA on Titanic Dataset</a:t>
            </a:r>
            <a:endParaRPr>
              <a:solidFill>
                <a:schemeClr val="lt1"/>
              </a:solidFill>
            </a:endParaRPr>
          </a:p>
        </p:txBody>
      </p:sp>
      <p:pic>
        <p:nvPicPr>
          <p:cNvPr id="122" name="Google Shape;122;p22"/>
          <p:cNvPicPr preferRelativeResize="0"/>
          <p:nvPr/>
        </p:nvPicPr>
        <p:blipFill>
          <a:blip r:embed="rId3">
            <a:alphaModFix/>
          </a:blip>
          <a:stretch>
            <a:fillRect/>
          </a:stretch>
        </p:blipFill>
        <p:spPr>
          <a:xfrm>
            <a:off x="112925" y="1017725"/>
            <a:ext cx="5188550" cy="3269150"/>
          </a:xfrm>
          <a:prstGeom prst="rect">
            <a:avLst/>
          </a:prstGeom>
          <a:noFill/>
          <a:ln>
            <a:noFill/>
          </a:ln>
        </p:spPr>
      </p:pic>
      <p:pic>
        <p:nvPicPr>
          <p:cNvPr id="123" name="Google Shape;123;p22"/>
          <p:cNvPicPr preferRelativeResize="0"/>
          <p:nvPr/>
        </p:nvPicPr>
        <p:blipFill>
          <a:blip r:embed="rId4">
            <a:alphaModFix/>
          </a:blip>
          <a:stretch>
            <a:fillRect/>
          </a:stretch>
        </p:blipFill>
        <p:spPr>
          <a:xfrm>
            <a:off x="5572350" y="2517425"/>
            <a:ext cx="2907999" cy="2512500"/>
          </a:xfrm>
          <a:prstGeom prst="rect">
            <a:avLst/>
          </a:prstGeom>
          <a:noFill/>
          <a:ln>
            <a:noFill/>
          </a:ln>
        </p:spPr>
      </p:pic>
      <p:pic>
        <p:nvPicPr>
          <p:cNvPr id="124" name="Google Shape;124;p22"/>
          <p:cNvPicPr preferRelativeResize="0"/>
          <p:nvPr/>
        </p:nvPicPr>
        <p:blipFill>
          <a:blip r:embed="rId5">
            <a:alphaModFix/>
          </a:blip>
          <a:stretch>
            <a:fillRect/>
          </a:stretch>
        </p:blipFill>
        <p:spPr>
          <a:xfrm>
            <a:off x="5653188" y="0"/>
            <a:ext cx="2746328" cy="251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Methodology and Data Preparation</a:t>
            </a:r>
            <a:endParaRPr>
              <a:solidFill>
                <a:schemeClr val="lt1"/>
              </a:solidFill>
            </a:endParaRPr>
          </a:p>
        </p:txBody>
      </p:sp>
      <p:sp>
        <p:nvSpPr>
          <p:cNvPr id="130" name="Google Shape;130;p23"/>
          <p:cNvSpPr txBox="1"/>
          <p:nvPr>
            <p:ph idx="1" type="body"/>
          </p:nvPr>
        </p:nvSpPr>
        <p:spPr>
          <a:xfrm>
            <a:off x="311700" y="1152475"/>
            <a:ext cx="8520600" cy="3773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1900">
                <a:solidFill>
                  <a:schemeClr val="lt1"/>
                </a:solidFill>
              </a:rPr>
              <a:t>Datasets Used</a:t>
            </a:r>
            <a:endParaRPr sz="1900">
              <a:solidFill>
                <a:schemeClr val="lt1"/>
              </a:solidFill>
            </a:endParaRPr>
          </a:p>
          <a:p>
            <a:pPr indent="-300037" lvl="0" marL="457200" rtl="0" algn="l">
              <a:spcBef>
                <a:spcPts val="1200"/>
              </a:spcBef>
              <a:spcAft>
                <a:spcPts val="0"/>
              </a:spcAft>
              <a:buClr>
                <a:schemeClr val="lt1"/>
              </a:buClr>
              <a:buSzPct val="100000"/>
              <a:buChar char="●"/>
            </a:pPr>
            <a:r>
              <a:rPr lang="en">
                <a:solidFill>
                  <a:schemeClr val="lt1"/>
                </a:solidFill>
              </a:rPr>
              <a:t>Heart Disease (binary classification)</a:t>
            </a:r>
            <a:endParaRPr>
              <a:solidFill>
                <a:schemeClr val="lt1"/>
              </a:solidFill>
            </a:endParaRPr>
          </a:p>
          <a:p>
            <a:pPr indent="-300037" lvl="0" marL="457200" rtl="0" algn="l">
              <a:spcBef>
                <a:spcPts val="0"/>
              </a:spcBef>
              <a:spcAft>
                <a:spcPts val="0"/>
              </a:spcAft>
              <a:buClr>
                <a:schemeClr val="lt1"/>
              </a:buClr>
              <a:buSzPct val="94736"/>
              <a:buChar char="●"/>
            </a:pPr>
            <a:r>
              <a:rPr lang="en">
                <a:solidFill>
                  <a:schemeClr val="lt1"/>
                </a:solidFill>
              </a:rPr>
              <a:t>Student Performance (grade prediction)</a:t>
            </a:r>
            <a:r>
              <a:rPr lang="en">
                <a:solidFill>
                  <a:schemeClr val="lt1"/>
                </a:solidFill>
              </a:rPr>
              <a:t> </a:t>
            </a:r>
            <a:endParaRPr sz="1900">
              <a:solidFill>
                <a:schemeClr val="lt1"/>
              </a:solidFill>
            </a:endParaRPr>
          </a:p>
          <a:p>
            <a:pPr indent="0" lvl="0" marL="0" rtl="0" algn="l">
              <a:spcBef>
                <a:spcPts val="1200"/>
              </a:spcBef>
              <a:spcAft>
                <a:spcPts val="0"/>
              </a:spcAft>
              <a:buNone/>
            </a:pPr>
            <a:r>
              <a:rPr lang="en" sz="1900">
                <a:solidFill>
                  <a:schemeClr val="lt1"/>
                </a:solidFill>
              </a:rPr>
              <a:t>Data Processing</a:t>
            </a:r>
            <a:endParaRPr sz="1900">
              <a:solidFill>
                <a:schemeClr val="lt1"/>
              </a:solidFill>
            </a:endParaRPr>
          </a:p>
          <a:p>
            <a:pPr indent="-304006" lvl="0" marL="457200" rtl="0" algn="l">
              <a:spcBef>
                <a:spcPts val="1200"/>
              </a:spcBef>
              <a:spcAft>
                <a:spcPts val="0"/>
              </a:spcAft>
              <a:buClr>
                <a:schemeClr val="lt1"/>
              </a:buClr>
              <a:buSzPct val="100000"/>
              <a:buChar char="●"/>
            </a:pPr>
            <a:r>
              <a:rPr lang="en" sz="1900">
                <a:solidFill>
                  <a:schemeClr val="lt1"/>
                </a:solidFill>
              </a:rPr>
              <a:t>Standardized numerical features (mean ≈ 0, std ≈ 1)</a:t>
            </a:r>
            <a:endParaRPr sz="1900">
              <a:solidFill>
                <a:schemeClr val="lt1"/>
              </a:solidFill>
            </a:endParaRPr>
          </a:p>
          <a:p>
            <a:pPr indent="-304006" lvl="0" marL="457200" rtl="0" algn="l">
              <a:spcBef>
                <a:spcPts val="0"/>
              </a:spcBef>
              <a:spcAft>
                <a:spcPts val="0"/>
              </a:spcAft>
              <a:buClr>
                <a:schemeClr val="lt1"/>
              </a:buClr>
              <a:buSzPct val="100000"/>
              <a:buChar char="●"/>
            </a:pPr>
            <a:r>
              <a:rPr lang="en" sz="1900">
                <a:solidFill>
                  <a:schemeClr val="lt1"/>
                </a:solidFill>
              </a:rPr>
              <a:t>Encoded categorical variables</a:t>
            </a:r>
            <a:endParaRPr sz="1900">
              <a:solidFill>
                <a:schemeClr val="lt1"/>
              </a:solidFill>
            </a:endParaRPr>
          </a:p>
          <a:p>
            <a:pPr indent="0" lvl="0" marL="0" rtl="0" algn="l">
              <a:spcBef>
                <a:spcPts val="1200"/>
              </a:spcBef>
              <a:spcAft>
                <a:spcPts val="0"/>
              </a:spcAft>
              <a:buNone/>
            </a:pPr>
            <a:r>
              <a:rPr lang="en" sz="1900">
                <a:solidFill>
                  <a:schemeClr val="lt1"/>
                </a:solidFill>
              </a:rPr>
              <a:t>Models Implemented</a:t>
            </a:r>
            <a:endParaRPr sz="1900">
              <a:solidFill>
                <a:schemeClr val="lt1"/>
              </a:solidFill>
            </a:endParaRPr>
          </a:p>
          <a:p>
            <a:pPr indent="-304006" lvl="0" marL="457200" rtl="0" algn="l">
              <a:spcBef>
                <a:spcPts val="1200"/>
              </a:spcBef>
              <a:spcAft>
                <a:spcPts val="0"/>
              </a:spcAft>
              <a:buClr>
                <a:schemeClr val="lt1"/>
              </a:buClr>
              <a:buSzPct val="100000"/>
              <a:buChar char="●"/>
            </a:pPr>
            <a:r>
              <a:rPr lang="en" sz="1900">
                <a:solidFill>
                  <a:schemeClr val="lt1"/>
                </a:solidFill>
              </a:rPr>
              <a:t>Logistic Regression (baseline)</a:t>
            </a:r>
            <a:endParaRPr sz="1900">
              <a:solidFill>
                <a:schemeClr val="lt1"/>
              </a:solidFill>
            </a:endParaRPr>
          </a:p>
          <a:p>
            <a:pPr indent="-304006" lvl="0" marL="457200" rtl="0" algn="l">
              <a:spcBef>
                <a:spcPts val="0"/>
              </a:spcBef>
              <a:spcAft>
                <a:spcPts val="0"/>
              </a:spcAft>
              <a:buClr>
                <a:schemeClr val="lt1"/>
              </a:buClr>
              <a:buSzPct val="100000"/>
              <a:buChar char="●"/>
            </a:pPr>
            <a:r>
              <a:rPr lang="en" sz="1900">
                <a:solidFill>
                  <a:schemeClr val="lt1"/>
                </a:solidFill>
              </a:rPr>
              <a:t>Random Forest (complex relationships)</a:t>
            </a:r>
            <a:endParaRPr sz="1900">
              <a:solidFill>
                <a:schemeClr val="lt1"/>
              </a:solidFill>
            </a:endParaRPr>
          </a:p>
          <a:p>
            <a:pPr indent="0" lvl="0" marL="0" rtl="0" algn="l">
              <a:spcBef>
                <a:spcPts val="1200"/>
              </a:spcBef>
              <a:spcAft>
                <a:spcPts val="0"/>
              </a:spcAft>
              <a:buNone/>
            </a:pPr>
            <a:r>
              <a:rPr lang="en" sz="1900">
                <a:solidFill>
                  <a:schemeClr val="lt1"/>
                </a:solidFill>
              </a:rPr>
              <a:t>Performance</a:t>
            </a:r>
            <a:endParaRPr sz="1900">
              <a:solidFill>
                <a:schemeClr val="lt1"/>
              </a:solidFill>
            </a:endParaRPr>
          </a:p>
          <a:p>
            <a:pPr indent="-304006" lvl="0" marL="457200" rtl="0" algn="l">
              <a:spcBef>
                <a:spcPts val="1200"/>
              </a:spcBef>
              <a:spcAft>
                <a:spcPts val="0"/>
              </a:spcAft>
              <a:buClr>
                <a:schemeClr val="lt1"/>
              </a:buClr>
              <a:buSzPct val="100000"/>
              <a:buChar char="●"/>
            </a:pPr>
            <a:r>
              <a:rPr lang="en" sz="1900">
                <a:solidFill>
                  <a:schemeClr val="lt1"/>
                </a:solidFill>
              </a:rPr>
              <a:t>Heart Disease: Logistic=0.886, Forest=0.875</a:t>
            </a:r>
            <a:endParaRPr sz="1900">
              <a:solidFill>
                <a:schemeClr val="lt1"/>
              </a:solidFill>
            </a:endParaRPr>
          </a:p>
          <a:p>
            <a:pPr indent="-304006" lvl="0" marL="457200" rtl="0" algn="l">
              <a:spcBef>
                <a:spcPts val="0"/>
              </a:spcBef>
              <a:spcAft>
                <a:spcPts val="0"/>
              </a:spcAft>
              <a:buClr>
                <a:schemeClr val="lt1"/>
              </a:buClr>
              <a:buSzPct val="100000"/>
              <a:buChar char="●"/>
            </a:pPr>
            <a:r>
              <a:rPr lang="en" sz="1900">
                <a:solidFill>
                  <a:schemeClr val="lt1"/>
                </a:solidFill>
              </a:rPr>
              <a:t>Student Grades: Logistic=0.620, Forest=0.633</a:t>
            </a:r>
            <a:endParaRPr sz="1900">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XAI Implementation and Results</a:t>
            </a:r>
            <a:endParaRPr>
              <a:solidFill>
                <a:schemeClr val="lt1"/>
              </a:solidFill>
            </a:endParaRPr>
          </a:p>
        </p:txBody>
      </p:sp>
      <p:sp>
        <p:nvSpPr>
          <p:cNvPr id="136" name="Google Shape;136;p24"/>
          <p:cNvSpPr txBox="1"/>
          <p:nvPr>
            <p:ph idx="1" type="body"/>
          </p:nvPr>
        </p:nvSpPr>
        <p:spPr>
          <a:xfrm>
            <a:off x="311700" y="1152475"/>
            <a:ext cx="4327200" cy="3773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0">
                <a:solidFill>
                  <a:schemeClr val="lt1"/>
                </a:solidFill>
              </a:rPr>
              <a:t>Heart Disease Model:</a:t>
            </a:r>
            <a:endParaRPr sz="1900">
              <a:solidFill>
                <a:schemeClr val="lt1"/>
              </a:solidFill>
            </a:endParaRPr>
          </a:p>
          <a:p>
            <a:pPr indent="-325755" lvl="0" marL="457200" rtl="0" algn="l">
              <a:spcBef>
                <a:spcPts val="1200"/>
              </a:spcBef>
              <a:spcAft>
                <a:spcPts val="0"/>
              </a:spcAft>
              <a:buClr>
                <a:schemeClr val="lt1"/>
              </a:buClr>
              <a:buSzPct val="100000"/>
              <a:buChar char="●"/>
            </a:pPr>
            <a:r>
              <a:rPr lang="en">
                <a:solidFill>
                  <a:schemeClr val="lt1"/>
                </a:solidFill>
              </a:rPr>
              <a:t>Balanced feature effects: RestingBP (+0.05), Age (-0.05)</a:t>
            </a:r>
            <a:endParaRPr>
              <a:solidFill>
                <a:schemeClr val="lt1"/>
              </a:solidFill>
            </a:endParaRPr>
          </a:p>
          <a:p>
            <a:pPr indent="-325755" lvl="0" marL="457200" rtl="0" algn="l">
              <a:spcBef>
                <a:spcPts val="0"/>
              </a:spcBef>
              <a:spcAft>
                <a:spcPts val="0"/>
              </a:spcAft>
              <a:buClr>
                <a:schemeClr val="lt1"/>
              </a:buClr>
              <a:buSzPct val="100000"/>
              <a:buChar char="●"/>
            </a:pPr>
            <a:r>
              <a:rPr lang="en">
                <a:solidFill>
                  <a:schemeClr val="lt1"/>
                </a:solidFill>
              </a:rPr>
              <a:t>Model demonstrated nuanced risk assessment (p=0.552)</a:t>
            </a:r>
            <a:endParaRPr>
              <a:solidFill>
                <a:schemeClr val="lt1"/>
              </a:solidFill>
            </a:endParaRPr>
          </a:p>
          <a:p>
            <a:pPr indent="-325755" lvl="0" marL="457200" rtl="0" algn="l">
              <a:spcBef>
                <a:spcPts val="0"/>
              </a:spcBef>
              <a:spcAft>
                <a:spcPts val="0"/>
              </a:spcAft>
              <a:buClr>
                <a:schemeClr val="lt1"/>
              </a:buClr>
              <a:buSzPct val="100000"/>
              <a:buChar char="●"/>
            </a:pPr>
            <a:r>
              <a:rPr lang="en">
                <a:solidFill>
                  <a:schemeClr val="lt1"/>
                </a:solidFill>
              </a:rPr>
              <a:t>Validated known medical relationships</a:t>
            </a:r>
            <a:endParaRPr>
              <a:solidFill>
                <a:schemeClr val="lt1"/>
              </a:solidFill>
            </a:endParaRPr>
          </a:p>
          <a:p>
            <a:pPr indent="0" lvl="0" marL="0" rtl="0" algn="l">
              <a:spcBef>
                <a:spcPts val="1200"/>
              </a:spcBef>
              <a:spcAft>
                <a:spcPts val="0"/>
              </a:spcAft>
              <a:buNone/>
            </a:pPr>
            <a:r>
              <a:rPr lang="en" sz="1900">
                <a:solidFill>
                  <a:schemeClr val="lt1"/>
                </a:solidFill>
              </a:rPr>
              <a:t>Student Performance Model:</a:t>
            </a:r>
            <a:endParaRPr sz="1900">
              <a:solidFill>
                <a:schemeClr val="lt1"/>
              </a:solidFill>
            </a:endParaRPr>
          </a:p>
          <a:p>
            <a:pPr indent="-331152" lvl="0" marL="457200" rtl="0" algn="l">
              <a:spcBef>
                <a:spcPts val="1200"/>
              </a:spcBef>
              <a:spcAft>
                <a:spcPts val="0"/>
              </a:spcAft>
              <a:buClr>
                <a:schemeClr val="lt1"/>
              </a:buClr>
              <a:buSzPct val="100000"/>
              <a:buChar char="●"/>
            </a:pPr>
            <a:r>
              <a:rPr lang="en" sz="1900">
                <a:solidFill>
                  <a:schemeClr val="lt1"/>
                </a:solidFill>
              </a:rPr>
              <a:t>Mother's education and age emerged as key interacting factors</a:t>
            </a:r>
            <a:endParaRPr sz="1900">
              <a:solidFill>
                <a:schemeClr val="lt1"/>
              </a:solidFill>
            </a:endParaRPr>
          </a:p>
          <a:p>
            <a:pPr indent="-331152" lvl="0" marL="457200" rtl="0" algn="l">
              <a:spcBef>
                <a:spcPts val="0"/>
              </a:spcBef>
              <a:spcAft>
                <a:spcPts val="0"/>
              </a:spcAft>
              <a:buClr>
                <a:schemeClr val="lt1"/>
              </a:buClr>
              <a:buSzPct val="100000"/>
              <a:buChar char="●"/>
            </a:pPr>
            <a:r>
              <a:rPr lang="en" sz="1900">
                <a:solidFill>
                  <a:schemeClr val="lt1"/>
                </a:solidFill>
              </a:rPr>
              <a:t>Revealed need for age-specific educational support</a:t>
            </a:r>
            <a:endParaRPr sz="1900">
              <a:solidFill>
                <a:schemeClr val="lt1"/>
              </a:solidFill>
            </a:endParaRPr>
          </a:p>
          <a:p>
            <a:pPr indent="-331152" lvl="0" marL="457200" rtl="0" algn="l">
              <a:spcBef>
                <a:spcPts val="0"/>
              </a:spcBef>
              <a:spcAft>
                <a:spcPts val="0"/>
              </a:spcAft>
              <a:buClr>
                <a:schemeClr val="lt1"/>
              </a:buClr>
              <a:buSzPct val="100000"/>
              <a:buChar char="●"/>
            </a:pPr>
            <a:r>
              <a:rPr lang="en" sz="1900">
                <a:solidFill>
                  <a:schemeClr val="lt1"/>
                </a:solidFill>
              </a:rPr>
              <a:t>Guided subsequent feature selection</a:t>
            </a:r>
            <a:endParaRPr sz="1900">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37" name="Google Shape;137;p24"/>
          <p:cNvPicPr preferRelativeResize="0"/>
          <p:nvPr/>
        </p:nvPicPr>
        <p:blipFill>
          <a:blip r:embed="rId3">
            <a:alphaModFix/>
          </a:blip>
          <a:stretch>
            <a:fillRect/>
          </a:stretch>
        </p:blipFill>
        <p:spPr>
          <a:xfrm>
            <a:off x="7110275" y="889986"/>
            <a:ext cx="1967430" cy="3363526"/>
          </a:xfrm>
          <a:prstGeom prst="rect">
            <a:avLst/>
          </a:prstGeom>
          <a:noFill/>
          <a:ln>
            <a:noFill/>
          </a:ln>
        </p:spPr>
      </p:pic>
      <p:pic>
        <p:nvPicPr>
          <p:cNvPr id="138" name="Google Shape;138;p24"/>
          <p:cNvPicPr preferRelativeResize="0"/>
          <p:nvPr/>
        </p:nvPicPr>
        <p:blipFill>
          <a:blip r:embed="rId4">
            <a:alphaModFix/>
          </a:blip>
          <a:stretch>
            <a:fillRect/>
          </a:stretch>
        </p:blipFill>
        <p:spPr>
          <a:xfrm>
            <a:off x="4897175" y="889975"/>
            <a:ext cx="2109006" cy="3363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LIME Insights</a:t>
            </a:r>
            <a:endParaRPr>
              <a:solidFill>
                <a:schemeClr val="lt1"/>
              </a:solidFill>
            </a:endParaRPr>
          </a:p>
        </p:txBody>
      </p:sp>
      <p:sp>
        <p:nvSpPr>
          <p:cNvPr id="144" name="Google Shape;144;p25"/>
          <p:cNvSpPr txBox="1"/>
          <p:nvPr>
            <p:ph idx="1" type="body"/>
          </p:nvPr>
        </p:nvSpPr>
        <p:spPr>
          <a:xfrm>
            <a:off x="311700" y="1152475"/>
            <a:ext cx="4203000" cy="3773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900">
                <a:solidFill>
                  <a:schemeClr val="lt1"/>
                </a:solidFill>
              </a:rPr>
              <a:t>Heart Disease Analysis:</a:t>
            </a:r>
            <a:endParaRPr sz="1900">
              <a:solidFill>
                <a:schemeClr val="lt1"/>
              </a:solidFill>
            </a:endParaRPr>
          </a:p>
          <a:p>
            <a:pPr indent="-325755" lvl="0" marL="457200" rtl="0" algn="l">
              <a:spcBef>
                <a:spcPts val="1200"/>
              </a:spcBef>
              <a:spcAft>
                <a:spcPts val="0"/>
              </a:spcAft>
              <a:buClr>
                <a:schemeClr val="lt1"/>
              </a:buClr>
              <a:buSzPct val="100000"/>
              <a:buChar char="●"/>
            </a:pPr>
            <a:r>
              <a:rPr lang="en">
                <a:solidFill>
                  <a:schemeClr val="lt1"/>
                </a:solidFill>
              </a:rPr>
              <a:t>ST_Slope patterns crucial (0.20 contribution)</a:t>
            </a:r>
            <a:endParaRPr>
              <a:solidFill>
                <a:schemeClr val="lt1"/>
              </a:solidFill>
            </a:endParaRPr>
          </a:p>
          <a:p>
            <a:pPr indent="-325755" lvl="0" marL="457200" rtl="0" algn="l">
              <a:spcBef>
                <a:spcPts val="0"/>
              </a:spcBef>
              <a:spcAft>
                <a:spcPts val="0"/>
              </a:spcAft>
              <a:buClr>
                <a:schemeClr val="lt1"/>
              </a:buClr>
              <a:buSzPct val="100000"/>
              <a:buChar char="●"/>
            </a:pPr>
            <a:r>
              <a:rPr lang="en">
                <a:solidFill>
                  <a:schemeClr val="lt1"/>
                </a:solidFill>
              </a:rPr>
              <a:t>Confirmed SHAP findings on Exercise Impact</a:t>
            </a:r>
            <a:endParaRPr>
              <a:solidFill>
                <a:schemeClr val="lt1"/>
              </a:solidFill>
            </a:endParaRPr>
          </a:p>
          <a:p>
            <a:pPr indent="-325755" lvl="0" marL="457200" rtl="0" algn="l">
              <a:spcBef>
                <a:spcPts val="0"/>
              </a:spcBef>
              <a:spcAft>
                <a:spcPts val="0"/>
              </a:spcAft>
              <a:buClr>
                <a:schemeClr val="lt1"/>
              </a:buClr>
              <a:buSzPct val="94736"/>
              <a:buChar char="●"/>
            </a:pPr>
            <a:r>
              <a:rPr lang="en">
                <a:solidFill>
                  <a:schemeClr val="lt1"/>
                </a:solidFill>
              </a:rPr>
              <a:t>High confidence prediction (0.960 probability)</a:t>
            </a:r>
            <a:r>
              <a:rPr lang="en">
                <a:solidFill>
                  <a:schemeClr val="lt1"/>
                </a:solidFill>
              </a:rPr>
              <a:t> </a:t>
            </a:r>
            <a:endParaRPr sz="1900">
              <a:solidFill>
                <a:schemeClr val="lt1"/>
              </a:solidFill>
            </a:endParaRPr>
          </a:p>
          <a:p>
            <a:pPr indent="0" lvl="0" marL="0" rtl="0" algn="l">
              <a:spcBef>
                <a:spcPts val="1200"/>
              </a:spcBef>
              <a:spcAft>
                <a:spcPts val="0"/>
              </a:spcAft>
              <a:buNone/>
            </a:pPr>
            <a:r>
              <a:rPr lang="en" sz="1900">
                <a:solidFill>
                  <a:schemeClr val="lt1"/>
                </a:solidFill>
              </a:rPr>
              <a:t>Student Performance:</a:t>
            </a:r>
            <a:endParaRPr sz="1900">
              <a:solidFill>
                <a:schemeClr val="lt1"/>
              </a:solidFill>
            </a:endParaRPr>
          </a:p>
          <a:p>
            <a:pPr indent="-331152" lvl="0" marL="457200" rtl="0" algn="l">
              <a:spcBef>
                <a:spcPts val="1200"/>
              </a:spcBef>
              <a:spcAft>
                <a:spcPts val="0"/>
              </a:spcAft>
              <a:buClr>
                <a:schemeClr val="lt1"/>
              </a:buClr>
              <a:buSzPct val="100000"/>
              <a:buChar char="●"/>
            </a:pPr>
            <a:r>
              <a:rPr lang="en" sz="1900">
                <a:solidFill>
                  <a:schemeClr val="lt1"/>
                </a:solidFill>
              </a:rPr>
              <a:t>Previous failures most influential (+0.10)</a:t>
            </a:r>
            <a:endParaRPr sz="1900">
              <a:solidFill>
                <a:schemeClr val="lt1"/>
              </a:solidFill>
            </a:endParaRPr>
          </a:p>
          <a:p>
            <a:pPr indent="-331152" lvl="0" marL="457200" rtl="0" algn="l">
              <a:spcBef>
                <a:spcPts val="0"/>
              </a:spcBef>
              <a:spcAft>
                <a:spcPts val="0"/>
              </a:spcAft>
              <a:buClr>
                <a:schemeClr val="lt1"/>
              </a:buClr>
              <a:buSzPct val="100000"/>
              <a:buChar char="●"/>
            </a:pPr>
            <a:r>
              <a:rPr lang="en" sz="1900">
                <a:solidFill>
                  <a:schemeClr val="lt1"/>
                </a:solidFill>
              </a:rPr>
              <a:t>School support factors significant</a:t>
            </a:r>
            <a:endParaRPr sz="1900">
              <a:solidFill>
                <a:schemeClr val="lt1"/>
              </a:solidFill>
            </a:endParaRPr>
          </a:p>
          <a:p>
            <a:pPr indent="-331152" lvl="0" marL="457200" rtl="0" algn="l">
              <a:spcBef>
                <a:spcPts val="0"/>
              </a:spcBef>
              <a:spcAft>
                <a:spcPts val="0"/>
              </a:spcAft>
              <a:buClr>
                <a:schemeClr val="lt1"/>
              </a:buClr>
              <a:buSzPct val="100000"/>
              <a:buChar char="●"/>
            </a:pPr>
            <a:r>
              <a:rPr lang="en" sz="1900">
                <a:solidFill>
                  <a:schemeClr val="lt1"/>
                </a:solidFill>
              </a:rPr>
              <a:t>Moderate prediction confidence (0.380)</a:t>
            </a:r>
            <a:endParaRPr sz="1900">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45" name="Google Shape;145;p25"/>
          <p:cNvPicPr preferRelativeResize="0"/>
          <p:nvPr/>
        </p:nvPicPr>
        <p:blipFill>
          <a:blip r:embed="rId3">
            <a:alphaModFix/>
          </a:blip>
          <a:stretch>
            <a:fillRect/>
          </a:stretch>
        </p:blipFill>
        <p:spPr>
          <a:xfrm>
            <a:off x="5020150" y="61650"/>
            <a:ext cx="4069000" cy="2419851"/>
          </a:xfrm>
          <a:prstGeom prst="rect">
            <a:avLst/>
          </a:prstGeom>
          <a:noFill/>
          <a:ln>
            <a:noFill/>
          </a:ln>
        </p:spPr>
      </p:pic>
      <p:pic>
        <p:nvPicPr>
          <p:cNvPr id="146" name="Google Shape;146;p25"/>
          <p:cNvPicPr preferRelativeResize="0"/>
          <p:nvPr/>
        </p:nvPicPr>
        <p:blipFill>
          <a:blip r:embed="rId4">
            <a:alphaModFix/>
          </a:blip>
          <a:stretch>
            <a:fillRect/>
          </a:stretch>
        </p:blipFill>
        <p:spPr>
          <a:xfrm>
            <a:off x="5020150" y="2571757"/>
            <a:ext cx="4068999" cy="24199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Comparative Analysis</a:t>
            </a:r>
            <a:endParaRPr>
              <a:solidFill>
                <a:schemeClr val="lt1"/>
              </a:solidFill>
            </a:endParaRPr>
          </a:p>
        </p:txBody>
      </p:sp>
      <p:sp>
        <p:nvSpPr>
          <p:cNvPr id="152" name="Google Shape;152;p26"/>
          <p:cNvSpPr txBox="1"/>
          <p:nvPr>
            <p:ph idx="1" type="body"/>
          </p:nvPr>
        </p:nvSpPr>
        <p:spPr>
          <a:xfrm>
            <a:off x="311700" y="1152475"/>
            <a:ext cx="4260300" cy="3773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900">
                <a:solidFill>
                  <a:schemeClr val="lt1"/>
                </a:solidFill>
              </a:rPr>
              <a:t>Method Strengths</a:t>
            </a:r>
            <a:endParaRPr sz="1900">
              <a:solidFill>
                <a:schemeClr val="lt1"/>
              </a:solidFill>
            </a:endParaRPr>
          </a:p>
          <a:p>
            <a:pPr indent="-308610" lvl="0" marL="457200" rtl="0" algn="l">
              <a:spcBef>
                <a:spcPts val="1200"/>
              </a:spcBef>
              <a:spcAft>
                <a:spcPts val="0"/>
              </a:spcAft>
              <a:buClr>
                <a:schemeClr val="lt1"/>
              </a:buClr>
              <a:buSzPct val="100000"/>
              <a:buChar char="●"/>
            </a:pPr>
            <a:r>
              <a:rPr lang="en">
                <a:solidFill>
                  <a:schemeClr val="lt1"/>
                </a:solidFill>
              </a:rPr>
              <a:t>  - SHAP: Robust global insights, quantifiable impacts</a:t>
            </a:r>
            <a:endParaRPr>
              <a:solidFill>
                <a:schemeClr val="lt1"/>
              </a:solidFill>
            </a:endParaRPr>
          </a:p>
          <a:p>
            <a:pPr indent="-308610" lvl="0" marL="457200" rtl="0" algn="l">
              <a:spcBef>
                <a:spcPts val="0"/>
              </a:spcBef>
              <a:spcAft>
                <a:spcPts val="0"/>
              </a:spcAft>
              <a:buClr>
                <a:schemeClr val="lt1"/>
              </a:buClr>
              <a:buSzPct val="100000"/>
              <a:buChar char="●"/>
            </a:pPr>
            <a:r>
              <a:rPr lang="en">
                <a:solidFill>
                  <a:schemeClr val="lt1"/>
                </a:solidFill>
              </a:rPr>
              <a:t>  - LIME: Intuitive local explanations, stakeholder-friendly</a:t>
            </a:r>
            <a:endParaRPr>
              <a:solidFill>
                <a:schemeClr val="lt1"/>
              </a:solidFill>
            </a:endParaRPr>
          </a:p>
          <a:p>
            <a:pPr indent="-308610" lvl="0" marL="457200" rtl="0" algn="l">
              <a:spcBef>
                <a:spcPts val="0"/>
              </a:spcBef>
              <a:spcAft>
                <a:spcPts val="0"/>
              </a:spcAft>
              <a:buClr>
                <a:schemeClr val="lt1"/>
              </a:buClr>
              <a:buSzPct val="100000"/>
              <a:buChar char="●"/>
            </a:pPr>
            <a:r>
              <a:rPr lang="en">
                <a:solidFill>
                  <a:schemeClr val="lt1"/>
                </a:solidFill>
              </a:rPr>
              <a:t>  - Combined: Comprehensive understanding of model decisions</a:t>
            </a:r>
            <a:endParaRPr>
              <a:solidFill>
                <a:schemeClr val="lt1"/>
              </a:solidFill>
            </a:endParaRPr>
          </a:p>
          <a:p>
            <a:pPr indent="0" lvl="0" marL="0" rtl="0" algn="l">
              <a:spcBef>
                <a:spcPts val="1200"/>
              </a:spcBef>
              <a:spcAft>
                <a:spcPts val="0"/>
              </a:spcAft>
              <a:buNone/>
            </a:pPr>
            <a:r>
              <a:rPr lang="en" sz="1900">
                <a:solidFill>
                  <a:schemeClr val="lt1"/>
                </a:solidFill>
              </a:rPr>
              <a:t>Combined Method Insights</a:t>
            </a:r>
            <a:endParaRPr sz="1900">
              <a:solidFill>
                <a:schemeClr val="lt1"/>
              </a:solidFill>
            </a:endParaRPr>
          </a:p>
          <a:p>
            <a:pPr indent="-313055" lvl="0" marL="457200" rtl="0" algn="l">
              <a:spcBef>
                <a:spcPts val="1200"/>
              </a:spcBef>
              <a:spcAft>
                <a:spcPts val="0"/>
              </a:spcAft>
              <a:buClr>
                <a:schemeClr val="lt1"/>
              </a:buClr>
              <a:buSzPct val="100000"/>
              <a:buChar char="●"/>
            </a:pPr>
            <a:r>
              <a:rPr lang="en" sz="1900">
                <a:solidFill>
                  <a:schemeClr val="lt1"/>
                </a:solidFill>
              </a:rPr>
              <a:t>Heart Model:</a:t>
            </a:r>
            <a:endParaRPr sz="1900">
              <a:solidFill>
                <a:schemeClr val="lt1"/>
              </a:solidFill>
            </a:endParaRPr>
          </a:p>
          <a:p>
            <a:pPr indent="-313055" lvl="1" marL="914400" rtl="0" algn="l">
              <a:spcBef>
                <a:spcPts val="0"/>
              </a:spcBef>
              <a:spcAft>
                <a:spcPts val="0"/>
              </a:spcAft>
              <a:buClr>
                <a:schemeClr val="lt1"/>
              </a:buClr>
              <a:buSzPct val="100000"/>
              <a:buChar char="○"/>
            </a:pPr>
            <a:r>
              <a:rPr lang="en" sz="1900">
                <a:solidFill>
                  <a:schemeClr val="lt1"/>
                </a:solidFill>
              </a:rPr>
              <a:t>ECG features (ST_Slope) decisive</a:t>
            </a:r>
            <a:endParaRPr sz="1900">
              <a:solidFill>
                <a:schemeClr val="lt1"/>
              </a:solidFill>
            </a:endParaRPr>
          </a:p>
          <a:p>
            <a:pPr indent="-313055" lvl="1" marL="914400" rtl="0" algn="l">
              <a:spcBef>
                <a:spcPts val="0"/>
              </a:spcBef>
              <a:spcAft>
                <a:spcPts val="0"/>
              </a:spcAft>
              <a:buClr>
                <a:schemeClr val="lt1"/>
              </a:buClr>
              <a:buSzPct val="100000"/>
              <a:buChar char="○"/>
            </a:pPr>
            <a:r>
              <a:rPr lang="en" sz="1900">
                <a:solidFill>
                  <a:schemeClr val="lt1"/>
                </a:solidFill>
              </a:rPr>
              <a:t>Multiple clinical indicators aligned</a:t>
            </a:r>
            <a:endParaRPr sz="1900">
              <a:solidFill>
                <a:schemeClr val="lt1"/>
              </a:solidFill>
            </a:endParaRPr>
          </a:p>
          <a:p>
            <a:pPr indent="-313055" lvl="1" marL="914400" rtl="0" algn="l">
              <a:spcBef>
                <a:spcPts val="0"/>
              </a:spcBef>
              <a:spcAft>
                <a:spcPts val="0"/>
              </a:spcAft>
              <a:buClr>
                <a:schemeClr val="lt1"/>
              </a:buClr>
              <a:buSzPct val="100000"/>
              <a:buChar char="○"/>
            </a:pPr>
            <a:r>
              <a:rPr lang="en" sz="1900">
                <a:solidFill>
                  <a:schemeClr val="lt1"/>
                </a:solidFill>
              </a:rPr>
              <a:t>High prediction confidence validated</a:t>
            </a:r>
            <a:endParaRPr sz="1900">
              <a:solidFill>
                <a:schemeClr val="lt1"/>
              </a:solidFill>
            </a:endParaRPr>
          </a:p>
          <a:p>
            <a:pPr indent="-313055" lvl="0" marL="457200" rtl="0" algn="l">
              <a:spcBef>
                <a:spcPts val="0"/>
              </a:spcBef>
              <a:spcAft>
                <a:spcPts val="0"/>
              </a:spcAft>
              <a:buClr>
                <a:schemeClr val="lt1"/>
              </a:buClr>
              <a:buSzPct val="100000"/>
              <a:buChar char="●"/>
            </a:pPr>
            <a:r>
              <a:rPr lang="en" sz="1900">
                <a:solidFill>
                  <a:schemeClr val="lt1"/>
                </a:solidFill>
              </a:rPr>
              <a:t>Student Model:</a:t>
            </a:r>
            <a:endParaRPr sz="1900">
              <a:solidFill>
                <a:schemeClr val="lt1"/>
              </a:solidFill>
            </a:endParaRPr>
          </a:p>
          <a:p>
            <a:pPr indent="-313055" lvl="1" marL="914400" rtl="0" algn="l">
              <a:spcBef>
                <a:spcPts val="0"/>
              </a:spcBef>
              <a:spcAft>
                <a:spcPts val="0"/>
              </a:spcAft>
              <a:buClr>
                <a:schemeClr val="lt1"/>
              </a:buClr>
              <a:buSzPct val="100000"/>
              <a:buChar char="○"/>
            </a:pPr>
            <a:r>
              <a:rPr lang="en" sz="1900">
                <a:solidFill>
                  <a:schemeClr val="lt1"/>
                </a:solidFill>
              </a:rPr>
              <a:t>Academic history key predictor</a:t>
            </a:r>
            <a:endParaRPr sz="1900">
              <a:solidFill>
                <a:schemeClr val="lt1"/>
              </a:solidFill>
            </a:endParaRPr>
          </a:p>
          <a:p>
            <a:pPr indent="-313055" lvl="1" marL="914400" rtl="0" algn="l">
              <a:spcBef>
                <a:spcPts val="0"/>
              </a:spcBef>
              <a:spcAft>
                <a:spcPts val="0"/>
              </a:spcAft>
              <a:buClr>
                <a:schemeClr val="lt1"/>
              </a:buClr>
              <a:buSzPct val="100000"/>
              <a:buChar char="○"/>
            </a:pPr>
            <a:r>
              <a:rPr lang="en" sz="1900">
                <a:solidFill>
                  <a:schemeClr val="lt1"/>
                </a:solidFill>
              </a:rPr>
              <a:t>Support systems significant impact</a:t>
            </a:r>
            <a:endParaRPr sz="1900">
              <a:solidFill>
                <a:schemeClr val="lt1"/>
              </a:solidFill>
            </a:endParaRPr>
          </a:p>
          <a:p>
            <a:pPr indent="-313055" lvl="1" marL="914400" rtl="0" algn="l">
              <a:spcBef>
                <a:spcPts val="0"/>
              </a:spcBef>
              <a:spcAft>
                <a:spcPts val="0"/>
              </a:spcAft>
              <a:buClr>
                <a:schemeClr val="lt1"/>
              </a:buClr>
              <a:buSzPct val="100000"/>
              <a:buChar char="○"/>
            </a:pPr>
            <a:r>
              <a:rPr lang="en" sz="1900">
                <a:solidFill>
                  <a:schemeClr val="lt1"/>
                </a:solidFill>
              </a:rPr>
              <a:t>Multiple small factors contribute</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Our Findings</a:t>
            </a:r>
            <a:endParaRPr>
              <a:solidFill>
                <a:schemeClr val="lt1"/>
              </a:solidFill>
            </a:endParaRPr>
          </a:p>
        </p:txBody>
      </p:sp>
      <p:sp>
        <p:nvSpPr>
          <p:cNvPr id="158" name="Google Shape;158;p27"/>
          <p:cNvSpPr txBox="1"/>
          <p:nvPr>
            <p:ph idx="1" type="body"/>
          </p:nvPr>
        </p:nvSpPr>
        <p:spPr>
          <a:xfrm>
            <a:off x="311700" y="1152475"/>
            <a:ext cx="8520600" cy="3773700"/>
          </a:xfrm>
          <a:prstGeom prst="rect">
            <a:avLst/>
          </a:prstGeom>
        </p:spPr>
        <p:txBody>
          <a:bodyPr anchorCtr="0" anchor="t" bIns="91425" lIns="91425" spcFirstLastPara="1" rIns="91425" wrap="square" tIns="91425">
            <a:normAutofit lnSpcReduction="20000"/>
          </a:bodyPr>
          <a:lstStyle/>
          <a:p>
            <a:pPr indent="-349250" lvl="0" marL="457200" rtl="0" algn="l">
              <a:spcBef>
                <a:spcPts val="0"/>
              </a:spcBef>
              <a:spcAft>
                <a:spcPts val="0"/>
              </a:spcAft>
              <a:buClr>
                <a:schemeClr val="lt1"/>
              </a:buClr>
              <a:buSzPts val="1900"/>
              <a:buChar char="●"/>
            </a:pPr>
            <a:r>
              <a:rPr lang="en" sz="1900">
                <a:solidFill>
                  <a:schemeClr val="lt1"/>
                </a:solidFill>
              </a:rPr>
              <a:t>Each problem needs its own approach:</a:t>
            </a:r>
            <a:endParaRPr sz="1900">
              <a:solidFill>
                <a:schemeClr val="lt1"/>
              </a:solidFill>
            </a:endParaRPr>
          </a:p>
          <a:p>
            <a:pPr indent="-349250" lvl="1" marL="914400" rtl="0" algn="l">
              <a:spcBef>
                <a:spcPts val="0"/>
              </a:spcBef>
              <a:spcAft>
                <a:spcPts val="0"/>
              </a:spcAft>
              <a:buClr>
                <a:schemeClr val="lt1"/>
              </a:buClr>
              <a:buSzPts val="1900"/>
              <a:buChar char="○"/>
            </a:pPr>
            <a:r>
              <a:rPr lang="en" sz="1900">
                <a:solidFill>
                  <a:schemeClr val="lt1"/>
                </a:solidFill>
              </a:rPr>
              <a:t>Heart disease predictions: Medical measurements give clear signals</a:t>
            </a:r>
            <a:endParaRPr sz="1900">
              <a:solidFill>
                <a:schemeClr val="lt1"/>
              </a:solidFill>
            </a:endParaRPr>
          </a:p>
          <a:p>
            <a:pPr indent="-349250" lvl="1" marL="914400" rtl="0" algn="l">
              <a:spcBef>
                <a:spcPts val="0"/>
              </a:spcBef>
              <a:spcAft>
                <a:spcPts val="0"/>
              </a:spcAft>
              <a:buClr>
                <a:schemeClr val="lt1"/>
              </a:buClr>
              <a:buSzPts val="1900"/>
              <a:buChar char="○"/>
            </a:pPr>
            <a:r>
              <a:rPr lang="en" sz="1900">
                <a:solidFill>
                  <a:schemeClr val="lt1"/>
                </a:solidFill>
              </a:rPr>
              <a:t>Student performance: Many factors work together</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Pay attention to model confidence:</a:t>
            </a:r>
            <a:endParaRPr sz="1900">
              <a:solidFill>
                <a:schemeClr val="lt1"/>
              </a:solidFill>
            </a:endParaRPr>
          </a:p>
          <a:p>
            <a:pPr indent="-349250" lvl="1" marL="914400" rtl="0" algn="l">
              <a:spcBef>
                <a:spcPts val="0"/>
              </a:spcBef>
              <a:spcAft>
                <a:spcPts val="0"/>
              </a:spcAft>
              <a:buClr>
                <a:schemeClr val="lt1"/>
              </a:buClr>
              <a:buSzPts val="1900"/>
              <a:buChar char="○"/>
            </a:pPr>
            <a:r>
              <a:rPr lang="en" sz="1900">
                <a:solidFill>
                  <a:schemeClr val="lt1"/>
                </a:solidFill>
              </a:rPr>
              <a:t>Heart</a:t>
            </a:r>
            <a:r>
              <a:rPr lang="en" sz="1900">
                <a:solidFill>
                  <a:schemeClr val="lt1"/>
                </a:solidFill>
              </a:rPr>
              <a:t> model: Very reliable (96% confident)</a:t>
            </a:r>
            <a:endParaRPr sz="1900">
              <a:solidFill>
                <a:schemeClr val="lt1"/>
              </a:solidFill>
            </a:endParaRPr>
          </a:p>
          <a:p>
            <a:pPr indent="-349250" lvl="1" marL="914400" rtl="0" algn="l">
              <a:spcBef>
                <a:spcPts val="0"/>
              </a:spcBef>
              <a:spcAft>
                <a:spcPts val="0"/>
              </a:spcAft>
              <a:buClr>
                <a:schemeClr val="lt1"/>
              </a:buClr>
              <a:buSzPts val="1900"/>
              <a:buChar char="○"/>
            </a:pPr>
            <a:r>
              <a:rPr lang="en" sz="1900">
                <a:solidFill>
                  <a:schemeClr val="lt1"/>
                </a:solidFill>
              </a:rPr>
              <a:t>Grade predictions: More uncertain (38%) - use with caution</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When predictions matter a lot, always use multiple methods to check results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Look at both big picture and individual cases</a:t>
            </a:r>
            <a:endParaRPr sz="1900">
              <a:solidFill>
                <a:schemeClr val="lt1"/>
              </a:solidFill>
            </a:endParaRPr>
          </a:p>
          <a:p>
            <a:pPr indent="-349250" lvl="1" marL="914400" rtl="0" algn="l">
              <a:spcBef>
                <a:spcPts val="0"/>
              </a:spcBef>
              <a:spcAft>
                <a:spcPts val="0"/>
              </a:spcAft>
              <a:buClr>
                <a:schemeClr val="lt1"/>
              </a:buClr>
              <a:buSzPts val="1900"/>
              <a:buChar char="○"/>
            </a:pPr>
            <a:r>
              <a:rPr lang="en" sz="1900">
                <a:solidFill>
                  <a:schemeClr val="lt1"/>
                </a:solidFill>
              </a:rPr>
              <a:t>Helps catch mistakes</a:t>
            </a:r>
            <a:endParaRPr sz="1900">
              <a:solidFill>
                <a:schemeClr val="lt1"/>
              </a:solidFill>
            </a:endParaRPr>
          </a:p>
          <a:p>
            <a:pPr indent="-349250" lvl="1" marL="914400" rtl="0" algn="l">
              <a:spcBef>
                <a:spcPts val="0"/>
              </a:spcBef>
              <a:spcAft>
                <a:spcPts val="0"/>
              </a:spcAft>
              <a:buClr>
                <a:schemeClr val="lt1"/>
              </a:buClr>
              <a:buSzPts val="1900"/>
              <a:buChar char="○"/>
            </a:pPr>
            <a:r>
              <a:rPr lang="en" sz="1900">
                <a:solidFill>
                  <a:schemeClr val="lt1"/>
                </a:solidFill>
              </a:rPr>
              <a:t>Makes results more trustworthy</a:t>
            </a:r>
            <a:endParaRPr sz="1900">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2865200" y="1704525"/>
            <a:ext cx="5072400" cy="159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800">
                <a:solidFill>
                  <a:schemeClr val="lt1"/>
                </a:solidFill>
              </a:rPr>
              <a:t>Thank You!</a:t>
            </a:r>
            <a:endParaRPr sz="4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Overview and Problem with MLs </a:t>
            </a:r>
            <a:endParaRPr b="1">
              <a:solidFill>
                <a:schemeClr val="lt1"/>
              </a:solidFill>
            </a:endParaRPr>
          </a:p>
        </p:txBody>
      </p:sp>
      <p:sp>
        <p:nvSpPr>
          <p:cNvPr id="66" name="Google Shape;66;p14"/>
          <p:cNvSpPr txBox="1"/>
          <p:nvPr>
            <p:ph idx="1" type="body"/>
          </p:nvPr>
        </p:nvSpPr>
        <p:spPr>
          <a:xfrm>
            <a:off x="311700" y="1152475"/>
            <a:ext cx="6021000" cy="37977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chemeClr val="lt1"/>
              </a:buClr>
              <a:buSzPct val="100000"/>
              <a:buChar char="●"/>
            </a:pPr>
            <a:r>
              <a:rPr lang="en">
                <a:solidFill>
                  <a:schemeClr val="lt1"/>
                </a:solidFill>
              </a:rPr>
              <a:t>With recent breakthrough developments on machine learning models, we see that the prediction results are relatively accurate and powerful. But, we don’t really know </a:t>
            </a:r>
            <a:r>
              <a:rPr b="1" lang="en">
                <a:solidFill>
                  <a:schemeClr val="lt1"/>
                </a:solidFill>
              </a:rPr>
              <a:t>how</a:t>
            </a:r>
            <a:r>
              <a:rPr lang="en">
                <a:solidFill>
                  <a:schemeClr val="lt1"/>
                </a:solidFill>
              </a:rPr>
              <a:t> the prediction even came to be. </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7182" lvl="0" marL="457200" rtl="0" algn="l">
              <a:spcBef>
                <a:spcPts val="1200"/>
              </a:spcBef>
              <a:spcAft>
                <a:spcPts val="0"/>
              </a:spcAft>
              <a:buClr>
                <a:schemeClr val="lt1"/>
              </a:buClr>
              <a:buSzPct val="100000"/>
              <a:buChar char="●"/>
            </a:pPr>
            <a:r>
              <a:rPr lang="en">
                <a:solidFill>
                  <a:schemeClr val="lt1"/>
                </a:solidFill>
              </a:rPr>
              <a:t>Although we might know what’s going on conceptually, we don’t actually see the decisions being made, such as in a random forest when it breaks down how it’s predictions are made. </a:t>
            </a:r>
            <a:endParaRPr>
              <a:solidFill>
                <a:schemeClr val="lt1"/>
              </a:solidFill>
            </a:endParaRPr>
          </a:p>
          <a:p>
            <a:pPr indent="0" lvl="0" marL="457200" rtl="0" algn="l">
              <a:spcBef>
                <a:spcPts val="1200"/>
              </a:spcBef>
              <a:spcAft>
                <a:spcPts val="0"/>
              </a:spcAft>
              <a:buNone/>
            </a:pPr>
            <a:r>
              <a:t/>
            </a:r>
            <a:endParaRPr>
              <a:solidFill>
                <a:schemeClr val="lt1"/>
              </a:solidFill>
            </a:endParaRPr>
          </a:p>
          <a:p>
            <a:pPr indent="-317182" lvl="0" marL="457200" rtl="0" algn="l">
              <a:spcBef>
                <a:spcPts val="1200"/>
              </a:spcBef>
              <a:spcAft>
                <a:spcPts val="0"/>
              </a:spcAft>
              <a:buClr>
                <a:schemeClr val="lt1"/>
              </a:buClr>
              <a:buSzPct val="100000"/>
              <a:buChar char="●"/>
            </a:pPr>
            <a:r>
              <a:rPr lang="en">
                <a:solidFill>
                  <a:schemeClr val="lt1"/>
                </a:solidFill>
              </a:rPr>
              <a:t>The </a:t>
            </a:r>
            <a:r>
              <a:rPr lang="en">
                <a:solidFill>
                  <a:schemeClr val="lt1"/>
                </a:solidFill>
              </a:rPr>
              <a:t>problem</a:t>
            </a:r>
            <a:r>
              <a:rPr lang="en">
                <a:solidFill>
                  <a:schemeClr val="lt1"/>
                </a:solidFill>
              </a:rPr>
              <a:t> with a lack of understanding is that it can lead to confusion, mistakes or lack of trust with the overall concept. We do want to see sectors grow and expand in their productivity with MLs (e.g., healthcare, finance, etc), but we do understand the reasoning for not fully adopting it. </a:t>
            </a:r>
            <a:endParaRPr>
              <a:solidFill>
                <a:schemeClr val="lt1"/>
              </a:solidFill>
            </a:endParaRPr>
          </a:p>
        </p:txBody>
      </p:sp>
      <p:pic>
        <p:nvPicPr>
          <p:cNvPr id="67" name="Google Shape;67;p14"/>
          <p:cNvPicPr preferRelativeResize="0"/>
          <p:nvPr/>
        </p:nvPicPr>
        <p:blipFill>
          <a:blip r:embed="rId3">
            <a:alphaModFix/>
          </a:blip>
          <a:stretch>
            <a:fillRect/>
          </a:stretch>
        </p:blipFill>
        <p:spPr>
          <a:xfrm>
            <a:off x="6332700" y="2048550"/>
            <a:ext cx="2670375" cy="163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Explaining Machine Learning Prediction: SHAP vs. LIME</a:t>
            </a:r>
            <a:endParaRPr b="1">
              <a:solidFill>
                <a:schemeClr val="lt1"/>
              </a:solidFill>
            </a:endParaRPr>
          </a:p>
        </p:txBody>
      </p:sp>
      <p:sp>
        <p:nvSpPr>
          <p:cNvPr id="73" name="Google Shape;73;p15"/>
          <p:cNvSpPr txBox="1"/>
          <p:nvPr>
            <p:ph idx="1" type="body"/>
          </p:nvPr>
        </p:nvSpPr>
        <p:spPr>
          <a:xfrm>
            <a:off x="116575" y="1125850"/>
            <a:ext cx="67038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lt1"/>
              </a:buClr>
              <a:buSzPts val="1800"/>
              <a:buChar char="●"/>
            </a:pPr>
            <a:r>
              <a:rPr lang="en">
                <a:solidFill>
                  <a:schemeClr val="lt1"/>
                </a:solidFill>
              </a:rPr>
              <a:t>A solution to the problem is creating something that </a:t>
            </a:r>
            <a:r>
              <a:rPr lang="en">
                <a:solidFill>
                  <a:schemeClr val="lt1"/>
                </a:solidFill>
              </a:rPr>
              <a:t>would</a:t>
            </a:r>
            <a:r>
              <a:rPr lang="en">
                <a:solidFill>
                  <a:schemeClr val="lt1"/>
                </a:solidFill>
              </a:rPr>
              <a:t> explain how those model predictions came to be. This is where </a:t>
            </a:r>
            <a:r>
              <a:rPr b="1" lang="en">
                <a:solidFill>
                  <a:schemeClr val="lt1"/>
                </a:solidFill>
              </a:rPr>
              <a:t>SHAP (SHapley Additive exPlanations)</a:t>
            </a:r>
            <a:r>
              <a:rPr lang="en">
                <a:solidFill>
                  <a:schemeClr val="lt1"/>
                </a:solidFill>
              </a:rPr>
              <a:t> and L</a:t>
            </a:r>
            <a:r>
              <a:rPr b="1" lang="en">
                <a:solidFill>
                  <a:schemeClr val="lt1"/>
                </a:solidFill>
              </a:rPr>
              <a:t>IME (Local Interpretable Model-Agnostic Explanations)</a:t>
            </a:r>
            <a:r>
              <a:rPr lang="en">
                <a:solidFill>
                  <a:schemeClr val="lt1"/>
                </a:solidFill>
              </a:rPr>
              <a:t>:</a:t>
            </a:r>
            <a:endParaRPr>
              <a:solidFill>
                <a:schemeClr val="lt1"/>
              </a:solidFill>
            </a:endParaRPr>
          </a:p>
          <a:p>
            <a:pPr indent="-317500" lvl="1" marL="914400" rtl="0" algn="l">
              <a:spcBef>
                <a:spcPts val="0"/>
              </a:spcBef>
              <a:spcAft>
                <a:spcPts val="0"/>
              </a:spcAft>
              <a:buClr>
                <a:schemeClr val="lt1"/>
              </a:buClr>
              <a:buSzPts val="1400"/>
              <a:buChar char="○"/>
            </a:pPr>
            <a:r>
              <a:rPr b="1" lang="en">
                <a:solidFill>
                  <a:schemeClr val="lt1"/>
                </a:solidFill>
              </a:rPr>
              <a:t>SHAP: </a:t>
            </a:r>
            <a:r>
              <a:rPr lang="en">
                <a:solidFill>
                  <a:schemeClr val="lt1"/>
                </a:solidFill>
              </a:rPr>
              <a:t>An </a:t>
            </a:r>
            <a:r>
              <a:rPr lang="en">
                <a:solidFill>
                  <a:schemeClr val="lt1"/>
                </a:solidFill>
              </a:rPr>
              <a:t>explainability</a:t>
            </a:r>
            <a:r>
              <a:rPr lang="en">
                <a:solidFill>
                  <a:schemeClr val="lt1"/>
                </a:solidFill>
              </a:rPr>
              <a:t> method based on game theory, specifically on </a:t>
            </a:r>
            <a:r>
              <a:rPr lang="en">
                <a:solidFill>
                  <a:schemeClr val="lt1"/>
                </a:solidFill>
              </a:rPr>
              <a:t>Shapley</a:t>
            </a:r>
            <a:r>
              <a:rPr lang="en">
                <a:solidFill>
                  <a:schemeClr val="lt1"/>
                </a:solidFill>
              </a:rPr>
              <a:t> values. Basically, it works by calculating the contribution of each feature to a model’s prediction, taking into account all possible combinations of </a:t>
            </a:r>
            <a:r>
              <a:rPr lang="en">
                <a:solidFill>
                  <a:schemeClr val="lt1"/>
                </a:solidFill>
              </a:rPr>
              <a:t>feature</a:t>
            </a:r>
            <a:r>
              <a:rPr lang="en">
                <a:solidFill>
                  <a:schemeClr val="lt1"/>
                </a:solidFill>
              </a:rPr>
              <a:t> inputs. </a:t>
            </a:r>
            <a:endParaRPr>
              <a:solidFill>
                <a:schemeClr val="lt1"/>
              </a:solidFill>
            </a:endParaRPr>
          </a:p>
          <a:p>
            <a:pPr indent="-317500" lvl="1" marL="914400" rtl="0" algn="l">
              <a:spcBef>
                <a:spcPts val="0"/>
              </a:spcBef>
              <a:spcAft>
                <a:spcPts val="0"/>
              </a:spcAft>
              <a:buClr>
                <a:schemeClr val="lt1"/>
              </a:buClr>
              <a:buSzPts val="1400"/>
              <a:buChar char="○"/>
            </a:pPr>
            <a:r>
              <a:rPr b="1" lang="en">
                <a:solidFill>
                  <a:schemeClr val="lt1"/>
                </a:solidFill>
              </a:rPr>
              <a:t>LIME: </a:t>
            </a:r>
            <a:r>
              <a:rPr lang="en">
                <a:solidFill>
                  <a:schemeClr val="lt1"/>
                </a:solidFill>
              </a:rPr>
              <a:t>This method explains individual predictions by creating a simple, interpretable model, such as linear regression, around the </a:t>
            </a:r>
            <a:r>
              <a:rPr lang="en">
                <a:solidFill>
                  <a:schemeClr val="lt1"/>
                </a:solidFill>
              </a:rPr>
              <a:t>prediction</a:t>
            </a:r>
            <a:r>
              <a:rPr lang="en">
                <a:solidFill>
                  <a:schemeClr val="lt1"/>
                </a:solidFill>
              </a:rPr>
              <a:t> in question. It </a:t>
            </a:r>
            <a:r>
              <a:rPr lang="en">
                <a:solidFill>
                  <a:schemeClr val="lt1"/>
                </a:solidFill>
              </a:rPr>
              <a:t>does</a:t>
            </a:r>
            <a:r>
              <a:rPr lang="en">
                <a:solidFill>
                  <a:schemeClr val="lt1"/>
                </a:solidFill>
              </a:rPr>
              <a:t> this by </a:t>
            </a:r>
            <a:r>
              <a:rPr lang="en">
                <a:solidFill>
                  <a:schemeClr val="lt1"/>
                </a:solidFill>
              </a:rPr>
              <a:t>slightly</a:t>
            </a:r>
            <a:r>
              <a:rPr lang="en">
                <a:solidFill>
                  <a:schemeClr val="lt1"/>
                </a:solidFill>
              </a:rPr>
              <a:t> altering the </a:t>
            </a:r>
            <a:r>
              <a:rPr lang="en">
                <a:solidFill>
                  <a:schemeClr val="lt1"/>
                </a:solidFill>
              </a:rPr>
              <a:t>input</a:t>
            </a:r>
            <a:r>
              <a:rPr lang="en">
                <a:solidFill>
                  <a:schemeClr val="lt1"/>
                </a:solidFill>
              </a:rPr>
              <a:t> data and observing how the prediction changes. The advantage to this method is that it is generally faster and easier to use than SHAP, but its explanations can be less stable or </a:t>
            </a:r>
            <a:r>
              <a:rPr lang="en">
                <a:solidFill>
                  <a:schemeClr val="lt1"/>
                </a:solidFill>
              </a:rPr>
              <a:t>constant</a:t>
            </a:r>
            <a:r>
              <a:rPr lang="en">
                <a:solidFill>
                  <a:schemeClr val="lt1"/>
                </a:solidFill>
              </a:rPr>
              <a:t> depending on how the data is sampled.</a:t>
            </a:r>
            <a:endParaRPr>
              <a:solidFill>
                <a:schemeClr val="lt1"/>
              </a:solidFill>
            </a:endParaRPr>
          </a:p>
        </p:txBody>
      </p:sp>
      <p:pic>
        <p:nvPicPr>
          <p:cNvPr id="74" name="Google Shape;74;p15"/>
          <p:cNvPicPr preferRelativeResize="0"/>
          <p:nvPr/>
        </p:nvPicPr>
        <p:blipFill>
          <a:blip r:embed="rId3">
            <a:alphaModFix/>
          </a:blip>
          <a:stretch>
            <a:fillRect/>
          </a:stretch>
        </p:blipFill>
        <p:spPr>
          <a:xfrm>
            <a:off x="6820375" y="1875238"/>
            <a:ext cx="2018827" cy="19176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Research</a:t>
            </a:r>
            <a:r>
              <a:rPr b="1" lang="en">
                <a:solidFill>
                  <a:schemeClr val="lt1"/>
                </a:solidFill>
              </a:rPr>
              <a:t> and Studies</a:t>
            </a:r>
            <a:endParaRPr b="1">
              <a:solidFill>
                <a:schemeClr val="lt1"/>
              </a:solidFill>
            </a:endParaRPr>
          </a:p>
        </p:txBody>
      </p:sp>
      <p:sp>
        <p:nvSpPr>
          <p:cNvPr id="80" name="Google Shape;80;p16"/>
          <p:cNvSpPr txBox="1"/>
          <p:nvPr>
            <p:ph idx="1" type="body"/>
          </p:nvPr>
        </p:nvSpPr>
        <p:spPr>
          <a:xfrm>
            <a:off x="311700" y="1017725"/>
            <a:ext cx="5302800" cy="3859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lt1"/>
              </a:buClr>
              <a:buSzPts val="1800"/>
              <a:buChar char="●"/>
            </a:pPr>
            <a:r>
              <a:rPr lang="en">
                <a:solidFill>
                  <a:schemeClr val="lt1"/>
                </a:solidFill>
              </a:rPr>
              <a:t>Before we approach it “head-first”, we want to get a </a:t>
            </a:r>
            <a:r>
              <a:rPr lang="en">
                <a:solidFill>
                  <a:schemeClr val="lt1"/>
                </a:solidFill>
              </a:rPr>
              <a:t>complete</a:t>
            </a:r>
            <a:r>
              <a:rPr lang="en">
                <a:solidFill>
                  <a:schemeClr val="lt1"/>
                </a:solidFill>
              </a:rPr>
              <a:t> understanding of what we’re working with:</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When we want to </a:t>
            </a:r>
            <a:r>
              <a:rPr lang="en">
                <a:solidFill>
                  <a:schemeClr val="lt1"/>
                </a:solidFill>
              </a:rPr>
              <a:t>quantitatively</a:t>
            </a:r>
            <a:r>
              <a:rPr lang="en">
                <a:solidFill>
                  <a:schemeClr val="lt1"/>
                </a:solidFill>
              </a:rPr>
              <a:t> evaluate the accuracy of SHAP and LIME; SHAP, almost always, </a:t>
            </a:r>
            <a:r>
              <a:rPr b="1" lang="en">
                <a:solidFill>
                  <a:schemeClr val="lt1"/>
                </a:solidFill>
              </a:rPr>
              <a:t>performs much more reliably</a:t>
            </a:r>
            <a:r>
              <a:rPr lang="en">
                <a:solidFill>
                  <a:schemeClr val="lt1"/>
                </a:solidFill>
              </a:rPr>
              <a:t> than its counterpart.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But, when intentionally set-up in a framework where it’s meant to deceive SHAP and LIME, they </a:t>
            </a:r>
            <a:r>
              <a:rPr b="1" lang="en">
                <a:solidFill>
                  <a:schemeClr val="lt1"/>
                </a:solidFill>
              </a:rPr>
              <a:t>perform</a:t>
            </a:r>
            <a:r>
              <a:rPr b="1" lang="en">
                <a:solidFill>
                  <a:schemeClr val="lt1"/>
                </a:solidFill>
              </a:rPr>
              <a:t> much more poorly and allowed biased classifiers to produce misleading explanations to MLs</a:t>
            </a:r>
            <a:r>
              <a:rPr lang="en">
                <a:solidFill>
                  <a:schemeClr val="lt1"/>
                </a:solidFill>
              </a:rPr>
              <a:t>. This was seen on a dataset regarding credit scores and criminal justice, which are sectors we want to see more MLs be used in.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LIME is generally faster and easier to run, making it much more viable option to those who don’t need a powerful and detailed options like SHAP. </a:t>
            </a:r>
            <a:endParaRPr>
              <a:solidFill>
                <a:schemeClr val="lt1"/>
              </a:solidFill>
            </a:endParaRPr>
          </a:p>
        </p:txBody>
      </p:sp>
      <p:pic>
        <p:nvPicPr>
          <p:cNvPr id="81" name="Google Shape;81;p16"/>
          <p:cNvPicPr preferRelativeResize="0"/>
          <p:nvPr/>
        </p:nvPicPr>
        <p:blipFill>
          <a:blip r:embed="rId3">
            <a:alphaModFix/>
          </a:blip>
          <a:stretch>
            <a:fillRect/>
          </a:stretch>
        </p:blipFill>
        <p:spPr>
          <a:xfrm>
            <a:off x="6155350" y="1895225"/>
            <a:ext cx="2765301" cy="184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Pathway and Plan for Experimenting</a:t>
            </a:r>
            <a:endParaRPr b="1">
              <a:solidFill>
                <a:schemeClr val="lt1"/>
              </a:solidFill>
            </a:endParaRPr>
          </a:p>
        </p:txBody>
      </p:sp>
      <p:sp>
        <p:nvSpPr>
          <p:cNvPr id="87" name="Google Shape;87;p17"/>
          <p:cNvSpPr txBox="1"/>
          <p:nvPr>
            <p:ph idx="1" type="body"/>
          </p:nvPr>
        </p:nvSpPr>
        <p:spPr>
          <a:xfrm>
            <a:off x="311700" y="1152475"/>
            <a:ext cx="8344500" cy="3709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AutoNum type="arabicPeriod"/>
            </a:pPr>
            <a:r>
              <a:rPr lang="en">
                <a:solidFill>
                  <a:schemeClr val="lt1"/>
                </a:solidFill>
              </a:rPr>
              <a:t>We’re choosing three datasets from sectors that are new and old to test the range that both methods are capable of working with, while also ensuring that they have numerical and categorical features.</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After that, we’ll </a:t>
            </a:r>
            <a:r>
              <a:rPr lang="en">
                <a:solidFill>
                  <a:schemeClr val="lt1"/>
                </a:solidFill>
              </a:rPr>
              <a:t>perform</a:t>
            </a:r>
            <a:r>
              <a:rPr lang="en">
                <a:solidFill>
                  <a:schemeClr val="lt1"/>
                </a:solidFill>
              </a:rPr>
              <a:t> EDA to see feature distributions, check for correlations, and handle missing values.</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For the sake of brevity, all data values will be preprocessed with one-hot encoding, </a:t>
            </a:r>
            <a:r>
              <a:rPr lang="en">
                <a:solidFill>
                  <a:schemeClr val="lt1"/>
                </a:solidFill>
              </a:rPr>
              <a:t>standardized</a:t>
            </a:r>
            <a:r>
              <a:rPr lang="en">
                <a:solidFill>
                  <a:schemeClr val="lt1"/>
                </a:solidFill>
              </a:rPr>
              <a:t> for their numerical values, and split each dataset into </a:t>
            </a:r>
            <a:r>
              <a:rPr lang="en">
                <a:solidFill>
                  <a:schemeClr val="lt1"/>
                </a:solidFill>
              </a:rPr>
              <a:t>training</a:t>
            </a:r>
            <a:r>
              <a:rPr lang="en">
                <a:solidFill>
                  <a:schemeClr val="lt1"/>
                </a:solidFill>
              </a:rPr>
              <a:t> and test sets.</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The two models we’ll be training is </a:t>
            </a:r>
            <a:r>
              <a:rPr b="1" lang="en">
                <a:solidFill>
                  <a:schemeClr val="lt1"/>
                </a:solidFill>
              </a:rPr>
              <a:t>Logistic Regression and Random Forest.</a:t>
            </a:r>
            <a:endParaRPr b="1">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Lastly, we’ll apply SHAP and LIME to explain how those two models came to their conclusion. </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sp>
        <p:nvSpPr>
          <p:cNvPr id="92" name="Google Shape;92;p18"/>
          <p:cNvSpPr txBox="1"/>
          <p:nvPr>
            <p:ph type="title"/>
          </p:nvPr>
        </p:nvSpPr>
        <p:spPr>
          <a:xfrm>
            <a:off x="311700" y="285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EXAMPLE VISUALIZATION </a:t>
            </a:r>
            <a:endParaRPr>
              <a:solidFill>
                <a:schemeClr val="lt1"/>
              </a:solidFill>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8"/>
          <p:cNvPicPr preferRelativeResize="0"/>
          <p:nvPr/>
        </p:nvPicPr>
        <p:blipFill>
          <a:blip r:embed="rId3">
            <a:alphaModFix/>
          </a:blip>
          <a:stretch>
            <a:fillRect/>
          </a:stretch>
        </p:blipFill>
        <p:spPr>
          <a:xfrm>
            <a:off x="0" y="858015"/>
            <a:ext cx="9144001" cy="34274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Context on the Data sets (all from </a:t>
            </a:r>
            <a:r>
              <a:rPr lang="en">
                <a:solidFill>
                  <a:schemeClr val="lt1"/>
                </a:solidFill>
              </a:rPr>
              <a:t>HuggingFace</a:t>
            </a:r>
            <a:r>
              <a:rPr lang="en">
                <a:solidFill>
                  <a:schemeClr val="lt1"/>
                </a:solidFill>
              </a:rPr>
              <a:t>)</a:t>
            </a:r>
            <a:endParaRPr>
              <a:solidFill>
                <a:schemeClr val="lt1"/>
              </a:solidFill>
            </a:endParaRPr>
          </a:p>
        </p:txBody>
      </p:sp>
      <p:sp>
        <p:nvSpPr>
          <p:cNvPr id="100" name="Google Shape;100;p19"/>
          <p:cNvSpPr txBox="1"/>
          <p:nvPr>
            <p:ph idx="1" type="body"/>
          </p:nvPr>
        </p:nvSpPr>
        <p:spPr>
          <a:xfrm>
            <a:off x="311700" y="1152475"/>
            <a:ext cx="8520600" cy="3773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900">
                <a:solidFill>
                  <a:schemeClr val="lt1"/>
                </a:solidFill>
              </a:rPr>
              <a:t>Heart Disease Dataset</a:t>
            </a:r>
            <a:endParaRPr sz="1900">
              <a:solidFill>
                <a:schemeClr val="lt1"/>
              </a:solidFill>
            </a:endParaRPr>
          </a:p>
          <a:p>
            <a:pPr indent="-340201" lvl="0" marL="457200" rtl="0" algn="l">
              <a:spcBef>
                <a:spcPts val="1200"/>
              </a:spcBef>
              <a:spcAft>
                <a:spcPts val="0"/>
              </a:spcAft>
              <a:buClr>
                <a:schemeClr val="lt1"/>
              </a:buClr>
              <a:buSzPct val="100000"/>
              <a:buChar char="-"/>
            </a:pPr>
            <a:r>
              <a:rPr lang="en" sz="1900">
                <a:solidFill>
                  <a:schemeClr val="lt1"/>
                </a:solidFill>
              </a:rPr>
              <a:t>Predicts whether a patient has heart disease based on age, chest pain type, cholesterol, ECG, etc.</a:t>
            </a:r>
            <a:endParaRPr sz="1900">
              <a:solidFill>
                <a:schemeClr val="lt1"/>
              </a:solidFill>
            </a:endParaRPr>
          </a:p>
          <a:p>
            <a:pPr indent="0" lvl="0" marL="0" rtl="0" algn="l">
              <a:spcBef>
                <a:spcPts val="1200"/>
              </a:spcBef>
              <a:spcAft>
                <a:spcPts val="0"/>
              </a:spcAft>
              <a:buNone/>
            </a:pPr>
            <a:r>
              <a:rPr lang="en" sz="1900">
                <a:solidFill>
                  <a:schemeClr val="lt1"/>
                </a:solidFill>
              </a:rPr>
              <a:t>Titanic Survivors Datasets</a:t>
            </a:r>
            <a:endParaRPr sz="1900">
              <a:solidFill>
                <a:schemeClr val="lt1"/>
              </a:solidFill>
            </a:endParaRPr>
          </a:p>
          <a:p>
            <a:pPr indent="-340201" lvl="0" marL="457200" rtl="0" algn="l">
              <a:spcBef>
                <a:spcPts val="1200"/>
              </a:spcBef>
              <a:spcAft>
                <a:spcPts val="0"/>
              </a:spcAft>
              <a:buClr>
                <a:schemeClr val="lt1"/>
              </a:buClr>
              <a:buSzPct val="100000"/>
              <a:buChar char="-"/>
            </a:pPr>
            <a:r>
              <a:rPr lang="en" sz="1900">
                <a:solidFill>
                  <a:schemeClr val="lt1"/>
                </a:solidFill>
              </a:rPr>
              <a:t>This dataset is the Titanic survival dataset and is used to see which passengers were more likely to survive.</a:t>
            </a:r>
            <a:endParaRPr sz="1900">
              <a:solidFill>
                <a:schemeClr val="lt1"/>
              </a:solidFill>
            </a:endParaRPr>
          </a:p>
          <a:p>
            <a:pPr indent="0" lvl="0" marL="0" rtl="0" algn="l">
              <a:spcBef>
                <a:spcPts val="1200"/>
              </a:spcBef>
              <a:spcAft>
                <a:spcPts val="0"/>
              </a:spcAft>
              <a:buNone/>
            </a:pPr>
            <a:r>
              <a:rPr lang="en" sz="1900">
                <a:solidFill>
                  <a:schemeClr val="lt1"/>
                </a:solidFill>
              </a:rPr>
              <a:t>Student Alcohol Consumption</a:t>
            </a:r>
            <a:endParaRPr sz="1900">
              <a:solidFill>
                <a:schemeClr val="lt1"/>
              </a:solidFill>
            </a:endParaRPr>
          </a:p>
          <a:p>
            <a:pPr indent="-340201" lvl="0" marL="457200" rtl="0" algn="l">
              <a:spcBef>
                <a:spcPts val="1200"/>
              </a:spcBef>
              <a:spcAft>
                <a:spcPts val="0"/>
              </a:spcAft>
              <a:buClr>
                <a:schemeClr val="lt1"/>
              </a:buClr>
              <a:buSzPct val="100000"/>
              <a:buChar char="-"/>
            </a:pPr>
            <a:r>
              <a:rPr lang="en" sz="1900">
                <a:solidFill>
                  <a:schemeClr val="lt1"/>
                </a:solidFill>
              </a:rPr>
              <a:t>Predicts final grade of students using features like alcohol use, family background, absences, and study time.</a:t>
            </a:r>
            <a:endParaRPr sz="1900">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EDA on Heart Disease Dataset</a:t>
            </a:r>
            <a:endParaRPr>
              <a:solidFill>
                <a:schemeClr val="lt1"/>
              </a:solidFill>
            </a:endParaRPr>
          </a:p>
        </p:txBody>
      </p:sp>
      <p:pic>
        <p:nvPicPr>
          <p:cNvPr id="106" name="Google Shape;106;p20"/>
          <p:cNvPicPr preferRelativeResize="0"/>
          <p:nvPr/>
        </p:nvPicPr>
        <p:blipFill>
          <a:blip r:embed="rId3">
            <a:alphaModFix/>
          </a:blip>
          <a:stretch>
            <a:fillRect/>
          </a:stretch>
        </p:blipFill>
        <p:spPr>
          <a:xfrm>
            <a:off x="59574" y="1017725"/>
            <a:ext cx="3311499" cy="2853100"/>
          </a:xfrm>
          <a:prstGeom prst="rect">
            <a:avLst/>
          </a:prstGeom>
          <a:noFill/>
          <a:ln>
            <a:noFill/>
          </a:ln>
        </p:spPr>
      </p:pic>
      <p:pic>
        <p:nvPicPr>
          <p:cNvPr id="107" name="Google Shape;107;p20"/>
          <p:cNvPicPr preferRelativeResize="0"/>
          <p:nvPr/>
        </p:nvPicPr>
        <p:blipFill>
          <a:blip r:embed="rId4">
            <a:alphaModFix/>
          </a:blip>
          <a:stretch>
            <a:fillRect/>
          </a:stretch>
        </p:blipFill>
        <p:spPr>
          <a:xfrm>
            <a:off x="3371071" y="1017725"/>
            <a:ext cx="1417400" cy="2049125"/>
          </a:xfrm>
          <a:prstGeom prst="rect">
            <a:avLst/>
          </a:prstGeom>
          <a:noFill/>
          <a:ln>
            <a:noFill/>
          </a:ln>
        </p:spPr>
      </p:pic>
      <p:pic>
        <p:nvPicPr>
          <p:cNvPr id="108" name="Google Shape;108;p20"/>
          <p:cNvPicPr preferRelativeResize="0"/>
          <p:nvPr/>
        </p:nvPicPr>
        <p:blipFill>
          <a:blip r:embed="rId5">
            <a:alphaModFix/>
          </a:blip>
          <a:stretch>
            <a:fillRect/>
          </a:stretch>
        </p:blipFill>
        <p:spPr>
          <a:xfrm>
            <a:off x="4788475" y="1722950"/>
            <a:ext cx="4197400" cy="25686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EDA on Student data</a:t>
            </a:r>
            <a:endParaRPr>
              <a:solidFill>
                <a:schemeClr val="lt1"/>
              </a:solidFill>
            </a:endParaRPr>
          </a:p>
        </p:txBody>
      </p:sp>
      <p:pic>
        <p:nvPicPr>
          <p:cNvPr id="114" name="Google Shape;114;p21"/>
          <p:cNvPicPr preferRelativeResize="0"/>
          <p:nvPr/>
        </p:nvPicPr>
        <p:blipFill>
          <a:blip r:embed="rId3">
            <a:alphaModFix/>
          </a:blip>
          <a:stretch>
            <a:fillRect/>
          </a:stretch>
        </p:blipFill>
        <p:spPr>
          <a:xfrm>
            <a:off x="6535325" y="138200"/>
            <a:ext cx="2463575" cy="4324099"/>
          </a:xfrm>
          <a:prstGeom prst="rect">
            <a:avLst/>
          </a:prstGeom>
          <a:noFill/>
          <a:ln>
            <a:noFill/>
          </a:ln>
        </p:spPr>
      </p:pic>
      <p:pic>
        <p:nvPicPr>
          <p:cNvPr id="115" name="Google Shape;115;p21"/>
          <p:cNvPicPr preferRelativeResize="0"/>
          <p:nvPr/>
        </p:nvPicPr>
        <p:blipFill>
          <a:blip r:embed="rId4">
            <a:alphaModFix/>
          </a:blip>
          <a:stretch>
            <a:fillRect/>
          </a:stretch>
        </p:blipFill>
        <p:spPr>
          <a:xfrm>
            <a:off x="5149825" y="138200"/>
            <a:ext cx="1237873" cy="4836675"/>
          </a:xfrm>
          <a:prstGeom prst="rect">
            <a:avLst/>
          </a:prstGeom>
          <a:noFill/>
          <a:ln>
            <a:noFill/>
          </a:ln>
        </p:spPr>
      </p:pic>
      <p:pic>
        <p:nvPicPr>
          <p:cNvPr id="116" name="Google Shape;116;p21"/>
          <p:cNvPicPr preferRelativeResize="0"/>
          <p:nvPr/>
        </p:nvPicPr>
        <p:blipFill>
          <a:blip r:embed="rId5">
            <a:alphaModFix/>
          </a:blip>
          <a:stretch>
            <a:fillRect/>
          </a:stretch>
        </p:blipFill>
        <p:spPr>
          <a:xfrm>
            <a:off x="152400" y="1170125"/>
            <a:ext cx="4845025" cy="34314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