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  <p:sldMasterId id="214748365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020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012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4012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" name="Google Shape;54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5" name="Google Shape;65;p5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3" name="Google Shape;73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/>
        </p:nvSpPr>
        <p:spPr>
          <a:xfrm>
            <a:off x="230187" y="4813300"/>
            <a:ext cx="1550987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2100" rIns="90000" bIns="45000" anchor="t" anchorCtr="0">
            <a:noAutofit/>
          </a:bodyPr>
          <a:lstStyle/>
          <a:p>
            <a:pPr marL="0" marR="0" lvl="0" indent="0" algn="l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B14E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00B14E"/>
                </a:solidFill>
                <a:latin typeface="Arial"/>
                <a:ea typeface="Arial"/>
                <a:cs typeface="Arial"/>
                <a:sym typeface="Arial"/>
              </a:rPr>
              <a:t>Confidential  |  For Internal Use Only</a:t>
            </a:r>
            <a:endParaRPr/>
          </a:p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187" y="4511675"/>
            <a:ext cx="568325" cy="23653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801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8012" cy="298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04787"/>
            <a:ext cx="8228012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203325"/>
            <a:ext cx="8228012" cy="298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7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2978150" y="2894012"/>
            <a:ext cx="3665537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Team Name</a:t>
            </a:r>
            <a:r>
              <a:rPr lang="en-US" sz="1400" b="0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: ML Mavericks</a:t>
            </a:r>
            <a:endParaRPr/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r>
              <a:rPr lang="en-US" sz="1400" b="0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: Varun V, Aditya V </a:t>
            </a:r>
            <a:endParaRPr sz="1400" b="0" i="0" u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Team Lead</a:t>
            </a:r>
            <a:r>
              <a:rPr lang="en-US" sz="1400" b="0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: Karthikeyan S </a:t>
            </a:r>
            <a:endParaRPr sz="1400" b="0" i="0" u="none">
              <a:solidFill>
                <a:srgbClr val="5858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1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Theme</a:t>
            </a:r>
            <a:r>
              <a:rPr lang="en-US" sz="1400" b="0" i="0" u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: PS 3 - Embedded Fintech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CDE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8567737" y="0"/>
            <a:ext cx="577850" cy="5143500"/>
          </a:xfrm>
          <a:custGeom>
            <a:avLst/>
            <a:gdLst/>
            <a:ahLst/>
            <a:cxnLst/>
            <a:rect l="l" t="t" r="r" b="b"/>
            <a:pathLst>
              <a:path w="1604" h="14289" extrusionOk="0">
                <a:moveTo>
                  <a:pt x="1603" y="14288"/>
                </a:moveTo>
                <a:lnTo>
                  <a:pt x="0" y="14288"/>
                </a:lnTo>
                <a:lnTo>
                  <a:pt x="0" y="0"/>
                </a:lnTo>
                <a:lnTo>
                  <a:pt x="1603" y="0"/>
                </a:lnTo>
                <a:lnTo>
                  <a:pt x="1603" y="14288"/>
                </a:lnTo>
              </a:path>
            </a:pathLst>
          </a:custGeom>
          <a:solidFill>
            <a:srgbClr val="009C32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225" y="661987"/>
            <a:ext cx="2590800" cy="4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/>
        </p:nvSpPr>
        <p:spPr>
          <a:xfrm>
            <a:off x="325437" y="1423987"/>
            <a:ext cx="8110537" cy="19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current travel and commerce landscape, users still manage financial services — loans, payments, insurances, and ride bookings — through disconnected, manual processes during trips or major purchases. This fragmented journey creates friction, increases drop-offs, and limits cross-selling opportunities for Grab’s fintech products.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Grab’s services like </a:t>
            </a: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GrabPay</a:t>
            </a:r>
            <a:r>
              <a:rPr lang="en-US"/>
              <a:t> and </a:t>
            </a: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GrabFin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 well within the Grab app, they lack visibility and integration in external partner ecosystems. This constrains both product adoption and potential revenue streams</a:t>
            </a:r>
            <a:r>
              <a:rPr lang="en-US"/>
              <a:t>. We will be adding 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as tools for potential agentic AI systems to build on.</a:t>
            </a:r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365" y="4567706"/>
            <a:ext cx="1254461" cy="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CDE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325437" y="3008312"/>
            <a:ext cx="7794625" cy="170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propose </a:t>
            </a:r>
            <a:r>
              <a:rPr lang="en-US" sz="1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VoyAIge</a:t>
            </a:r>
            <a:r>
              <a:rPr lang="en-US"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 AI-powered fintech concierge chatbot that proactively orchestrates travel-related financial services via Grab’s fintech APIs.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solution externalizes Grab’s fintech offerings into a single, agent-driven journey embedded within an external partner platform — increasing product adoption, driving transaction volume, and simplifying user experiences.</a:t>
            </a:r>
            <a:endParaRPr dirty="0"/>
          </a:p>
        </p:txBody>
      </p:sp>
      <p:sp>
        <p:nvSpPr>
          <p:cNvPr id="47" name="Google Shape;47;p7"/>
          <p:cNvSpPr/>
          <p:nvPr/>
        </p:nvSpPr>
        <p:spPr>
          <a:xfrm>
            <a:off x="8567737" y="0"/>
            <a:ext cx="577850" cy="5143500"/>
          </a:xfrm>
          <a:custGeom>
            <a:avLst/>
            <a:gdLst/>
            <a:ahLst/>
            <a:cxnLst/>
            <a:rect l="l" t="t" r="r" b="b"/>
            <a:pathLst>
              <a:path w="1604" h="14289" extrusionOk="0">
                <a:moveTo>
                  <a:pt x="1603" y="14288"/>
                </a:moveTo>
                <a:lnTo>
                  <a:pt x="0" y="14288"/>
                </a:lnTo>
                <a:lnTo>
                  <a:pt x="0" y="0"/>
                </a:lnTo>
                <a:lnTo>
                  <a:pt x="1603" y="0"/>
                </a:lnTo>
                <a:lnTo>
                  <a:pt x="1603" y="14288"/>
                </a:lnTo>
              </a:path>
            </a:pathLst>
          </a:custGeom>
          <a:solidFill>
            <a:srgbClr val="009C32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2574925"/>
            <a:ext cx="3084512" cy="43338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 txBox="1"/>
          <p:nvPr/>
        </p:nvSpPr>
        <p:spPr>
          <a:xfrm>
            <a:off x="325437" y="676275"/>
            <a:ext cx="81105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Historically, financial services integration relied on direct API-based point-to-point calls between apps for payments, loans, and insurance. Each partner had to manually integrate services, causing engineering efforts to be made for individual services.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the rise of agentic AI and orchestration frameworks, financial services can now be dynamically discovered, recommended, and operated via AI agents. This shifts from static API integrations to AI-driven, context-aware service orchestration — improving user experience and expanding external adoption opportunities for platforms like Grab.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6862" y="125412"/>
            <a:ext cx="2325687" cy="519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0365" y="4567706"/>
            <a:ext cx="1254461" cy="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CD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/>
        </p:nvSpPr>
        <p:spPr>
          <a:xfrm>
            <a:off x="368300" y="1268400"/>
            <a:ext cx="79278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Interaction Layer: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Chatbot using HTML, Tailwi</a:t>
            </a:r>
            <a:r>
              <a:rPr lang="en-US"/>
              <a:t>nd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CSS and JavaScript.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Agent &amp; Orchestration Layer: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Conversational AI built with LangGraph which handles service discovery, eligibility checks, and user preferences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MCP: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Exposes mocked Grab fintech services (Loan, PayLater, GrabPay, Insurance, Taxi)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 Logic: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for interface handling and Ngrok for IP Handling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&amp; Mock Storage: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SQLite for state management</a:t>
            </a: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8567737" y="0"/>
            <a:ext cx="577850" cy="5143500"/>
          </a:xfrm>
          <a:custGeom>
            <a:avLst/>
            <a:gdLst/>
            <a:ahLst/>
            <a:cxnLst/>
            <a:rect l="l" t="t" r="r" b="b"/>
            <a:pathLst>
              <a:path w="1604" h="14289" extrusionOk="0">
                <a:moveTo>
                  <a:pt x="1603" y="14288"/>
                </a:moveTo>
                <a:lnTo>
                  <a:pt x="0" y="14288"/>
                </a:lnTo>
                <a:lnTo>
                  <a:pt x="0" y="0"/>
                </a:lnTo>
                <a:lnTo>
                  <a:pt x="1603" y="0"/>
                </a:lnTo>
                <a:lnTo>
                  <a:pt x="1603" y="14288"/>
                </a:lnTo>
              </a:path>
            </a:pathLst>
          </a:custGeom>
          <a:solidFill>
            <a:srgbClr val="009C32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318175" y="340275"/>
            <a:ext cx="41946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277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9A4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439A41"/>
                </a:solidFill>
                <a:latin typeface="Arial"/>
                <a:ea typeface="Arial"/>
                <a:cs typeface="Arial"/>
                <a:sym typeface="Arial"/>
              </a:rPr>
              <a:t>System Architecture (High-Level)</a:t>
            </a:r>
            <a:endParaRPr sz="2000"/>
          </a:p>
        </p:txBody>
      </p:sp>
      <p:sp>
        <p:nvSpPr>
          <p:cNvPr id="59" name="Google Shape;59;p8"/>
          <p:cNvSpPr txBox="1"/>
          <p:nvPr/>
        </p:nvSpPr>
        <p:spPr>
          <a:xfrm>
            <a:off x="318175" y="807675"/>
            <a:ext cx="1579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9A4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9A41"/>
                </a:solidFill>
                <a:latin typeface="Arial"/>
                <a:ea typeface="Arial"/>
                <a:cs typeface="Arial"/>
                <a:sym typeface="Arial"/>
              </a:rPr>
              <a:t>Components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368300" y="3530600"/>
            <a:ext cx="1409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439A4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439A41"/>
                </a:solidFill>
                <a:latin typeface="Arial"/>
                <a:ea typeface="Arial"/>
                <a:cs typeface="Arial"/>
                <a:sym typeface="Arial"/>
              </a:rPr>
              <a:t>Flow</a:t>
            </a:r>
            <a:endParaRPr/>
          </a:p>
        </p:txBody>
      </p:sp>
      <p:sp>
        <p:nvSpPr>
          <p:cNvPr id="61" name="Google Shape;61;p8"/>
          <p:cNvSpPr txBox="1"/>
          <p:nvPr/>
        </p:nvSpPr>
        <p:spPr>
          <a:xfrm>
            <a:off x="368300" y="3876675"/>
            <a:ext cx="7794625" cy="220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interacts with V</a:t>
            </a:r>
            <a:r>
              <a:rPr lang="en-US"/>
              <a:t>oyAIge</a:t>
            </a: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chatbot → Agent identifies services needed → Fetches offers via MCP → Orchestrates the vacation planning → Delivers confirmations and transactions</a:t>
            </a:r>
            <a:endParaRPr/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0365" y="4567706"/>
            <a:ext cx="1254461" cy="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CDE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/>
          <p:nvPr/>
        </p:nvSpPr>
        <p:spPr>
          <a:xfrm>
            <a:off x="8567737" y="0"/>
            <a:ext cx="577850" cy="5143500"/>
          </a:xfrm>
          <a:custGeom>
            <a:avLst/>
            <a:gdLst/>
            <a:ahLst/>
            <a:cxnLst/>
            <a:rect l="l" t="t" r="r" b="b"/>
            <a:pathLst>
              <a:path w="1604" h="14289" extrusionOk="0">
                <a:moveTo>
                  <a:pt x="1603" y="14288"/>
                </a:moveTo>
                <a:lnTo>
                  <a:pt x="0" y="14288"/>
                </a:lnTo>
                <a:lnTo>
                  <a:pt x="0" y="0"/>
                </a:lnTo>
                <a:lnTo>
                  <a:pt x="1603" y="0"/>
                </a:lnTo>
                <a:lnTo>
                  <a:pt x="1603" y="14288"/>
                </a:lnTo>
              </a:path>
            </a:pathLst>
          </a:custGeom>
          <a:solidFill>
            <a:srgbClr val="009C32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428625" y="1243000"/>
            <a:ext cx="7689900" cy="27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57425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Using MCP integration, VoyAIge will recommend and facilitate services. The FinTech services  offered by Grab are considered as tools. </a:t>
            </a:r>
            <a:endParaRPr/>
          </a:p>
          <a:p>
            <a:pPr marL="339725" marR="0" lvl="0" indent="-200025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•"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Loan eligibility and disbursal (Grab Easy Loan)</a:t>
            </a:r>
            <a:endParaRPr/>
          </a:p>
          <a:p>
            <a:pPr marL="339725" marR="0" lvl="0" indent="-200025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•"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Flight payment transactions (GrabPay)</a:t>
            </a:r>
            <a:endParaRPr/>
          </a:p>
          <a:p>
            <a:pPr marL="339725" marR="0" lvl="0" indent="-200025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•"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 and ride insurance covers (Grab Travel Cover, Ride Cover)</a:t>
            </a:r>
            <a:endParaRPr/>
          </a:p>
          <a:p>
            <a:pPr marL="339725" marR="0" lvl="0" indent="-200025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•"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Airport ride bookings (GrabTaxi)</a:t>
            </a:r>
            <a:endParaRPr/>
          </a:p>
          <a:p>
            <a:pPr marL="339725" marR="0" lvl="0" indent="-200025" algn="l" rtl="0">
              <a:lnSpc>
                <a:spcPct val="93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Times New Roman"/>
              <a:buChar char="•"/>
            </a:pPr>
            <a:r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payments (Grab PayLater)</a:t>
            </a:r>
            <a:endParaRPr/>
          </a:p>
        </p:txBody>
      </p:sp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462" y="511175"/>
            <a:ext cx="2070100" cy="385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0365" y="4567706"/>
            <a:ext cx="1254461" cy="5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FCDE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4537" y="2068512"/>
            <a:ext cx="3933825" cy="8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0"/>
          <p:cNvSpPr/>
          <p:nvPr/>
        </p:nvSpPr>
        <p:spPr>
          <a:xfrm>
            <a:off x="7539037" y="0"/>
            <a:ext cx="1281112" cy="5143500"/>
          </a:xfrm>
          <a:custGeom>
            <a:avLst/>
            <a:gdLst/>
            <a:ahLst/>
            <a:cxnLst/>
            <a:rect l="l" t="t" r="r" b="b"/>
            <a:pathLst>
              <a:path w="3560" h="14289" extrusionOk="0">
                <a:moveTo>
                  <a:pt x="3559" y="14288"/>
                </a:moveTo>
                <a:lnTo>
                  <a:pt x="0" y="14288"/>
                </a:lnTo>
                <a:lnTo>
                  <a:pt x="0" y="0"/>
                </a:lnTo>
                <a:lnTo>
                  <a:pt x="3559" y="0"/>
                </a:lnTo>
                <a:lnTo>
                  <a:pt x="3559" y="14288"/>
                </a:lnTo>
              </a:path>
            </a:pathLst>
          </a:custGeom>
          <a:solidFill>
            <a:srgbClr val="04C14E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8820150" y="0"/>
            <a:ext cx="323850" cy="5143500"/>
          </a:xfrm>
          <a:custGeom>
            <a:avLst/>
            <a:gdLst/>
            <a:ahLst/>
            <a:cxnLst/>
            <a:rect l="l" t="t" r="r" b="b"/>
            <a:pathLst>
              <a:path w="900" h="14289" extrusionOk="0">
                <a:moveTo>
                  <a:pt x="899" y="14288"/>
                </a:moveTo>
                <a:lnTo>
                  <a:pt x="0" y="14288"/>
                </a:lnTo>
                <a:lnTo>
                  <a:pt x="0" y="0"/>
                </a:lnTo>
                <a:lnTo>
                  <a:pt x="899" y="0"/>
                </a:lnTo>
                <a:lnTo>
                  <a:pt x="899" y="14288"/>
                </a:lnTo>
              </a:path>
            </a:pathLst>
          </a:custGeom>
          <a:solidFill>
            <a:srgbClr val="EEFF40"/>
          </a:solidFill>
          <a:ln>
            <a:noFill/>
          </a:ln>
          <a:effectLst>
            <a:outerShdw blurRad="63500">
              <a:srgbClr val="000000">
                <a:alpha val="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439</Words>
  <Application>Microsoft Office PowerPoint</Application>
  <PresentationFormat>On-screen Show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POI_THEME_TEMPLATE_DESIGN</vt:lpstr>
      <vt:lpstr>POI_THEME_TEMPLATE_DESIGN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Aditya Venkatramani</cp:lastModifiedBy>
  <cp:revision>2</cp:revision>
  <dcterms:modified xsi:type="dcterms:W3CDTF">2025-07-04T07:21:55Z</dcterms:modified>
</cp:coreProperties>
</file>