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89" r:id="rId4"/>
    <p:sldId id="290" r:id="rId5"/>
    <p:sldId id="291" r:id="rId6"/>
    <p:sldId id="269" r:id="rId7"/>
    <p:sldId id="279" r:id="rId8"/>
    <p:sldId id="287" r:id="rId9"/>
    <p:sldId id="288" r:id="rId10"/>
    <p:sldId id="271" r:id="rId11"/>
    <p:sldId id="283" r:id="rId12"/>
    <p:sldId id="272" r:id="rId13"/>
    <p:sldId id="273" r:id="rId14"/>
    <p:sldId id="285"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373"/>
    <a:srgbClr val="FEC630"/>
    <a:srgbClr val="52C9BD"/>
    <a:srgbClr val="DCB8EA"/>
    <a:srgbClr val="FF5969"/>
    <a:srgbClr val="52CBBE"/>
    <a:srgbClr val="00A0A8"/>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660"/>
  </p:normalViewPr>
  <p:slideViewPr>
    <p:cSldViewPr snapToGrid="0">
      <p:cViewPr varScale="1">
        <p:scale>
          <a:sx n="84" d="100"/>
          <a:sy n="84" d="100"/>
        </p:scale>
        <p:origin x="13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26.03.2020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26.03.2020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26.03.2020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26.03.2020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26.03.2020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26.03.2020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26.03.2020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26.03.2020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26.03.2020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26.03.2020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26.03.2020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26.03.2020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www.guru99.com/big-data-tools.html" TargetMode="External"/><Relationship Id="rId7" Type="http://schemas.openxmlformats.org/officeDocument/2006/relationships/hyperlink" Target="https://www.edureka.co/blog/big-data-analytic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searchstorage.techtarget.com/definition/big-data-storage" TargetMode="External"/><Relationship Id="rId5" Type="http://schemas.openxmlformats.org/officeDocument/2006/relationships/hyperlink" Target="https://www.sas.com/en_us/insights/analytics/big-data-analytics.html" TargetMode="External"/><Relationship Id="rId4" Type="http://schemas.openxmlformats.org/officeDocument/2006/relationships/hyperlink" Target="https://www.qubole.com/blog/hadoop-vs-tradition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4081622" y="1073296"/>
            <a:ext cx="7278915" cy="3139321"/>
          </a:xfrm>
          <a:prstGeom prst="rect">
            <a:avLst/>
          </a:prstGeom>
          <a:noFill/>
        </p:spPr>
        <p:txBody>
          <a:bodyPr wrap="square" rtlCol="0">
            <a:spAutoFit/>
          </a:bodyPr>
          <a:lstStyle/>
          <a:p>
            <a:pPr algn="ctr"/>
            <a:r>
              <a:rPr lang="en-US" sz="6600" dirty="0">
                <a:solidFill>
                  <a:srgbClr val="FF5969"/>
                </a:solidFill>
                <a:latin typeface="Arial" panose="020B0604020202020204" pitchFamily="34" charset="0"/>
                <a:cs typeface="Arial" panose="020B0604020202020204" pitchFamily="34" charset="0"/>
              </a:rPr>
              <a:t>Augmented Reality With A Pendant Pico Projector</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650802" y="469835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701952" y="3163387"/>
              <a:ext cx="2335519"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21821" y="-12276"/>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900856" y="3193122"/>
              <a:ext cx="2425697"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7890089" y="3194442"/>
              <a:ext cx="239763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815458" y="3143188"/>
              <a:ext cx="214648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rot="16200000">
            <a:off x="1848085" y="3183395"/>
            <a:ext cx="1071320" cy="584775"/>
          </a:xfrm>
          <a:prstGeom prst="rect">
            <a:avLst/>
          </a:prstGeom>
        </p:spPr>
        <p:txBody>
          <a:bodyPr wrap="none">
            <a:spAutoFit/>
          </a:bodyPr>
          <a:lstStyle/>
          <a:p>
            <a:pPr algn="ctr"/>
            <a:r>
              <a:rPr lang="en-US" sz="3200" b="1" dirty="0">
                <a:solidFill>
                  <a:srgbClr val="F0EEF0"/>
                </a:solidFill>
                <a:latin typeface="Tw Cen MT" panose="020B0602020104020603" pitchFamily="34" charset="0"/>
              </a:rPr>
              <a:t>Tools</a:t>
            </a:r>
          </a:p>
        </p:txBody>
      </p:sp>
      <p:sp>
        <p:nvSpPr>
          <p:cNvPr id="3" name="Rectangle 2"/>
          <p:cNvSpPr/>
          <p:nvPr/>
        </p:nvSpPr>
        <p:spPr>
          <a:xfrm>
            <a:off x="9053095" y="5606030"/>
            <a:ext cx="2922390" cy="1015663"/>
          </a:xfrm>
          <a:prstGeom prst="rect">
            <a:avLst/>
          </a:prstGeom>
        </p:spPr>
        <p:txBody>
          <a:bodyPr wrap="square">
            <a:spAutoFit/>
          </a:bodyPr>
          <a:lstStyle/>
          <a:p>
            <a:pPr algn="r"/>
            <a:r>
              <a:rPr lang="en-US" altLang="ko-KR" sz="2000" dirty="0">
                <a:solidFill>
                  <a:srgbClr val="5D7373"/>
                </a:solidFill>
                <a:latin typeface="Arial" panose="020B0604020202020204" pitchFamily="34" charset="0"/>
                <a:cs typeface="Arial" panose="020B0604020202020204" pitchFamily="34" charset="0"/>
              </a:rPr>
              <a:t>Prepared By:</a:t>
            </a:r>
          </a:p>
          <a:p>
            <a:pPr algn="r"/>
            <a:r>
              <a:rPr lang="en-US" altLang="ko-KR" sz="2000" dirty="0">
                <a:solidFill>
                  <a:srgbClr val="5D7373"/>
                </a:solidFill>
                <a:latin typeface="Arial" panose="020B0604020202020204" pitchFamily="34" charset="0"/>
                <a:cs typeface="Arial" panose="020B0604020202020204" pitchFamily="34" charset="0"/>
              </a:rPr>
              <a:t>Aditya S Vijayvargiya</a:t>
            </a:r>
          </a:p>
          <a:p>
            <a:pPr algn="r"/>
            <a:r>
              <a:rPr lang="en-US" altLang="ko-KR" sz="2000" dirty="0">
                <a:solidFill>
                  <a:srgbClr val="5D7373"/>
                </a:solidFill>
                <a:latin typeface="Arial" panose="020B0604020202020204" pitchFamily="34" charset="0"/>
                <a:cs typeface="Arial" panose="020B0604020202020204" pitchFamily="34" charset="0"/>
              </a:rPr>
              <a:t>(LDRP-ITR</a:t>
            </a:r>
            <a:r>
              <a:rPr lang="en-US" altLang="ko-KR" dirty="0">
                <a:solidFill>
                  <a:srgbClr val="5D7373"/>
                </a:solidFill>
                <a:latin typeface="Arial" panose="020B0604020202020204" pitchFamily="34" charset="0"/>
                <a:cs typeface="Arial" panose="020B0604020202020204" pitchFamily="34" charset="0"/>
              </a:rPr>
              <a:t>)</a:t>
            </a:r>
            <a:endParaRPr lang="ko-KR" altLang="en-US" dirty="0">
              <a:solidFill>
                <a:srgbClr val="5D7373"/>
              </a:solidFill>
              <a:cs typeface="Arial" pitchFamily="34" charset="0"/>
            </a:endParaRP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665696" y="3178386"/>
              <a:ext cx="240137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165233" y="3234346"/>
              <a:ext cx="234324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814003" y="3220383"/>
              <a:ext cx="262623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7892623" y="3136610"/>
              <a:ext cx="2388937"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19072" y="3139574"/>
              <a:ext cx="2153709"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Oval 64"/>
          <p:cNvSpPr/>
          <p:nvPr/>
        </p:nvSpPr>
        <p:spPr>
          <a:xfrm>
            <a:off x="4057941" y="393007"/>
            <a:ext cx="3272731" cy="3262973"/>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969"/>
              </a:solidFill>
            </a:endParaRPr>
          </a:p>
        </p:txBody>
      </p:sp>
      <p:sp>
        <p:nvSpPr>
          <p:cNvPr id="66" name="Oval 65"/>
          <p:cNvSpPr/>
          <p:nvPr/>
        </p:nvSpPr>
        <p:spPr>
          <a:xfrm>
            <a:off x="4468332" y="769573"/>
            <a:ext cx="2451948" cy="2509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969"/>
              </a:solidFill>
            </a:endParaRPr>
          </a:p>
        </p:txBody>
      </p:sp>
      <p:sp>
        <p:nvSpPr>
          <p:cNvPr id="67" name="Oval 66"/>
          <p:cNvSpPr/>
          <p:nvPr/>
        </p:nvSpPr>
        <p:spPr>
          <a:xfrm>
            <a:off x="5484929" y="2540286"/>
            <a:ext cx="3272731" cy="3262973"/>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969"/>
              </a:solidFill>
            </a:endParaRPr>
          </a:p>
        </p:txBody>
      </p:sp>
      <p:sp>
        <p:nvSpPr>
          <p:cNvPr id="68" name="Oval 67"/>
          <p:cNvSpPr/>
          <p:nvPr/>
        </p:nvSpPr>
        <p:spPr>
          <a:xfrm>
            <a:off x="5872235" y="2902128"/>
            <a:ext cx="2451948" cy="2509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969"/>
              </a:solidFill>
            </a:endParaRPr>
          </a:p>
        </p:txBody>
      </p:sp>
      <p:sp>
        <p:nvSpPr>
          <p:cNvPr id="69" name="Oval 68"/>
          <p:cNvSpPr/>
          <p:nvPr/>
        </p:nvSpPr>
        <p:spPr>
          <a:xfrm>
            <a:off x="2718917" y="2486867"/>
            <a:ext cx="3272731" cy="3262973"/>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969"/>
              </a:solidFill>
            </a:endParaRPr>
          </a:p>
        </p:txBody>
      </p:sp>
      <p:sp>
        <p:nvSpPr>
          <p:cNvPr id="81" name="TextBox 80"/>
          <p:cNvSpPr txBox="1"/>
          <p:nvPr/>
        </p:nvSpPr>
        <p:spPr>
          <a:xfrm>
            <a:off x="4868162" y="1288884"/>
            <a:ext cx="1769898" cy="830997"/>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Cost effective </a:t>
            </a:r>
          </a:p>
        </p:txBody>
      </p:sp>
      <p:sp>
        <p:nvSpPr>
          <p:cNvPr id="82" name="Oval 81"/>
          <p:cNvSpPr/>
          <p:nvPr/>
        </p:nvSpPr>
        <p:spPr>
          <a:xfrm>
            <a:off x="3099922" y="2863433"/>
            <a:ext cx="2451948" cy="2509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5969"/>
              </a:solidFill>
            </a:endParaRPr>
          </a:p>
        </p:txBody>
      </p:sp>
      <p:sp>
        <p:nvSpPr>
          <p:cNvPr id="83" name="TextBox 82"/>
          <p:cNvSpPr txBox="1"/>
          <p:nvPr/>
        </p:nvSpPr>
        <p:spPr>
          <a:xfrm>
            <a:off x="6078803" y="3643732"/>
            <a:ext cx="2081795" cy="1588343"/>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Every Information On your Gestures</a:t>
            </a:r>
            <a:endParaRPr lang="en-IN" sz="2400" b="1" dirty="0">
              <a:latin typeface="Arial" panose="020B0604020202020204" pitchFamily="34" charset="0"/>
              <a:cs typeface="Arial" panose="020B0604020202020204" pitchFamily="34" charset="0"/>
            </a:endParaRPr>
          </a:p>
        </p:txBody>
      </p:sp>
      <p:sp>
        <p:nvSpPr>
          <p:cNvPr id="84" name="Rectangle 83"/>
          <p:cNvSpPr/>
          <p:nvPr/>
        </p:nvSpPr>
        <p:spPr>
          <a:xfrm>
            <a:off x="3083427" y="3926215"/>
            <a:ext cx="2328469" cy="461665"/>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Portable </a:t>
            </a:r>
          </a:p>
        </p:txBody>
      </p:sp>
      <p:sp>
        <p:nvSpPr>
          <p:cNvPr id="85" name="Oval 84"/>
          <p:cNvSpPr/>
          <p:nvPr/>
        </p:nvSpPr>
        <p:spPr>
          <a:xfrm>
            <a:off x="4781737" y="2256040"/>
            <a:ext cx="1950658" cy="1987292"/>
          </a:xfrm>
          <a:prstGeom prst="ellipse">
            <a:avLst/>
          </a:prstGeom>
          <a:solidFill>
            <a:srgbClr val="DCB8EA"/>
          </a:solidFill>
          <a:ln>
            <a:noFill/>
          </a:ln>
          <a:effectLst>
            <a:outerShdw blurRad="63500" dist="50800" sx="101000" sy="101000" algn="ctr" rotWithShape="0">
              <a:schemeClr val="tx1">
                <a:alpha val="5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DCB8EA"/>
              </a:solidFill>
            </a:endParaRPr>
          </a:p>
        </p:txBody>
      </p:sp>
      <p:sp>
        <p:nvSpPr>
          <p:cNvPr id="86" name="TextBox 85"/>
          <p:cNvSpPr txBox="1"/>
          <p:nvPr/>
        </p:nvSpPr>
        <p:spPr>
          <a:xfrm>
            <a:off x="4697728" y="2812734"/>
            <a:ext cx="2151681" cy="830997"/>
          </a:xfrm>
          <a:prstGeom prst="rect">
            <a:avLst/>
          </a:prstGeom>
          <a:noFill/>
        </p:spPr>
        <p:txBody>
          <a:bodyPr wrap="square" rtlCol="0">
            <a:spAutoFit/>
          </a:bodyPr>
          <a:lstStyle/>
          <a:p>
            <a:pPr algn="ctr"/>
            <a:r>
              <a:rPr lang="en-IN" sz="2400" b="1" i="1" dirty="0" err="1">
                <a:solidFill>
                  <a:srgbClr val="002060"/>
                </a:solidFill>
                <a:latin typeface="Arial" panose="020B0604020202020204" pitchFamily="34" charset="0"/>
                <a:cs typeface="Arial" panose="020B0604020202020204" pitchFamily="34" charset="0"/>
              </a:rPr>
              <a:t>Sixth_Sense_Project</a:t>
            </a:r>
            <a:endParaRPr lang="en-IN" sz="2400" b="1" i="1" dirty="0">
              <a:solidFill>
                <a:srgbClr val="002060"/>
              </a:solidFill>
              <a:latin typeface="Arial" panose="020B0604020202020204" pitchFamily="34" charset="0"/>
              <a:cs typeface="Arial" panose="020B0604020202020204" pitchFamily="34" charset="0"/>
            </a:endParaRPr>
          </a:p>
        </p:txBody>
      </p:sp>
      <p:pic>
        <p:nvPicPr>
          <p:cNvPr id="87" name="Picture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9140">
            <a:off x="4963304" y="109622"/>
            <a:ext cx="1177132" cy="1177132"/>
          </a:xfrm>
          <a:prstGeom prst="rect">
            <a:avLst/>
          </a:prstGeom>
        </p:spPr>
      </p:pic>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9932" y="4125508"/>
            <a:ext cx="1625397" cy="1625397"/>
          </a:xfrm>
          <a:prstGeom prst="rect">
            <a:avLst/>
          </a:prstGeom>
        </p:spPr>
      </p:pic>
      <p:pic>
        <p:nvPicPr>
          <p:cNvPr id="89" name="Picture 8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0301" y="3992561"/>
            <a:ext cx="1588343" cy="1588343"/>
          </a:xfrm>
          <a:prstGeom prst="rect">
            <a:avLst/>
          </a:prstGeom>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fill="hold"/>
                                        <p:tgtEl>
                                          <p:spTgt spid="82"/>
                                        </p:tgtEl>
                                        <p:attrNameLst>
                                          <p:attrName>ppt_x</p:attrName>
                                        </p:attrNameLst>
                                      </p:cBhvr>
                                      <p:tavLst>
                                        <p:tav tm="0">
                                          <p:val>
                                            <p:strVal val="#ppt_x"/>
                                          </p:val>
                                        </p:tav>
                                        <p:tav tm="100000">
                                          <p:val>
                                            <p:strVal val="#ppt_x"/>
                                          </p:val>
                                        </p:tav>
                                      </p:tavLst>
                                    </p:anim>
                                    <p:anim calcmode="lin" valueType="num">
                                      <p:cBhvr additive="base">
                                        <p:cTn id="3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2" presetClass="entr" presetSubtype="4"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 calcmode="lin" valueType="num">
                                      <p:cBhvr additive="base">
                                        <p:cTn id="41" dur="500" fill="hold"/>
                                        <p:tgtEl>
                                          <p:spTgt spid="67"/>
                                        </p:tgtEl>
                                        <p:attrNameLst>
                                          <p:attrName>ppt_x</p:attrName>
                                        </p:attrNameLst>
                                      </p:cBhvr>
                                      <p:tavLst>
                                        <p:tav tm="0">
                                          <p:val>
                                            <p:strVal val="#ppt_x"/>
                                          </p:val>
                                        </p:tav>
                                        <p:tav tm="100000">
                                          <p:val>
                                            <p:strVal val="#ppt_x"/>
                                          </p:val>
                                        </p:tav>
                                      </p:tavLst>
                                    </p:anim>
                                    <p:anim calcmode="lin" valueType="num">
                                      <p:cBhvr additive="base">
                                        <p:cTn id="42" dur="500" fill="hold"/>
                                        <p:tgtEl>
                                          <p:spTgt spid="6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additive="base">
                                        <p:cTn id="45" dur="500" fill="hold"/>
                                        <p:tgtEl>
                                          <p:spTgt spid="68"/>
                                        </p:tgtEl>
                                        <p:attrNameLst>
                                          <p:attrName>ppt_x</p:attrName>
                                        </p:attrNameLst>
                                      </p:cBhvr>
                                      <p:tavLst>
                                        <p:tav tm="0">
                                          <p:val>
                                            <p:strVal val="#ppt_x"/>
                                          </p:val>
                                        </p:tav>
                                        <p:tav tm="100000">
                                          <p:val>
                                            <p:strVal val="#ppt_x"/>
                                          </p:val>
                                        </p:tav>
                                      </p:tavLst>
                                    </p:anim>
                                    <p:anim calcmode="lin" valueType="num">
                                      <p:cBhvr additive="base">
                                        <p:cTn id="4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5"/>
                                        </p:tgtEl>
                                        <p:attrNameLst>
                                          <p:attrName>style.visibility</p:attrName>
                                        </p:attrNameLst>
                                      </p:cBhvr>
                                      <p:to>
                                        <p:strVal val="visible"/>
                                      </p:to>
                                    </p:set>
                                    <p:anim calcmode="lin" valueType="num">
                                      <p:cBhvr additive="base">
                                        <p:cTn id="59" dur="500" fill="hold"/>
                                        <p:tgtEl>
                                          <p:spTgt spid="85"/>
                                        </p:tgtEl>
                                        <p:attrNameLst>
                                          <p:attrName>ppt_x</p:attrName>
                                        </p:attrNameLst>
                                      </p:cBhvr>
                                      <p:tavLst>
                                        <p:tav tm="0">
                                          <p:val>
                                            <p:strVal val="#ppt_x"/>
                                          </p:val>
                                        </p:tav>
                                        <p:tav tm="100000">
                                          <p:val>
                                            <p:strVal val="#ppt_x"/>
                                          </p:val>
                                        </p:tav>
                                      </p:tavLst>
                                    </p:anim>
                                    <p:anim calcmode="lin" valueType="num">
                                      <p:cBhvr additive="base">
                                        <p:cTn id="6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81" grpId="0"/>
      <p:bldP spid="82" grpId="0" animBg="1"/>
      <p:bldP spid="83" grpId="0"/>
      <p:bldP spid="84" grpId="0"/>
      <p:bldP spid="85" grpId="0" animBg="1"/>
      <p:bldP spid="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665696" y="3178386"/>
              <a:ext cx="240137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165233" y="3234346"/>
              <a:ext cx="234324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Operation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13447"/>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7907868" y="3178386"/>
              <a:ext cx="236091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19072" y="3139574"/>
              <a:ext cx="2153709"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7" name="Group 46">
            <a:extLst>
              <a:ext uri="{FF2B5EF4-FFF2-40B4-BE49-F238E27FC236}">
                <a16:creationId xmlns:a16="http://schemas.microsoft.com/office/drawing/2014/main" id="{A14E1B91-C212-4889-8705-49BCDB383225}"/>
              </a:ext>
            </a:extLst>
          </p:cNvPr>
          <p:cNvGrpSpPr/>
          <p:nvPr/>
        </p:nvGrpSpPr>
        <p:grpSpPr>
          <a:xfrm>
            <a:off x="1317284" y="375849"/>
            <a:ext cx="9131115" cy="1750210"/>
            <a:chOff x="2746210" y="3891740"/>
            <a:chExt cx="7826130" cy="1131635"/>
          </a:xfrm>
        </p:grpSpPr>
        <p:sp>
          <p:nvSpPr>
            <p:cNvPr id="48" name="TextBox 47">
              <a:extLst>
                <a:ext uri="{FF2B5EF4-FFF2-40B4-BE49-F238E27FC236}">
                  <a16:creationId xmlns:a16="http://schemas.microsoft.com/office/drawing/2014/main" id="{A94C4F95-2EDE-46B0-8B26-C72D6D3C8DB3}"/>
                </a:ext>
              </a:extLst>
            </p:cNvPr>
            <p:cNvSpPr txBox="1"/>
            <p:nvPr/>
          </p:nvSpPr>
          <p:spPr>
            <a:xfrm>
              <a:off x="2746210" y="3891740"/>
              <a:ext cx="4950527" cy="378099"/>
            </a:xfrm>
            <a:prstGeom prst="rect">
              <a:avLst/>
            </a:prstGeom>
            <a:noFill/>
          </p:spPr>
          <p:txBody>
            <a:bodyPr wrap="square" rtlCol="0">
              <a:spAutoFit/>
            </a:bodyPr>
            <a:lstStyle/>
            <a:p>
              <a:r>
                <a:rPr lang="en-US" sz="3200" dirty="0">
                  <a:solidFill>
                    <a:srgbClr val="03A1A4"/>
                  </a:solidFill>
                  <a:latin typeface="Arial" panose="020B0604020202020204" pitchFamily="34" charset="0"/>
                  <a:cs typeface="Arial" panose="020B0604020202020204" pitchFamily="34" charset="0"/>
                </a:rPr>
                <a:t>1.Portable :</a:t>
              </a:r>
            </a:p>
          </p:txBody>
        </p:sp>
        <p:sp>
          <p:nvSpPr>
            <p:cNvPr id="49" name="TextBox 48">
              <a:extLst>
                <a:ext uri="{FF2B5EF4-FFF2-40B4-BE49-F238E27FC236}">
                  <a16:creationId xmlns:a16="http://schemas.microsoft.com/office/drawing/2014/main" id="{944799B2-E7B9-4C01-A37D-BB60C6C75D12}"/>
                </a:ext>
              </a:extLst>
            </p:cNvPr>
            <p:cNvSpPr txBox="1"/>
            <p:nvPr/>
          </p:nvSpPr>
          <p:spPr>
            <a:xfrm>
              <a:off x="2774847" y="4247277"/>
              <a:ext cx="7797493" cy="776098"/>
            </a:xfrm>
            <a:prstGeom prst="rect">
              <a:avLst/>
            </a:prstGeom>
            <a:noFill/>
          </p:spPr>
          <p:txBody>
            <a:bodyPr wrap="square" rtlCol="0">
              <a:spAutoFit/>
            </a:bodyPr>
            <a:lstStyle/>
            <a:p>
              <a:r>
                <a:rPr lang="en-US" dirty="0">
                  <a:solidFill>
                    <a:srgbClr val="5D7373"/>
                  </a:solidFill>
                  <a:latin typeface="Arial" panose="020B0604020202020204" pitchFamily="34" charset="0"/>
                  <a:cs typeface="Arial" panose="020B0604020202020204" pitchFamily="34" charset="0"/>
                </a:rPr>
                <a:t>One of the main advantages of the sixth sense devices is its small size and portability. It can be easily carried around without any difficulty. The prototype of the sixth sense is deigned in such a way that it gives more importance to the portability factor. All the devices are light in weight and the smart phone can easily fit into the users pocket</a:t>
              </a:r>
            </a:p>
          </p:txBody>
        </p:sp>
      </p:grpSp>
      <p:grpSp>
        <p:nvGrpSpPr>
          <p:cNvPr id="93" name="Group 92">
            <a:extLst>
              <a:ext uri="{FF2B5EF4-FFF2-40B4-BE49-F238E27FC236}">
                <a16:creationId xmlns:a16="http://schemas.microsoft.com/office/drawing/2014/main" id="{A14E1B91-C212-4889-8705-49BCDB383225}"/>
              </a:ext>
            </a:extLst>
          </p:cNvPr>
          <p:cNvGrpSpPr/>
          <p:nvPr/>
        </p:nvGrpSpPr>
        <p:grpSpPr>
          <a:xfrm>
            <a:off x="1320619" y="2270086"/>
            <a:ext cx="8164908" cy="2134554"/>
            <a:chOff x="2746209" y="3891740"/>
            <a:chExt cx="6998010" cy="1380141"/>
          </a:xfrm>
        </p:grpSpPr>
        <p:sp>
          <p:nvSpPr>
            <p:cNvPr id="94" name="TextBox 93">
              <a:extLst>
                <a:ext uri="{FF2B5EF4-FFF2-40B4-BE49-F238E27FC236}">
                  <a16:creationId xmlns:a16="http://schemas.microsoft.com/office/drawing/2014/main" id="{A94C4F95-2EDE-46B0-8B26-C72D6D3C8DB3}"/>
                </a:ext>
              </a:extLst>
            </p:cNvPr>
            <p:cNvSpPr txBox="1"/>
            <p:nvPr/>
          </p:nvSpPr>
          <p:spPr>
            <a:xfrm>
              <a:off x="2746209" y="3891740"/>
              <a:ext cx="6042453" cy="378099"/>
            </a:xfrm>
            <a:prstGeom prst="rect">
              <a:avLst/>
            </a:prstGeom>
            <a:noFill/>
          </p:spPr>
          <p:txBody>
            <a:bodyPr wrap="square" rtlCol="0">
              <a:spAutoFit/>
            </a:bodyPr>
            <a:lstStyle/>
            <a:p>
              <a:r>
                <a:rPr lang="en-US" sz="3200" dirty="0">
                  <a:solidFill>
                    <a:srgbClr val="03A1A4"/>
                  </a:solidFill>
                  <a:latin typeface="Arial" panose="020B0604020202020204" pitchFamily="34" charset="0"/>
                  <a:cs typeface="Arial" panose="020B0604020202020204" pitchFamily="34" charset="0"/>
                </a:rPr>
                <a:t>2. Cost effective :</a:t>
              </a:r>
            </a:p>
          </p:txBody>
        </p:sp>
        <p:sp>
          <p:nvSpPr>
            <p:cNvPr id="100" name="TextBox 99">
              <a:extLst>
                <a:ext uri="{FF2B5EF4-FFF2-40B4-BE49-F238E27FC236}">
                  <a16:creationId xmlns:a16="http://schemas.microsoft.com/office/drawing/2014/main" id="{944799B2-E7B9-4C01-A37D-BB60C6C75D12}"/>
                </a:ext>
              </a:extLst>
            </p:cNvPr>
            <p:cNvSpPr txBox="1"/>
            <p:nvPr/>
          </p:nvSpPr>
          <p:spPr>
            <a:xfrm>
              <a:off x="2824114" y="4316683"/>
              <a:ext cx="6920105" cy="955198"/>
            </a:xfrm>
            <a:prstGeom prst="rect">
              <a:avLst/>
            </a:prstGeom>
            <a:noFill/>
          </p:spPr>
          <p:txBody>
            <a:bodyPr wrap="square" rtlCol="0">
              <a:spAutoFit/>
            </a:bodyPr>
            <a:lstStyle/>
            <a:p>
              <a:r>
                <a:rPr lang="en-US" dirty="0">
                  <a:solidFill>
                    <a:srgbClr val="5D7373"/>
                  </a:solidFill>
                  <a:latin typeface="Arial" panose="020B0604020202020204" pitchFamily="34" charset="0"/>
                  <a:cs typeface="Arial" panose="020B0604020202020204" pitchFamily="34" charset="0"/>
                </a:rPr>
                <a:t>The cost incurred for the construction of the sixth sense proto type is quiet low. It was made from parts collected together from common devices. And a typical sixth sense device cost up to $300. The sixth sense devices have not been made in large scale for commercial purpose. Once that happens it’s almost certain that the device will cost much lower than the current price. </a:t>
              </a:r>
            </a:p>
          </p:txBody>
        </p:sp>
      </p:grpSp>
      <p:grpSp>
        <p:nvGrpSpPr>
          <p:cNvPr id="101" name="Group 100">
            <a:extLst>
              <a:ext uri="{FF2B5EF4-FFF2-40B4-BE49-F238E27FC236}">
                <a16:creationId xmlns:a16="http://schemas.microsoft.com/office/drawing/2014/main" id="{A14E1B91-C212-4889-8705-49BCDB383225}"/>
              </a:ext>
            </a:extLst>
          </p:cNvPr>
          <p:cNvGrpSpPr/>
          <p:nvPr/>
        </p:nvGrpSpPr>
        <p:grpSpPr>
          <a:xfrm>
            <a:off x="1281169" y="4367276"/>
            <a:ext cx="8173578" cy="2075550"/>
            <a:chOff x="2712398" y="3929888"/>
            <a:chExt cx="7005441" cy="1341989"/>
          </a:xfrm>
        </p:grpSpPr>
        <p:sp>
          <p:nvSpPr>
            <p:cNvPr id="102" name="TextBox 101">
              <a:extLst>
                <a:ext uri="{FF2B5EF4-FFF2-40B4-BE49-F238E27FC236}">
                  <a16:creationId xmlns:a16="http://schemas.microsoft.com/office/drawing/2014/main" id="{A94C4F95-2EDE-46B0-8B26-C72D6D3C8DB3}"/>
                </a:ext>
              </a:extLst>
            </p:cNvPr>
            <p:cNvSpPr txBox="1"/>
            <p:nvPr/>
          </p:nvSpPr>
          <p:spPr>
            <a:xfrm>
              <a:off x="2712398" y="3929888"/>
              <a:ext cx="6598793" cy="378098"/>
            </a:xfrm>
            <a:prstGeom prst="rect">
              <a:avLst/>
            </a:prstGeom>
            <a:noFill/>
          </p:spPr>
          <p:txBody>
            <a:bodyPr wrap="square" rtlCol="0">
              <a:spAutoFit/>
            </a:bodyPr>
            <a:lstStyle/>
            <a:p>
              <a:r>
                <a:rPr lang="en-US" sz="3200" dirty="0">
                  <a:solidFill>
                    <a:srgbClr val="03A1A4"/>
                  </a:solidFill>
                  <a:latin typeface="Arial" panose="020B0604020202020204" pitchFamily="34" charset="0"/>
                  <a:cs typeface="Arial" panose="020B0604020202020204" pitchFamily="34" charset="0"/>
                </a:rPr>
                <a:t>3. Every Information On your Gestures:</a:t>
              </a:r>
            </a:p>
          </p:txBody>
        </p:sp>
        <p:sp>
          <p:nvSpPr>
            <p:cNvPr id="103" name="TextBox 102">
              <a:extLst>
                <a:ext uri="{FF2B5EF4-FFF2-40B4-BE49-F238E27FC236}">
                  <a16:creationId xmlns:a16="http://schemas.microsoft.com/office/drawing/2014/main" id="{944799B2-E7B9-4C01-A37D-BB60C6C75D12}"/>
                </a:ext>
              </a:extLst>
            </p:cNvPr>
            <p:cNvSpPr txBox="1"/>
            <p:nvPr/>
          </p:nvSpPr>
          <p:spPr>
            <a:xfrm>
              <a:off x="2824114" y="4316681"/>
              <a:ext cx="6893725" cy="955196"/>
            </a:xfrm>
            <a:prstGeom prst="rect">
              <a:avLst/>
            </a:prstGeom>
            <a:noFill/>
          </p:spPr>
          <p:txBody>
            <a:bodyPr wrap="square" rtlCol="0">
              <a:spAutoFit/>
            </a:bodyPr>
            <a:lstStyle/>
            <a:p>
              <a:r>
                <a:rPr lang="en-US" dirty="0">
                  <a:solidFill>
                    <a:srgbClr val="5D7373"/>
                  </a:solidFill>
                  <a:latin typeface="Arial" panose="020B0604020202020204" pitchFamily="34" charset="0"/>
                  <a:cs typeface="Arial" panose="020B0604020202020204" pitchFamily="34" charset="0"/>
                </a:rPr>
                <a:t>With help of a sixth sense device the user can easily access data from any machine at real time speed. The user doesn’t require any machine-human interface to access the data. The data access through recognition of hand gestures is much easier and user friendlier compared to the text user interface or graphical user interface which requires keyboard or mouse</a:t>
              </a:r>
            </a:p>
          </p:txBody>
        </p:sp>
      </p:grpSp>
    </p:spTree>
    <p:extLst>
      <p:ext uri="{BB962C8B-B14F-4D97-AF65-F5344CB8AC3E}">
        <p14:creationId xmlns:p14="http://schemas.microsoft.com/office/powerpoint/2010/main" val="630743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anim calcmode="lin" valueType="num">
                                      <p:cBhvr>
                                        <p:cTn id="14" dur="500" fill="hold"/>
                                        <p:tgtEl>
                                          <p:spTgt spid="93"/>
                                        </p:tgtEl>
                                        <p:attrNameLst>
                                          <p:attrName>ppt_x</p:attrName>
                                        </p:attrNameLst>
                                      </p:cBhvr>
                                      <p:tavLst>
                                        <p:tav tm="0">
                                          <p:val>
                                            <p:strVal val="#ppt_x"/>
                                          </p:val>
                                        </p:tav>
                                        <p:tav tm="100000">
                                          <p:val>
                                            <p:strVal val="#ppt_x"/>
                                          </p:val>
                                        </p:tav>
                                      </p:tavLst>
                                    </p:anim>
                                    <p:anim calcmode="lin" valueType="num">
                                      <p:cBhvr>
                                        <p:cTn id="15" dur="500" fill="hold"/>
                                        <p:tgtEl>
                                          <p:spTgt spid="9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anim calcmode="lin" valueType="num">
                                      <p:cBhvr>
                                        <p:cTn id="20" dur="500" fill="hold"/>
                                        <p:tgtEl>
                                          <p:spTgt spid="101"/>
                                        </p:tgtEl>
                                        <p:attrNameLst>
                                          <p:attrName>ppt_x</p:attrName>
                                        </p:attrNameLst>
                                      </p:cBhvr>
                                      <p:tavLst>
                                        <p:tav tm="0">
                                          <p:val>
                                            <p:strVal val="#ppt_x"/>
                                          </p:val>
                                        </p:tav>
                                        <p:tav tm="100000">
                                          <p:val>
                                            <p:strVal val="#ppt_x"/>
                                          </p:val>
                                        </p:tav>
                                      </p:tavLst>
                                    </p:anim>
                                    <p:anim calcmode="lin" valueType="num">
                                      <p:cBhvr>
                                        <p:cTn id="21" dur="5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13112" y="3175434"/>
              <a:ext cx="2310355"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229628" y="3127525"/>
              <a:ext cx="2221453"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899407" y="3175433"/>
              <a:ext cx="242702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7906657" y="3210378"/>
              <a:ext cx="2336344"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27906" y="3130739"/>
              <a:ext cx="217137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Oval 64">
            <a:extLst>
              <a:ext uri="{FF2B5EF4-FFF2-40B4-BE49-F238E27FC236}">
                <a16:creationId xmlns:a16="http://schemas.microsoft.com/office/drawing/2014/main" id="{8A4AD62D-BD7E-415D-B725-6AC37487928F}"/>
              </a:ext>
            </a:extLst>
          </p:cNvPr>
          <p:cNvSpPr/>
          <p:nvPr/>
        </p:nvSpPr>
        <p:spPr>
          <a:xfrm>
            <a:off x="1350898" y="186363"/>
            <a:ext cx="2017224" cy="20172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FFECBB9F-A6DA-4867-8BFF-1EB9CC0E78D3}"/>
              </a:ext>
            </a:extLst>
          </p:cNvPr>
          <p:cNvGrpSpPr/>
          <p:nvPr/>
        </p:nvGrpSpPr>
        <p:grpSpPr>
          <a:xfrm>
            <a:off x="1184133" y="249385"/>
            <a:ext cx="662608" cy="526738"/>
            <a:chOff x="347800" y="1153518"/>
            <a:chExt cx="662608" cy="526738"/>
          </a:xfrm>
        </p:grpSpPr>
        <p:sp>
          <p:nvSpPr>
            <p:cNvPr id="68" name="Oval 67">
              <a:extLst>
                <a:ext uri="{FF2B5EF4-FFF2-40B4-BE49-F238E27FC236}">
                  <a16:creationId xmlns:a16="http://schemas.microsoft.com/office/drawing/2014/main" id="{758FFA05-60D3-49D7-AD33-70C14A462582}"/>
                </a:ext>
              </a:extLst>
            </p:cNvPr>
            <p:cNvSpPr/>
            <p:nvPr/>
          </p:nvSpPr>
          <p:spPr>
            <a:xfrm>
              <a:off x="417494" y="1157036"/>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6F674720-AA72-463C-A9F5-CC05A31FD455}"/>
                </a:ext>
              </a:extLst>
            </p:cNvPr>
            <p:cNvSpPr txBox="1"/>
            <p:nvPr/>
          </p:nvSpPr>
          <p:spPr>
            <a:xfrm>
              <a:off x="347800" y="115351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sp>
        <p:nvSpPr>
          <p:cNvPr id="81" name="Oval 80">
            <a:extLst>
              <a:ext uri="{FF2B5EF4-FFF2-40B4-BE49-F238E27FC236}">
                <a16:creationId xmlns:a16="http://schemas.microsoft.com/office/drawing/2014/main" id="{8106C475-63FF-4B88-9037-7D4296DCF408}"/>
              </a:ext>
            </a:extLst>
          </p:cNvPr>
          <p:cNvSpPr/>
          <p:nvPr/>
        </p:nvSpPr>
        <p:spPr>
          <a:xfrm>
            <a:off x="4009552" y="194738"/>
            <a:ext cx="2075350" cy="207535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EA41108-70F3-44FD-9476-BB5FCAD01852}"/>
              </a:ext>
            </a:extLst>
          </p:cNvPr>
          <p:cNvSpPr/>
          <p:nvPr/>
        </p:nvSpPr>
        <p:spPr>
          <a:xfrm>
            <a:off x="6831517" y="186363"/>
            <a:ext cx="2085652" cy="208565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148DB69-DF3E-4C33-B538-AF9F73BD860D}"/>
              </a:ext>
            </a:extLst>
          </p:cNvPr>
          <p:cNvGrpSpPr/>
          <p:nvPr/>
        </p:nvGrpSpPr>
        <p:grpSpPr>
          <a:xfrm>
            <a:off x="3718052" y="283681"/>
            <a:ext cx="662608" cy="523220"/>
            <a:chOff x="662610" y="2123782"/>
            <a:chExt cx="662608" cy="523220"/>
          </a:xfrm>
        </p:grpSpPr>
        <p:sp>
          <p:nvSpPr>
            <p:cNvPr id="86" name="Oval 85">
              <a:extLst>
                <a:ext uri="{FF2B5EF4-FFF2-40B4-BE49-F238E27FC236}">
                  <a16:creationId xmlns:a16="http://schemas.microsoft.com/office/drawing/2014/main"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45730238-5131-470C-B8FC-1D599D94B747}"/>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88" name="Group 87">
            <a:extLst>
              <a:ext uri="{FF2B5EF4-FFF2-40B4-BE49-F238E27FC236}">
                <a16:creationId xmlns:a16="http://schemas.microsoft.com/office/drawing/2014/main" id="{999227E9-EB21-4059-B513-140E8EB32283}"/>
              </a:ext>
            </a:extLst>
          </p:cNvPr>
          <p:cNvGrpSpPr/>
          <p:nvPr/>
        </p:nvGrpSpPr>
        <p:grpSpPr>
          <a:xfrm>
            <a:off x="6671459" y="223756"/>
            <a:ext cx="662608" cy="508072"/>
            <a:chOff x="662610" y="2131356"/>
            <a:chExt cx="662608" cy="508072"/>
          </a:xfrm>
        </p:grpSpPr>
        <p:sp>
          <p:nvSpPr>
            <p:cNvPr id="89" name="Oval 88">
              <a:extLst>
                <a:ext uri="{FF2B5EF4-FFF2-40B4-BE49-F238E27FC236}">
                  <a16:creationId xmlns:a16="http://schemas.microsoft.com/office/drawing/2014/main" id="{16BFFE64-6C8E-4F76-92AF-FE854A15A057}"/>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A560E021-6D3E-44E0-9017-02F6FD846B8E}"/>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91" name="Group 90">
            <a:extLst>
              <a:ext uri="{FF2B5EF4-FFF2-40B4-BE49-F238E27FC236}">
                <a16:creationId xmlns:a16="http://schemas.microsoft.com/office/drawing/2014/main" id="{642619BF-D98C-42FE-8077-B8745D93F239}"/>
              </a:ext>
            </a:extLst>
          </p:cNvPr>
          <p:cNvGrpSpPr/>
          <p:nvPr/>
        </p:nvGrpSpPr>
        <p:grpSpPr>
          <a:xfrm>
            <a:off x="1102018" y="2273899"/>
            <a:ext cx="2644771" cy="806943"/>
            <a:chOff x="466266" y="4416136"/>
            <a:chExt cx="2644771" cy="806943"/>
          </a:xfrm>
        </p:grpSpPr>
        <p:sp>
          <p:nvSpPr>
            <p:cNvPr id="92" name="TextBox 91">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Map Application </a:t>
              </a:r>
            </a:p>
          </p:txBody>
        </p:sp>
        <p:sp>
          <p:nvSpPr>
            <p:cNvPr id="93" name="TextBox 92">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
        <p:nvSpPr>
          <p:cNvPr id="94" name="TextBox 93">
            <a:extLst>
              <a:ext uri="{FF2B5EF4-FFF2-40B4-BE49-F238E27FC236}">
                <a16:creationId xmlns:a16="http://schemas.microsoft.com/office/drawing/2014/main" id="{CCBD766E-1FDC-47EC-AFE3-250300F9E1D4}"/>
              </a:ext>
            </a:extLst>
          </p:cNvPr>
          <p:cNvSpPr txBox="1"/>
          <p:nvPr/>
        </p:nvSpPr>
        <p:spPr>
          <a:xfrm>
            <a:off x="3754963" y="2309184"/>
            <a:ext cx="2644771"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Taking Pictures </a:t>
            </a:r>
          </a:p>
        </p:txBody>
      </p:sp>
      <p:sp>
        <p:nvSpPr>
          <p:cNvPr id="100" name="TextBox 99">
            <a:extLst>
              <a:ext uri="{FF2B5EF4-FFF2-40B4-BE49-F238E27FC236}">
                <a16:creationId xmlns:a16="http://schemas.microsoft.com/office/drawing/2014/main" id="{A72104E9-D31B-4FE5-8105-9C439D743046}"/>
              </a:ext>
            </a:extLst>
          </p:cNvPr>
          <p:cNvSpPr txBox="1"/>
          <p:nvPr/>
        </p:nvSpPr>
        <p:spPr>
          <a:xfrm>
            <a:off x="6438857" y="2328141"/>
            <a:ext cx="2852646"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Drawing Application </a:t>
            </a:r>
          </a:p>
        </p:txBody>
      </p:sp>
      <p:sp>
        <p:nvSpPr>
          <p:cNvPr id="101" name="Oval 100">
            <a:extLst>
              <a:ext uri="{FF2B5EF4-FFF2-40B4-BE49-F238E27FC236}">
                <a16:creationId xmlns:a16="http://schemas.microsoft.com/office/drawing/2014/main" id="{8A4AD62D-BD7E-415D-B725-6AC37487928F}"/>
              </a:ext>
            </a:extLst>
          </p:cNvPr>
          <p:cNvSpPr/>
          <p:nvPr/>
        </p:nvSpPr>
        <p:spPr>
          <a:xfrm>
            <a:off x="1384783" y="3684267"/>
            <a:ext cx="2017224" cy="20172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FFECBB9F-A6DA-4867-8BFF-1EB9CC0E78D3}"/>
              </a:ext>
            </a:extLst>
          </p:cNvPr>
          <p:cNvGrpSpPr/>
          <p:nvPr/>
        </p:nvGrpSpPr>
        <p:grpSpPr>
          <a:xfrm>
            <a:off x="1218018" y="3747289"/>
            <a:ext cx="662608" cy="526738"/>
            <a:chOff x="347800" y="1153518"/>
            <a:chExt cx="662608" cy="526738"/>
          </a:xfrm>
        </p:grpSpPr>
        <p:sp>
          <p:nvSpPr>
            <p:cNvPr id="103" name="Oval 102">
              <a:extLst>
                <a:ext uri="{FF2B5EF4-FFF2-40B4-BE49-F238E27FC236}">
                  <a16:creationId xmlns:a16="http://schemas.microsoft.com/office/drawing/2014/main" id="{758FFA05-60D3-49D7-AD33-70C14A462582}"/>
                </a:ext>
              </a:extLst>
            </p:cNvPr>
            <p:cNvSpPr/>
            <p:nvPr/>
          </p:nvSpPr>
          <p:spPr>
            <a:xfrm>
              <a:off x="417494" y="1157036"/>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6F674720-AA72-463C-A9F5-CC05A31FD455}"/>
                </a:ext>
              </a:extLst>
            </p:cNvPr>
            <p:cNvSpPr txBox="1"/>
            <p:nvPr/>
          </p:nvSpPr>
          <p:spPr>
            <a:xfrm>
              <a:off x="347800" y="115351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grpSp>
        <p:nvGrpSpPr>
          <p:cNvPr id="105" name="Group 104">
            <a:extLst>
              <a:ext uri="{FF2B5EF4-FFF2-40B4-BE49-F238E27FC236}">
                <a16:creationId xmlns:a16="http://schemas.microsoft.com/office/drawing/2014/main" id="{642619BF-D98C-42FE-8077-B8745D93F239}"/>
              </a:ext>
            </a:extLst>
          </p:cNvPr>
          <p:cNvGrpSpPr/>
          <p:nvPr/>
        </p:nvGrpSpPr>
        <p:grpSpPr>
          <a:xfrm>
            <a:off x="1135903" y="5771803"/>
            <a:ext cx="2644771" cy="806943"/>
            <a:chOff x="466266" y="4416136"/>
            <a:chExt cx="2644771" cy="806943"/>
          </a:xfrm>
        </p:grpSpPr>
        <p:sp>
          <p:nvSpPr>
            <p:cNvPr id="106" name="TextBox 105">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Making Calls </a:t>
              </a:r>
            </a:p>
          </p:txBody>
        </p:sp>
        <p:sp>
          <p:nvSpPr>
            <p:cNvPr id="107" name="TextBox 106">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
        <p:nvSpPr>
          <p:cNvPr id="109" name="Oval 108">
            <a:extLst>
              <a:ext uri="{FF2B5EF4-FFF2-40B4-BE49-F238E27FC236}">
                <a16:creationId xmlns:a16="http://schemas.microsoft.com/office/drawing/2014/main" id="{8106C475-63FF-4B88-9037-7D4296DCF408}"/>
              </a:ext>
            </a:extLst>
          </p:cNvPr>
          <p:cNvSpPr/>
          <p:nvPr/>
        </p:nvSpPr>
        <p:spPr>
          <a:xfrm>
            <a:off x="4162939" y="3657489"/>
            <a:ext cx="2075350" cy="207535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F148DB69-DF3E-4C33-B538-AF9F73BD860D}"/>
              </a:ext>
            </a:extLst>
          </p:cNvPr>
          <p:cNvGrpSpPr/>
          <p:nvPr/>
        </p:nvGrpSpPr>
        <p:grpSpPr>
          <a:xfrm>
            <a:off x="3871439" y="3746432"/>
            <a:ext cx="662608" cy="523220"/>
            <a:chOff x="662610" y="2123782"/>
            <a:chExt cx="662608" cy="523220"/>
          </a:xfrm>
        </p:grpSpPr>
        <p:sp>
          <p:nvSpPr>
            <p:cNvPr id="112" name="Oval 111">
              <a:extLst>
                <a:ext uri="{FF2B5EF4-FFF2-40B4-BE49-F238E27FC236}">
                  <a16:creationId xmlns:a16="http://schemas.microsoft.com/office/drawing/2014/main"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45730238-5131-470C-B8FC-1D599D94B747}"/>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05</a:t>
              </a:r>
            </a:p>
          </p:txBody>
        </p:sp>
      </p:grpSp>
      <p:sp>
        <p:nvSpPr>
          <p:cNvPr id="144" name="TextBox 143">
            <a:extLst>
              <a:ext uri="{FF2B5EF4-FFF2-40B4-BE49-F238E27FC236}">
                <a16:creationId xmlns:a16="http://schemas.microsoft.com/office/drawing/2014/main" id="{CCBD766E-1FDC-47EC-AFE3-250300F9E1D4}"/>
              </a:ext>
            </a:extLst>
          </p:cNvPr>
          <p:cNvSpPr txBox="1"/>
          <p:nvPr/>
        </p:nvSpPr>
        <p:spPr>
          <a:xfrm>
            <a:off x="3908350" y="5771935"/>
            <a:ext cx="2840377" cy="830997"/>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Interacting with physical objects</a:t>
            </a:r>
          </a:p>
        </p:txBody>
      </p:sp>
      <p:sp>
        <p:nvSpPr>
          <p:cNvPr id="145" name="Oval 144">
            <a:extLst>
              <a:ext uri="{FF2B5EF4-FFF2-40B4-BE49-F238E27FC236}">
                <a16:creationId xmlns:a16="http://schemas.microsoft.com/office/drawing/2014/main" id="{BEA41108-70F3-44FD-9476-BB5FCAD01852}"/>
              </a:ext>
            </a:extLst>
          </p:cNvPr>
          <p:cNvSpPr/>
          <p:nvPr/>
        </p:nvSpPr>
        <p:spPr>
          <a:xfrm>
            <a:off x="6915940" y="3657489"/>
            <a:ext cx="2085652" cy="208565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999227E9-EB21-4059-B513-140E8EB32283}"/>
              </a:ext>
            </a:extLst>
          </p:cNvPr>
          <p:cNvGrpSpPr/>
          <p:nvPr/>
        </p:nvGrpSpPr>
        <p:grpSpPr>
          <a:xfrm>
            <a:off x="6755882" y="3694882"/>
            <a:ext cx="662608" cy="508072"/>
            <a:chOff x="662610" y="2131356"/>
            <a:chExt cx="662608" cy="508072"/>
          </a:xfrm>
        </p:grpSpPr>
        <p:sp>
          <p:nvSpPr>
            <p:cNvPr id="147" name="Oval 146">
              <a:extLst>
                <a:ext uri="{FF2B5EF4-FFF2-40B4-BE49-F238E27FC236}">
                  <a16:creationId xmlns:a16="http://schemas.microsoft.com/office/drawing/2014/main" id="{16BFFE64-6C8E-4F76-92AF-FE854A15A057}"/>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xtBox 147">
              <a:extLst>
                <a:ext uri="{FF2B5EF4-FFF2-40B4-BE49-F238E27FC236}">
                  <a16:creationId xmlns:a16="http://schemas.microsoft.com/office/drawing/2014/main" id="{A560E021-6D3E-44E0-9017-02F6FD846B8E}"/>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06</a:t>
              </a:r>
            </a:p>
          </p:txBody>
        </p:sp>
      </p:grpSp>
      <p:sp>
        <p:nvSpPr>
          <p:cNvPr id="149" name="TextBox 148">
            <a:extLst>
              <a:ext uri="{FF2B5EF4-FFF2-40B4-BE49-F238E27FC236}">
                <a16:creationId xmlns:a16="http://schemas.microsoft.com/office/drawing/2014/main" id="{A72104E9-D31B-4FE5-8105-9C439D743046}"/>
              </a:ext>
            </a:extLst>
          </p:cNvPr>
          <p:cNvSpPr txBox="1"/>
          <p:nvPr/>
        </p:nvSpPr>
        <p:spPr>
          <a:xfrm>
            <a:off x="6636379" y="5780310"/>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Getting Information</a:t>
            </a:r>
          </a:p>
        </p:txBody>
      </p:sp>
      <p:pic>
        <p:nvPicPr>
          <p:cNvPr id="7" name="Picture 6">
            <a:extLst>
              <a:ext uri="{FF2B5EF4-FFF2-40B4-BE49-F238E27FC236}">
                <a16:creationId xmlns:a16="http://schemas.microsoft.com/office/drawing/2014/main" id="{3D584EA5-4DE9-4AF4-8A75-6A543376E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032" y="191514"/>
            <a:ext cx="2075350" cy="2075350"/>
          </a:xfrm>
          <a:prstGeom prst="rect">
            <a:avLst/>
          </a:prstGeom>
        </p:spPr>
      </p:pic>
      <p:pic>
        <p:nvPicPr>
          <p:cNvPr id="9" name="Picture 8">
            <a:extLst>
              <a:ext uri="{FF2B5EF4-FFF2-40B4-BE49-F238E27FC236}">
                <a16:creationId xmlns:a16="http://schemas.microsoft.com/office/drawing/2014/main" id="{A457179E-7EDC-4F0B-8595-D0B7FF82D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049" y="3738278"/>
            <a:ext cx="1924073" cy="1924073"/>
          </a:xfrm>
          <a:prstGeom prst="rect">
            <a:avLst/>
          </a:prstGeom>
        </p:spPr>
      </p:pic>
      <p:pic>
        <p:nvPicPr>
          <p:cNvPr id="11" name="Picture 10">
            <a:extLst>
              <a:ext uri="{FF2B5EF4-FFF2-40B4-BE49-F238E27FC236}">
                <a16:creationId xmlns:a16="http://schemas.microsoft.com/office/drawing/2014/main" id="{E1DDBADB-C0E8-4801-A2B6-CEEBEC4FD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057" y="301029"/>
            <a:ext cx="1880411" cy="1880411"/>
          </a:xfrm>
          <a:prstGeom prst="rect">
            <a:avLst/>
          </a:prstGeom>
        </p:spPr>
      </p:pic>
      <p:pic>
        <p:nvPicPr>
          <p:cNvPr id="13" name="Picture 12">
            <a:extLst>
              <a:ext uri="{FF2B5EF4-FFF2-40B4-BE49-F238E27FC236}">
                <a16:creationId xmlns:a16="http://schemas.microsoft.com/office/drawing/2014/main" id="{876B165E-9749-4A38-8C9C-A661BF0B8E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3598" y="331522"/>
            <a:ext cx="1663125" cy="1663125"/>
          </a:xfrm>
          <a:prstGeom prst="rect">
            <a:avLst/>
          </a:prstGeom>
        </p:spPr>
      </p:pic>
      <p:pic>
        <p:nvPicPr>
          <p:cNvPr id="15" name="Picture 14">
            <a:extLst>
              <a:ext uri="{FF2B5EF4-FFF2-40B4-BE49-F238E27FC236}">
                <a16:creationId xmlns:a16="http://schemas.microsoft.com/office/drawing/2014/main" id="{2CA36E6F-DF42-472A-8CA4-882DA022A2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7864" y="3836767"/>
            <a:ext cx="1723177" cy="1723177"/>
          </a:xfrm>
          <a:prstGeom prst="rect">
            <a:avLst/>
          </a:prstGeom>
        </p:spPr>
      </p:pic>
      <p:pic>
        <p:nvPicPr>
          <p:cNvPr id="17" name="Picture 16">
            <a:extLst>
              <a:ext uri="{FF2B5EF4-FFF2-40B4-BE49-F238E27FC236}">
                <a16:creationId xmlns:a16="http://schemas.microsoft.com/office/drawing/2014/main" id="{B58AF7C9-3D6D-486C-B581-6A28CCC366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0660" y="3546197"/>
            <a:ext cx="2290846" cy="2290846"/>
          </a:xfrm>
          <a:prstGeom prst="rect">
            <a:avLst/>
          </a:prstGeom>
        </p:spPr>
      </p:pic>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10"/>
                                        <p:tgtEl>
                                          <p:spTgt spid="91"/>
                                        </p:tgtEl>
                                      </p:cBhvr>
                                    </p:animEffect>
                                    <p:anim calcmode="lin" valueType="num">
                                      <p:cBhvr>
                                        <p:cTn id="20" dur="10" fill="hold"/>
                                        <p:tgtEl>
                                          <p:spTgt spid="91"/>
                                        </p:tgtEl>
                                        <p:attrNameLst>
                                          <p:attrName>ppt_x</p:attrName>
                                        </p:attrNameLst>
                                      </p:cBhvr>
                                      <p:tavLst>
                                        <p:tav tm="0">
                                          <p:val>
                                            <p:strVal val="#ppt_x"/>
                                          </p:val>
                                        </p:tav>
                                        <p:tav tm="100000">
                                          <p:val>
                                            <p:strVal val="#ppt_x"/>
                                          </p:val>
                                        </p:tav>
                                      </p:tavLst>
                                    </p:anim>
                                    <p:anim calcmode="lin" valueType="num">
                                      <p:cBhvr>
                                        <p:cTn id="21" dur="1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10"/>
                                        <p:tgtEl>
                                          <p:spTgt spid="81"/>
                                        </p:tgtEl>
                                      </p:cBhvr>
                                    </p:animEffect>
                                    <p:anim calcmode="lin" valueType="num">
                                      <p:cBhvr>
                                        <p:cTn id="27" dur="10" fill="hold"/>
                                        <p:tgtEl>
                                          <p:spTgt spid="81"/>
                                        </p:tgtEl>
                                        <p:attrNameLst>
                                          <p:attrName>ppt_x</p:attrName>
                                        </p:attrNameLst>
                                      </p:cBhvr>
                                      <p:tavLst>
                                        <p:tav tm="0">
                                          <p:val>
                                            <p:strVal val="#ppt_x"/>
                                          </p:val>
                                        </p:tav>
                                        <p:tav tm="100000">
                                          <p:val>
                                            <p:strVal val="#ppt_x"/>
                                          </p:val>
                                        </p:tav>
                                      </p:tavLst>
                                    </p:anim>
                                    <p:anim calcmode="lin" valueType="num">
                                      <p:cBhvr>
                                        <p:cTn id="28" dur="10" fill="hold"/>
                                        <p:tgtEl>
                                          <p:spTgt spid="8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1000"/>
                                        <p:tgtEl>
                                          <p:spTgt spid="85"/>
                                        </p:tgtEl>
                                      </p:cBhvr>
                                    </p:animEffect>
                                    <p:anim calcmode="lin" valueType="num">
                                      <p:cBhvr>
                                        <p:cTn id="32" dur="1000" fill="hold"/>
                                        <p:tgtEl>
                                          <p:spTgt spid="85"/>
                                        </p:tgtEl>
                                        <p:attrNameLst>
                                          <p:attrName>ppt_x</p:attrName>
                                        </p:attrNameLst>
                                      </p:cBhvr>
                                      <p:tavLst>
                                        <p:tav tm="0">
                                          <p:val>
                                            <p:strVal val="#ppt_x"/>
                                          </p:val>
                                        </p:tav>
                                        <p:tav tm="100000">
                                          <p:val>
                                            <p:strVal val="#ppt_x"/>
                                          </p:val>
                                        </p:tav>
                                      </p:tavLst>
                                    </p:anim>
                                    <p:anim calcmode="lin" valueType="num">
                                      <p:cBhvr>
                                        <p:cTn id="33"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10"/>
                                        <p:tgtEl>
                                          <p:spTgt spid="94"/>
                                        </p:tgtEl>
                                      </p:cBhvr>
                                    </p:animEffect>
                                    <p:anim calcmode="lin" valueType="num">
                                      <p:cBhvr>
                                        <p:cTn id="39" dur="10" fill="hold"/>
                                        <p:tgtEl>
                                          <p:spTgt spid="94"/>
                                        </p:tgtEl>
                                        <p:attrNameLst>
                                          <p:attrName>ppt_x</p:attrName>
                                        </p:attrNameLst>
                                      </p:cBhvr>
                                      <p:tavLst>
                                        <p:tav tm="0">
                                          <p:val>
                                            <p:strVal val="#ppt_x"/>
                                          </p:val>
                                        </p:tav>
                                        <p:tav tm="100000">
                                          <p:val>
                                            <p:strVal val="#ppt_x"/>
                                          </p:val>
                                        </p:tav>
                                      </p:tavLst>
                                    </p:anim>
                                    <p:anim calcmode="lin" valueType="num">
                                      <p:cBhvr>
                                        <p:cTn id="40" dur="1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10"/>
                                        <p:tgtEl>
                                          <p:spTgt spid="83"/>
                                        </p:tgtEl>
                                      </p:cBhvr>
                                    </p:animEffect>
                                    <p:anim calcmode="lin" valueType="num">
                                      <p:cBhvr>
                                        <p:cTn id="46" dur="10" fill="hold"/>
                                        <p:tgtEl>
                                          <p:spTgt spid="83"/>
                                        </p:tgtEl>
                                        <p:attrNameLst>
                                          <p:attrName>ppt_x</p:attrName>
                                        </p:attrNameLst>
                                      </p:cBhvr>
                                      <p:tavLst>
                                        <p:tav tm="0">
                                          <p:val>
                                            <p:strVal val="#ppt_x"/>
                                          </p:val>
                                        </p:tav>
                                        <p:tav tm="100000">
                                          <p:val>
                                            <p:strVal val="#ppt_x"/>
                                          </p:val>
                                        </p:tav>
                                      </p:tavLst>
                                    </p:anim>
                                    <p:anim calcmode="lin" valueType="num">
                                      <p:cBhvr>
                                        <p:cTn id="47" dur="10" fill="hold"/>
                                        <p:tgtEl>
                                          <p:spTgt spid="83"/>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1000"/>
                                        <p:tgtEl>
                                          <p:spTgt spid="88"/>
                                        </p:tgtEl>
                                      </p:cBhvr>
                                    </p:animEffect>
                                    <p:anim calcmode="lin" valueType="num">
                                      <p:cBhvr>
                                        <p:cTn id="51" dur="1000" fill="hold"/>
                                        <p:tgtEl>
                                          <p:spTgt spid="88"/>
                                        </p:tgtEl>
                                        <p:attrNameLst>
                                          <p:attrName>ppt_x</p:attrName>
                                        </p:attrNameLst>
                                      </p:cBhvr>
                                      <p:tavLst>
                                        <p:tav tm="0">
                                          <p:val>
                                            <p:strVal val="#ppt_x"/>
                                          </p:val>
                                        </p:tav>
                                        <p:tav tm="100000">
                                          <p:val>
                                            <p:strVal val="#ppt_x"/>
                                          </p:val>
                                        </p:tav>
                                      </p:tavLst>
                                    </p:anim>
                                    <p:anim calcmode="lin" valueType="num">
                                      <p:cBhvr>
                                        <p:cTn id="52"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10"/>
                                        <p:tgtEl>
                                          <p:spTgt spid="100"/>
                                        </p:tgtEl>
                                      </p:cBhvr>
                                    </p:animEffect>
                                    <p:anim calcmode="lin" valueType="num">
                                      <p:cBhvr>
                                        <p:cTn id="58" dur="10" fill="hold"/>
                                        <p:tgtEl>
                                          <p:spTgt spid="100"/>
                                        </p:tgtEl>
                                        <p:attrNameLst>
                                          <p:attrName>ppt_x</p:attrName>
                                        </p:attrNameLst>
                                      </p:cBhvr>
                                      <p:tavLst>
                                        <p:tav tm="0">
                                          <p:val>
                                            <p:strVal val="#ppt_x"/>
                                          </p:val>
                                        </p:tav>
                                        <p:tav tm="100000">
                                          <p:val>
                                            <p:strVal val="#ppt_x"/>
                                          </p:val>
                                        </p:tav>
                                      </p:tavLst>
                                    </p:anim>
                                    <p:anim calcmode="lin" valueType="num">
                                      <p:cBhvr>
                                        <p:cTn id="59" dur="1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10"/>
                                        <p:tgtEl>
                                          <p:spTgt spid="102"/>
                                        </p:tgtEl>
                                      </p:cBhvr>
                                    </p:animEffect>
                                    <p:anim calcmode="lin" valueType="num">
                                      <p:cBhvr>
                                        <p:cTn id="65" dur="10" fill="hold"/>
                                        <p:tgtEl>
                                          <p:spTgt spid="102"/>
                                        </p:tgtEl>
                                        <p:attrNameLst>
                                          <p:attrName>ppt_x</p:attrName>
                                        </p:attrNameLst>
                                      </p:cBhvr>
                                      <p:tavLst>
                                        <p:tav tm="0">
                                          <p:val>
                                            <p:strVal val="#ppt_x"/>
                                          </p:val>
                                        </p:tav>
                                        <p:tav tm="100000">
                                          <p:val>
                                            <p:strVal val="#ppt_x"/>
                                          </p:val>
                                        </p:tav>
                                      </p:tavLst>
                                    </p:anim>
                                    <p:anim calcmode="lin" valueType="num">
                                      <p:cBhvr>
                                        <p:cTn id="66" dur="10" fill="hold"/>
                                        <p:tgtEl>
                                          <p:spTgt spid="10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1000"/>
                                        <p:tgtEl>
                                          <p:spTgt spid="101"/>
                                        </p:tgtEl>
                                      </p:cBhvr>
                                    </p:animEffect>
                                    <p:anim calcmode="lin" valueType="num">
                                      <p:cBhvr>
                                        <p:cTn id="70" dur="1000" fill="hold"/>
                                        <p:tgtEl>
                                          <p:spTgt spid="101"/>
                                        </p:tgtEl>
                                        <p:attrNameLst>
                                          <p:attrName>ppt_x</p:attrName>
                                        </p:attrNameLst>
                                      </p:cBhvr>
                                      <p:tavLst>
                                        <p:tav tm="0">
                                          <p:val>
                                            <p:strVal val="#ppt_x"/>
                                          </p:val>
                                        </p:tav>
                                        <p:tav tm="100000">
                                          <p:val>
                                            <p:strVal val="#ppt_x"/>
                                          </p:val>
                                        </p:tav>
                                      </p:tavLst>
                                    </p:anim>
                                    <p:anim calcmode="lin" valueType="num">
                                      <p:cBhvr>
                                        <p:cTn id="71"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05"/>
                                        </p:tgtEl>
                                        <p:attrNameLst>
                                          <p:attrName>style.visibility</p:attrName>
                                        </p:attrNameLst>
                                      </p:cBhvr>
                                      <p:to>
                                        <p:strVal val="visible"/>
                                      </p:to>
                                    </p:set>
                                    <p:animEffect transition="in" filter="fade">
                                      <p:cBhvr>
                                        <p:cTn id="76" dur="10"/>
                                        <p:tgtEl>
                                          <p:spTgt spid="105"/>
                                        </p:tgtEl>
                                      </p:cBhvr>
                                    </p:animEffect>
                                    <p:anim calcmode="lin" valueType="num">
                                      <p:cBhvr>
                                        <p:cTn id="77" dur="10" fill="hold"/>
                                        <p:tgtEl>
                                          <p:spTgt spid="105"/>
                                        </p:tgtEl>
                                        <p:attrNameLst>
                                          <p:attrName>ppt_x</p:attrName>
                                        </p:attrNameLst>
                                      </p:cBhvr>
                                      <p:tavLst>
                                        <p:tav tm="0">
                                          <p:val>
                                            <p:strVal val="#ppt_x"/>
                                          </p:val>
                                        </p:tav>
                                        <p:tav tm="100000">
                                          <p:val>
                                            <p:strVal val="#ppt_x"/>
                                          </p:val>
                                        </p:tav>
                                      </p:tavLst>
                                    </p:anim>
                                    <p:anim calcmode="lin" valueType="num">
                                      <p:cBhvr>
                                        <p:cTn id="78" dur="1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09"/>
                                        </p:tgtEl>
                                        <p:attrNameLst>
                                          <p:attrName>style.visibility</p:attrName>
                                        </p:attrNameLst>
                                      </p:cBhvr>
                                      <p:to>
                                        <p:strVal val="visible"/>
                                      </p:to>
                                    </p:set>
                                    <p:animEffect transition="in" filter="fade">
                                      <p:cBhvr>
                                        <p:cTn id="83" dur="10"/>
                                        <p:tgtEl>
                                          <p:spTgt spid="109"/>
                                        </p:tgtEl>
                                      </p:cBhvr>
                                    </p:animEffect>
                                    <p:anim calcmode="lin" valueType="num">
                                      <p:cBhvr>
                                        <p:cTn id="84" dur="10" fill="hold"/>
                                        <p:tgtEl>
                                          <p:spTgt spid="109"/>
                                        </p:tgtEl>
                                        <p:attrNameLst>
                                          <p:attrName>ppt_x</p:attrName>
                                        </p:attrNameLst>
                                      </p:cBhvr>
                                      <p:tavLst>
                                        <p:tav tm="0">
                                          <p:val>
                                            <p:strVal val="#ppt_x"/>
                                          </p:val>
                                        </p:tav>
                                        <p:tav tm="100000">
                                          <p:val>
                                            <p:strVal val="#ppt_x"/>
                                          </p:val>
                                        </p:tav>
                                      </p:tavLst>
                                    </p:anim>
                                    <p:anim calcmode="lin" valueType="num">
                                      <p:cBhvr>
                                        <p:cTn id="85" dur="10" fill="hold"/>
                                        <p:tgtEl>
                                          <p:spTgt spid="10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1000"/>
                                        <p:tgtEl>
                                          <p:spTgt spid="111"/>
                                        </p:tgtEl>
                                      </p:cBhvr>
                                    </p:animEffect>
                                    <p:anim calcmode="lin" valueType="num">
                                      <p:cBhvr>
                                        <p:cTn id="89" dur="1000" fill="hold"/>
                                        <p:tgtEl>
                                          <p:spTgt spid="111"/>
                                        </p:tgtEl>
                                        <p:attrNameLst>
                                          <p:attrName>ppt_x</p:attrName>
                                        </p:attrNameLst>
                                      </p:cBhvr>
                                      <p:tavLst>
                                        <p:tav tm="0">
                                          <p:val>
                                            <p:strVal val="#ppt_x"/>
                                          </p:val>
                                        </p:tav>
                                        <p:tav tm="100000">
                                          <p:val>
                                            <p:strVal val="#ppt_x"/>
                                          </p:val>
                                        </p:tav>
                                      </p:tavLst>
                                    </p:anim>
                                    <p:anim calcmode="lin" valueType="num">
                                      <p:cBhvr>
                                        <p:cTn id="9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44"/>
                                        </p:tgtEl>
                                        <p:attrNameLst>
                                          <p:attrName>style.visibility</p:attrName>
                                        </p:attrNameLst>
                                      </p:cBhvr>
                                      <p:to>
                                        <p:strVal val="visible"/>
                                      </p:to>
                                    </p:set>
                                    <p:animEffect transition="in" filter="fade">
                                      <p:cBhvr>
                                        <p:cTn id="95" dur="10"/>
                                        <p:tgtEl>
                                          <p:spTgt spid="144"/>
                                        </p:tgtEl>
                                      </p:cBhvr>
                                    </p:animEffect>
                                    <p:anim calcmode="lin" valueType="num">
                                      <p:cBhvr>
                                        <p:cTn id="96" dur="10" fill="hold"/>
                                        <p:tgtEl>
                                          <p:spTgt spid="144"/>
                                        </p:tgtEl>
                                        <p:attrNameLst>
                                          <p:attrName>ppt_x</p:attrName>
                                        </p:attrNameLst>
                                      </p:cBhvr>
                                      <p:tavLst>
                                        <p:tav tm="0">
                                          <p:val>
                                            <p:strVal val="#ppt_x"/>
                                          </p:val>
                                        </p:tav>
                                        <p:tav tm="100000">
                                          <p:val>
                                            <p:strVal val="#ppt_x"/>
                                          </p:val>
                                        </p:tav>
                                      </p:tavLst>
                                    </p:anim>
                                    <p:anim calcmode="lin" valueType="num">
                                      <p:cBhvr>
                                        <p:cTn id="97" dur="10" fill="hold"/>
                                        <p:tgtEl>
                                          <p:spTgt spid="144"/>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145"/>
                                        </p:tgtEl>
                                        <p:attrNameLst>
                                          <p:attrName>style.visibility</p:attrName>
                                        </p:attrNameLst>
                                      </p:cBhvr>
                                      <p:to>
                                        <p:strVal val="visible"/>
                                      </p:to>
                                    </p:set>
                                    <p:animEffect transition="in" filter="fade">
                                      <p:cBhvr>
                                        <p:cTn id="102" dur="10"/>
                                        <p:tgtEl>
                                          <p:spTgt spid="145"/>
                                        </p:tgtEl>
                                      </p:cBhvr>
                                    </p:animEffect>
                                    <p:anim calcmode="lin" valueType="num">
                                      <p:cBhvr>
                                        <p:cTn id="103" dur="10" fill="hold"/>
                                        <p:tgtEl>
                                          <p:spTgt spid="145"/>
                                        </p:tgtEl>
                                        <p:attrNameLst>
                                          <p:attrName>ppt_x</p:attrName>
                                        </p:attrNameLst>
                                      </p:cBhvr>
                                      <p:tavLst>
                                        <p:tav tm="0">
                                          <p:val>
                                            <p:strVal val="#ppt_x"/>
                                          </p:val>
                                        </p:tav>
                                        <p:tav tm="100000">
                                          <p:val>
                                            <p:strVal val="#ppt_x"/>
                                          </p:val>
                                        </p:tav>
                                      </p:tavLst>
                                    </p:anim>
                                    <p:anim calcmode="lin" valueType="num">
                                      <p:cBhvr>
                                        <p:cTn id="104" dur="10" fill="hold"/>
                                        <p:tgtEl>
                                          <p:spTgt spid="145"/>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146"/>
                                        </p:tgtEl>
                                        <p:attrNameLst>
                                          <p:attrName>style.visibility</p:attrName>
                                        </p:attrNameLst>
                                      </p:cBhvr>
                                      <p:to>
                                        <p:strVal val="visible"/>
                                      </p:to>
                                    </p:set>
                                    <p:animEffect transition="in" filter="fade">
                                      <p:cBhvr>
                                        <p:cTn id="107" dur="1000"/>
                                        <p:tgtEl>
                                          <p:spTgt spid="146"/>
                                        </p:tgtEl>
                                      </p:cBhvr>
                                    </p:animEffect>
                                    <p:anim calcmode="lin" valueType="num">
                                      <p:cBhvr>
                                        <p:cTn id="108" dur="1000" fill="hold"/>
                                        <p:tgtEl>
                                          <p:spTgt spid="146"/>
                                        </p:tgtEl>
                                        <p:attrNameLst>
                                          <p:attrName>ppt_x</p:attrName>
                                        </p:attrNameLst>
                                      </p:cBhvr>
                                      <p:tavLst>
                                        <p:tav tm="0">
                                          <p:val>
                                            <p:strVal val="#ppt_x"/>
                                          </p:val>
                                        </p:tav>
                                        <p:tav tm="100000">
                                          <p:val>
                                            <p:strVal val="#ppt_x"/>
                                          </p:val>
                                        </p:tav>
                                      </p:tavLst>
                                    </p:anim>
                                    <p:anim calcmode="lin" valueType="num">
                                      <p:cBhvr>
                                        <p:cTn id="109"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149"/>
                                        </p:tgtEl>
                                        <p:attrNameLst>
                                          <p:attrName>style.visibility</p:attrName>
                                        </p:attrNameLst>
                                      </p:cBhvr>
                                      <p:to>
                                        <p:strVal val="visible"/>
                                      </p:to>
                                    </p:set>
                                    <p:animEffect transition="in" filter="fade">
                                      <p:cBhvr>
                                        <p:cTn id="114" dur="10"/>
                                        <p:tgtEl>
                                          <p:spTgt spid="149"/>
                                        </p:tgtEl>
                                      </p:cBhvr>
                                    </p:animEffect>
                                    <p:anim calcmode="lin" valueType="num">
                                      <p:cBhvr>
                                        <p:cTn id="115" dur="10" fill="hold"/>
                                        <p:tgtEl>
                                          <p:spTgt spid="149"/>
                                        </p:tgtEl>
                                        <p:attrNameLst>
                                          <p:attrName>ppt_x</p:attrName>
                                        </p:attrNameLst>
                                      </p:cBhvr>
                                      <p:tavLst>
                                        <p:tav tm="0">
                                          <p:val>
                                            <p:strVal val="#ppt_x"/>
                                          </p:val>
                                        </p:tav>
                                        <p:tav tm="100000">
                                          <p:val>
                                            <p:strVal val="#ppt_x"/>
                                          </p:val>
                                        </p:tav>
                                      </p:tavLst>
                                    </p:anim>
                                    <p:anim calcmode="lin" valueType="num">
                                      <p:cBhvr>
                                        <p:cTn id="116" dur="10" fill="hold"/>
                                        <p:tgtEl>
                                          <p:spTgt spid="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81" grpId="0" animBg="1"/>
      <p:bldP spid="83" grpId="0" animBg="1"/>
      <p:bldP spid="94" grpId="0"/>
      <p:bldP spid="100" grpId="0"/>
      <p:bldP spid="101" grpId="0" animBg="1"/>
      <p:bldP spid="109" grpId="0" animBg="1"/>
      <p:bldP spid="144" grpId="0"/>
      <p:bldP spid="145" grpId="0" animBg="1"/>
      <p:bldP spid="1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20247" y="3189909"/>
              <a:ext cx="229588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235519" y="3154042"/>
              <a:ext cx="2206977"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0749"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784694" y="3217264"/>
              <a:ext cx="268290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52260" y="-3121"/>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7852165" y="3158960"/>
              <a:ext cx="249713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755" y="-624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825156" y="3133489"/>
              <a:ext cx="216587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1327744" y="1351526"/>
            <a:ext cx="5417006" cy="3785652"/>
          </a:xfrm>
          <a:prstGeom prst="rect">
            <a:avLst/>
          </a:prstGeom>
          <a:noFill/>
        </p:spPr>
        <p:txBody>
          <a:bodyPr wrap="square" rtlCol="0">
            <a:spAutoFit/>
          </a:bodyPr>
          <a:lstStyle/>
          <a:p>
            <a:pPr marL="342900" indent="-342900">
              <a:buAutoNum type="arabicPeriod"/>
            </a:pPr>
            <a:r>
              <a:rPr lang="en-IN" sz="2400" dirty="0">
                <a:latin typeface="Arial" panose="020B0604020202020204" pitchFamily="34" charset="0"/>
                <a:cs typeface="Arial" panose="020B0604020202020204" pitchFamily="34" charset="0"/>
                <a:hlinkClick r:id="rId3"/>
              </a:rPr>
              <a:t>https://www.guru99.com/big-data-tools.html</a:t>
            </a:r>
            <a:endParaRPr lang="en-IN" sz="2400" dirty="0">
              <a:latin typeface="Arial" panose="020B0604020202020204" pitchFamily="34" charset="0"/>
              <a:cs typeface="Arial" panose="020B0604020202020204" pitchFamily="34" charset="0"/>
            </a:endParaRPr>
          </a:p>
          <a:p>
            <a:pPr marL="342900" indent="-342900">
              <a:buAutoNum type="arabicPeriod"/>
            </a:pPr>
            <a:r>
              <a:rPr lang="en-IN" sz="2400" dirty="0">
                <a:latin typeface="Arial" panose="020B0604020202020204" pitchFamily="34" charset="0"/>
                <a:cs typeface="Arial" panose="020B0604020202020204" pitchFamily="34" charset="0"/>
                <a:hlinkClick r:id="rId4"/>
              </a:rPr>
              <a:t>https://www.qubole.com/blog/hadoop-vs-traditional/</a:t>
            </a:r>
            <a:endParaRPr lang="en-IN" sz="2400" dirty="0">
              <a:latin typeface="Arial" panose="020B0604020202020204" pitchFamily="34" charset="0"/>
              <a:cs typeface="Arial" panose="020B0604020202020204" pitchFamily="34" charset="0"/>
            </a:endParaRPr>
          </a:p>
          <a:p>
            <a:pPr marL="342900" indent="-342900">
              <a:buAutoNum type="arabicPeriod"/>
            </a:pPr>
            <a:r>
              <a:rPr lang="en-IN" sz="2400" dirty="0">
                <a:latin typeface="Arial" panose="020B0604020202020204" pitchFamily="34" charset="0"/>
                <a:cs typeface="Arial" panose="020B0604020202020204" pitchFamily="34" charset="0"/>
                <a:hlinkClick r:id="rId5"/>
              </a:rPr>
              <a:t>https://www.sas.com/en_us/insights/analytics/big-data-analytics.html</a:t>
            </a:r>
            <a:endParaRPr lang="en-IN" sz="2400" dirty="0">
              <a:latin typeface="Arial" panose="020B0604020202020204" pitchFamily="34" charset="0"/>
              <a:cs typeface="Arial" panose="020B0604020202020204" pitchFamily="34" charset="0"/>
            </a:endParaRPr>
          </a:p>
          <a:p>
            <a:pPr marL="342900" indent="-342900">
              <a:buAutoNum type="arabicPeriod"/>
            </a:pPr>
            <a:r>
              <a:rPr lang="en-IN" sz="2400" dirty="0">
                <a:latin typeface="Arial" panose="020B0604020202020204" pitchFamily="34" charset="0"/>
                <a:cs typeface="Arial" panose="020B0604020202020204" pitchFamily="34" charset="0"/>
                <a:hlinkClick r:id="rId6"/>
              </a:rPr>
              <a:t>https://searchstorage.techtarget.com/definition/big-data-storage</a:t>
            </a:r>
            <a:endParaRPr lang="en-IN" sz="2400" dirty="0">
              <a:latin typeface="Arial" panose="020B0604020202020204" pitchFamily="34" charset="0"/>
              <a:cs typeface="Arial" panose="020B0604020202020204" pitchFamily="34" charset="0"/>
            </a:endParaRPr>
          </a:p>
          <a:p>
            <a:pPr marL="342900" indent="-342900">
              <a:buAutoNum type="arabicPeriod"/>
            </a:pPr>
            <a:r>
              <a:rPr lang="en-IN" sz="2400" dirty="0">
                <a:latin typeface="Arial" panose="020B0604020202020204" pitchFamily="34" charset="0"/>
                <a:cs typeface="Arial" panose="020B0604020202020204" pitchFamily="34" charset="0"/>
                <a:hlinkClick r:id="rId7"/>
              </a:rPr>
              <a:t>https://www.edureka.co/blog/big-data-analytics/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0FD16-689C-476C-8309-C7173C257513}"/>
              </a:ext>
            </a:extLst>
          </p:cNvPr>
          <p:cNvSpPr txBox="1"/>
          <p:nvPr/>
        </p:nvSpPr>
        <p:spPr>
          <a:xfrm>
            <a:off x="2566637" y="1240327"/>
            <a:ext cx="7278915" cy="1446550"/>
          </a:xfrm>
          <a:prstGeom prst="rect">
            <a:avLst/>
          </a:prstGeom>
          <a:noFill/>
        </p:spPr>
        <p:txBody>
          <a:bodyPr wrap="square" rtlCol="0">
            <a:spAutoFit/>
          </a:bodyPr>
          <a:lstStyle/>
          <a:p>
            <a:pPr algn="ctr"/>
            <a:r>
              <a:rPr lang="en-US" sz="8800" dirty="0">
                <a:solidFill>
                  <a:srgbClr val="FF5969"/>
                </a:solidFill>
                <a:latin typeface="Arial" panose="020B0604020202020204" pitchFamily="34" charset="0"/>
                <a:cs typeface="Arial" panose="020B0604020202020204" pitchFamily="34" charset="0"/>
              </a:rPr>
              <a:t>Thank You!!</a:t>
            </a:r>
          </a:p>
        </p:txBody>
      </p:sp>
      <p:grpSp>
        <p:nvGrpSpPr>
          <p:cNvPr id="4" name="Group 3">
            <a:extLst>
              <a:ext uri="{FF2B5EF4-FFF2-40B4-BE49-F238E27FC236}">
                <a16:creationId xmlns:a16="http://schemas.microsoft.com/office/drawing/2014/main" id="{312CB825-EAFB-4901-8C7E-D5477E0D31C8}"/>
              </a:ext>
            </a:extLst>
          </p:cNvPr>
          <p:cNvGrpSpPr/>
          <p:nvPr/>
        </p:nvGrpSpPr>
        <p:grpSpPr>
          <a:xfrm>
            <a:off x="3884569" y="3548824"/>
            <a:ext cx="4642737" cy="565975"/>
            <a:chOff x="4679468" y="878988"/>
            <a:chExt cx="1745875" cy="190500"/>
          </a:xfrm>
        </p:grpSpPr>
        <p:sp>
          <p:nvSpPr>
            <p:cNvPr id="5" name="Oval 4">
              <a:extLst>
                <a:ext uri="{FF2B5EF4-FFF2-40B4-BE49-F238E27FC236}">
                  <a16:creationId xmlns:a16="http://schemas.microsoft.com/office/drawing/2014/main" id="{A88C5CD2-8D88-4E1A-968C-C3E256B4316C}"/>
                </a:ext>
              </a:extLst>
            </p:cNvPr>
            <p:cNvSpPr/>
            <p:nvPr/>
          </p:nvSpPr>
          <p:spPr>
            <a:xfrm>
              <a:off x="4679468"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2259874" y="509451"/>
            <a:ext cx="8216537" cy="5225143"/>
          </a:xfrm>
          <a:prstGeom prst="rect">
            <a:avLst/>
          </a:prstGeom>
          <a:solidFill>
            <a:srgbClr val="F0EEF0">
              <a:alpha val="12000"/>
            </a:srgbClr>
          </a:solidFill>
          <a:ln>
            <a:noFill/>
          </a:ln>
          <a:effectLst>
            <a:outerShdw blurRad="50800" dist="50800" dir="5400000" algn="ctr" rotWithShape="0">
              <a:srgbClr val="000000">
                <a:alpha val="59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4825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145460" y="2743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708196" y="3160415"/>
              <a:ext cx="235205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endParaRPr lang="en-US" sz="3200" b="1" dirty="0">
                <a:solidFill>
                  <a:srgbClr val="F0EEF0"/>
                </a:solidFill>
                <a:latin typeface="Arial" panose="020B0604020202020204" pitchFamily="34" charset="0"/>
                <a:cs typeface="Arial" panose="020B0604020202020204"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7402" y="3190787"/>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9578" y="3178176"/>
              <a:ext cx="2313855"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endParaRPr lang="en-US" sz="3200" b="1" dirty="0">
                <a:solidFill>
                  <a:srgbClr val="F0EEF0"/>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20414" y="3213339"/>
              <a:ext cx="2384183"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7854540" y="3201709"/>
              <a:ext cx="246486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883217" y="3220808"/>
              <a:ext cx="225584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05358" y="3194070"/>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607204" y="2563028"/>
            <a:ext cx="6791601" cy="1569659"/>
            <a:chOff x="2889055" y="5001377"/>
            <a:chExt cx="6791601" cy="1014897"/>
          </a:xfrm>
        </p:grpSpPr>
        <p:sp>
          <p:nvSpPr>
            <p:cNvPr id="83" name="TextBox 82">
              <a:extLst>
                <a:ext uri="{FF2B5EF4-FFF2-40B4-BE49-F238E27FC236}">
                  <a16:creationId xmlns:a16="http://schemas.microsoft.com/office/drawing/2014/main" id="{A94C4F95-2EDE-46B0-8B26-C72D6D3C8DB3}"/>
                </a:ext>
              </a:extLst>
            </p:cNvPr>
            <p:cNvSpPr txBox="1"/>
            <p:nvPr/>
          </p:nvSpPr>
          <p:spPr>
            <a:xfrm>
              <a:off x="4287610" y="5001377"/>
              <a:ext cx="4045435" cy="1014897"/>
            </a:xfrm>
            <a:prstGeom prst="rect">
              <a:avLst/>
            </a:prstGeom>
            <a:noFill/>
          </p:spPr>
          <p:txBody>
            <a:bodyPr wrap="square" rtlCol="0">
              <a:spAutoFit/>
            </a:bodyPr>
            <a:lstStyle/>
            <a:p>
              <a:pPr algn="ctr"/>
              <a:r>
                <a:rPr lang="en-US" sz="3200" dirty="0">
                  <a:solidFill>
                    <a:srgbClr val="03A1A4"/>
                  </a:solidFill>
                  <a:latin typeface="Arial" panose="020B0604020202020204" pitchFamily="34" charset="0"/>
                  <a:cs typeface="Arial" panose="020B0604020202020204" pitchFamily="34" charset="0"/>
                </a:rPr>
                <a:t>How Humans Will Interact With The Objects ??</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889055" y="5001377"/>
              <a:ext cx="6791601" cy="238799"/>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A14E1B91-C212-4889-8705-49BCDB383225}"/>
              </a:ext>
            </a:extLst>
          </p:cNvPr>
          <p:cNvGrpSpPr/>
          <p:nvPr/>
        </p:nvGrpSpPr>
        <p:grpSpPr>
          <a:xfrm>
            <a:off x="3607205" y="3629054"/>
            <a:ext cx="6791601" cy="826356"/>
            <a:chOff x="2824114" y="4173047"/>
            <a:chExt cx="6791601" cy="534298"/>
          </a:xfrm>
        </p:grpSpPr>
        <p:sp>
          <p:nvSpPr>
            <p:cNvPr id="41" name="TextBox 40">
              <a:extLst>
                <a:ext uri="{FF2B5EF4-FFF2-40B4-BE49-F238E27FC236}">
                  <a16:creationId xmlns:a16="http://schemas.microsoft.com/office/drawing/2014/main" id="{A94C4F95-2EDE-46B0-8B26-C72D6D3C8DB3}"/>
                </a:ext>
              </a:extLst>
            </p:cNvPr>
            <p:cNvSpPr txBox="1"/>
            <p:nvPr/>
          </p:nvSpPr>
          <p:spPr>
            <a:xfrm>
              <a:off x="4233641" y="4173047"/>
              <a:ext cx="4045435" cy="378099"/>
            </a:xfrm>
            <a:prstGeom prst="rect">
              <a:avLst/>
            </a:prstGeom>
            <a:noFill/>
          </p:spPr>
          <p:txBody>
            <a:bodyPr wrap="square" rtlCol="0">
              <a:spAutoFit/>
            </a:bodyPr>
            <a:lstStyle/>
            <a:p>
              <a:pPr algn="ctr"/>
              <a:endParaRPr lang="en-US" sz="3200" dirty="0">
                <a:solidFill>
                  <a:srgbClr val="03A1A4"/>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44799B2-E7B9-4C01-A37D-BB60C6C75D12}"/>
                </a:ext>
              </a:extLst>
            </p:cNvPr>
            <p:cNvSpPr txBox="1"/>
            <p:nvPr/>
          </p:nvSpPr>
          <p:spPr>
            <a:xfrm>
              <a:off x="2824114" y="4468545"/>
              <a:ext cx="6791601" cy="238800"/>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145460" y="2743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708196" y="3160415"/>
              <a:ext cx="235205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endParaRPr lang="en-US" sz="3200" b="1" dirty="0">
                <a:solidFill>
                  <a:srgbClr val="F0EEF0"/>
                </a:solidFill>
                <a:latin typeface="Arial" panose="020B0604020202020204" pitchFamily="34" charset="0"/>
                <a:cs typeface="Arial" panose="020B0604020202020204"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7402" y="3190787"/>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9578" y="3178176"/>
              <a:ext cx="2313855"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endParaRPr lang="en-US" sz="3200" b="1" dirty="0">
                <a:solidFill>
                  <a:srgbClr val="F0EEF0"/>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20414" y="3213339"/>
              <a:ext cx="2384183"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7854540" y="3201709"/>
              <a:ext cx="246486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883217" y="3220808"/>
              <a:ext cx="225584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05358" y="3194070"/>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480334" y="2259727"/>
            <a:ext cx="6791601" cy="2062102"/>
            <a:chOff x="2889055" y="4633068"/>
            <a:chExt cx="6791601" cy="1333297"/>
          </a:xfrm>
        </p:grpSpPr>
        <p:sp>
          <p:nvSpPr>
            <p:cNvPr id="83" name="TextBox 82">
              <a:extLst>
                <a:ext uri="{FF2B5EF4-FFF2-40B4-BE49-F238E27FC236}">
                  <a16:creationId xmlns:a16="http://schemas.microsoft.com/office/drawing/2014/main" id="{A94C4F95-2EDE-46B0-8B26-C72D6D3C8DB3}"/>
                </a:ext>
              </a:extLst>
            </p:cNvPr>
            <p:cNvSpPr txBox="1"/>
            <p:nvPr/>
          </p:nvSpPr>
          <p:spPr>
            <a:xfrm>
              <a:off x="4287610" y="4633068"/>
              <a:ext cx="4826662" cy="1333297"/>
            </a:xfrm>
            <a:prstGeom prst="rect">
              <a:avLst/>
            </a:prstGeom>
            <a:noFill/>
          </p:spPr>
          <p:txBody>
            <a:bodyPr wrap="square" rtlCol="0">
              <a:spAutoFit/>
            </a:bodyPr>
            <a:lstStyle/>
            <a:p>
              <a:pPr algn="ctr"/>
              <a:r>
                <a:rPr lang="en-US" sz="3200" dirty="0">
                  <a:solidFill>
                    <a:srgbClr val="03A1A4"/>
                  </a:solidFill>
                  <a:latin typeface="Arial" panose="020B0604020202020204" pitchFamily="34" charset="0"/>
                  <a:cs typeface="Arial" panose="020B0604020202020204" pitchFamily="34" charset="0"/>
                </a:rPr>
                <a:t>The Main Aim is to Connect the Virtual World to the </a:t>
              </a:r>
            </a:p>
            <a:p>
              <a:pPr algn="ctr"/>
              <a:r>
                <a:rPr lang="en-US" sz="3200" dirty="0">
                  <a:solidFill>
                    <a:srgbClr val="03A1A4"/>
                  </a:solidFill>
                  <a:latin typeface="Arial" panose="020B0604020202020204" pitchFamily="34" charset="0"/>
                  <a:cs typeface="Arial" panose="020B0604020202020204" pitchFamily="34" charset="0"/>
                </a:rPr>
                <a:t>Real World ...!!</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889055" y="5001377"/>
              <a:ext cx="6791601" cy="238799"/>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A14E1B91-C212-4889-8705-49BCDB383225}"/>
              </a:ext>
            </a:extLst>
          </p:cNvPr>
          <p:cNvGrpSpPr/>
          <p:nvPr/>
        </p:nvGrpSpPr>
        <p:grpSpPr>
          <a:xfrm>
            <a:off x="2004645" y="2833755"/>
            <a:ext cx="6791601" cy="826356"/>
            <a:chOff x="2824114" y="4173047"/>
            <a:chExt cx="6791601" cy="534298"/>
          </a:xfrm>
        </p:grpSpPr>
        <p:sp>
          <p:nvSpPr>
            <p:cNvPr id="41" name="TextBox 40">
              <a:extLst>
                <a:ext uri="{FF2B5EF4-FFF2-40B4-BE49-F238E27FC236}">
                  <a16:creationId xmlns:a16="http://schemas.microsoft.com/office/drawing/2014/main" id="{A94C4F95-2EDE-46B0-8B26-C72D6D3C8DB3}"/>
                </a:ext>
              </a:extLst>
            </p:cNvPr>
            <p:cNvSpPr txBox="1"/>
            <p:nvPr/>
          </p:nvSpPr>
          <p:spPr>
            <a:xfrm>
              <a:off x="4233641" y="4173047"/>
              <a:ext cx="4045435" cy="378099"/>
            </a:xfrm>
            <a:prstGeom prst="rect">
              <a:avLst/>
            </a:prstGeom>
            <a:noFill/>
          </p:spPr>
          <p:txBody>
            <a:bodyPr wrap="square" rtlCol="0">
              <a:spAutoFit/>
            </a:bodyPr>
            <a:lstStyle/>
            <a:p>
              <a:pPr algn="ctr"/>
              <a:endParaRPr lang="en-US" sz="3200" dirty="0">
                <a:solidFill>
                  <a:srgbClr val="03A1A4"/>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44799B2-E7B9-4C01-A37D-BB60C6C75D12}"/>
                </a:ext>
              </a:extLst>
            </p:cNvPr>
            <p:cNvSpPr txBox="1"/>
            <p:nvPr/>
          </p:nvSpPr>
          <p:spPr>
            <a:xfrm>
              <a:off x="2824114" y="4468545"/>
              <a:ext cx="6791601" cy="238800"/>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8084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145460" y="2743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708196" y="3160415"/>
              <a:ext cx="235205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endParaRPr lang="en-US" sz="3200" b="1" dirty="0">
                <a:solidFill>
                  <a:srgbClr val="F0EEF0"/>
                </a:solidFill>
                <a:latin typeface="Arial" panose="020B0604020202020204" pitchFamily="34" charset="0"/>
                <a:cs typeface="Arial" panose="020B0604020202020204"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7402" y="3190787"/>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9578" y="3178176"/>
              <a:ext cx="2313855"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endParaRPr lang="en-US" sz="3200" b="1" dirty="0">
                <a:solidFill>
                  <a:srgbClr val="F0EEF0"/>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20414" y="3213339"/>
              <a:ext cx="2384183"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7854540" y="3201709"/>
              <a:ext cx="246486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883217" y="3220808"/>
              <a:ext cx="225584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05358" y="3194070"/>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480334" y="2259730"/>
            <a:ext cx="6791601" cy="938965"/>
            <a:chOff x="2889055" y="4633068"/>
            <a:chExt cx="6791601" cy="607108"/>
          </a:xfrm>
        </p:grpSpPr>
        <p:sp>
          <p:nvSpPr>
            <p:cNvPr id="83" name="TextBox 82">
              <a:extLst>
                <a:ext uri="{FF2B5EF4-FFF2-40B4-BE49-F238E27FC236}">
                  <a16:creationId xmlns:a16="http://schemas.microsoft.com/office/drawing/2014/main" id="{A94C4F95-2EDE-46B0-8B26-C72D6D3C8DB3}"/>
                </a:ext>
              </a:extLst>
            </p:cNvPr>
            <p:cNvSpPr txBox="1"/>
            <p:nvPr/>
          </p:nvSpPr>
          <p:spPr>
            <a:xfrm>
              <a:off x="4287610" y="4633068"/>
              <a:ext cx="4826662" cy="378099"/>
            </a:xfrm>
            <a:prstGeom prst="rect">
              <a:avLst/>
            </a:prstGeom>
            <a:noFill/>
          </p:spPr>
          <p:txBody>
            <a:bodyPr wrap="square" rtlCol="0">
              <a:spAutoFit/>
            </a:bodyPr>
            <a:lstStyle/>
            <a:p>
              <a:pPr algn="ctr"/>
              <a:endParaRPr lang="en-US" sz="3200" dirty="0">
                <a:solidFill>
                  <a:srgbClr val="03A1A4"/>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889055" y="5001377"/>
              <a:ext cx="6791601" cy="238799"/>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A14E1B91-C212-4889-8705-49BCDB383225}"/>
              </a:ext>
            </a:extLst>
          </p:cNvPr>
          <p:cNvGrpSpPr/>
          <p:nvPr/>
        </p:nvGrpSpPr>
        <p:grpSpPr>
          <a:xfrm>
            <a:off x="2004645" y="2833755"/>
            <a:ext cx="6791601" cy="826356"/>
            <a:chOff x="2824114" y="4173047"/>
            <a:chExt cx="6791601" cy="534298"/>
          </a:xfrm>
        </p:grpSpPr>
        <p:sp>
          <p:nvSpPr>
            <p:cNvPr id="41" name="TextBox 40">
              <a:extLst>
                <a:ext uri="{FF2B5EF4-FFF2-40B4-BE49-F238E27FC236}">
                  <a16:creationId xmlns:a16="http://schemas.microsoft.com/office/drawing/2014/main" id="{A94C4F95-2EDE-46B0-8B26-C72D6D3C8DB3}"/>
                </a:ext>
              </a:extLst>
            </p:cNvPr>
            <p:cNvSpPr txBox="1"/>
            <p:nvPr/>
          </p:nvSpPr>
          <p:spPr>
            <a:xfrm>
              <a:off x="4233641" y="4173047"/>
              <a:ext cx="4045435" cy="378099"/>
            </a:xfrm>
            <a:prstGeom prst="rect">
              <a:avLst/>
            </a:prstGeom>
            <a:noFill/>
          </p:spPr>
          <p:txBody>
            <a:bodyPr wrap="square" rtlCol="0">
              <a:spAutoFit/>
            </a:bodyPr>
            <a:lstStyle/>
            <a:p>
              <a:pPr algn="ctr"/>
              <a:endParaRPr lang="en-US" sz="3200" dirty="0">
                <a:solidFill>
                  <a:srgbClr val="03A1A4"/>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44799B2-E7B9-4C01-A37D-BB60C6C75D12}"/>
                </a:ext>
              </a:extLst>
            </p:cNvPr>
            <p:cNvSpPr txBox="1"/>
            <p:nvPr/>
          </p:nvSpPr>
          <p:spPr>
            <a:xfrm>
              <a:off x="2824114" y="4468545"/>
              <a:ext cx="6791601" cy="238800"/>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2344828C-8CC6-485F-967A-D2C19226D2C7}"/>
              </a:ext>
            </a:extLst>
          </p:cNvPr>
          <p:cNvGrpSpPr/>
          <p:nvPr/>
        </p:nvGrpSpPr>
        <p:grpSpPr>
          <a:xfrm>
            <a:off x="3475479" y="1255062"/>
            <a:ext cx="7493476" cy="3823842"/>
            <a:chOff x="2861302" y="3922702"/>
            <a:chExt cx="7088089" cy="2064020"/>
          </a:xfrm>
        </p:grpSpPr>
        <p:sp>
          <p:nvSpPr>
            <p:cNvPr id="43" name="TextBox 42">
              <a:extLst>
                <a:ext uri="{FF2B5EF4-FFF2-40B4-BE49-F238E27FC236}">
                  <a16:creationId xmlns:a16="http://schemas.microsoft.com/office/drawing/2014/main" id="{C88A68DB-754E-4528-9F39-9E74B2D96032}"/>
                </a:ext>
              </a:extLst>
            </p:cNvPr>
            <p:cNvSpPr txBox="1"/>
            <p:nvPr/>
          </p:nvSpPr>
          <p:spPr>
            <a:xfrm>
              <a:off x="3193261" y="3922702"/>
              <a:ext cx="5691228" cy="581457"/>
            </a:xfrm>
            <a:prstGeom prst="rect">
              <a:avLst/>
            </a:prstGeom>
            <a:noFill/>
          </p:spPr>
          <p:txBody>
            <a:bodyPr wrap="square" rtlCol="0">
              <a:spAutoFit/>
            </a:bodyPr>
            <a:lstStyle/>
            <a:p>
              <a:pPr algn="ctr"/>
              <a:r>
                <a:rPr lang="en-US" sz="3200" dirty="0">
                  <a:solidFill>
                    <a:srgbClr val="03A1A4"/>
                  </a:solidFill>
                  <a:latin typeface="Arial" panose="020B0604020202020204" pitchFamily="34" charset="0"/>
                  <a:cs typeface="Arial" panose="020B0604020202020204" pitchFamily="34" charset="0"/>
                </a:rPr>
                <a:t>What is  Augmented Reality With Pico Projector ??</a:t>
              </a:r>
            </a:p>
          </p:txBody>
        </p:sp>
        <p:sp>
          <p:nvSpPr>
            <p:cNvPr id="44" name="TextBox 43">
              <a:extLst>
                <a:ext uri="{FF2B5EF4-FFF2-40B4-BE49-F238E27FC236}">
                  <a16:creationId xmlns:a16="http://schemas.microsoft.com/office/drawing/2014/main" id="{0ADB8DB7-9F94-42AD-AD00-C5EAEA86F138}"/>
                </a:ext>
              </a:extLst>
            </p:cNvPr>
            <p:cNvSpPr txBox="1"/>
            <p:nvPr/>
          </p:nvSpPr>
          <p:spPr>
            <a:xfrm>
              <a:off x="2861302" y="4773969"/>
              <a:ext cx="7088089" cy="1212753"/>
            </a:xfrm>
            <a:prstGeom prst="rect">
              <a:avLst/>
            </a:prstGeom>
            <a:noFill/>
          </p:spPr>
          <p:txBody>
            <a:bodyPr wrap="square" rtlCol="0">
              <a:spAutoFit/>
            </a:bodyPr>
            <a:lstStyle/>
            <a:p>
              <a:r>
                <a:rPr lang="en-US" sz="2000" dirty="0">
                  <a:solidFill>
                    <a:srgbClr val="5D7373"/>
                  </a:solidFill>
                  <a:latin typeface="Arial" panose="020B0604020202020204" pitchFamily="34" charset="0"/>
                  <a:cs typeface="Arial" panose="020B0604020202020204" pitchFamily="34" charset="0"/>
                </a:rPr>
                <a:t>In This Project both Camera and Projector Connected to A mobile Computing Device In User’s Pocket . The Projector Projects visual Information Enabling Surfaces ,Walls and Physical Object Around Us. Where as Camera Recognizes  and Tracks User’s Hand Gesture. And Physical Objects Using Computer Vision Based Techniques. The Movements are Tracked  by  the Color Markers . </a:t>
              </a:r>
            </a:p>
          </p:txBody>
        </p:sp>
      </p:grpSp>
    </p:spTree>
    <p:extLst>
      <p:ext uri="{BB962C8B-B14F-4D97-AF65-F5344CB8AC3E}">
        <p14:creationId xmlns:p14="http://schemas.microsoft.com/office/powerpoint/2010/main" val="15981537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145460" y="2743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708196" y="3160415"/>
              <a:ext cx="235205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endParaRPr lang="en-US" sz="3200" b="1" dirty="0">
                <a:solidFill>
                  <a:srgbClr val="F0EEF0"/>
                </a:solidFill>
                <a:latin typeface="Arial" panose="020B0604020202020204" pitchFamily="34" charset="0"/>
                <a:cs typeface="Arial" panose="020B0604020202020204"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07402" y="3190787"/>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9578" y="3178176"/>
              <a:ext cx="2313855"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endParaRPr lang="en-US" sz="3200" b="1" dirty="0">
                <a:solidFill>
                  <a:srgbClr val="F0EEF0"/>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920414" y="3213339"/>
              <a:ext cx="2384183"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7854540" y="3201709"/>
              <a:ext cx="246486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883217" y="3220808"/>
              <a:ext cx="225584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505358" y="3194070"/>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480334" y="2259730"/>
            <a:ext cx="6791601" cy="938965"/>
            <a:chOff x="2889055" y="4633068"/>
            <a:chExt cx="6791601" cy="607108"/>
          </a:xfrm>
        </p:grpSpPr>
        <p:sp>
          <p:nvSpPr>
            <p:cNvPr id="83" name="TextBox 82">
              <a:extLst>
                <a:ext uri="{FF2B5EF4-FFF2-40B4-BE49-F238E27FC236}">
                  <a16:creationId xmlns:a16="http://schemas.microsoft.com/office/drawing/2014/main" id="{A94C4F95-2EDE-46B0-8B26-C72D6D3C8DB3}"/>
                </a:ext>
              </a:extLst>
            </p:cNvPr>
            <p:cNvSpPr txBox="1"/>
            <p:nvPr/>
          </p:nvSpPr>
          <p:spPr>
            <a:xfrm>
              <a:off x="4287610" y="4633068"/>
              <a:ext cx="4826662" cy="378099"/>
            </a:xfrm>
            <a:prstGeom prst="rect">
              <a:avLst/>
            </a:prstGeom>
            <a:noFill/>
          </p:spPr>
          <p:txBody>
            <a:bodyPr wrap="square" rtlCol="0">
              <a:spAutoFit/>
            </a:bodyPr>
            <a:lstStyle/>
            <a:p>
              <a:pPr algn="ctr"/>
              <a:endParaRPr lang="en-US" sz="3200" dirty="0">
                <a:solidFill>
                  <a:srgbClr val="03A1A4"/>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889055" y="5001377"/>
              <a:ext cx="6791601" cy="238799"/>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A14E1B91-C212-4889-8705-49BCDB383225}"/>
              </a:ext>
            </a:extLst>
          </p:cNvPr>
          <p:cNvGrpSpPr/>
          <p:nvPr/>
        </p:nvGrpSpPr>
        <p:grpSpPr>
          <a:xfrm>
            <a:off x="2004645" y="2833755"/>
            <a:ext cx="6791601" cy="826356"/>
            <a:chOff x="2824114" y="4173047"/>
            <a:chExt cx="6791601" cy="534298"/>
          </a:xfrm>
        </p:grpSpPr>
        <p:sp>
          <p:nvSpPr>
            <p:cNvPr id="41" name="TextBox 40">
              <a:extLst>
                <a:ext uri="{FF2B5EF4-FFF2-40B4-BE49-F238E27FC236}">
                  <a16:creationId xmlns:a16="http://schemas.microsoft.com/office/drawing/2014/main" id="{A94C4F95-2EDE-46B0-8B26-C72D6D3C8DB3}"/>
                </a:ext>
              </a:extLst>
            </p:cNvPr>
            <p:cNvSpPr txBox="1"/>
            <p:nvPr/>
          </p:nvSpPr>
          <p:spPr>
            <a:xfrm>
              <a:off x="4233641" y="4173047"/>
              <a:ext cx="4045435" cy="378099"/>
            </a:xfrm>
            <a:prstGeom prst="rect">
              <a:avLst/>
            </a:prstGeom>
            <a:noFill/>
          </p:spPr>
          <p:txBody>
            <a:bodyPr wrap="square" rtlCol="0">
              <a:spAutoFit/>
            </a:bodyPr>
            <a:lstStyle/>
            <a:p>
              <a:pPr algn="ctr"/>
              <a:endParaRPr lang="en-US" sz="3200" dirty="0">
                <a:solidFill>
                  <a:srgbClr val="03A1A4"/>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44799B2-E7B9-4C01-A37D-BB60C6C75D12}"/>
                </a:ext>
              </a:extLst>
            </p:cNvPr>
            <p:cNvSpPr txBox="1"/>
            <p:nvPr/>
          </p:nvSpPr>
          <p:spPr>
            <a:xfrm>
              <a:off x="2824114" y="4468545"/>
              <a:ext cx="6791601" cy="238800"/>
            </a:xfrm>
            <a:prstGeom prst="rect">
              <a:avLst/>
            </a:prstGeom>
            <a:noFill/>
          </p:spPr>
          <p:txBody>
            <a:bodyPr wrap="square" rtlCol="0">
              <a:spAutoFit/>
            </a:bodyPr>
            <a:lstStyle/>
            <a:p>
              <a:endParaRPr lang="en-US" dirty="0">
                <a:solidFill>
                  <a:srgbClr val="5D7373"/>
                </a:solidFill>
                <a:latin typeface="Arial" panose="020B0604020202020204" pitchFamily="34" charset="0"/>
                <a:cs typeface="Arial" panose="020B0604020202020204" pitchFamily="34" charset="0"/>
              </a:endParaRPr>
            </a:p>
          </p:txBody>
        </p:sp>
      </p:grpSp>
      <p:grpSp>
        <p:nvGrpSpPr>
          <p:cNvPr id="45" name="Group 44">
            <a:extLst>
              <a:ext uri="{FF2B5EF4-FFF2-40B4-BE49-F238E27FC236}">
                <a16:creationId xmlns:a16="http://schemas.microsoft.com/office/drawing/2014/main" id="{635B2BBB-4DDF-416A-BB3B-3A191DE8993D}"/>
              </a:ext>
            </a:extLst>
          </p:cNvPr>
          <p:cNvGrpSpPr/>
          <p:nvPr/>
        </p:nvGrpSpPr>
        <p:grpSpPr>
          <a:xfrm>
            <a:off x="3661254" y="2214975"/>
            <a:ext cx="6791601" cy="1453509"/>
            <a:chOff x="3109140" y="5582814"/>
            <a:chExt cx="6791601" cy="939796"/>
          </a:xfrm>
        </p:grpSpPr>
        <p:sp>
          <p:nvSpPr>
            <p:cNvPr id="46" name="TextBox 45">
              <a:extLst>
                <a:ext uri="{FF2B5EF4-FFF2-40B4-BE49-F238E27FC236}">
                  <a16:creationId xmlns:a16="http://schemas.microsoft.com/office/drawing/2014/main" id="{DE9FA517-3CD5-4932-B90B-7985879CF307}"/>
                </a:ext>
              </a:extLst>
            </p:cNvPr>
            <p:cNvSpPr txBox="1"/>
            <p:nvPr/>
          </p:nvSpPr>
          <p:spPr>
            <a:xfrm>
              <a:off x="3378685" y="5582814"/>
              <a:ext cx="6010348" cy="378099"/>
            </a:xfrm>
            <a:prstGeom prst="rect">
              <a:avLst/>
            </a:prstGeom>
            <a:noFill/>
          </p:spPr>
          <p:txBody>
            <a:bodyPr wrap="square" rtlCol="0">
              <a:spAutoFit/>
            </a:bodyPr>
            <a:lstStyle/>
            <a:p>
              <a:pPr algn="ctr"/>
              <a:r>
                <a:rPr lang="en-US" sz="3200" dirty="0">
                  <a:solidFill>
                    <a:srgbClr val="03A1A4"/>
                  </a:solidFill>
                  <a:latin typeface="Arial" panose="020B0604020202020204" pitchFamily="34" charset="0"/>
                  <a:cs typeface="Arial" panose="020B0604020202020204" pitchFamily="34" charset="0"/>
                </a:rPr>
                <a:t>Why is it called Pico-Projector?</a:t>
              </a:r>
            </a:p>
          </p:txBody>
        </p:sp>
        <p:sp>
          <p:nvSpPr>
            <p:cNvPr id="47" name="TextBox 46">
              <a:extLst>
                <a:ext uri="{FF2B5EF4-FFF2-40B4-BE49-F238E27FC236}">
                  <a16:creationId xmlns:a16="http://schemas.microsoft.com/office/drawing/2014/main" id="{D62A13CD-0E87-408A-99D5-ADE254BFE55A}"/>
                </a:ext>
              </a:extLst>
            </p:cNvPr>
            <p:cNvSpPr txBox="1"/>
            <p:nvPr/>
          </p:nvSpPr>
          <p:spPr>
            <a:xfrm>
              <a:off x="3109140" y="6104711"/>
              <a:ext cx="6791601" cy="417899"/>
            </a:xfrm>
            <a:prstGeom prst="rect">
              <a:avLst/>
            </a:prstGeom>
            <a:noFill/>
          </p:spPr>
          <p:txBody>
            <a:bodyPr wrap="square" rtlCol="0">
              <a:spAutoFit/>
            </a:bodyPr>
            <a:lstStyle/>
            <a:p>
              <a:r>
                <a:rPr lang="en-US" dirty="0">
                  <a:solidFill>
                    <a:srgbClr val="5D7373"/>
                  </a:solidFill>
                  <a:latin typeface="Arial" panose="020B0604020202020204" pitchFamily="34" charset="0"/>
                  <a:cs typeface="Arial" panose="020B0604020202020204" pitchFamily="34" charset="0"/>
                </a:rPr>
                <a:t>It Contains the nano Projector Along with Other Tools Which can </a:t>
              </a:r>
            </a:p>
            <a:p>
              <a:r>
                <a:rPr lang="en-US" dirty="0">
                  <a:solidFill>
                    <a:srgbClr val="5D7373"/>
                  </a:solidFill>
                  <a:latin typeface="Arial" panose="020B0604020202020204" pitchFamily="34" charset="0"/>
                  <a:cs typeface="Arial" panose="020B0604020202020204" pitchFamily="34" charset="0"/>
                </a:rPr>
                <a:t>Wear by Human..!!</a:t>
              </a:r>
            </a:p>
          </p:txBody>
        </p:sp>
      </p:grpSp>
    </p:spTree>
    <p:extLst>
      <p:ext uri="{BB962C8B-B14F-4D97-AF65-F5344CB8AC3E}">
        <p14:creationId xmlns:p14="http://schemas.microsoft.com/office/powerpoint/2010/main" val="507745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anim calcmode="lin" valueType="num">
                                      <p:cBhvr>
                                        <p:cTn id="20" dur="500" fill="hold"/>
                                        <p:tgtEl>
                                          <p:spTgt spid="45"/>
                                        </p:tgtEl>
                                        <p:attrNameLst>
                                          <p:attrName>ppt_x</p:attrName>
                                        </p:attrNameLst>
                                      </p:cBhvr>
                                      <p:tavLst>
                                        <p:tav tm="0">
                                          <p:val>
                                            <p:strVal val="#ppt_x"/>
                                          </p:val>
                                        </p:tav>
                                        <p:tav tm="100000">
                                          <p:val>
                                            <p:strVal val="#ppt_x"/>
                                          </p:val>
                                        </p:tav>
                                      </p:tavLst>
                                    </p:anim>
                                    <p:anim calcmode="lin" valueType="num">
                                      <p:cBhvr>
                                        <p:cTn id="21"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557045" cy="6858000"/>
            <a:chOff x="-290920" y="0"/>
            <a:chExt cx="12557045"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07563" y="3270748"/>
              <a:ext cx="233235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endParaRPr lang="en-US" sz="3200" b="1" dirty="0">
                <a:solidFill>
                  <a:srgbClr val="F0EEF0"/>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9" y="18286"/>
            <a:ext cx="11566280"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29477" y="3222537"/>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01872" y="3170229"/>
              <a:ext cx="242452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7850267" y="3180260"/>
              <a:ext cx="2451419"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938" y="33616"/>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921780" y="3136611"/>
              <a:ext cx="235728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rot="16200000">
            <a:off x="10285764" y="3206723"/>
            <a:ext cx="2291638" cy="584775"/>
          </a:xfrm>
          <a:prstGeom prst="rect">
            <a:avLst/>
          </a:prstGeom>
        </p:spPr>
        <p:txBody>
          <a:bodyPr wrap="square">
            <a:spAutoFit/>
          </a:bodyPr>
          <a:lstStyle/>
          <a:p>
            <a:pPr algn="ctr"/>
            <a:r>
              <a:rPr lang="en-US" sz="3200" b="1" dirty="0">
                <a:solidFill>
                  <a:srgbClr val="F0EEF0"/>
                </a:solidFill>
                <a:latin typeface="Tw Cen MT" panose="020B0602020104020603" pitchFamily="34" charset="0"/>
              </a:rPr>
              <a:t>Tools</a:t>
            </a:r>
            <a:endParaRPr lang="en-IN" sz="3200" dirty="0"/>
          </a:p>
        </p:txBody>
      </p:sp>
      <p:grpSp>
        <p:nvGrpSpPr>
          <p:cNvPr id="69" name="Group 68">
            <a:extLst>
              <a:ext uri="{FF2B5EF4-FFF2-40B4-BE49-F238E27FC236}">
                <a16:creationId xmlns:a16="http://schemas.microsoft.com/office/drawing/2014/main" id="{A87830BE-EEF7-4034-8ABE-3212DB467DB4}"/>
              </a:ext>
            </a:extLst>
          </p:cNvPr>
          <p:cNvGrpSpPr/>
          <p:nvPr/>
        </p:nvGrpSpPr>
        <p:grpSpPr>
          <a:xfrm rot="16200000">
            <a:off x="4169999" y="-1034570"/>
            <a:ext cx="924197" cy="5037288"/>
            <a:chOff x="1455247" y="2100578"/>
            <a:chExt cx="1805441" cy="1976122"/>
          </a:xfrm>
        </p:grpSpPr>
        <p:sp>
          <p:nvSpPr>
            <p:cNvPr id="70"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D8301A0-49D9-41A5-A227-2E35458E6401}"/>
                </a:ext>
              </a:extLst>
            </p:cNvPr>
            <p:cNvSpPr txBox="1"/>
            <p:nvPr/>
          </p:nvSpPr>
          <p:spPr>
            <a:xfrm>
              <a:off x="1455247" y="2100578"/>
              <a:ext cx="1805441" cy="598829"/>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72" name="TextBox 71">
              <a:extLst>
                <a:ext uri="{FF2B5EF4-FFF2-40B4-BE49-F238E27FC236}">
                  <a16:creationId xmlns:a16="http://schemas.microsoft.com/office/drawing/2014/main" id="{236675CF-5B12-4D6B-8C03-F29656450255}"/>
                </a:ext>
              </a:extLst>
            </p:cNvPr>
            <p:cNvSpPr txBox="1"/>
            <p:nvPr/>
          </p:nvSpPr>
          <p:spPr>
            <a:xfrm>
              <a:off x="1843092" y="2563851"/>
              <a:ext cx="894432" cy="941016"/>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sp>
        <p:nvSpPr>
          <p:cNvPr id="73" name="Freeform: Shape 107">
            <a:extLst>
              <a:ext uri="{FF2B5EF4-FFF2-40B4-BE49-F238E27FC236}">
                <a16:creationId xmlns:a16="http://schemas.microsoft.com/office/drawing/2014/main" id="{48958204-CE05-4E79-AC55-C76FBB79E37F}"/>
              </a:ext>
            </a:extLst>
          </p:cNvPr>
          <p:cNvSpPr/>
          <p:nvPr/>
        </p:nvSpPr>
        <p:spPr>
          <a:xfrm rot="16200000" flipV="1">
            <a:off x="5978957" y="-1843509"/>
            <a:ext cx="814723" cy="675321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94C4F95-2EDE-46B0-8B26-C72D6D3C8DB3}"/>
              </a:ext>
            </a:extLst>
          </p:cNvPr>
          <p:cNvSpPr txBox="1"/>
          <p:nvPr/>
        </p:nvSpPr>
        <p:spPr>
          <a:xfrm>
            <a:off x="2304194" y="212762"/>
            <a:ext cx="9243024" cy="584775"/>
          </a:xfrm>
          <a:prstGeom prst="rect">
            <a:avLst/>
          </a:prstGeom>
          <a:noFill/>
        </p:spPr>
        <p:txBody>
          <a:bodyPr wrap="square" rtlCol="0">
            <a:spAutoFit/>
          </a:bodyPr>
          <a:lstStyle/>
          <a:p>
            <a:r>
              <a:rPr lang="en-US" sz="3200" dirty="0">
                <a:solidFill>
                  <a:srgbClr val="03A1A4"/>
                </a:solidFill>
                <a:latin typeface="Arial" panose="020B0604020202020204" pitchFamily="34" charset="0"/>
                <a:cs typeface="Arial" panose="020B0604020202020204" pitchFamily="34" charset="0"/>
              </a:rPr>
              <a:t>Tools Used in Project </a:t>
            </a:r>
          </a:p>
        </p:txBody>
      </p:sp>
      <p:sp>
        <p:nvSpPr>
          <p:cNvPr id="51" name="TextBox 50">
            <a:extLst>
              <a:ext uri="{FF2B5EF4-FFF2-40B4-BE49-F238E27FC236}">
                <a16:creationId xmlns:a16="http://schemas.microsoft.com/office/drawing/2014/main" id="{236675CF-5B12-4D6B-8C03-F29656450255}"/>
              </a:ext>
            </a:extLst>
          </p:cNvPr>
          <p:cNvSpPr txBox="1"/>
          <p:nvPr/>
        </p:nvSpPr>
        <p:spPr>
          <a:xfrm>
            <a:off x="2393625" y="1090205"/>
            <a:ext cx="785129" cy="830997"/>
          </a:xfrm>
          <a:prstGeom prst="rect">
            <a:avLst/>
          </a:prstGeom>
          <a:noFill/>
        </p:spPr>
        <p:txBody>
          <a:bodyPr wrap="square" rtlCol="0">
            <a:spAutoFit/>
          </a:bodyPr>
          <a:lstStyle/>
          <a:p>
            <a:pPr algn="ctr"/>
            <a:r>
              <a:rPr lang="en-US" sz="4800" b="1" dirty="0">
                <a:solidFill>
                  <a:srgbClr val="E6E7E9"/>
                </a:solidFill>
                <a:latin typeface="Tw Cen MT" panose="020B0602020104020603" pitchFamily="34" charset="0"/>
              </a:rPr>
              <a:t>1</a:t>
            </a:r>
          </a:p>
        </p:txBody>
      </p:sp>
      <p:sp>
        <p:nvSpPr>
          <p:cNvPr id="3" name="TextBox 2"/>
          <p:cNvSpPr txBox="1"/>
          <p:nvPr/>
        </p:nvSpPr>
        <p:spPr>
          <a:xfrm>
            <a:off x="4703739" y="1411526"/>
            <a:ext cx="5776160" cy="400110"/>
          </a:xfrm>
          <a:prstGeom prst="rect">
            <a:avLst/>
          </a:prstGeom>
          <a:noFill/>
        </p:spPr>
        <p:txBody>
          <a:bodyPr wrap="square" rtlCol="0">
            <a:spAutoFit/>
          </a:bodyPr>
          <a:lstStyle/>
          <a:p>
            <a:r>
              <a:rPr lang="en-IN" sz="2000" dirty="0">
                <a:solidFill>
                  <a:srgbClr val="5D7373"/>
                </a:solidFill>
                <a:latin typeface="Arial" panose="020B0604020202020204" pitchFamily="34" charset="0"/>
                <a:cs typeface="Arial" panose="020B0604020202020204" pitchFamily="34" charset="0"/>
              </a:rPr>
              <a:t>Camera</a:t>
            </a:r>
          </a:p>
        </p:txBody>
      </p:sp>
      <p:grpSp>
        <p:nvGrpSpPr>
          <p:cNvPr id="63" name="Group 62">
            <a:extLst>
              <a:ext uri="{FF2B5EF4-FFF2-40B4-BE49-F238E27FC236}">
                <a16:creationId xmlns:a16="http://schemas.microsoft.com/office/drawing/2014/main" id="{A87830BE-EEF7-4034-8ABE-3212DB467DB4}"/>
              </a:ext>
            </a:extLst>
          </p:cNvPr>
          <p:cNvGrpSpPr/>
          <p:nvPr/>
        </p:nvGrpSpPr>
        <p:grpSpPr>
          <a:xfrm rot="16200000">
            <a:off x="4358394" y="338146"/>
            <a:ext cx="814724" cy="4758873"/>
            <a:chOff x="1494518" y="2209800"/>
            <a:chExt cx="1591582" cy="1866900"/>
          </a:xfrm>
          <a:solidFill>
            <a:srgbClr val="52C9BD"/>
          </a:solidFill>
        </p:grpSpPr>
        <p:sp>
          <p:nvSpPr>
            <p:cNvPr id="64"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2C9BD"/>
                </a:solidFill>
              </a:endParaRPr>
            </a:p>
          </p:txBody>
        </p:sp>
        <p:sp>
          <p:nvSpPr>
            <p:cNvPr id="66" name="TextBox 65">
              <a:extLst>
                <a:ext uri="{FF2B5EF4-FFF2-40B4-BE49-F238E27FC236}">
                  <a16:creationId xmlns:a16="http://schemas.microsoft.com/office/drawing/2014/main" id="{236675CF-5B12-4D6B-8C03-F29656450255}"/>
                </a:ext>
              </a:extLst>
            </p:cNvPr>
            <p:cNvSpPr txBox="1"/>
            <p:nvPr/>
          </p:nvSpPr>
          <p:spPr>
            <a:xfrm>
              <a:off x="1843092" y="2835137"/>
              <a:ext cx="894433" cy="398443"/>
            </a:xfrm>
            <a:prstGeom prst="rect">
              <a:avLst/>
            </a:prstGeom>
            <a:grpFill/>
          </p:spPr>
          <p:txBody>
            <a:bodyPr wrap="square" rtlCol="0">
              <a:spAutoFit/>
            </a:bodyPr>
            <a:lstStyle/>
            <a:p>
              <a:pPr algn="ctr"/>
              <a:endParaRPr lang="en-US" sz="6000" b="1" dirty="0">
                <a:solidFill>
                  <a:srgbClr val="52C9BD"/>
                </a:solidFill>
                <a:latin typeface="Tw Cen MT" panose="020B0602020104020603" pitchFamily="34" charset="0"/>
              </a:endParaRPr>
            </a:p>
          </p:txBody>
        </p:sp>
      </p:grpSp>
      <p:sp>
        <p:nvSpPr>
          <p:cNvPr id="67" name="Freeform: Shape 107">
            <a:extLst>
              <a:ext uri="{FF2B5EF4-FFF2-40B4-BE49-F238E27FC236}">
                <a16:creationId xmlns:a16="http://schemas.microsoft.com/office/drawing/2014/main" id="{48958204-CE05-4E79-AC55-C76FBB79E37F}"/>
              </a:ext>
            </a:extLst>
          </p:cNvPr>
          <p:cNvSpPr/>
          <p:nvPr/>
        </p:nvSpPr>
        <p:spPr>
          <a:xfrm rot="16200000" flipV="1">
            <a:off x="6026835" y="-663894"/>
            <a:ext cx="814723" cy="675321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36675CF-5B12-4D6B-8C03-F29656450255}"/>
              </a:ext>
            </a:extLst>
          </p:cNvPr>
          <p:cNvSpPr txBox="1"/>
          <p:nvPr/>
        </p:nvSpPr>
        <p:spPr>
          <a:xfrm>
            <a:off x="2319455" y="2289080"/>
            <a:ext cx="785129" cy="830997"/>
          </a:xfrm>
          <a:prstGeom prst="rect">
            <a:avLst/>
          </a:prstGeom>
          <a:noFill/>
        </p:spPr>
        <p:txBody>
          <a:bodyPr wrap="square" rtlCol="0">
            <a:spAutoFit/>
          </a:bodyPr>
          <a:lstStyle/>
          <a:p>
            <a:pPr algn="ctr"/>
            <a:r>
              <a:rPr lang="en-US" sz="4800" b="1" dirty="0">
                <a:solidFill>
                  <a:srgbClr val="E6E7E9"/>
                </a:solidFill>
                <a:latin typeface="Tw Cen MT" panose="020B0602020104020603" pitchFamily="34" charset="0"/>
              </a:rPr>
              <a:t>2</a:t>
            </a:r>
          </a:p>
        </p:txBody>
      </p:sp>
      <p:sp>
        <p:nvSpPr>
          <p:cNvPr id="74" name="TextBox 73"/>
          <p:cNvSpPr txBox="1"/>
          <p:nvPr/>
        </p:nvSpPr>
        <p:spPr>
          <a:xfrm>
            <a:off x="4602350" y="2496754"/>
            <a:ext cx="5776160" cy="400110"/>
          </a:xfrm>
          <a:prstGeom prst="rect">
            <a:avLst/>
          </a:prstGeom>
          <a:noFill/>
        </p:spPr>
        <p:txBody>
          <a:bodyPr wrap="square" rtlCol="0">
            <a:spAutoFit/>
          </a:bodyPr>
          <a:lstStyle/>
          <a:p>
            <a:r>
              <a:rPr lang="en-IN" sz="2000" dirty="0">
                <a:solidFill>
                  <a:srgbClr val="5D7373"/>
                </a:solidFill>
                <a:latin typeface="Arial" panose="020B0604020202020204" pitchFamily="34" charset="0"/>
                <a:cs typeface="Arial" panose="020B0604020202020204" pitchFamily="34" charset="0"/>
              </a:rPr>
              <a:t>Microphone</a:t>
            </a:r>
          </a:p>
        </p:txBody>
      </p:sp>
      <p:grpSp>
        <p:nvGrpSpPr>
          <p:cNvPr id="105" name="Group 104">
            <a:extLst>
              <a:ext uri="{FF2B5EF4-FFF2-40B4-BE49-F238E27FC236}">
                <a16:creationId xmlns:a16="http://schemas.microsoft.com/office/drawing/2014/main" id="{A87830BE-EEF7-4034-8ABE-3212DB467DB4}"/>
              </a:ext>
            </a:extLst>
          </p:cNvPr>
          <p:cNvGrpSpPr/>
          <p:nvPr/>
        </p:nvGrpSpPr>
        <p:grpSpPr>
          <a:xfrm rot="16200000">
            <a:off x="4346755" y="1556355"/>
            <a:ext cx="814724" cy="4758873"/>
            <a:chOff x="1494518" y="2209800"/>
            <a:chExt cx="1591582" cy="1866900"/>
          </a:xfrm>
          <a:solidFill>
            <a:srgbClr val="FEC630"/>
          </a:solidFill>
        </p:grpSpPr>
        <p:sp>
          <p:nvSpPr>
            <p:cNvPr id="106"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236675CF-5B12-4D6B-8C03-F29656450255}"/>
                </a:ext>
              </a:extLst>
            </p:cNvPr>
            <p:cNvSpPr txBox="1"/>
            <p:nvPr/>
          </p:nvSpPr>
          <p:spPr>
            <a:xfrm>
              <a:off x="1843092" y="2563851"/>
              <a:ext cx="894432" cy="941016"/>
            </a:xfrm>
            <a:prstGeom prst="rect">
              <a:avLst/>
            </a:prstGeom>
            <a:grp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sp>
        <p:nvSpPr>
          <p:cNvPr id="109" name="Freeform: Shape 107">
            <a:extLst>
              <a:ext uri="{FF2B5EF4-FFF2-40B4-BE49-F238E27FC236}">
                <a16:creationId xmlns:a16="http://schemas.microsoft.com/office/drawing/2014/main" id="{48958204-CE05-4E79-AC55-C76FBB79E37F}"/>
              </a:ext>
            </a:extLst>
          </p:cNvPr>
          <p:cNvSpPr/>
          <p:nvPr/>
        </p:nvSpPr>
        <p:spPr>
          <a:xfrm rot="16200000" flipV="1">
            <a:off x="6001600" y="564050"/>
            <a:ext cx="814723" cy="675321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236675CF-5B12-4D6B-8C03-F29656450255}"/>
              </a:ext>
            </a:extLst>
          </p:cNvPr>
          <p:cNvSpPr txBox="1"/>
          <p:nvPr/>
        </p:nvSpPr>
        <p:spPr>
          <a:xfrm>
            <a:off x="2337537" y="3502694"/>
            <a:ext cx="785129" cy="830997"/>
          </a:xfrm>
          <a:prstGeom prst="rect">
            <a:avLst/>
          </a:prstGeom>
          <a:noFill/>
        </p:spPr>
        <p:txBody>
          <a:bodyPr wrap="square" rtlCol="0">
            <a:spAutoFit/>
          </a:bodyPr>
          <a:lstStyle/>
          <a:p>
            <a:pPr algn="ctr"/>
            <a:r>
              <a:rPr lang="en-US" sz="4800" b="1" dirty="0">
                <a:solidFill>
                  <a:srgbClr val="E6E7E9"/>
                </a:solidFill>
                <a:latin typeface="Tw Cen MT" panose="020B0602020104020603" pitchFamily="34" charset="0"/>
              </a:rPr>
              <a:t>3</a:t>
            </a:r>
          </a:p>
        </p:txBody>
      </p:sp>
      <p:sp>
        <p:nvSpPr>
          <p:cNvPr id="112" name="TextBox 111"/>
          <p:cNvSpPr txBox="1"/>
          <p:nvPr/>
        </p:nvSpPr>
        <p:spPr>
          <a:xfrm>
            <a:off x="4648421" y="3730969"/>
            <a:ext cx="5776160" cy="400110"/>
          </a:xfrm>
          <a:prstGeom prst="rect">
            <a:avLst/>
          </a:prstGeom>
          <a:noFill/>
        </p:spPr>
        <p:txBody>
          <a:bodyPr wrap="square" rtlCol="0">
            <a:spAutoFit/>
          </a:bodyPr>
          <a:lstStyle/>
          <a:p>
            <a:r>
              <a:rPr lang="en-IN" sz="2000" dirty="0">
                <a:solidFill>
                  <a:srgbClr val="5D7373"/>
                </a:solidFill>
                <a:latin typeface="Arial" panose="020B0604020202020204" pitchFamily="34" charset="0"/>
                <a:cs typeface="Arial" panose="020B0604020202020204" pitchFamily="34" charset="0"/>
              </a:rPr>
              <a:t>Projector</a:t>
            </a:r>
          </a:p>
        </p:txBody>
      </p:sp>
      <p:grpSp>
        <p:nvGrpSpPr>
          <p:cNvPr id="113" name="Group 112">
            <a:extLst>
              <a:ext uri="{FF2B5EF4-FFF2-40B4-BE49-F238E27FC236}">
                <a16:creationId xmlns:a16="http://schemas.microsoft.com/office/drawing/2014/main" id="{A87830BE-EEF7-4034-8ABE-3212DB467DB4}"/>
              </a:ext>
            </a:extLst>
          </p:cNvPr>
          <p:cNvGrpSpPr/>
          <p:nvPr/>
        </p:nvGrpSpPr>
        <p:grpSpPr>
          <a:xfrm rot="16200000">
            <a:off x="4336094" y="2751197"/>
            <a:ext cx="814724" cy="4758872"/>
            <a:chOff x="1494518" y="2209800"/>
            <a:chExt cx="1591582" cy="1866900"/>
          </a:xfrm>
          <a:solidFill>
            <a:srgbClr val="5D7373"/>
          </a:solidFill>
        </p:grpSpPr>
        <p:sp>
          <p:nvSpPr>
            <p:cNvPr id="114"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236675CF-5B12-4D6B-8C03-F29656450255}"/>
                </a:ext>
              </a:extLst>
            </p:cNvPr>
            <p:cNvSpPr txBox="1"/>
            <p:nvPr/>
          </p:nvSpPr>
          <p:spPr>
            <a:xfrm>
              <a:off x="1843092" y="2563851"/>
              <a:ext cx="894432" cy="941016"/>
            </a:xfrm>
            <a:prstGeom prst="rect">
              <a:avLst/>
            </a:prstGeom>
            <a:grp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sp>
        <p:nvSpPr>
          <p:cNvPr id="117" name="Freeform: Shape 107">
            <a:extLst>
              <a:ext uri="{FF2B5EF4-FFF2-40B4-BE49-F238E27FC236}">
                <a16:creationId xmlns:a16="http://schemas.microsoft.com/office/drawing/2014/main" id="{48958204-CE05-4E79-AC55-C76FBB79E37F}"/>
              </a:ext>
            </a:extLst>
          </p:cNvPr>
          <p:cNvSpPr/>
          <p:nvPr/>
        </p:nvSpPr>
        <p:spPr>
          <a:xfrm rot="16200000" flipV="1">
            <a:off x="6004537" y="1749156"/>
            <a:ext cx="814723" cy="675321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236675CF-5B12-4D6B-8C03-F29656450255}"/>
              </a:ext>
            </a:extLst>
          </p:cNvPr>
          <p:cNvSpPr txBox="1"/>
          <p:nvPr/>
        </p:nvSpPr>
        <p:spPr>
          <a:xfrm>
            <a:off x="2344687" y="4706998"/>
            <a:ext cx="785129" cy="830997"/>
          </a:xfrm>
          <a:prstGeom prst="rect">
            <a:avLst/>
          </a:prstGeom>
          <a:noFill/>
        </p:spPr>
        <p:txBody>
          <a:bodyPr wrap="square" rtlCol="0">
            <a:spAutoFit/>
          </a:bodyPr>
          <a:lstStyle/>
          <a:p>
            <a:pPr algn="ctr"/>
            <a:r>
              <a:rPr lang="en-US" sz="4800" b="1" dirty="0">
                <a:solidFill>
                  <a:srgbClr val="E6E7E9"/>
                </a:solidFill>
                <a:latin typeface="Tw Cen MT" panose="020B0602020104020603" pitchFamily="34" charset="0"/>
              </a:rPr>
              <a:t>4</a:t>
            </a:r>
          </a:p>
        </p:txBody>
      </p:sp>
      <p:sp>
        <p:nvSpPr>
          <p:cNvPr id="75" name="TextBox 74">
            <a:extLst>
              <a:ext uri="{FF2B5EF4-FFF2-40B4-BE49-F238E27FC236}">
                <a16:creationId xmlns:a16="http://schemas.microsoft.com/office/drawing/2014/main" id="{53744EBB-BE6A-499B-8438-EB0B6F6D5554}"/>
              </a:ext>
            </a:extLst>
          </p:cNvPr>
          <p:cNvSpPr txBox="1"/>
          <p:nvPr/>
        </p:nvSpPr>
        <p:spPr>
          <a:xfrm>
            <a:off x="2378151" y="5873049"/>
            <a:ext cx="785129" cy="830997"/>
          </a:xfrm>
          <a:prstGeom prst="rect">
            <a:avLst/>
          </a:prstGeom>
          <a:noFill/>
        </p:spPr>
        <p:txBody>
          <a:bodyPr wrap="square" rtlCol="0">
            <a:spAutoFit/>
          </a:bodyPr>
          <a:lstStyle/>
          <a:p>
            <a:pPr algn="ctr"/>
            <a:r>
              <a:rPr lang="en-US" sz="4800" b="1" dirty="0">
                <a:solidFill>
                  <a:srgbClr val="E6E7E9"/>
                </a:solidFill>
                <a:latin typeface="Tw Cen MT" panose="020B0602020104020603" pitchFamily="34" charset="0"/>
              </a:rPr>
              <a:t>5</a:t>
            </a:r>
          </a:p>
        </p:txBody>
      </p:sp>
      <p:sp>
        <p:nvSpPr>
          <p:cNvPr id="96" name="TextBox 95">
            <a:extLst>
              <a:ext uri="{FF2B5EF4-FFF2-40B4-BE49-F238E27FC236}">
                <a16:creationId xmlns:a16="http://schemas.microsoft.com/office/drawing/2014/main" id="{89421ADF-EA3E-46D7-8DA8-232C7992D7FE}"/>
              </a:ext>
            </a:extLst>
          </p:cNvPr>
          <p:cNvSpPr txBox="1"/>
          <p:nvPr/>
        </p:nvSpPr>
        <p:spPr>
          <a:xfrm>
            <a:off x="4703739" y="4943394"/>
            <a:ext cx="5776160" cy="400110"/>
          </a:xfrm>
          <a:prstGeom prst="rect">
            <a:avLst/>
          </a:prstGeom>
          <a:noFill/>
        </p:spPr>
        <p:txBody>
          <a:bodyPr wrap="square" rtlCol="0">
            <a:spAutoFit/>
          </a:bodyPr>
          <a:lstStyle/>
          <a:p>
            <a:r>
              <a:rPr lang="en-IN" sz="2000" dirty="0">
                <a:solidFill>
                  <a:srgbClr val="5D7373"/>
                </a:solidFill>
                <a:latin typeface="Arial" panose="020B0604020202020204" pitchFamily="34" charset="0"/>
                <a:cs typeface="Arial" panose="020B0604020202020204" pitchFamily="34" charset="0"/>
              </a:rPr>
              <a:t>Mirror</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500"/>
                                        <p:tgtEl>
                                          <p:spTgt spid="73"/>
                                        </p:tgtEl>
                                      </p:cBhvr>
                                    </p:animEffect>
                                    <p:anim calcmode="lin" valueType="num">
                                      <p:cBhvr>
                                        <p:cTn id="15" dur="500" fill="hold"/>
                                        <p:tgtEl>
                                          <p:spTgt spid="73"/>
                                        </p:tgtEl>
                                        <p:attrNameLst>
                                          <p:attrName>ppt_x</p:attrName>
                                        </p:attrNameLst>
                                      </p:cBhvr>
                                      <p:tavLst>
                                        <p:tav tm="0">
                                          <p:val>
                                            <p:strVal val="#ppt_x"/>
                                          </p:val>
                                        </p:tav>
                                        <p:tav tm="100000">
                                          <p:val>
                                            <p:strVal val="#ppt_x"/>
                                          </p:val>
                                        </p:tav>
                                      </p:tavLst>
                                    </p:anim>
                                    <p:anim calcmode="lin" valueType="num">
                                      <p:cBhvr>
                                        <p:cTn id="16" dur="500" fill="hold"/>
                                        <p:tgtEl>
                                          <p:spTgt spid="73"/>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25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anim calcmode="lin" valueType="num">
                                      <p:cBhvr>
                                        <p:cTn id="21" dur="500" fill="hold"/>
                                        <p:tgtEl>
                                          <p:spTgt spid="69"/>
                                        </p:tgtEl>
                                        <p:attrNameLst>
                                          <p:attrName>ppt_x</p:attrName>
                                        </p:attrNameLst>
                                      </p:cBhvr>
                                      <p:tavLst>
                                        <p:tav tm="0">
                                          <p:val>
                                            <p:strVal val="#ppt_x"/>
                                          </p:val>
                                        </p:tav>
                                        <p:tav tm="100000">
                                          <p:val>
                                            <p:strVal val="#ppt_x"/>
                                          </p:val>
                                        </p:tav>
                                      </p:tavLst>
                                    </p:anim>
                                    <p:anim calcmode="lin" valueType="num">
                                      <p:cBhvr>
                                        <p:cTn id="22"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anim calcmode="lin" valueType="num">
                                      <p:cBhvr>
                                        <p:cTn id="34" dur="500" fill="hold"/>
                                        <p:tgtEl>
                                          <p:spTgt spid="67"/>
                                        </p:tgtEl>
                                        <p:attrNameLst>
                                          <p:attrName>ppt_x</p:attrName>
                                        </p:attrNameLst>
                                      </p:cBhvr>
                                      <p:tavLst>
                                        <p:tav tm="0">
                                          <p:val>
                                            <p:strVal val="#ppt_x"/>
                                          </p:val>
                                        </p:tav>
                                        <p:tav tm="100000">
                                          <p:val>
                                            <p:strVal val="#ppt_x"/>
                                          </p:val>
                                        </p:tav>
                                      </p:tavLst>
                                    </p:anim>
                                    <p:anim calcmode="lin" valueType="num">
                                      <p:cBhvr>
                                        <p:cTn id="35" dur="500" fill="hold"/>
                                        <p:tgtEl>
                                          <p:spTgt spid="67"/>
                                        </p:tgtEl>
                                        <p:attrNameLst>
                                          <p:attrName>ppt_y</p:attrName>
                                        </p:attrNameLst>
                                      </p:cBhvr>
                                      <p:tavLst>
                                        <p:tav tm="0">
                                          <p:val>
                                            <p:strVal val="#ppt_y+.1"/>
                                          </p:val>
                                        </p:tav>
                                        <p:tav tm="100000">
                                          <p:val>
                                            <p:strVal val="#ppt_y"/>
                                          </p:val>
                                        </p:tav>
                                      </p:tavLst>
                                    </p:anim>
                                  </p:childTnLst>
                                </p:cTn>
                              </p:par>
                            </p:childTnLst>
                          </p:cTn>
                        </p:par>
                        <p:par>
                          <p:cTn id="36" fill="hold">
                            <p:stCondLst>
                              <p:cond delay="500"/>
                            </p:stCondLst>
                            <p:childTnLst>
                              <p:par>
                                <p:cTn id="37" presetID="42" presetClass="entr" presetSubtype="0" fill="hold" nodeType="afterEffect">
                                  <p:stCondLst>
                                    <p:cond delay="25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anim calcmode="lin" valueType="num">
                                      <p:cBhvr>
                                        <p:cTn id="40" dur="500" fill="hold"/>
                                        <p:tgtEl>
                                          <p:spTgt spid="63"/>
                                        </p:tgtEl>
                                        <p:attrNameLst>
                                          <p:attrName>ppt_x</p:attrName>
                                        </p:attrNameLst>
                                      </p:cBhvr>
                                      <p:tavLst>
                                        <p:tav tm="0">
                                          <p:val>
                                            <p:strVal val="#ppt_x"/>
                                          </p:val>
                                        </p:tav>
                                        <p:tav tm="100000">
                                          <p:val>
                                            <p:strVal val="#ppt_x"/>
                                          </p:val>
                                        </p:tav>
                                      </p:tavLst>
                                    </p:anim>
                                    <p:anim calcmode="lin" valueType="num">
                                      <p:cBhvr>
                                        <p:cTn id="41" dur="5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fade">
                                      <p:cBhvr>
                                        <p:cTn id="52" dur="500"/>
                                        <p:tgtEl>
                                          <p:spTgt spid="109"/>
                                        </p:tgtEl>
                                      </p:cBhvr>
                                    </p:animEffect>
                                    <p:anim calcmode="lin" valueType="num">
                                      <p:cBhvr>
                                        <p:cTn id="53" dur="500" fill="hold"/>
                                        <p:tgtEl>
                                          <p:spTgt spid="109"/>
                                        </p:tgtEl>
                                        <p:attrNameLst>
                                          <p:attrName>ppt_x</p:attrName>
                                        </p:attrNameLst>
                                      </p:cBhvr>
                                      <p:tavLst>
                                        <p:tav tm="0">
                                          <p:val>
                                            <p:strVal val="#ppt_x"/>
                                          </p:val>
                                        </p:tav>
                                        <p:tav tm="100000">
                                          <p:val>
                                            <p:strVal val="#ppt_x"/>
                                          </p:val>
                                        </p:tav>
                                      </p:tavLst>
                                    </p:anim>
                                    <p:anim calcmode="lin" valueType="num">
                                      <p:cBhvr>
                                        <p:cTn id="54" dur="500" fill="hold"/>
                                        <p:tgtEl>
                                          <p:spTgt spid="109"/>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42" presetClass="entr" presetSubtype="0" fill="hold" nodeType="afterEffect">
                                  <p:stCondLst>
                                    <p:cond delay="25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500"/>
                                        <p:tgtEl>
                                          <p:spTgt spid="105"/>
                                        </p:tgtEl>
                                      </p:cBhvr>
                                    </p:animEffect>
                                    <p:anim calcmode="lin" valueType="num">
                                      <p:cBhvr>
                                        <p:cTn id="59" dur="500" fill="hold"/>
                                        <p:tgtEl>
                                          <p:spTgt spid="105"/>
                                        </p:tgtEl>
                                        <p:attrNameLst>
                                          <p:attrName>ppt_x</p:attrName>
                                        </p:attrNameLst>
                                      </p:cBhvr>
                                      <p:tavLst>
                                        <p:tav tm="0">
                                          <p:val>
                                            <p:strVal val="#ppt_x"/>
                                          </p:val>
                                        </p:tav>
                                        <p:tav tm="100000">
                                          <p:val>
                                            <p:strVal val="#ppt_x"/>
                                          </p:val>
                                        </p:tav>
                                      </p:tavLst>
                                    </p:anim>
                                    <p:anim calcmode="lin" valueType="num">
                                      <p:cBhvr>
                                        <p:cTn id="60" dur="5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17"/>
                                        </p:tgtEl>
                                        <p:attrNameLst>
                                          <p:attrName>style.visibility</p:attrName>
                                        </p:attrNameLst>
                                      </p:cBhvr>
                                      <p:to>
                                        <p:strVal val="visible"/>
                                      </p:to>
                                    </p:set>
                                    <p:animEffect transition="in" filter="fade">
                                      <p:cBhvr>
                                        <p:cTn id="71" dur="500"/>
                                        <p:tgtEl>
                                          <p:spTgt spid="117"/>
                                        </p:tgtEl>
                                      </p:cBhvr>
                                    </p:animEffect>
                                    <p:anim calcmode="lin" valueType="num">
                                      <p:cBhvr>
                                        <p:cTn id="72" dur="500" fill="hold"/>
                                        <p:tgtEl>
                                          <p:spTgt spid="117"/>
                                        </p:tgtEl>
                                        <p:attrNameLst>
                                          <p:attrName>ppt_x</p:attrName>
                                        </p:attrNameLst>
                                      </p:cBhvr>
                                      <p:tavLst>
                                        <p:tav tm="0">
                                          <p:val>
                                            <p:strVal val="#ppt_x"/>
                                          </p:val>
                                        </p:tav>
                                        <p:tav tm="100000">
                                          <p:val>
                                            <p:strVal val="#ppt_x"/>
                                          </p:val>
                                        </p:tav>
                                      </p:tavLst>
                                    </p:anim>
                                    <p:anim calcmode="lin" valueType="num">
                                      <p:cBhvr>
                                        <p:cTn id="73" dur="500" fill="hold"/>
                                        <p:tgtEl>
                                          <p:spTgt spid="117"/>
                                        </p:tgtEl>
                                        <p:attrNameLst>
                                          <p:attrName>ppt_y</p:attrName>
                                        </p:attrNameLst>
                                      </p:cBhvr>
                                      <p:tavLst>
                                        <p:tav tm="0">
                                          <p:val>
                                            <p:strVal val="#ppt_y+.1"/>
                                          </p:val>
                                        </p:tav>
                                        <p:tav tm="100000">
                                          <p:val>
                                            <p:strVal val="#ppt_y"/>
                                          </p:val>
                                        </p:tav>
                                      </p:tavLst>
                                    </p:anim>
                                  </p:childTnLst>
                                </p:cTn>
                              </p:par>
                            </p:childTnLst>
                          </p:cTn>
                        </p:par>
                        <p:par>
                          <p:cTn id="74" fill="hold">
                            <p:stCondLst>
                              <p:cond delay="500"/>
                            </p:stCondLst>
                            <p:childTnLst>
                              <p:par>
                                <p:cTn id="75" presetID="42" presetClass="entr" presetSubtype="0" fill="hold" nodeType="afterEffect">
                                  <p:stCondLst>
                                    <p:cond delay="250"/>
                                  </p:stCondLst>
                                  <p:childTnLst>
                                    <p:set>
                                      <p:cBhvr>
                                        <p:cTn id="76" dur="1" fill="hold">
                                          <p:stCondLst>
                                            <p:cond delay="0"/>
                                          </p:stCondLst>
                                        </p:cTn>
                                        <p:tgtEl>
                                          <p:spTgt spid="113"/>
                                        </p:tgtEl>
                                        <p:attrNameLst>
                                          <p:attrName>style.visibility</p:attrName>
                                        </p:attrNameLst>
                                      </p:cBhvr>
                                      <p:to>
                                        <p:strVal val="visible"/>
                                      </p:to>
                                    </p:set>
                                    <p:animEffect transition="in" filter="fade">
                                      <p:cBhvr>
                                        <p:cTn id="77" dur="500"/>
                                        <p:tgtEl>
                                          <p:spTgt spid="113"/>
                                        </p:tgtEl>
                                      </p:cBhvr>
                                    </p:animEffect>
                                    <p:anim calcmode="lin" valueType="num">
                                      <p:cBhvr>
                                        <p:cTn id="78" dur="500" fill="hold"/>
                                        <p:tgtEl>
                                          <p:spTgt spid="113"/>
                                        </p:tgtEl>
                                        <p:attrNameLst>
                                          <p:attrName>ppt_x</p:attrName>
                                        </p:attrNameLst>
                                      </p:cBhvr>
                                      <p:tavLst>
                                        <p:tav tm="0">
                                          <p:val>
                                            <p:strVal val="#ppt_x"/>
                                          </p:val>
                                        </p:tav>
                                        <p:tav tm="100000">
                                          <p:val>
                                            <p:strVal val="#ppt_x"/>
                                          </p:val>
                                        </p:tav>
                                      </p:tavLst>
                                    </p:anim>
                                    <p:anim calcmode="lin" valueType="num">
                                      <p:cBhvr>
                                        <p:cTn id="79"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5"/>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0" grpId="0"/>
      <p:bldP spid="51" grpId="0"/>
      <p:bldP spid="3" grpId="0"/>
      <p:bldP spid="67" grpId="0" animBg="1"/>
      <p:bldP spid="68" grpId="0"/>
      <p:bldP spid="74" grpId="0"/>
      <p:bldP spid="109" grpId="0" animBg="1"/>
      <p:bldP spid="110" grpId="0"/>
      <p:bldP spid="112" grpId="0"/>
      <p:bldP spid="117" grpId="0" animBg="1"/>
      <p:bldP spid="118" grpId="0"/>
      <p:bldP spid="75" grpId="0"/>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557045" cy="6858000"/>
            <a:chOff x="-290920" y="0"/>
            <a:chExt cx="12557045"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07563" y="3270748"/>
              <a:ext cx="233235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endParaRPr lang="en-US" sz="3200" b="1" dirty="0">
                <a:solidFill>
                  <a:srgbClr val="F0EEF0"/>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9" y="9142"/>
            <a:ext cx="11566280"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29477" y="3222537"/>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10005605" cy="6858000"/>
            <a:chOff x="491575" y="0"/>
            <a:chExt cx="10005605"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759627" y="3206722"/>
              <a:ext cx="289033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7985205" y="3223311"/>
              <a:ext cx="2258464"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921780" y="3136611"/>
              <a:ext cx="235728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rot="16200000">
            <a:off x="10285764" y="3206723"/>
            <a:ext cx="2291638" cy="584775"/>
          </a:xfrm>
          <a:prstGeom prst="rect">
            <a:avLst/>
          </a:prstGeom>
        </p:spPr>
        <p:txBody>
          <a:bodyPr wrap="square">
            <a:spAutoFit/>
          </a:bodyPr>
          <a:lstStyle/>
          <a:p>
            <a:pPr algn="ctr"/>
            <a:r>
              <a:rPr lang="en-US" sz="3200" b="1" dirty="0">
                <a:solidFill>
                  <a:srgbClr val="F0EEF0"/>
                </a:solidFill>
                <a:latin typeface="Tw Cen MT" panose="020B0602020104020603" pitchFamily="34" charset="0"/>
              </a:rPr>
              <a:t>Tools</a:t>
            </a:r>
            <a:endParaRPr lang="en-IN" sz="3200" dirty="0"/>
          </a:p>
        </p:txBody>
      </p:sp>
      <p:sp>
        <p:nvSpPr>
          <p:cNvPr id="41" name="TextBox 40">
            <a:extLst>
              <a:ext uri="{FF2B5EF4-FFF2-40B4-BE49-F238E27FC236}">
                <a16:creationId xmlns:a16="http://schemas.microsoft.com/office/drawing/2014/main" id="{A94C4F95-2EDE-46B0-8B26-C72D6D3C8DB3}"/>
              </a:ext>
            </a:extLst>
          </p:cNvPr>
          <p:cNvSpPr txBox="1"/>
          <p:nvPr/>
        </p:nvSpPr>
        <p:spPr>
          <a:xfrm>
            <a:off x="2304194" y="212762"/>
            <a:ext cx="9243024" cy="1077218"/>
          </a:xfrm>
          <a:prstGeom prst="rect">
            <a:avLst/>
          </a:prstGeom>
          <a:noFill/>
        </p:spPr>
        <p:txBody>
          <a:bodyPr wrap="square" rtlCol="0">
            <a:spAutoFit/>
          </a:bodyPr>
          <a:lstStyle/>
          <a:p>
            <a:r>
              <a:rPr lang="en-US" sz="3200" dirty="0">
                <a:solidFill>
                  <a:srgbClr val="03A1A4"/>
                </a:solidFill>
                <a:latin typeface="Arial" panose="020B0604020202020204" pitchFamily="34" charset="0"/>
                <a:cs typeface="Arial" panose="020B0604020202020204" pitchFamily="34" charset="0"/>
              </a:rPr>
              <a:t>Perspectives To Understand How Tools  Works?</a:t>
            </a:r>
          </a:p>
          <a:p>
            <a:endParaRPr lang="en-US" sz="3200" dirty="0">
              <a:solidFill>
                <a:srgbClr val="03A1A4"/>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944799B2-E7B9-4C01-A37D-BB60C6C75D12}"/>
              </a:ext>
            </a:extLst>
          </p:cNvPr>
          <p:cNvSpPr txBox="1"/>
          <p:nvPr/>
        </p:nvSpPr>
        <p:spPr>
          <a:xfrm>
            <a:off x="2304194" y="1533518"/>
            <a:ext cx="8194841" cy="4524315"/>
          </a:xfrm>
          <a:prstGeom prst="rect">
            <a:avLst/>
          </a:prstGeom>
          <a:noFill/>
        </p:spPr>
        <p:txBody>
          <a:bodyPr wrap="square" rtlCol="0">
            <a:spAutoFit/>
          </a:bodyPr>
          <a:lstStyle/>
          <a:p>
            <a:r>
              <a:rPr lang="en-US" b="1" dirty="0">
                <a:solidFill>
                  <a:srgbClr val="5D7373"/>
                </a:solidFill>
                <a:latin typeface="Arial" panose="020B0604020202020204" pitchFamily="34" charset="0"/>
                <a:cs typeface="Arial" panose="020B0604020202020204" pitchFamily="34" charset="0"/>
              </a:rPr>
              <a:t>1. Camera</a:t>
            </a:r>
            <a:r>
              <a:rPr lang="en-US" dirty="0">
                <a:solidFill>
                  <a:srgbClr val="5D7373"/>
                </a:solidFill>
                <a:latin typeface="Arial" panose="020B0604020202020204" pitchFamily="34" charset="0"/>
                <a:cs typeface="Arial" panose="020B0604020202020204" pitchFamily="34" charset="0"/>
              </a:rPr>
              <a:t>:</a:t>
            </a:r>
          </a:p>
          <a:p>
            <a:r>
              <a:rPr lang="en-US" dirty="0">
                <a:solidFill>
                  <a:srgbClr val="5D7373"/>
                </a:solidFill>
                <a:latin typeface="Arial" panose="020B0604020202020204" pitchFamily="34" charset="0"/>
                <a:cs typeface="Arial" panose="020B0604020202020204" pitchFamily="34" charset="0"/>
              </a:rPr>
              <a:t> 	A device that will take the Gesture as a input </a:t>
            </a:r>
          </a:p>
          <a:p>
            <a:r>
              <a:rPr lang="en-US" dirty="0">
                <a:solidFill>
                  <a:srgbClr val="5D7373"/>
                </a:solidFill>
                <a:latin typeface="Arial" panose="020B0604020202020204" pitchFamily="34" charset="0"/>
                <a:cs typeface="Arial" panose="020B0604020202020204" pitchFamily="34" charset="0"/>
              </a:rPr>
              <a:t> </a:t>
            </a:r>
            <a:endParaRPr lang="en-US" b="1" dirty="0">
              <a:solidFill>
                <a:srgbClr val="5D7373"/>
              </a:solidFill>
              <a:latin typeface="Arial" panose="020B0604020202020204" pitchFamily="34" charset="0"/>
              <a:cs typeface="Arial" panose="020B0604020202020204" pitchFamily="34" charset="0"/>
            </a:endParaRPr>
          </a:p>
          <a:p>
            <a:r>
              <a:rPr lang="en-US" b="1" dirty="0">
                <a:solidFill>
                  <a:srgbClr val="5D7373"/>
                </a:solidFill>
                <a:latin typeface="Arial" panose="020B0604020202020204" pitchFamily="34" charset="0"/>
                <a:cs typeface="Arial" panose="020B0604020202020204" pitchFamily="34" charset="0"/>
              </a:rPr>
              <a:t>2. </a:t>
            </a:r>
            <a:r>
              <a:rPr lang="en-US" b="1" dirty="0" err="1">
                <a:solidFill>
                  <a:srgbClr val="5D7373"/>
                </a:solidFill>
                <a:latin typeface="Arial" panose="020B0604020202020204" pitchFamily="34" charset="0"/>
                <a:cs typeface="Arial" panose="020B0604020202020204" pitchFamily="34" charset="0"/>
              </a:rPr>
              <a:t>MicroPhone</a:t>
            </a:r>
            <a:r>
              <a:rPr lang="en-US" b="1" dirty="0">
                <a:solidFill>
                  <a:srgbClr val="5D7373"/>
                </a:solidFill>
                <a:latin typeface="Arial" panose="020B0604020202020204" pitchFamily="34" charset="0"/>
                <a:cs typeface="Arial" panose="020B0604020202020204" pitchFamily="34" charset="0"/>
              </a:rPr>
              <a:t>:</a:t>
            </a:r>
          </a:p>
          <a:p>
            <a:r>
              <a:rPr lang="en-US" b="1" dirty="0">
                <a:solidFill>
                  <a:srgbClr val="5D7373"/>
                </a:solidFill>
                <a:latin typeface="Arial" panose="020B0604020202020204" pitchFamily="34" charset="0"/>
                <a:cs typeface="Arial" panose="020B0604020202020204" pitchFamily="34" charset="0"/>
              </a:rPr>
              <a:t>	</a:t>
            </a:r>
            <a:r>
              <a:rPr lang="en-US" dirty="0">
                <a:solidFill>
                  <a:srgbClr val="5D7373"/>
                </a:solidFill>
                <a:latin typeface="Arial" panose="020B0604020202020204" pitchFamily="34" charset="0"/>
                <a:cs typeface="Arial" panose="020B0604020202020204" pitchFamily="34" charset="0"/>
              </a:rPr>
              <a:t>To take the Voice input in the system</a:t>
            </a:r>
          </a:p>
          <a:p>
            <a:endParaRPr lang="en-US" b="1" dirty="0">
              <a:solidFill>
                <a:srgbClr val="5D7373"/>
              </a:solidFill>
              <a:latin typeface="Arial" panose="020B0604020202020204" pitchFamily="34" charset="0"/>
              <a:cs typeface="Arial" panose="020B0604020202020204" pitchFamily="34" charset="0"/>
            </a:endParaRPr>
          </a:p>
          <a:p>
            <a:r>
              <a:rPr lang="en-US" b="1" dirty="0">
                <a:solidFill>
                  <a:srgbClr val="5D7373"/>
                </a:solidFill>
                <a:latin typeface="Arial" panose="020B0604020202020204" pitchFamily="34" charset="0"/>
                <a:cs typeface="Arial" panose="020B0604020202020204" pitchFamily="34" charset="0"/>
              </a:rPr>
              <a:t>3. Projector:</a:t>
            </a:r>
          </a:p>
          <a:p>
            <a:r>
              <a:rPr lang="en-US" b="1" dirty="0">
                <a:solidFill>
                  <a:srgbClr val="5D7373"/>
                </a:solidFill>
                <a:latin typeface="Arial" panose="020B0604020202020204" pitchFamily="34" charset="0"/>
                <a:cs typeface="Arial" panose="020B0604020202020204" pitchFamily="34" charset="0"/>
              </a:rPr>
              <a:t>	</a:t>
            </a:r>
            <a:r>
              <a:rPr lang="en-US" dirty="0">
                <a:solidFill>
                  <a:srgbClr val="5D7373"/>
                </a:solidFill>
              </a:rPr>
              <a:t>A Device through Which Humans can Communicate  and Display the          	output.</a:t>
            </a:r>
          </a:p>
          <a:p>
            <a:endParaRPr lang="en-US" b="1" dirty="0">
              <a:solidFill>
                <a:srgbClr val="5D7373"/>
              </a:solidFill>
              <a:latin typeface="Arial" panose="020B0604020202020204" pitchFamily="34" charset="0"/>
              <a:cs typeface="Arial" panose="020B0604020202020204" pitchFamily="34" charset="0"/>
            </a:endParaRPr>
          </a:p>
          <a:p>
            <a:r>
              <a:rPr lang="en-US" b="1" dirty="0">
                <a:solidFill>
                  <a:srgbClr val="5D7373"/>
                </a:solidFill>
                <a:latin typeface="Arial" panose="020B0604020202020204" pitchFamily="34" charset="0"/>
                <a:cs typeface="Arial" panose="020B0604020202020204" pitchFamily="34" charset="0"/>
              </a:rPr>
              <a:t>4. Mirror:</a:t>
            </a:r>
          </a:p>
          <a:p>
            <a:r>
              <a:rPr lang="en-US" b="1" dirty="0">
                <a:solidFill>
                  <a:srgbClr val="5D7373"/>
                </a:solidFill>
                <a:latin typeface="Arial" panose="020B0604020202020204" pitchFamily="34" charset="0"/>
                <a:cs typeface="Arial" panose="020B0604020202020204" pitchFamily="34" charset="0"/>
              </a:rPr>
              <a:t>	</a:t>
            </a:r>
            <a:r>
              <a:rPr lang="en-US" dirty="0">
                <a:solidFill>
                  <a:srgbClr val="5D7373"/>
                </a:solidFill>
                <a:latin typeface="Arial" panose="020B0604020202020204" pitchFamily="34" charset="0"/>
                <a:cs typeface="Arial" panose="020B0604020202020204" pitchFamily="34" charset="0"/>
              </a:rPr>
              <a:t> The mirror performs special task in this prototype. The mirror reflects 	the projection of a visual information to any surface</a:t>
            </a:r>
            <a:endParaRPr lang="en-US" b="1" dirty="0">
              <a:solidFill>
                <a:srgbClr val="5D7373"/>
              </a:solidFill>
              <a:latin typeface="Arial" panose="020B0604020202020204" pitchFamily="34" charset="0"/>
              <a:cs typeface="Arial" panose="020B0604020202020204" pitchFamily="34" charset="0"/>
            </a:endParaRPr>
          </a:p>
          <a:p>
            <a:r>
              <a:rPr lang="en-US" b="1" dirty="0">
                <a:solidFill>
                  <a:srgbClr val="5D7373"/>
                </a:solidFill>
                <a:latin typeface="Arial" panose="020B0604020202020204" pitchFamily="34" charset="0"/>
                <a:cs typeface="Arial" panose="020B0604020202020204" pitchFamily="34" charset="0"/>
              </a:rPr>
              <a:t>5. Color Markers:</a:t>
            </a:r>
          </a:p>
          <a:p>
            <a:r>
              <a:rPr lang="en-US" b="1" dirty="0">
                <a:solidFill>
                  <a:srgbClr val="5D7373"/>
                </a:solidFill>
                <a:latin typeface="Arial" panose="020B0604020202020204" pitchFamily="34" charset="0"/>
                <a:cs typeface="Arial" panose="020B0604020202020204" pitchFamily="34" charset="0"/>
              </a:rPr>
              <a:t>	</a:t>
            </a:r>
            <a:r>
              <a:rPr lang="en-US" dirty="0">
                <a:solidFill>
                  <a:srgbClr val="5D7373"/>
                </a:solidFill>
                <a:latin typeface="Arial" panose="020B0604020202020204" pitchFamily="34" charset="0"/>
                <a:cs typeface="Arial" panose="020B0604020202020204" pitchFamily="34" charset="0"/>
              </a:rPr>
              <a:t> Color Markers Helps to Give Instructions In a Form of Gestures</a:t>
            </a:r>
          </a:p>
          <a:p>
            <a:endParaRPr lang="en-US" b="1" dirty="0">
              <a:solidFill>
                <a:srgbClr val="5D73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2571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596810" y="3136611"/>
              <a:ext cx="256503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0"/>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098504" y="3181659"/>
              <a:ext cx="247613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9144"/>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8875070" y="3181658"/>
              <a:ext cx="250520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7806524" y="3168213"/>
              <a:ext cx="2532100"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827906" y="3130739"/>
              <a:ext cx="217137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 name="Rectangle 5"/>
          <p:cNvSpPr/>
          <p:nvPr/>
        </p:nvSpPr>
        <p:spPr>
          <a:xfrm>
            <a:off x="1908340" y="286590"/>
            <a:ext cx="6096000" cy="584775"/>
          </a:xfrm>
          <a:prstGeom prst="rect">
            <a:avLst/>
          </a:prstGeom>
        </p:spPr>
        <p:txBody>
          <a:bodyPr>
            <a:spAutoFit/>
          </a:bodyPr>
          <a:lstStyle/>
          <a:p>
            <a:r>
              <a:rPr lang="en-US" sz="3200" dirty="0">
                <a:solidFill>
                  <a:srgbClr val="03A1A4"/>
                </a:solidFill>
                <a:latin typeface="Arial" panose="020B0604020202020204" pitchFamily="34" charset="0"/>
                <a:cs typeface="Arial" panose="020B0604020202020204" pitchFamily="34" charset="0"/>
              </a:rPr>
              <a:t>How The Project Looks Like :</a:t>
            </a:r>
          </a:p>
        </p:txBody>
      </p:sp>
      <p:pic>
        <p:nvPicPr>
          <p:cNvPr id="3" name="Picture 2">
            <a:extLst>
              <a:ext uri="{FF2B5EF4-FFF2-40B4-BE49-F238E27FC236}">
                <a16:creationId xmlns:a16="http://schemas.microsoft.com/office/drawing/2014/main" id="{BCEA006E-D4B2-4A56-A4CC-DCEEFC54D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770" y="1519120"/>
            <a:ext cx="4774697" cy="4517906"/>
          </a:xfrm>
          <a:prstGeom prst="rect">
            <a:avLst/>
          </a:prstGeom>
        </p:spPr>
      </p:pic>
    </p:spTree>
    <p:extLst>
      <p:ext uri="{BB962C8B-B14F-4D97-AF65-F5344CB8AC3E}">
        <p14:creationId xmlns:p14="http://schemas.microsoft.com/office/powerpoint/2010/main" val="3757109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596810" y="3136611"/>
              <a:ext cx="256503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0"/>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098504" y="3181659"/>
              <a:ext cx="247613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Tools</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8866643" y="3226707"/>
              <a:ext cx="256503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Technologies</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58892" y="3284487"/>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Benefits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7865594" y="3243499"/>
              <a:ext cx="2498392"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Applications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827906" y="3130739"/>
              <a:ext cx="217137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References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5" name="Rectangle 34"/>
          <p:cNvSpPr/>
          <p:nvPr/>
        </p:nvSpPr>
        <p:spPr>
          <a:xfrm>
            <a:off x="1908340" y="286590"/>
            <a:ext cx="6096000" cy="584775"/>
          </a:xfrm>
          <a:prstGeom prst="rect">
            <a:avLst/>
          </a:prstGeom>
        </p:spPr>
        <p:txBody>
          <a:bodyPr>
            <a:spAutoFit/>
          </a:bodyPr>
          <a:lstStyle/>
          <a:p>
            <a:r>
              <a:rPr lang="en-US" sz="3200" dirty="0">
                <a:solidFill>
                  <a:srgbClr val="03A1A4"/>
                </a:solidFill>
                <a:latin typeface="Arial" panose="020B0604020202020204" pitchFamily="34" charset="0"/>
                <a:cs typeface="Arial" panose="020B0604020202020204" pitchFamily="34" charset="0"/>
              </a:rPr>
              <a:t>Technologies:</a:t>
            </a:r>
          </a:p>
        </p:txBody>
      </p:sp>
      <p:grpSp>
        <p:nvGrpSpPr>
          <p:cNvPr id="36" name="Group 35">
            <a:extLst>
              <a:ext uri="{FF2B5EF4-FFF2-40B4-BE49-F238E27FC236}">
                <a16:creationId xmlns:a16="http://schemas.microsoft.com/office/drawing/2014/main" id="{11FBA8A3-D6EF-42EC-AEC1-86283EED452E}"/>
              </a:ext>
            </a:extLst>
          </p:cNvPr>
          <p:cNvGrpSpPr/>
          <p:nvPr/>
        </p:nvGrpSpPr>
        <p:grpSpPr>
          <a:xfrm>
            <a:off x="1618526" y="1270945"/>
            <a:ext cx="4271077" cy="2391168"/>
            <a:chOff x="556077" y="2142394"/>
            <a:chExt cx="3411566" cy="1825302"/>
          </a:xfrm>
        </p:grpSpPr>
        <p:sp>
          <p:nvSpPr>
            <p:cNvPr id="37" name="Oval 36">
              <a:extLst>
                <a:ext uri="{FF2B5EF4-FFF2-40B4-BE49-F238E27FC236}">
                  <a16:creationId xmlns:a16="http://schemas.microsoft.com/office/drawing/2014/main" id="{40F3CBE7-0B7F-4BBC-932B-F8A1336F5066}"/>
                </a:ext>
              </a:extLst>
            </p:cNvPr>
            <p:cNvSpPr/>
            <p:nvPr/>
          </p:nvSpPr>
          <p:spPr>
            <a:xfrm>
              <a:off x="556077" y="2203492"/>
              <a:ext cx="823983" cy="714273"/>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5766AE2-8191-4DD7-9F8B-FB3901844BFC}"/>
                </a:ext>
              </a:extLst>
            </p:cNvPr>
            <p:cNvSpPr txBox="1"/>
            <p:nvPr/>
          </p:nvSpPr>
          <p:spPr>
            <a:xfrm>
              <a:off x="1435199" y="2142394"/>
              <a:ext cx="2519558" cy="306861"/>
            </a:xfrm>
            <a:prstGeom prst="rect">
              <a:avLst/>
            </a:prstGeom>
            <a:noFill/>
          </p:spPr>
          <p:txBody>
            <a:bodyPr wrap="square" rtlCol="0">
              <a:spAutoFit/>
            </a:bodyPr>
            <a:lstStyle/>
            <a:p>
              <a:r>
                <a:rPr lang="en-US" sz="2000" b="1" dirty="0">
                  <a:solidFill>
                    <a:schemeClr val="tx1">
                      <a:lumMod val="75000"/>
                      <a:lumOff val="25000"/>
                    </a:schemeClr>
                  </a:solidFill>
                  <a:latin typeface="Arial" panose="020B0604020202020204" pitchFamily="34" charset="0"/>
                  <a:cs typeface="Arial" panose="020B0604020202020204" pitchFamily="34" charset="0"/>
                </a:rPr>
                <a:t>Augmented reality</a:t>
              </a:r>
            </a:p>
          </p:txBody>
        </p:sp>
        <p:sp>
          <p:nvSpPr>
            <p:cNvPr id="40" name="TextBox 39">
              <a:extLst>
                <a:ext uri="{FF2B5EF4-FFF2-40B4-BE49-F238E27FC236}">
                  <a16:creationId xmlns:a16="http://schemas.microsoft.com/office/drawing/2014/main" id="{ED76257E-DD5D-4C31-B2AC-F76DC9199544}"/>
                </a:ext>
              </a:extLst>
            </p:cNvPr>
            <p:cNvSpPr txBox="1"/>
            <p:nvPr/>
          </p:nvSpPr>
          <p:spPr>
            <a:xfrm>
              <a:off x="1371911" y="2417081"/>
              <a:ext cx="2595732" cy="155061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Augmented reality (AR) is a term for a live direct or indirect view of a physical real</a:t>
              </a:r>
            </a:p>
            <a:p>
              <a:pPr algn="just"/>
              <a:r>
                <a:rPr lang="en-US" dirty="0">
                  <a:latin typeface="Arial" panose="020B0604020202020204" pitchFamily="34" charset="0"/>
                  <a:cs typeface="Arial" panose="020B0604020202020204" pitchFamily="34" charset="0"/>
                </a:rPr>
                <a:t>world environment whose elements are augmented by virtual computer-generated imagery</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07" name="Group 106">
            <a:extLst>
              <a:ext uri="{FF2B5EF4-FFF2-40B4-BE49-F238E27FC236}">
                <a16:creationId xmlns:a16="http://schemas.microsoft.com/office/drawing/2014/main" id="{11FBA8A3-D6EF-42EC-AEC1-86283EED452E}"/>
              </a:ext>
            </a:extLst>
          </p:cNvPr>
          <p:cNvGrpSpPr/>
          <p:nvPr/>
        </p:nvGrpSpPr>
        <p:grpSpPr>
          <a:xfrm>
            <a:off x="1604890" y="4421536"/>
            <a:ext cx="4347913" cy="2411249"/>
            <a:chOff x="556077" y="2142394"/>
            <a:chExt cx="3398680" cy="1849287"/>
          </a:xfrm>
        </p:grpSpPr>
        <p:sp>
          <p:nvSpPr>
            <p:cNvPr id="108" name="Oval 107">
              <a:extLst>
                <a:ext uri="{FF2B5EF4-FFF2-40B4-BE49-F238E27FC236}">
                  <a16:creationId xmlns:a16="http://schemas.microsoft.com/office/drawing/2014/main" id="{40F3CBE7-0B7F-4BBC-932B-F8A1336F5066}"/>
                </a:ext>
              </a:extLst>
            </p:cNvPr>
            <p:cNvSpPr/>
            <p:nvPr/>
          </p:nvSpPr>
          <p:spPr>
            <a:xfrm>
              <a:off x="556077" y="2203492"/>
              <a:ext cx="823983" cy="714273"/>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A5766AE2-8191-4DD7-9F8B-FB3901844BFC}"/>
                </a:ext>
              </a:extLst>
            </p:cNvPr>
            <p:cNvSpPr txBox="1"/>
            <p:nvPr/>
          </p:nvSpPr>
          <p:spPr>
            <a:xfrm>
              <a:off x="1435199" y="2142394"/>
              <a:ext cx="2519558" cy="306861"/>
            </a:xfrm>
            <a:prstGeom prst="rect">
              <a:avLst/>
            </a:prstGeom>
            <a:noFill/>
          </p:spPr>
          <p:txBody>
            <a:bodyPr wrap="square" rtlCol="0">
              <a:spAutoFit/>
            </a:bodyPr>
            <a:lstStyle/>
            <a:p>
              <a:r>
                <a:rPr lang="en-US" sz="2000" b="1" dirty="0">
                  <a:solidFill>
                    <a:schemeClr val="tx1">
                      <a:lumMod val="75000"/>
                      <a:lumOff val="25000"/>
                    </a:schemeClr>
                  </a:solidFill>
                  <a:latin typeface="Arial" panose="020B0604020202020204" pitchFamily="34" charset="0"/>
                  <a:cs typeface="Arial" panose="020B0604020202020204" pitchFamily="34" charset="0"/>
                </a:rPr>
                <a:t>Computer vision </a:t>
              </a:r>
            </a:p>
          </p:txBody>
        </p:sp>
        <p:sp>
          <p:nvSpPr>
            <p:cNvPr id="111" name="TextBox 110">
              <a:extLst>
                <a:ext uri="{FF2B5EF4-FFF2-40B4-BE49-F238E27FC236}">
                  <a16:creationId xmlns:a16="http://schemas.microsoft.com/office/drawing/2014/main" id="{ED76257E-DD5D-4C31-B2AC-F76DC9199544}"/>
                </a:ext>
              </a:extLst>
            </p:cNvPr>
            <p:cNvSpPr txBox="1"/>
            <p:nvPr/>
          </p:nvSpPr>
          <p:spPr>
            <a:xfrm>
              <a:off x="1329761" y="2433773"/>
              <a:ext cx="2624996" cy="155790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Computer vision is a field that includes methods for acquiring, </a:t>
              </a:r>
              <a:r>
                <a:rPr lang="en-US" dirty="0" err="1">
                  <a:latin typeface="Arial" panose="020B0604020202020204" pitchFamily="34" charset="0"/>
                  <a:cs typeface="Arial" panose="020B0604020202020204" pitchFamily="34" charset="0"/>
                </a:rPr>
                <a:t>processing,analyzing,and</a:t>
              </a:r>
              <a:r>
                <a:rPr lang="en-US" dirty="0">
                  <a:latin typeface="Arial" panose="020B0604020202020204" pitchFamily="34" charset="0"/>
                  <a:cs typeface="Arial" panose="020B0604020202020204" pitchFamily="34" charset="0"/>
                </a:rPr>
                <a:t> understanding images data from the real world in order to produce numerical or symbolic information.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12" name="Group 111">
            <a:extLst>
              <a:ext uri="{FF2B5EF4-FFF2-40B4-BE49-F238E27FC236}">
                <a16:creationId xmlns:a16="http://schemas.microsoft.com/office/drawing/2014/main" id="{11FBA8A3-D6EF-42EC-AEC1-86283EED452E}"/>
              </a:ext>
            </a:extLst>
          </p:cNvPr>
          <p:cNvGrpSpPr/>
          <p:nvPr/>
        </p:nvGrpSpPr>
        <p:grpSpPr>
          <a:xfrm>
            <a:off x="5996928" y="4525066"/>
            <a:ext cx="5035519" cy="1852281"/>
            <a:chOff x="556077" y="2160909"/>
            <a:chExt cx="3936168" cy="1420591"/>
          </a:xfrm>
        </p:grpSpPr>
        <p:sp>
          <p:nvSpPr>
            <p:cNvPr id="113" name="Oval 112">
              <a:extLst>
                <a:ext uri="{FF2B5EF4-FFF2-40B4-BE49-F238E27FC236}">
                  <a16:creationId xmlns:a16="http://schemas.microsoft.com/office/drawing/2014/main" id="{40F3CBE7-0B7F-4BBC-932B-F8A1336F5066}"/>
                </a:ext>
              </a:extLst>
            </p:cNvPr>
            <p:cNvSpPr/>
            <p:nvPr/>
          </p:nvSpPr>
          <p:spPr>
            <a:xfrm>
              <a:off x="556077" y="2203492"/>
              <a:ext cx="823983" cy="714273"/>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27" y="2329977"/>
              <a:ext cx="398394" cy="398394"/>
            </a:xfrm>
            <a:prstGeom prst="rect">
              <a:avLst/>
            </a:prstGeom>
          </p:spPr>
        </p:pic>
        <p:sp>
          <p:nvSpPr>
            <p:cNvPr id="115" name="TextBox 114">
              <a:extLst>
                <a:ext uri="{FF2B5EF4-FFF2-40B4-BE49-F238E27FC236}">
                  <a16:creationId xmlns:a16="http://schemas.microsoft.com/office/drawing/2014/main" id="{A5766AE2-8191-4DD7-9F8B-FB3901844BFC}"/>
                </a:ext>
              </a:extLst>
            </p:cNvPr>
            <p:cNvSpPr txBox="1"/>
            <p:nvPr/>
          </p:nvSpPr>
          <p:spPr>
            <a:xfrm>
              <a:off x="1334541" y="2160909"/>
              <a:ext cx="3157704" cy="306861"/>
            </a:xfrm>
            <a:prstGeom prst="rect">
              <a:avLst/>
            </a:prstGeom>
            <a:noFill/>
          </p:spPr>
          <p:txBody>
            <a:bodyPr wrap="square" rtlCol="0">
              <a:spAutoFit/>
            </a:bodyPr>
            <a:lstStyle/>
            <a:p>
              <a:r>
                <a:rPr lang="en-US" sz="2000" b="1" dirty="0">
                  <a:solidFill>
                    <a:schemeClr val="tx1">
                      <a:lumMod val="75000"/>
                      <a:lumOff val="25000"/>
                    </a:schemeClr>
                  </a:solidFill>
                  <a:latin typeface="Arial" panose="020B0604020202020204" pitchFamily="34" charset="0"/>
                  <a:cs typeface="Arial" panose="020B0604020202020204" pitchFamily="34" charset="0"/>
                </a:rPr>
                <a:t>Radio Frequency Identification </a:t>
              </a:r>
            </a:p>
          </p:txBody>
        </p:sp>
        <p:sp>
          <p:nvSpPr>
            <p:cNvPr id="116" name="TextBox 115">
              <a:extLst>
                <a:ext uri="{FF2B5EF4-FFF2-40B4-BE49-F238E27FC236}">
                  <a16:creationId xmlns:a16="http://schemas.microsoft.com/office/drawing/2014/main" id="{ED76257E-DD5D-4C31-B2AC-F76DC9199544}"/>
                </a:ext>
              </a:extLst>
            </p:cNvPr>
            <p:cNvSpPr txBox="1"/>
            <p:nvPr/>
          </p:nvSpPr>
          <p:spPr>
            <a:xfrm>
              <a:off x="1422468" y="2448476"/>
              <a:ext cx="2743174" cy="1133024"/>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Radio Frequency Identification (RFID) is a means of identifying objects by interrogation a unique characteristic of the object using radio wave</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17" name="Group 116">
            <a:extLst>
              <a:ext uri="{FF2B5EF4-FFF2-40B4-BE49-F238E27FC236}">
                <a16:creationId xmlns:a16="http://schemas.microsoft.com/office/drawing/2014/main" id="{11FBA8A3-D6EF-42EC-AEC1-86283EED452E}"/>
              </a:ext>
            </a:extLst>
          </p:cNvPr>
          <p:cNvGrpSpPr/>
          <p:nvPr/>
        </p:nvGrpSpPr>
        <p:grpSpPr>
          <a:xfrm>
            <a:off x="1850287" y="1235825"/>
            <a:ext cx="8377864" cy="2967855"/>
            <a:chOff x="-2594058" y="2142394"/>
            <a:chExt cx="6548815" cy="2276171"/>
          </a:xfrm>
        </p:grpSpPr>
        <p:sp>
          <p:nvSpPr>
            <p:cNvPr id="118" name="Oval 117">
              <a:extLst>
                <a:ext uri="{FF2B5EF4-FFF2-40B4-BE49-F238E27FC236}">
                  <a16:creationId xmlns:a16="http://schemas.microsoft.com/office/drawing/2014/main" id="{40F3CBE7-0B7F-4BBC-932B-F8A1336F5066}"/>
                </a:ext>
              </a:extLst>
            </p:cNvPr>
            <p:cNvSpPr/>
            <p:nvPr/>
          </p:nvSpPr>
          <p:spPr>
            <a:xfrm>
              <a:off x="556077" y="2203492"/>
              <a:ext cx="823983" cy="714273"/>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118">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058" y="2340376"/>
              <a:ext cx="398394" cy="398394"/>
            </a:xfrm>
            <a:prstGeom prst="rect">
              <a:avLst/>
            </a:prstGeom>
          </p:spPr>
        </p:pic>
        <p:sp>
          <p:nvSpPr>
            <p:cNvPr id="120" name="TextBox 119">
              <a:extLst>
                <a:ext uri="{FF2B5EF4-FFF2-40B4-BE49-F238E27FC236}">
                  <a16:creationId xmlns:a16="http://schemas.microsoft.com/office/drawing/2014/main" id="{A5766AE2-8191-4DD7-9F8B-FB3901844BFC}"/>
                </a:ext>
              </a:extLst>
            </p:cNvPr>
            <p:cNvSpPr txBox="1"/>
            <p:nvPr/>
          </p:nvSpPr>
          <p:spPr>
            <a:xfrm>
              <a:off x="1435199" y="2142394"/>
              <a:ext cx="2519558" cy="306861"/>
            </a:xfrm>
            <a:prstGeom prst="rect">
              <a:avLst/>
            </a:prstGeom>
            <a:noFill/>
          </p:spPr>
          <p:txBody>
            <a:bodyPr wrap="square" rtlCol="0">
              <a:spAutoFit/>
            </a:bodyPr>
            <a:lstStyle/>
            <a:p>
              <a:r>
                <a:rPr lang="en-US" sz="2000" b="1" dirty="0">
                  <a:solidFill>
                    <a:schemeClr val="tx1">
                      <a:lumMod val="75000"/>
                      <a:lumOff val="25000"/>
                    </a:schemeClr>
                  </a:solidFill>
                  <a:latin typeface="Arial" panose="020B0604020202020204" pitchFamily="34" charset="0"/>
                  <a:cs typeface="Arial" panose="020B0604020202020204" pitchFamily="34" charset="0"/>
                </a:rPr>
                <a:t>Gesture recognition </a:t>
              </a:r>
            </a:p>
          </p:txBody>
        </p:sp>
        <p:sp>
          <p:nvSpPr>
            <p:cNvPr id="121" name="TextBox 120">
              <a:extLst>
                <a:ext uri="{FF2B5EF4-FFF2-40B4-BE49-F238E27FC236}">
                  <a16:creationId xmlns:a16="http://schemas.microsoft.com/office/drawing/2014/main" id="{ED76257E-DD5D-4C31-B2AC-F76DC9199544}"/>
                </a:ext>
              </a:extLst>
            </p:cNvPr>
            <p:cNvSpPr txBox="1"/>
            <p:nvPr/>
          </p:nvSpPr>
          <p:spPr>
            <a:xfrm>
              <a:off x="1363524" y="2435774"/>
              <a:ext cx="2434166" cy="198279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process of recognizing the gesture (hand movements, facial-expressions , body movement etc.) is called gesture recognition and the computer interface using this method is called gesture recognition technology</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pic>
        <p:nvPicPr>
          <p:cNvPr id="122" name="Picture 121">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12" y="1490968"/>
            <a:ext cx="509663" cy="519458"/>
          </a:xfrm>
          <a:prstGeom prst="rect">
            <a:avLst/>
          </a:prstGeom>
        </p:spPr>
      </p:pic>
      <p:pic>
        <p:nvPicPr>
          <p:cNvPr id="123" name="Picture 122">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324" y="4711515"/>
            <a:ext cx="509663" cy="519458"/>
          </a:xfrm>
          <a:prstGeom prst="rect">
            <a:avLst/>
          </a:prstGeom>
        </p:spPr>
      </p:pic>
    </p:spTree>
    <p:extLst>
      <p:ext uri="{BB962C8B-B14F-4D97-AF65-F5344CB8AC3E}">
        <p14:creationId xmlns:p14="http://schemas.microsoft.com/office/powerpoint/2010/main" val="10969490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 calcmode="lin" valueType="num">
                                      <p:cBhvr>
                                        <p:cTn id="16" dur="500" fill="hold"/>
                                        <p:tgtEl>
                                          <p:spTgt spid="36"/>
                                        </p:tgtEl>
                                        <p:attrNameLst>
                                          <p:attrName>style.rotation</p:attrName>
                                        </p:attrNameLst>
                                      </p:cBhvr>
                                      <p:tavLst>
                                        <p:tav tm="0">
                                          <p:val>
                                            <p:fltVal val="90"/>
                                          </p:val>
                                        </p:tav>
                                        <p:tav tm="100000">
                                          <p:val>
                                            <p:fltVal val="0"/>
                                          </p:val>
                                        </p:tav>
                                      </p:tavLst>
                                    </p:anim>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 calcmode="lin" valueType="num">
                                      <p:cBhvr>
                                        <p:cTn id="22" dur="500" fill="hold"/>
                                        <p:tgtEl>
                                          <p:spTgt spid="107"/>
                                        </p:tgtEl>
                                        <p:attrNameLst>
                                          <p:attrName>ppt_w</p:attrName>
                                        </p:attrNameLst>
                                      </p:cBhvr>
                                      <p:tavLst>
                                        <p:tav tm="0">
                                          <p:val>
                                            <p:fltVal val="0"/>
                                          </p:val>
                                        </p:tav>
                                        <p:tav tm="100000">
                                          <p:val>
                                            <p:strVal val="#ppt_w"/>
                                          </p:val>
                                        </p:tav>
                                      </p:tavLst>
                                    </p:anim>
                                    <p:anim calcmode="lin" valueType="num">
                                      <p:cBhvr>
                                        <p:cTn id="23" dur="500" fill="hold"/>
                                        <p:tgtEl>
                                          <p:spTgt spid="107"/>
                                        </p:tgtEl>
                                        <p:attrNameLst>
                                          <p:attrName>ppt_h</p:attrName>
                                        </p:attrNameLst>
                                      </p:cBhvr>
                                      <p:tavLst>
                                        <p:tav tm="0">
                                          <p:val>
                                            <p:fltVal val="0"/>
                                          </p:val>
                                        </p:tav>
                                        <p:tav tm="100000">
                                          <p:val>
                                            <p:strVal val="#ppt_h"/>
                                          </p:val>
                                        </p:tav>
                                      </p:tavLst>
                                    </p:anim>
                                    <p:anim calcmode="lin" valueType="num">
                                      <p:cBhvr>
                                        <p:cTn id="24" dur="500" fill="hold"/>
                                        <p:tgtEl>
                                          <p:spTgt spid="107"/>
                                        </p:tgtEl>
                                        <p:attrNameLst>
                                          <p:attrName>style.rotation</p:attrName>
                                        </p:attrNameLst>
                                      </p:cBhvr>
                                      <p:tavLst>
                                        <p:tav tm="0">
                                          <p:val>
                                            <p:fltVal val="90"/>
                                          </p:val>
                                        </p:tav>
                                        <p:tav tm="100000">
                                          <p:val>
                                            <p:fltVal val="0"/>
                                          </p:val>
                                        </p:tav>
                                      </p:tavLst>
                                    </p:anim>
                                    <p:animEffect transition="in" filter="fade">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12"/>
                                        </p:tgtEl>
                                        <p:attrNameLst>
                                          <p:attrName>style.visibility</p:attrName>
                                        </p:attrNameLst>
                                      </p:cBhvr>
                                      <p:to>
                                        <p:strVal val="visible"/>
                                      </p:to>
                                    </p:set>
                                    <p:anim calcmode="lin" valueType="num">
                                      <p:cBhvr>
                                        <p:cTn id="30" dur="500" fill="hold"/>
                                        <p:tgtEl>
                                          <p:spTgt spid="112"/>
                                        </p:tgtEl>
                                        <p:attrNameLst>
                                          <p:attrName>ppt_w</p:attrName>
                                        </p:attrNameLst>
                                      </p:cBhvr>
                                      <p:tavLst>
                                        <p:tav tm="0">
                                          <p:val>
                                            <p:fltVal val="0"/>
                                          </p:val>
                                        </p:tav>
                                        <p:tav tm="100000">
                                          <p:val>
                                            <p:strVal val="#ppt_w"/>
                                          </p:val>
                                        </p:tav>
                                      </p:tavLst>
                                    </p:anim>
                                    <p:anim calcmode="lin" valueType="num">
                                      <p:cBhvr>
                                        <p:cTn id="31" dur="500" fill="hold"/>
                                        <p:tgtEl>
                                          <p:spTgt spid="112"/>
                                        </p:tgtEl>
                                        <p:attrNameLst>
                                          <p:attrName>ppt_h</p:attrName>
                                        </p:attrNameLst>
                                      </p:cBhvr>
                                      <p:tavLst>
                                        <p:tav tm="0">
                                          <p:val>
                                            <p:fltVal val="0"/>
                                          </p:val>
                                        </p:tav>
                                        <p:tav tm="100000">
                                          <p:val>
                                            <p:strVal val="#ppt_h"/>
                                          </p:val>
                                        </p:tav>
                                      </p:tavLst>
                                    </p:anim>
                                    <p:anim calcmode="lin" valueType="num">
                                      <p:cBhvr>
                                        <p:cTn id="32" dur="500" fill="hold"/>
                                        <p:tgtEl>
                                          <p:spTgt spid="112"/>
                                        </p:tgtEl>
                                        <p:attrNameLst>
                                          <p:attrName>style.rotation</p:attrName>
                                        </p:attrNameLst>
                                      </p:cBhvr>
                                      <p:tavLst>
                                        <p:tav tm="0">
                                          <p:val>
                                            <p:fltVal val="90"/>
                                          </p:val>
                                        </p:tav>
                                        <p:tav tm="100000">
                                          <p:val>
                                            <p:fltVal val="0"/>
                                          </p:val>
                                        </p:tav>
                                      </p:tavLst>
                                    </p:anim>
                                    <p:animEffect transition="in" filter="fade">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17"/>
                                        </p:tgtEl>
                                        <p:attrNameLst>
                                          <p:attrName>style.visibility</p:attrName>
                                        </p:attrNameLst>
                                      </p:cBhvr>
                                      <p:to>
                                        <p:strVal val="visible"/>
                                      </p:to>
                                    </p:set>
                                    <p:anim calcmode="lin" valueType="num">
                                      <p:cBhvr>
                                        <p:cTn id="38" dur="500" fill="hold"/>
                                        <p:tgtEl>
                                          <p:spTgt spid="117"/>
                                        </p:tgtEl>
                                        <p:attrNameLst>
                                          <p:attrName>ppt_w</p:attrName>
                                        </p:attrNameLst>
                                      </p:cBhvr>
                                      <p:tavLst>
                                        <p:tav tm="0">
                                          <p:val>
                                            <p:fltVal val="0"/>
                                          </p:val>
                                        </p:tav>
                                        <p:tav tm="100000">
                                          <p:val>
                                            <p:strVal val="#ppt_w"/>
                                          </p:val>
                                        </p:tav>
                                      </p:tavLst>
                                    </p:anim>
                                    <p:anim calcmode="lin" valueType="num">
                                      <p:cBhvr>
                                        <p:cTn id="39" dur="500" fill="hold"/>
                                        <p:tgtEl>
                                          <p:spTgt spid="117"/>
                                        </p:tgtEl>
                                        <p:attrNameLst>
                                          <p:attrName>ppt_h</p:attrName>
                                        </p:attrNameLst>
                                      </p:cBhvr>
                                      <p:tavLst>
                                        <p:tav tm="0">
                                          <p:val>
                                            <p:fltVal val="0"/>
                                          </p:val>
                                        </p:tav>
                                        <p:tav tm="100000">
                                          <p:val>
                                            <p:strVal val="#ppt_h"/>
                                          </p:val>
                                        </p:tav>
                                      </p:tavLst>
                                    </p:anim>
                                    <p:anim calcmode="lin" valueType="num">
                                      <p:cBhvr>
                                        <p:cTn id="40" dur="500" fill="hold"/>
                                        <p:tgtEl>
                                          <p:spTgt spid="117"/>
                                        </p:tgtEl>
                                        <p:attrNameLst>
                                          <p:attrName>style.rotation</p:attrName>
                                        </p:attrNameLst>
                                      </p:cBhvr>
                                      <p:tavLst>
                                        <p:tav tm="0">
                                          <p:val>
                                            <p:fltVal val="90"/>
                                          </p:val>
                                        </p:tav>
                                        <p:tav tm="100000">
                                          <p:val>
                                            <p:fltVal val="0"/>
                                          </p:val>
                                        </p:tav>
                                      </p:tavLst>
                                    </p:anim>
                                    <p:animEffect transition="in" filter="fade">
                                      <p:cBhvr>
                                        <p:cTn id="41"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2657</TotalTime>
  <Words>771</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Aditya Vijay</cp:lastModifiedBy>
  <cp:revision>73</cp:revision>
  <dcterms:created xsi:type="dcterms:W3CDTF">2017-01-05T13:17:27Z</dcterms:created>
  <dcterms:modified xsi:type="dcterms:W3CDTF">2020-03-25T19:29:27Z</dcterms:modified>
</cp:coreProperties>
</file>