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80" r:id="rId6"/>
    <p:sldId id="279" r:id="rId7"/>
    <p:sldId id="257" r:id="rId8"/>
    <p:sldId id="275"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0744D7-2DD5-426D-B693-6BCA16AA367C}">
          <p14:sldIdLst>
            <p14:sldId id="256"/>
            <p14:sldId id="280"/>
            <p14:sldId id="279"/>
            <p14:sldId id="257"/>
            <p14:sldId id="275"/>
            <p14:sldId id="259"/>
            <p14:sldId id="260"/>
            <p14:sldId id="261"/>
            <p14:sldId id="262"/>
            <p14:sldId id="263"/>
            <p14:sldId id="264"/>
            <p14:sldId id="265"/>
            <p14:sldId id="266"/>
            <p14:sldId id="267"/>
            <p14:sldId id="268"/>
            <p14:sldId id="269"/>
            <p14:sldId id="270"/>
            <p14:sldId id="271"/>
            <p14:sldId id="272"/>
            <p14:sldId id="273"/>
            <p14:sldId id="274"/>
            <p14:sldId id="276"/>
            <p14:sldId id="277"/>
            <p14:sldId id="278"/>
          </p14:sldIdLst>
        </p14:section>
        <p14:section name="Untitled Section" id="{83218146-4C28-411F-BFC5-39A5C2D438A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439F5-EC11-4E58-BBC0-9A1B2E8EA7A4}" v="1" dt="2023-07-23T05:41:25.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Gola" userId="S::ayush.21b1541045@abes.ac.in::107def2a-3b5c-45be-841c-96fdf70196ae" providerId="AD" clId="Web-{160439F5-EC11-4E58-BBC0-9A1B2E8EA7A4}"/>
    <pc:docChg chg="sldOrd">
      <pc:chgData name="Ayush Gola" userId="S::ayush.21b1541045@abes.ac.in::107def2a-3b5c-45be-841c-96fdf70196ae" providerId="AD" clId="Web-{160439F5-EC11-4E58-BBC0-9A1B2E8EA7A4}" dt="2023-07-23T05:41:25.281" v="0"/>
      <pc:docMkLst>
        <pc:docMk/>
      </pc:docMkLst>
      <pc:sldChg chg="ord">
        <pc:chgData name="Ayush Gola" userId="S::ayush.21b1541045@abes.ac.in::107def2a-3b5c-45be-841c-96fdf70196ae" providerId="AD" clId="Web-{160439F5-EC11-4E58-BBC0-9A1B2E8EA7A4}" dt="2023-07-23T05:41:25.281" v="0"/>
        <pc:sldMkLst>
          <pc:docMk/>
          <pc:sldMk cId="906850204"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D4BAE6-CDC6-4F61-9996-FA15255BCDDC}"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37252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402064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139851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35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1685857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D4BAE6-CDC6-4F61-9996-FA15255BCDDC}"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88376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D4BAE6-CDC6-4F61-9996-FA15255BCDDC}"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592180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BAE6-CDC6-4F61-9996-FA15255BCDDC}"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981991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BAE6-CDC6-4F61-9996-FA15255BCDDC}"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407141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4BAE6-CDC6-4F61-9996-FA15255BCDDC}"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18216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4BAE6-CDC6-4F61-9996-FA15255BCDDC}"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37914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331841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4BAE6-CDC6-4F61-9996-FA15255BCDDC}"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258832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4BAE6-CDC6-4F61-9996-FA15255BCDDC}"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270610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4BAE6-CDC6-4F61-9996-FA15255BCDDC}"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268905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27266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D4BAE6-CDC6-4F61-9996-FA15255BCDDC}"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98452-B831-4B4F-B5ED-9ED4F0548210}" type="slidenum">
              <a:rPr lang="en-IN" smtClean="0"/>
              <a:t>‹#›</a:t>
            </a:fld>
            <a:endParaRPr lang="en-IN"/>
          </a:p>
        </p:txBody>
      </p:sp>
    </p:spTree>
    <p:extLst>
      <p:ext uri="{BB962C8B-B14F-4D97-AF65-F5344CB8AC3E}">
        <p14:creationId xmlns:p14="http://schemas.microsoft.com/office/powerpoint/2010/main" val="361872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4D4BAE6-CDC6-4F61-9996-FA15255BCDDC}" type="datetimeFigureOut">
              <a:rPr lang="en-IN" smtClean="0"/>
              <a:t>22-07-2023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C498452-B831-4B4F-B5ED-9ED4F0548210}" type="slidenum">
              <a:rPr lang="en-IN" smtClean="0"/>
              <a:t>‹#›</a:t>
            </a:fld>
            <a:endParaRPr lang="en-IN"/>
          </a:p>
        </p:txBody>
      </p:sp>
    </p:spTree>
    <p:extLst>
      <p:ext uri="{BB962C8B-B14F-4D97-AF65-F5344CB8AC3E}">
        <p14:creationId xmlns:p14="http://schemas.microsoft.com/office/powerpoint/2010/main" val="116182846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8345" y="2052885"/>
            <a:ext cx="9144000" cy="1641490"/>
          </a:xfrm>
        </p:spPr>
        <p:txBody>
          <a:bodyPr/>
          <a:lstStyle/>
          <a:p>
            <a:r>
              <a:rPr lang="en-US" dirty="0"/>
              <a:t>UNIT-1 CSS</a:t>
            </a:r>
            <a:endParaRPr lang="en-IN" dirty="0"/>
          </a:p>
        </p:txBody>
      </p:sp>
      <p:sp>
        <p:nvSpPr>
          <p:cNvPr id="3" name="Subtitle 2"/>
          <p:cNvSpPr>
            <a:spLocks noGrp="1"/>
          </p:cNvSpPr>
          <p:nvPr>
            <p:ph type="subTitle" idx="1"/>
          </p:nvPr>
        </p:nvSpPr>
        <p:spPr/>
        <p:txBody>
          <a:bodyPr/>
          <a:lstStyle/>
          <a:p>
            <a:r>
              <a:rPr lang="en-US" dirty="0"/>
              <a:t>-Ms. Shreya</a:t>
            </a:r>
            <a:endParaRPr lang="en-IN" dirty="0"/>
          </a:p>
        </p:txBody>
      </p:sp>
    </p:spTree>
    <p:extLst>
      <p:ext uri="{BB962C8B-B14F-4D97-AF65-F5344CB8AC3E}">
        <p14:creationId xmlns:p14="http://schemas.microsoft.com/office/powerpoint/2010/main" val="322241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IN" b="1" dirty="0"/>
              <a:t> Modification of messages</a:t>
            </a:r>
            <a:endParaRPr lang="en-IN" dirty="0"/>
          </a:p>
        </p:txBody>
      </p:sp>
      <p:sp>
        <p:nvSpPr>
          <p:cNvPr id="3" name="Content Placeholder 2"/>
          <p:cNvSpPr>
            <a:spLocks noGrp="1"/>
          </p:cNvSpPr>
          <p:nvPr>
            <p:ph idx="1"/>
          </p:nvPr>
        </p:nvSpPr>
        <p:spPr>
          <a:xfrm>
            <a:off x="427273" y="1690688"/>
            <a:ext cx="4103164" cy="4852266"/>
          </a:xfrm>
        </p:spPr>
        <p:txBody>
          <a:bodyPr>
            <a:normAutofit/>
          </a:bodyPr>
          <a:lstStyle/>
          <a:p>
            <a:pPr marL="0" indent="0" algn="just">
              <a:buNone/>
            </a:pPr>
            <a:r>
              <a:rPr lang="en-US" dirty="0"/>
              <a:t>It means that some portion of a message is altered or that message is delayed or reordered to produce an </a:t>
            </a:r>
            <a:r>
              <a:rPr lang="en-US" dirty="0" err="1"/>
              <a:t>unauthorised</a:t>
            </a:r>
            <a:r>
              <a:rPr lang="en-US" dirty="0"/>
              <a:t> effect. For example, a message meaning “Allow JOHN to read confidential file X” is modified as “Allow Smith to read confidential file X”.</a:t>
            </a:r>
            <a:endParaRPr lang="en-IN" dirty="0"/>
          </a:p>
        </p:txBody>
      </p:sp>
      <p:pic>
        <p:nvPicPr>
          <p:cNvPr id="4" name="Picture 3"/>
          <p:cNvPicPr>
            <a:picLocks noChangeAspect="1"/>
          </p:cNvPicPr>
          <p:nvPr/>
        </p:nvPicPr>
        <p:blipFill>
          <a:blip r:embed="rId2"/>
          <a:stretch>
            <a:fillRect/>
          </a:stretch>
        </p:blipFill>
        <p:spPr>
          <a:xfrm>
            <a:off x="4920588" y="1690688"/>
            <a:ext cx="7174430" cy="4116099"/>
          </a:xfrm>
          <a:prstGeom prst="rect">
            <a:avLst/>
          </a:prstGeom>
        </p:spPr>
      </p:pic>
    </p:spTree>
    <p:extLst>
      <p:ext uri="{BB962C8B-B14F-4D97-AF65-F5344CB8AC3E}">
        <p14:creationId xmlns:p14="http://schemas.microsoft.com/office/powerpoint/2010/main" val="40907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IN" b="1" dirty="0"/>
              <a:t> Repudiation </a:t>
            </a:r>
            <a:endParaRPr lang="en-IN" dirty="0"/>
          </a:p>
        </p:txBody>
      </p:sp>
      <p:sp>
        <p:nvSpPr>
          <p:cNvPr id="3" name="Content Placeholder 2"/>
          <p:cNvSpPr>
            <a:spLocks noGrp="1"/>
          </p:cNvSpPr>
          <p:nvPr>
            <p:ph idx="1"/>
          </p:nvPr>
        </p:nvSpPr>
        <p:spPr>
          <a:xfrm>
            <a:off x="570271" y="1825625"/>
            <a:ext cx="10783529" cy="4351338"/>
          </a:xfrm>
        </p:spPr>
        <p:txBody>
          <a:bodyPr/>
          <a:lstStyle/>
          <a:p>
            <a:pPr marL="0" indent="0">
              <a:buNone/>
            </a:pPr>
            <a:r>
              <a:rPr lang="en-US" dirty="0"/>
              <a:t>This attack is done by either sender or receiver. The sender or receiver can deny later that he/she has send or receive a message. For example, customer ask his Bank “To transfer an amount to someone” and later on the sender(customer) deny that he had made such a request. This is repudiation.</a:t>
            </a:r>
            <a:endParaRPr lang="en-IN" dirty="0"/>
          </a:p>
        </p:txBody>
      </p:sp>
    </p:spTree>
    <p:extLst>
      <p:ext uri="{BB962C8B-B14F-4D97-AF65-F5344CB8AC3E}">
        <p14:creationId xmlns:p14="http://schemas.microsoft.com/office/powerpoint/2010/main" val="184667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4.Replay</a:t>
            </a:r>
            <a:endParaRPr lang="en-IN" dirty="0"/>
          </a:p>
        </p:txBody>
      </p:sp>
      <p:sp>
        <p:nvSpPr>
          <p:cNvPr id="3" name="Content Placeholder 2"/>
          <p:cNvSpPr>
            <a:spLocks noGrp="1"/>
          </p:cNvSpPr>
          <p:nvPr>
            <p:ph idx="1"/>
          </p:nvPr>
        </p:nvSpPr>
        <p:spPr>
          <a:xfrm>
            <a:off x="288727" y="1690688"/>
            <a:ext cx="4158582" cy="4131830"/>
          </a:xfrm>
        </p:spPr>
        <p:txBody>
          <a:bodyPr/>
          <a:lstStyle/>
          <a:p>
            <a:pPr marL="0" indent="0">
              <a:buNone/>
            </a:pPr>
            <a:r>
              <a:rPr lang="en-US" dirty="0"/>
              <a:t>It involves the passive capture of a message and its subsequent the transmission to produce an authorized effect.</a:t>
            </a:r>
            <a:br>
              <a:rPr lang="en-US" dirty="0"/>
            </a:br>
            <a:endParaRPr lang="en-IN" dirty="0"/>
          </a:p>
        </p:txBody>
      </p:sp>
      <p:pic>
        <p:nvPicPr>
          <p:cNvPr id="4" name="Picture 3"/>
          <p:cNvPicPr>
            <a:picLocks noChangeAspect="1"/>
          </p:cNvPicPr>
          <p:nvPr/>
        </p:nvPicPr>
        <p:blipFill>
          <a:blip r:embed="rId2"/>
          <a:stretch>
            <a:fillRect/>
          </a:stretch>
        </p:blipFill>
        <p:spPr>
          <a:xfrm>
            <a:off x="4774190" y="1454727"/>
            <a:ext cx="7282270" cy="3976255"/>
          </a:xfrm>
          <a:prstGeom prst="rect">
            <a:avLst/>
          </a:prstGeom>
        </p:spPr>
      </p:pic>
    </p:spTree>
    <p:extLst>
      <p:ext uri="{BB962C8B-B14F-4D97-AF65-F5344CB8AC3E}">
        <p14:creationId xmlns:p14="http://schemas.microsoft.com/office/powerpoint/2010/main" val="186535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5.Denial of Service –</a:t>
            </a:r>
            <a:endParaRPr lang="en-IN" dirty="0"/>
          </a:p>
        </p:txBody>
      </p:sp>
      <p:sp>
        <p:nvSpPr>
          <p:cNvPr id="3" name="Content Placeholder 2"/>
          <p:cNvSpPr>
            <a:spLocks noGrp="1"/>
          </p:cNvSpPr>
          <p:nvPr>
            <p:ph idx="1"/>
          </p:nvPr>
        </p:nvSpPr>
        <p:spPr>
          <a:xfrm>
            <a:off x="164036" y="1825625"/>
            <a:ext cx="5211528" cy="4561320"/>
          </a:xfrm>
        </p:spPr>
        <p:txBody>
          <a:bodyPr>
            <a:normAutofit/>
          </a:bodyPr>
          <a:lstStyle/>
          <a:p>
            <a:pPr marL="0" indent="0">
              <a:buNone/>
            </a:pPr>
            <a:r>
              <a:rPr lang="en-US" dirty="0"/>
              <a:t>It prevents normal use of communication facilities. This attack may have a specific target. For example, an entity may suppress all messages directed to a particular destination. Another form of service denial is the disruption of an entire network wither by disabling the network or by overloading it by messages so as to degrade performance.</a:t>
            </a:r>
            <a:endParaRPr lang="en-IN" dirty="0"/>
          </a:p>
        </p:txBody>
      </p:sp>
      <p:pic>
        <p:nvPicPr>
          <p:cNvPr id="4" name="Picture 3"/>
          <p:cNvPicPr>
            <a:picLocks noChangeAspect="1"/>
          </p:cNvPicPr>
          <p:nvPr/>
        </p:nvPicPr>
        <p:blipFill>
          <a:blip r:embed="rId2"/>
          <a:stretch>
            <a:fillRect/>
          </a:stretch>
        </p:blipFill>
        <p:spPr>
          <a:xfrm>
            <a:off x="5297901" y="1690688"/>
            <a:ext cx="6894099" cy="3692237"/>
          </a:xfrm>
          <a:prstGeom prst="rect">
            <a:avLst/>
          </a:prstGeom>
        </p:spPr>
      </p:pic>
    </p:spTree>
    <p:extLst>
      <p:ext uri="{BB962C8B-B14F-4D97-AF65-F5344CB8AC3E}">
        <p14:creationId xmlns:p14="http://schemas.microsoft.com/office/powerpoint/2010/main" val="7898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Passive attacks</a:t>
            </a:r>
          </a:p>
        </p:txBody>
      </p:sp>
      <p:sp>
        <p:nvSpPr>
          <p:cNvPr id="3" name="Content Placeholder 2"/>
          <p:cNvSpPr>
            <a:spLocks noGrp="1"/>
          </p:cNvSpPr>
          <p:nvPr>
            <p:ph idx="1"/>
          </p:nvPr>
        </p:nvSpPr>
        <p:spPr/>
        <p:txBody>
          <a:bodyPr/>
          <a:lstStyle/>
          <a:p>
            <a:pPr algn="just"/>
            <a:r>
              <a:rPr lang="en-US" dirty="0"/>
              <a:t> Passive attack attempts to learn or make use of information from the system but does not affect system resources. Passive Attacks are in the nature of eavesdropping on or monitoring of transmission. The goal of the opponent is to obtain information is being transmitted.</a:t>
            </a:r>
            <a:endParaRPr lang="en-IN" dirty="0"/>
          </a:p>
        </p:txBody>
      </p:sp>
    </p:spTree>
    <p:extLst>
      <p:ext uri="{BB962C8B-B14F-4D97-AF65-F5344CB8AC3E}">
        <p14:creationId xmlns:p14="http://schemas.microsoft.com/office/powerpoint/2010/main" val="129199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passive attacks</a:t>
            </a:r>
            <a:endParaRPr lang="en-IN" dirty="0"/>
          </a:p>
        </p:txBody>
      </p:sp>
      <p:pic>
        <p:nvPicPr>
          <p:cNvPr id="5" name="Content Placeholder 4">
            <a:extLst>
              <a:ext uri="{FF2B5EF4-FFF2-40B4-BE49-F238E27FC236}">
                <a16:creationId xmlns:a16="http://schemas.microsoft.com/office/drawing/2014/main" id="{F28495AA-7418-C827-5D08-416D6991F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916" y="1504335"/>
            <a:ext cx="8760542" cy="5353665"/>
          </a:xfrm>
        </p:spPr>
      </p:pic>
    </p:spTree>
    <p:extLst>
      <p:ext uri="{BB962C8B-B14F-4D97-AF65-F5344CB8AC3E}">
        <p14:creationId xmlns:p14="http://schemas.microsoft.com/office/powerpoint/2010/main" val="292501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1.The release of message content </a:t>
            </a:r>
            <a:endParaRPr lang="en-IN" dirty="0"/>
          </a:p>
        </p:txBody>
      </p:sp>
      <p:sp>
        <p:nvSpPr>
          <p:cNvPr id="3" name="Content Placeholder 2"/>
          <p:cNvSpPr>
            <a:spLocks noGrp="1"/>
          </p:cNvSpPr>
          <p:nvPr>
            <p:ph idx="1"/>
          </p:nvPr>
        </p:nvSpPr>
        <p:spPr>
          <a:xfrm>
            <a:off x="164037" y="1964171"/>
            <a:ext cx="4906728" cy="4602884"/>
          </a:xfrm>
        </p:spPr>
        <p:txBody>
          <a:bodyPr>
            <a:normAutofit/>
          </a:bodyPr>
          <a:lstStyle/>
          <a:p>
            <a:pPr marL="0" indent="0" algn="just">
              <a:buNone/>
            </a:pPr>
            <a:r>
              <a:rPr lang="en-US" dirty="0"/>
              <a:t>Telephonic conversation, an electronic mail message or a transferred file may contain sensitive or confidential information. We would like to prevent an opponent from learning the contents of these transmission.</a:t>
            </a:r>
            <a:endParaRPr lang="en-IN"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685" y="2071980"/>
            <a:ext cx="5801880" cy="368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0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2.Traffic analysis</a:t>
            </a:r>
          </a:p>
        </p:txBody>
      </p:sp>
      <p:sp>
        <p:nvSpPr>
          <p:cNvPr id="3" name="Content Placeholder 2"/>
          <p:cNvSpPr>
            <a:spLocks noGrp="1"/>
          </p:cNvSpPr>
          <p:nvPr>
            <p:ph idx="1"/>
          </p:nvPr>
        </p:nvSpPr>
        <p:spPr>
          <a:xfrm>
            <a:off x="126422" y="1690688"/>
            <a:ext cx="5929746" cy="4744259"/>
          </a:xfrm>
        </p:spPr>
        <p:txBody>
          <a:bodyPr>
            <a:normAutofit lnSpcReduction="10000"/>
          </a:bodyPr>
          <a:lstStyle/>
          <a:p>
            <a:pPr marL="0" indent="0">
              <a:buNone/>
            </a:pPr>
            <a:r>
              <a:rPr lang="en-US" dirty="0"/>
              <a:t>Suppose that we had a way of masking (encryption) of information, so that the attacker even if captured the message could not extract any information from the message.</a:t>
            </a:r>
          </a:p>
          <a:p>
            <a:pPr marL="0" indent="0">
              <a:buNone/>
            </a:pPr>
            <a:r>
              <a:rPr lang="en-US" dirty="0"/>
              <a:t>The opponent could determine the location and identity of communicating host and could observe the frequency and length of messages being exchanged. This information might be useful in guessing the nature of the communication that was taking place.</a:t>
            </a:r>
            <a:endParaRPr lang="en-IN" dirty="0"/>
          </a:p>
        </p:txBody>
      </p:sp>
      <p:pic>
        <p:nvPicPr>
          <p:cNvPr id="4" name="Picture 3"/>
          <p:cNvPicPr>
            <a:picLocks noChangeAspect="1"/>
          </p:cNvPicPr>
          <p:nvPr/>
        </p:nvPicPr>
        <p:blipFill>
          <a:blip r:embed="rId2"/>
          <a:stretch>
            <a:fillRect/>
          </a:stretch>
        </p:blipFill>
        <p:spPr>
          <a:xfrm>
            <a:off x="6056168" y="1690688"/>
            <a:ext cx="6135832" cy="3681499"/>
          </a:xfrm>
          <a:prstGeom prst="rect">
            <a:avLst/>
          </a:prstGeom>
        </p:spPr>
      </p:pic>
    </p:spTree>
    <p:extLst>
      <p:ext uri="{BB962C8B-B14F-4D97-AF65-F5344CB8AC3E}">
        <p14:creationId xmlns:p14="http://schemas.microsoft.com/office/powerpoint/2010/main" val="44894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Marketplace for vulnerabilities</a:t>
            </a:r>
            <a:endParaRPr lang="en-IN" dirty="0"/>
          </a:p>
        </p:txBody>
      </p:sp>
      <p:sp>
        <p:nvSpPr>
          <p:cNvPr id="3" name="Content Placeholder 2"/>
          <p:cNvSpPr>
            <a:spLocks noGrp="1"/>
          </p:cNvSpPr>
          <p:nvPr>
            <p:ph idx="1"/>
          </p:nvPr>
        </p:nvSpPr>
        <p:spPr>
          <a:xfrm>
            <a:off x="294967" y="1406014"/>
            <a:ext cx="11720051" cy="5451986"/>
          </a:xfrm>
        </p:spPr>
        <p:txBody>
          <a:bodyPr>
            <a:normAutofit fontScale="77500" lnSpcReduction="20000"/>
          </a:bodyPr>
          <a:lstStyle/>
          <a:p>
            <a:pPr marL="0" indent="0">
              <a:buNone/>
            </a:pPr>
            <a:r>
              <a:rPr lang="en-US" sz="4000" b="1" dirty="0"/>
              <a:t>Vulnerability is a cyber-security term that refers to a flaw in a system that can leave it open to attack</a:t>
            </a:r>
            <a:r>
              <a:rPr lang="en-US" sz="4000" dirty="0"/>
              <a:t>.</a:t>
            </a:r>
          </a:p>
          <a:p>
            <a:pPr marL="0" indent="0">
              <a:buNone/>
            </a:pPr>
            <a:endParaRPr lang="en-US" sz="2800" b="0" i="0" u="none" strike="noStrike" baseline="0" dirty="0">
              <a:solidFill>
                <a:srgbClr val="000000"/>
              </a:solidFill>
              <a:latin typeface="Times New Roman" panose="02020603050405020304" pitchFamily="18" charset="0"/>
            </a:endParaRPr>
          </a:p>
          <a:p>
            <a:pPr marL="0" indent="0">
              <a:buNone/>
            </a:pPr>
            <a:r>
              <a:rPr lang="en-US" sz="4000" b="0" i="0" u="none" strike="noStrike" baseline="0" dirty="0">
                <a:solidFill>
                  <a:schemeClr val="tx1"/>
                </a:solidFill>
                <a:latin typeface="Times New Roman" panose="02020603050405020304" pitchFamily="18" charset="0"/>
              </a:rPr>
              <a:t>Where you can buy vulnerability information and exploits or the product of hacking. Example: credit cards information like: user name, date of birth, date of expire etc. </a:t>
            </a:r>
          </a:p>
          <a:p>
            <a:pPr marL="0" indent="0">
              <a:buNone/>
            </a:pPr>
            <a:endParaRPr lang="en-US" dirty="0"/>
          </a:p>
          <a:p>
            <a:r>
              <a:rPr lang="en-US" sz="4000" dirty="0">
                <a:latin typeface="Times New Roman" panose="02020603050405020304" pitchFamily="18" charset="0"/>
                <a:cs typeface="Times New Roman" panose="02020603050405020304" pitchFamily="18" charset="0"/>
              </a:rPr>
              <a:t>Unauthenticated protocols. ...</a:t>
            </a:r>
          </a:p>
          <a:p>
            <a:r>
              <a:rPr lang="en-US" sz="4000" dirty="0">
                <a:latin typeface="Times New Roman" panose="02020603050405020304" pitchFamily="18" charset="0"/>
                <a:cs typeface="Times New Roman" panose="02020603050405020304" pitchFamily="18" charset="0"/>
              </a:rPr>
              <a:t>Outdated hardware. ...</a:t>
            </a:r>
          </a:p>
          <a:p>
            <a:r>
              <a:rPr lang="en-US" sz="4000" dirty="0">
                <a:latin typeface="Times New Roman" panose="02020603050405020304" pitchFamily="18" charset="0"/>
                <a:cs typeface="Times New Roman" panose="02020603050405020304" pitchFamily="18" charset="0"/>
              </a:rPr>
              <a:t>Weak user authentication. ...</a:t>
            </a:r>
          </a:p>
          <a:p>
            <a:r>
              <a:rPr lang="en-US" sz="4000" dirty="0">
                <a:latin typeface="Times New Roman" panose="02020603050405020304" pitchFamily="18" charset="0"/>
                <a:cs typeface="Times New Roman" panose="02020603050405020304" pitchFamily="18" charset="0"/>
              </a:rPr>
              <a:t>Weak file integrity checks. ...</a:t>
            </a:r>
          </a:p>
          <a:p>
            <a:r>
              <a:rPr lang="en-US" sz="4000" dirty="0">
                <a:latin typeface="Times New Roman" panose="02020603050405020304" pitchFamily="18" charset="0"/>
                <a:cs typeface="Times New Roman" panose="02020603050405020304" pitchFamily="18" charset="0"/>
              </a:rPr>
              <a:t>Vulnerable Windows operating systems. ...</a:t>
            </a:r>
          </a:p>
          <a:p>
            <a:r>
              <a:rPr lang="en-US" sz="4000" dirty="0">
                <a:latin typeface="Times New Roman" panose="02020603050405020304" pitchFamily="18" charset="0"/>
                <a:cs typeface="Times New Roman" panose="02020603050405020304" pitchFamily="18" charset="0"/>
              </a:rPr>
              <a:t>Undocumented third-party relationships.</a:t>
            </a:r>
          </a:p>
        </p:txBody>
      </p:sp>
    </p:spTree>
    <p:extLst>
      <p:ext uri="{BB962C8B-B14F-4D97-AF65-F5344CB8AC3E}">
        <p14:creationId xmlns:p14="http://schemas.microsoft.com/office/powerpoint/2010/main" val="348598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6554-A7B3-4CB5-2523-4BB1B2C7CC12}"/>
              </a:ext>
            </a:extLst>
          </p:cNvPr>
          <p:cNvSpPr>
            <a:spLocks noGrp="1"/>
          </p:cNvSpPr>
          <p:nvPr>
            <p:ph type="title"/>
          </p:nvPr>
        </p:nvSpPr>
        <p:spPr/>
        <p:txBody>
          <a:bodyPr/>
          <a:lstStyle/>
          <a:p>
            <a:r>
              <a:rPr lang="en-IN" b="1" dirty="0"/>
              <a:t>The Marketplace for vulnerabilities</a:t>
            </a:r>
            <a:endParaRPr lang="en-IN" dirty="0"/>
          </a:p>
        </p:txBody>
      </p:sp>
      <p:sp>
        <p:nvSpPr>
          <p:cNvPr id="3" name="Content Placeholder 2">
            <a:extLst>
              <a:ext uri="{FF2B5EF4-FFF2-40B4-BE49-F238E27FC236}">
                <a16:creationId xmlns:a16="http://schemas.microsoft.com/office/drawing/2014/main" id="{2C657616-54FD-9731-C9A7-BFF7F8CB6370}"/>
              </a:ext>
            </a:extLst>
          </p:cNvPr>
          <p:cNvSpPr>
            <a:spLocks noGrp="1"/>
          </p:cNvSpPr>
          <p:nvPr>
            <p:ph idx="1"/>
          </p:nvPr>
        </p:nvSpPr>
        <p:spPr>
          <a:xfrm>
            <a:off x="0" y="1553497"/>
            <a:ext cx="12192000" cy="5368413"/>
          </a:xfrm>
        </p:spPr>
        <p:txBody>
          <a:bodyPr>
            <a:noAutofit/>
          </a:bodyPr>
          <a:lstStyle/>
          <a:p>
            <a:r>
              <a:rPr lang="en-US" b="0" i="0" u="none" strike="noStrike" baseline="0" dirty="0">
                <a:solidFill>
                  <a:schemeClr val="tx1"/>
                </a:solidFill>
                <a:latin typeface="Times New Roman" panose="02020603050405020304" pitchFamily="18" charset="0"/>
              </a:rPr>
              <a:t>By finding security bugs, you can make money. There are three ways to make money from bugs. </a:t>
            </a:r>
          </a:p>
          <a:p>
            <a:pPr algn="l"/>
            <a:endParaRPr lang="en-IN" b="0" i="0" u="none" strike="noStrike" baseline="0" dirty="0">
              <a:solidFill>
                <a:schemeClr val="tx1"/>
              </a:solidFill>
              <a:latin typeface="Times New Roman" panose="02020603050405020304" pitchFamily="18" charset="0"/>
            </a:endParaRPr>
          </a:p>
          <a:p>
            <a:pPr marL="0" indent="0">
              <a:buNone/>
            </a:pPr>
            <a:r>
              <a:rPr lang="en-US" b="0" i="0" u="none" strike="noStrike" baseline="0" dirty="0">
                <a:solidFill>
                  <a:schemeClr val="tx1"/>
                </a:solidFill>
                <a:latin typeface="Times New Roman" panose="02020603050405020304" pitchFamily="18" charset="0"/>
              </a:rPr>
              <a:t>1. Bug bounty programs (white hat hackers: doing for good) if anyone of you found any vulnerability in one of their products and if you reported then depending on the vulnerability and its risk that it possesses you will get various s of money: </a:t>
            </a:r>
          </a:p>
          <a:p>
            <a:pPr marL="0" indent="0">
              <a:buNone/>
            </a:pPr>
            <a:r>
              <a:rPr lang="en-IN" b="0" i="0" u="none" strike="noStrike" baseline="0" dirty="0">
                <a:solidFill>
                  <a:schemeClr val="tx1"/>
                </a:solidFill>
                <a:latin typeface="Times New Roman" panose="02020603050405020304" pitchFamily="18" charset="0"/>
              </a:rPr>
              <a:t>Example: </a:t>
            </a:r>
          </a:p>
          <a:p>
            <a:pPr marL="0" indent="0">
              <a:buNone/>
            </a:pPr>
            <a:r>
              <a:rPr lang="en-US" b="0" i="0" u="none" strike="noStrike" baseline="0" dirty="0">
                <a:solidFill>
                  <a:schemeClr val="tx1"/>
                </a:solidFill>
                <a:latin typeface="Times New Roman" panose="02020603050405020304" pitchFamily="18" charset="0"/>
              </a:rPr>
              <a:t>• Google vulnerability reward program: up to 100K $ </a:t>
            </a:r>
          </a:p>
          <a:p>
            <a:pPr marL="0" indent="0">
              <a:buNone/>
            </a:pPr>
            <a:r>
              <a:rPr lang="en-US" b="0" i="0" u="none" strike="noStrike" baseline="0" dirty="0">
                <a:solidFill>
                  <a:schemeClr val="tx1"/>
                </a:solidFill>
                <a:latin typeface="Times New Roman" panose="02020603050405020304" pitchFamily="18" charset="0"/>
              </a:rPr>
              <a:t>• Microsoft Bounty Program: up to 100K $ </a:t>
            </a:r>
          </a:p>
          <a:p>
            <a:pPr marL="0" indent="0">
              <a:buNone/>
            </a:pPr>
            <a:r>
              <a:rPr lang="en-US" b="0" i="0" u="none" strike="noStrike" baseline="0" dirty="0">
                <a:solidFill>
                  <a:schemeClr val="tx1"/>
                </a:solidFill>
                <a:latin typeface="Times New Roman" panose="02020603050405020304" pitchFamily="18" charset="0"/>
              </a:rPr>
              <a:t>• Mozilla bug Bounty Program: 500$ - 3000$ </a:t>
            </a:r>
          </a:p>
          <a:p>
            <a:pPr marL="0" indent="0">
              <a:buNone/>
            </a:pPr>
            <a:r>
              <a:rPr lang="en-IN" b="0" i="0" u="none" strike="noStrike" baseline="0" dirty="0">
                <a:solidFill>
                  <a:schemeClr val="tx1"/>
                </a:solidFill>
                <a:latin typeface="Times New Roman" panose="02020603050405020304" pitchFamily="18" charset="0"/>
              </a:rPr>
              <a:t>• Pwn2Own competition: 15K $ </a:t>
            </a:r>
          </a:p>
          <a:p>
            <a:pPr marL="0" indent="0">
              <a:buNone/>
            </a:pPr>
            <a:endParaRPr lang="en-IN" dirty="0"/>
          </a:p>
        </p:txBody>
      </p:sp>
    </p:spTree>
    <p:extLst>
      <p:ext uri="{BB962C8B-B14F-4D97-AF65-F5344CB8AC3E}">
        <p14:creationId xmlns:p14="http://schemas.microsoft.com/office/powerpoint/2010/main" val="23661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689B9-E8DB-1695-4CAE-EB93EEA83C39}"/>
              </a:ext>
            </a:extLst>
          </p:cNvPr>
          <p:cNvSpPr>
            <a:spLocks noGrp="1"/>
          </p:cNvSpPr>
          <p:nvPr>
            <p:ph idx="1"/>
          </p:nvPr>
        </p:nvSpPr>
        <p:spPr>
          <a:xfrm>
            <a:off x="0" y="76200"/>
            <a:ext cx="12131040" cy="6100763"/>
          </a:xfrm>
        </p:spPr>
        <p:txBody>
          <a:bodyPr/>
          <a:lstStyle/>
          <a:p>
            <a:r>
              <a:rPr lang="en-IN" dirty="0"/>
              <a:t>The market place for </a:t>
            </a:r>
            <a:r>
              <a:rPr lang="en-IN" dirty="0" err="1"/>
              <a:t>Vernabilities</a:t>
            </a:r>
            <a:endParaRPr lang="en-IN" dirty="0"/>
          </a:p>
          <a:p>
            <a:r>
              <a:rPr lang="en-IN" dirty="0"/>
              <a:t>Error 404 Hacking Digital India part I Chase</a:t>
            </a:r>
          </a:p>
          <a:p>
            <a:pPr marL="0" indent="0">
              <a:buNone/>
            </a:pPr>
            <a:endParaRPr lang="en-IN" dirty="0"/>
          </a:p>
          <a:p>
            <a:r>
              <a:rPr lang="en-IN" dirty="0"/>
              <a:t>Control Hijacking</a:t>
            </a:r>
          </a:p>
          <a:p>
            <a:pPr marL="0" indent="0">
              <a:buNone/>
            </a:pPr>
            <a:r>
              <a:rPr lang="en-IN" dirty="0"/>
              <a:t>	Buffer Overflow attacks</a:t>
            </a:r>
          </a:p>
          <a:p>
            <a:pPr marL="0" indent="0">
              <a:buNone/>
            </a:pPr>
            <a:r>
              <a:rPr lang="en-IN" dirty="0"/>
              <a:t>	Integer Overflow attacks</a:t>
            </a:r>
          </a:p>
          <a:p>
            <a:pPr marL="0" indent="0">
              <a:buNone/>
            </a:pPr>
            <a:r>
              <a:rPr lang="en-IN" dirty="0"/>
              <a:t>	Format String attacks</a:t>
            </a:r>
          </a:p>
          <a:p>
            <a:r>
              <a:rPr lang="en-IN" dirty="0"/>
              <a:t>Defence against Control hijacking</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80739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AD2-B0FD-53E9-1381-359E9E17A51F}"/>
              </a:ext>
            </a:extLst>
          </p:cNvPr>
          <p:cNvSpPr>
            <a:spLocks noGrp="1"/>
          </p:cNvSpPr>
          <p:nvPr>
            <p:ph type="title"/>
          </p:nvPr>
        </p:nvSpPr>
        <p:spPr/>
        <p:txBody>
          <a:bodyPr/>
          <a:lstStyle/>
          <a:p>
            <a:r>
              <a:rPr lang="en-IN" b="1" dirty="0"/>
              <a:t>The Marketplace for vulnerabilities</a:t>
            </a:r>
            <a:endParaRPr lang="en-IN" dirty="0"/>
          </a:p>
        </p:txBody>
      </p:sp>
      <p:sp>
        <p:nvSpPr>
          <p:cNvPr id="3" name="Content Placeholder 2">
            <a:extLst>
              <a:ext uri="{FF2B5EF4-FFF2-40B4-BE49-F238E27FC236}">
                <a16:creationId xmlns:a16="http://schemas.microsoft.com/office/drawing/2014/main" id="{DF1B26DC-F7DF-55C0-81EC-7A42065BDE08}"/>
              </a:ext>
            </a:extLst>
          </p:cNvPr>
          <p:cNvSpPr>
            <a:spLocks noGrp="1"/>
          </p:cNvSpPr>
          <p:nvPr>
            <p:ph idx="1"/>
          </p:nvPr>
        </p:nvSpPr>
        <p:spPr>
          <a:xfrm>
            <a:off x="117987" y="1494502"/>
            <a:ext cx="11995355" cy="5363497"/>
          </a:xfrm>
        </p:spPr>
        <p:txBody>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b="0" i="0" u="none" strike="noStrike" baseline="0" dirty="0">
                <a:solidFill>
                  <a:schemeClr val="tx1"/>
                </a:solidFill>
                <a:latin typeface="Times New Roman" panose="02020603050405020304" pitchFamily="18" charset="0"/>
                <a:cs typeface="Times New Roman" panose="02020603050405020304" pitchFamily="18" charset="0"/>
              </a:rPr>
              <a:t>2. Some services are there that collects vulnerability information and might pay, they are also for good purposes. They would inform to the company so that the patch can be released. </a:t>
            </a:r>
          </a:p>
          <a:p>
            <a:r>
              <a:rPr lang="en-IN" b="0" i="0" u="none" strike="noStrike" baseline="0" dirty="0">
                <a:solidFill>
                  <a:schemeClr val="tx1"/>
                </a:solidFill>
                <a:latin typeface="Times New Roman" panose="02020603050405020304" pitchFamily="18" charset="0"/>
                <a:cs typeface="Times New Roman" panose="02020603050405020304" pitchFamily="18" charset="0"/>
              </a:rPr>
              <a:t>Example: </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b="0" i="0" u="none" strike="noStrike" baseline="0" dirty="0">
                <a:solidFill>
                  <a:schemeClr val="tx1"/>
                </a:solidFill>
                <a:latin typeface="Times New Roman" panose="02020603050405020304" pitchFamily="18" charset="0"/>
                <a:cs typeface="Times New Roman" panose="02020603050405020304" pitchFamily="18" charset="0"/>
              </a:rPr>
              <a:t> ZDI, </a:t>
            </a:r>
            <a:r>
              <a:rPr lang="en-IN" b="0" i="0" u="none" strike="noStrike" baseline="0" dirty="0" err="1">
                <a:solidFill>
                  <a:schemeClr val="tx1"/>
                </a:solidFill>
                <a:latin typeface="Times New Roman" panose="02020603050405020304" pitchFamily="18" charset="0"/>
                <a:cs typeface="Times New Roman" panose="02020603050405020304" pitchFamily="18" charset="0"/>
              </a:rPr>
              <a:t>iDefense</a:t>
            </a:r>
            <a:r>
              <a:rPr lang="en-IN" b="0" i="0" u="none" strike="noStrike" baseline="0" dirty="0">
                <a:solidFill>
                  <a:schemeClr val="tx1"/>
                </a:solidFill>
                <a:latin typeface="Times New Roman" panose="02020603050405020304" pitchFamily="18" charset="0"/>
                <a:cs typeface="Times New Roman" panose="02020603050405020304" pitchFamily="18" charset="0"/>
              </a:rPr>
              <a:t>: 2K – 25K $ </a:t>
            </a:r>
          </a:p>
          <a:p>
            <a:pPr marL="0" indent="0" algn="l">
              <a:buNone/>
            </a:pPr>
            <a:r>
              <a:rPr lang="en-IN" dirty="0">
                <a:solidFill>
                  <a:schemeClr val="tx1"/>
                </a:solidFill>
                <a:latin typeface="Times New Roman" panose="02020603050405020304" pitchFamily="18" charset="0"/>
                <a:cs typeface="Times New Roman" panose="02020603050405020304" pitchFamily="18" charset="0"/>
              </a:rPr>
              <a:t>3. </a:t>
            </a:r>
            <a:r>
              <a:rPr lang="en-US" b="0" i="0" u="none" strike="noStrike" baseline="0" dirty="0">
                <a:solidFill>
                  <a:schemeClr val="tx1"/>
                </a:solidFill>
                <a:latin typeface="Times New Roman" panose="02020603050405020304" pitchFamily="18" charset="0"/>
                <a:cs typeface="Times New Roman" panose="02020603050405020304" pitchFamily="18" charset="0"/>
              </a:rPr>
              <a:t>Black market (bad one), it is where you go and sell vulnerability that you have found. </a:t>
            </a:r>
          </a:p>
          <a:p>
            <a:r>
              <a:rPr lang="en-IN" b="0" i="0" u="none" strike="noStrike" baseline="0" dirty="0">
                <a:solidFill>
                  <a:schemeClr val="tx1"/>
                </a:solidFill>
                <a:latin typeface="Times New Roman" panose="02020603050405020304" pitchFamily="18" charset="0"/>
                <a:cs typeface="Times New Roman" panose="02020603050405020304" pitchFamily="18" charset="0"/>
              </a:rPr>
              <a:t>Example: </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b="0" i="0" u="none" strike="noStrike" baseline="0" dirty="0">
                <a:solidFill>
                  <a:schemeClr val="tx1"/>
                </a:solidFill>
                <a:latin typeface="Times New Roman" panose="02020603050405020304" pitchFamily="18" charset="0"/>
                <a:cs typeface="Times New Roman" panose="02020603050405020304" pitchFamily="18" charset="0"/>
              </a:rPr>
              <a:t> Zero-day attack </a:t>
            </a:r>
          </a:p>
          <a:p>
            <a:pPr marL="0" indent="0" algn="l">
              <a:buNone/>
            </a:pPr>
            <a:endParaRPr lang="en-US" sz="1800" b="0" i="0" u="none" strike="noStrike" baseline="0" dirty="0">
              <a:solidFill>
                <a:srgbClr val="000000"/>
              </a:solidFill>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0394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DC39-376C-1CEB-28DD-6F653A84C30C}"/>
              </a:ext>
            </a:extLst>
          </p:cNvPr>
          <p:cNvSpPr>
            <a:spLocks noGrp="1"/>
          </p:cNvSpPr>
          <p:nvPr>
            <p:ph type="title"/>
          </p:nvPr>
        </p:nvSpPr>
        <p:spPr/>
        <p:txBody>
          <a:bodyPr/>
          <a:lstStyle/>
          <a:p>
            <a:r>
              <a:rPr lang="en-IN" b="1" dirty="0"/>
              <a:t>The Marketplace for vulnerabilities</a:t>
            </a:r>
            <a:endParaRPr lang="en-IN" dirty="0"/>
          </a:p>
        </p:txBody>
      </p:sp>
      <p:sp>
        <p:nvSpPr>
          <p:cNvPr id="3" name="Content Placeholder 2">
            <a:extLst>
              <a:ext uri="{FF2B5EF4-FFF2-40B4-BE49-F238E27FC236}">
                <a16:creationId xmlns:a16="http://schemas.microsoft.com/office/drawing/2014/main" id="{985F30D0-1C8A-C414-6CDD-406A808D7FEC}"/>
              </a:ext>
            </a:extLst>
          </p:cNvPr>
          <p:cNvSpPr>
            <a:spLocks noGrp="1"/>
          </p:cNvSpPr>
          <p:nvPr>
            <p:ph idx="1"/>
          </p:nvPr>
        </p:nvSpPr>
        <p:spPr>
          <a:xfrm>
            <a:off x="0" y="1209368"/>
            <a:ext cx="12192000" cy="5648631"/>
          </a:xfrm>
        </p:spPr>
        <p:txBody>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4. Botnet services: people who owns botnets could also use botnets for Pay-per-install (PPI) services. They will advertise that if you want any particular exploit/pay roll to be installed in some other people’s machines, they can do it. And if you can somehow install that exploit in those people’s machine and you can bring information to yourself </a:t>
            </a:r>
          </a:p>
          <a:p>
            <a:pPr marL="0" indent="0">
              <a:buNone/>
            </a:pPr>
            <a:r>
              <a:rPr lang="en-IN" sz="2400" b="0" i="0" u="none" strike="noStrike" baseline="0" dirty="0">
                <a:solidFill>
                  <a:schemeClr val="tx1"/>
                </a:solidFill>
                <a:latin typeface="Times New Roman" panose="02020603050405020304" pitchFamily="18" charset="0"/>
                <a:cs typeface="Times New Roman" panose="02020603050405020304" pitchFamily="18" charset="0"/>
              </a:rPr>
              <a:t>for example: keylogger etc. </a:t>
            </a:r>
          </a:p>
          <a:p>
            <a:pPr marL="0" indent="0">
              <a:buNone/>
            </a:pPr>
            <a:endParaRPr lang="en-IN" sz="2400"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0" i="0" u="none" strike="noStrike" baseline="0" dirty="0">
                <a:solidFill>
                  <a:schemeClr val="tx1"/>
                </a:solidFill>
                <a:latin typeface="Times New Roman" panose="02020603050405020304" pitchFamily="18" charset="0"/>
                <a:cs typeface="Times New Roman" panose="02020603050405020304" pitchFamily="18" charset="0"/>
              </a:rPr>
              <a:t>PPI operation: </a:t>
            </a:r>
          </a:p>
          <a:p>
            <a:pPr marL="0" indent="0">
              <a:buNone/>
            </a:pPr>
            <a:r>
              <a:rPr lang="en-IN" sz="2400" b="0" i="0" u="none" strike="noStrike" baseline="0" dirty="0">
                <a:solidFill>
                  <a:schemeClr val="tx1"/>
                </a:solidFill>
                <a:latin typeface="Times New Roman" panose="02020603050405020304" pitchFamily="18" charset="0"/>
                <a:cs typeface="Times New Roman" panose="02020603050405020304" pitchFamily="18" charset="0"/>
              </a:rPr>
              <a:t>1. Own victim’s machine </a:t>
            </a:r>
          </a:p>
          <a:p>
            <a:pPr marL="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2. Download and install client’s code </a:t>
            </a:r>
          </a:p>
          <a:p>
            <a:pPr marL="0" indent="0">
              <a:buNone/>
            </a:pPr>
            <a:r>
              <a:rPr lang="en-IN" sz="2400" b="0" i="0" u="none" strike="noStrike" baseline="0" dirty="0">
                <a:solidFill>
                  <a:schemeClr val="tx1"/>
                </a:solidFill>
                <a:latin typeface="Times New Roman" panose="02020603050405020304" pitchFamily="18" charset="0"/>
                <a:cs typeface="Times New Roman" panose="02020603050405020304" pitchFamily="18" charset="0"/>
              </a:rPr>
              <a:t>3. Charge client </a:t>
            </a:r>
          </a:p>
          <a:p>
            <a:pPr marL="0" indent="0">
              <a:buNone/>
            </a:pPr>
            <a:endParaRPr lang="en-IN" dirty="0"/>
          </a:p>
        </p:txBody>
      </p:sp>
      <p:pic>
        <p:nvPicPr>
          <p:cNvPr id="7" name="Picture 6">
            <a:extLst>
              <a:ext uri="{FF2B5EF4-FFF2-40B4-BE49-F238E27FC236}">
                <a16:creationId xmlns:a16="http://schemas.microsoft.com/office/drawing/2014/main" id="{75A6CAF5-9192-3E63-B84E-FA777C442E13}"/>
              </a:ext>
            </a:extLst>
          </p:cNvPr>
          <p:cNvPicPr>
            <a:picLocks noChangeAspect="1"/>
          </p:cNvPicPr>
          <p:nvPr/>
        </p:nvPicPr>
        <p:blipFill>
          <a:blip r:embed="rId2"/>
          <a:stretch>
            <a:fillRect/>
          </a:stretch>
        </p:blipFill>
        <p:spPr>
          <a:xfrm>
            <a:off x="7364358" y="3822288"/>
            <a:ext cx="5" cy="5"/>
          </a:xfrm>
          <a:prstGeom prst="rect">
            <a:avLst/>
          </a:prstGeom>
        </p:spPr>
      </p:pic>
      <p:pic>
        <p:nvPicPr>
          <p:cNvPr id="9" name="Picture 8">
            <a:extLst>
              <a:ext uri="{FF2B5EF4-FFF2-40B4-BE49-F238E27FC236}">
                <a16:creationId xmlns:a16="http://schemas.microsoft.com/office/drawing/2014/main" id="{DBD3FEEC-D825-C550-8C1F-4A0A72C1E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500" y="3224981"/>
            <a:ext cx="5568990" cy="3633018"/>
          </a:xfrm>
          <a:prstGeom prst="rect">
            <a:avLst/>
          </a:prstGeom>
        </p:spPr>
      </p:pic>
    </p:spTree>
    <p:extLst>
      <p:ext uri="{BB962C8B-B14F-4D97-AF65-F5344CB8AC3E}">
        <p14:creationId xmlns:p14="http://schemas.microsoft.com/office/powerpoint/2010/main" val="2480065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7115-5D5F-74D5-AE04-EDA6028F6893}"/>
              </a:ext>
            </a:extLst>
          </p:cNvPr>
          <p:cNvSpPr>
            <a:spLocks noGrp="1"/>
          </p:cNvSpPr>
          <p:nvPr>
            <p:ph type="title"/>
          </p:nvPr>
        </p:nvSpPr>
        <p:spPr/>
        <p:txBody>
          <a:bodyPr>
            <a:normAutofit fontScale="90000"/>
          </a:bodyPr>
          <a:lstStyle/>
          <a:p>
            <a:r>
              <a:rPr lang="en-IN" dirty="0"/>
              <a:t>ERROR 404 HACKING DIGITAL INDIA PART 1 CHASE</a:t>
            </a:r>
          </a:p>
        </p:txBody>
      </p:sp>
      <p:sp>
        <p:nvSpPr>
          <p:cNvPr id="3" name="Content Placeholder 2">
            <a:extLst>
              <a:ext uri="{FF2B5EF4-FFF2-40B4-BE49-F238E27FC236}">
                <a16:creationId xmlns:a16="http://schemas.microsoft.com/office/drawing/2014/main" id="{5B9C95BE-EBE4-134C-E9F8-BFE2BA35B1F3}"/>
              </a:ext>
            </a:extLst>
          </p:cNvPr>
          <p:cNvSpPr>
            <a:spLocks noGrp="1"/>
          </p:cNvSpPr>
          <p:nvPr>
            <p:ph idx="1"/>
          </p:nvPr>
        </p:nvSpPr>
        <p:spPr>
          <a:xfrm>
            <a:off x="108155" y="1650899"/>
            <a:ext cx="11975690" cy="5207101"/>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pPr marL="342900" indent="-342900">
              <a:buAutoNum type="arabicPeriod"/>
            </a:pPr>
            <a:r>
              <a:rPr lang="en-US" sz="2400" b="1" i="0" u="none" strike="noStrike" baseline="0" dirty="0" err="1">
                <a:solidFill>
                  <a:schemeClr val="tx1"/>
                </a:solidFill>
                <a:latin typeface="Times New Roman" panose="02020603050405020304" pitchFamily="18" charset="0"/>
              </a:rPr>
              <a:t>Moblie</a:t>
            </a:r>
            <a:r>
              <a:rPr lang="en-US" sz="2400" b="1" i="0" u="none" strike="noStrike" baseline="0" dirty="0">
                <a:solidFill>
                  <a:schemeClr val="tx1"/>
                </a:solidFill>
                <a:latin typeface="Times New Roman" panose="02020603050405020304" pitchFamily="18" charset="0"/>
              </a:rPr>
              <a:t> attacks (</a:t>
            </a:r>
            <a:r>
              <a:rPr lang="en-US" sz="2400" b="0" i="0" u="none" strike="noStrike" baseline="0" dirty="0">
                <a:solidFill>
                  <a:schemeClr val="tx1"/>
                </a:solidFill>
                <a:latin typeface="Times New Roman" panose="02020603050405020304" pitchFamily="18" charset="0"/>
              </a:rPr>
              <a:t>Through .</a:t>
            </a:r>
            <a:r>
              <a:rPr lang="en-US" sz="2400" b="0" i="0" u="none" strike="noStrike" baseline="0" dirty="0" err="1">
                <a:solidFill>
                  <a:schemeClr val="tx1"/>
                </a:solidFill>
                <a:latin typeface="Times New Roman" panose="02020603050405020304" pitchFamily="18" charset="0"/>
              </a:rPr>
              <a:t>apk</a:t>
            </a:r>
            <a:r>
              <a:rPr lang="en-US" sz="2400" b="0" i="0" u="none" strike="noStrike" baseline="0" dirty="0">
                <a:solidFill>
                  <a:schemeClr val="tx1"/>
                </a:solidFill>
                <a:latin typeface="Times New Roman" panose="02020603050405020304" pitchFamily="18" charset="0"/>
              </a:rPr>
              <a:t> files </a:t>
            </a:r>
            <a:r>
              <a:rPr lang="en-US" sz="2400" b="0" i="0" u="none" strike="noStrike" baseline="0" dirty="0" err="1">
                <a:solidFill>
                  <a:schemeClr val="tx1"/>
                </a:solidFill>
                <a:latin typeface="Times New Roman" panose="02020603050405020304" pitchFamily="18" charset="0"/>
              </a:rPr>
              <a:t>etc</a:t>
            </a:r>
            <a:r>
              <a:rPr lang="en-US" sz="2400" b="0" i="0" u="none" strike="noStrike" baseline="0" dirty="0">
                <a:solidFill>
                  <a:schemeClr val="tx1"/>
                </a:solidFill>
                <a:latin typeface="Times New Roman" panose="02020603050405020304" pitchFamily="18" charset="0"/>
              </a:rPr>
              <a:t>) </a:t>
            </a:r>
          </a:p>
          <a:p>
            <a:r>
              <a:rPr lang="en-US" sz="2400" b="0" i="0" u="none" strike="noStrike" baseline="0" dirty="0">
                <a:solidFill>
                  <a:schemeClr val="tx1"/>
                </a:solidFill>
                <a:latin typeface="Times New Roman" panose="02020603050405020304" pitchFamily="18" charset="0"/>
              </a:rPr>
              <a:t>By creating a kind of Trojan file, for example: An </a:t>
            </a:r>
            <a:r>
              <a:rPr lang="en-US" sz="2400" b="1" i="0" u="none" strike="noStrike" baseline="0" dirty="0" err="1">
                <a:solidFill>
                  <a:schemeClr val="tx1"/>
                </a:solidFill>
                <a:latin typeface="Times New Roman" panose="02020603050405020304" pitchFamily="18" charset="0"/>
              </a:rPr>
              <a:t>android.apk</a:t>
            </a:r>
            <a:r>
              <a:rPr lang="en-US" sz="2400" b="1" i="0"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file. This is the .</a:t>
            </a:r>
            <a:r>
              <a:rPr lang="en-US" sz="2400" b="0" i="0" u="none" strike="noStrike" baseline="0" dirty="0" err="1">
                <a:solidFill>
                  <a:schemeClr val="tx1"/>
                </a:solidFill>
                <a:latin typeface="Times New Roman" panose="02020603050405020304" pitchFamily="18" charset="0"/>
              </a:rPr>
              <a:t>apk</a:t>
            </a:r>
            <a:r>
              <a:rPr lang="en-US" sz="2400" b="0" i="0" u="none" strike="noStrike" baseline="0" dirty="0">
                <a:solidFill>
                  <a:schemeClr val="tx1"/>
                </a:solidFill>
                <a:latin typeface="Times New Roman" panose="02020603050405020304" pitchFamily="18" charset="0"/>
              </a:rPr>
              <a:t> file that will be distributed all over the internet. And a person whosoever downloads this file, their phone will be hacked easily. They are always bound by some games like Candy Crush, Mini Militia and Clash of Clans etc. You may never know, but that file may contain a backdoor in itself. Your all details can be accessed without your knowledge like photos, call logs, messages etc. so it’s a kind of spy. So, we can access everything that’s there in your phone. There is an option for recording from the mic and after hacking attacker can listen to what you speak. </a:t>
            </a:r>
          </a:p>
          <a:p>
            <a:r>
              <a:rPr lang="en-US" sz="2400" b="0" i="0" u="none" strike="noStrike" baseline="0" dirty="0">
                <a:solidFill>
                  <a:schemeClr val="tx1"/>
                </a:solidFill>
                <a:latin typeface="Times New Roman" panose="02020603050405020304" pitchFamily="18" charset="0"/>
              </a:rPr>
              <a:t>It is like a crypto-locker. It will not harm your computer, but it will encrypt everything inside your computer. And if it is encrypted, it will ask for a decryption password and to decrypt, you need a key. And that key will only be generated only when you pay a certain amount of money into a Bitcoin (virtual money) address. So that is why it is called Ransomware. More number of things you connect to the internet, greater will be the vulnerability. Today, absolute security is virtually non-existent. </a:t>
            </a:r>
          </a:p>
          <a:p>
            <a:pPr marL="0" indent="0">
              <a:buNone/>
            </a:pPr>
            <a:endParaRPr lang="en-IN" dirty="0"/>
          </a:p>
        </p:txBody>
      </p:sp>
    </p:spTree>
    <p:extLst>
      <p:ext uri="{BB962C8B-B14F-4D97-AF65-F5344CB8AC3E}">
        <p14:creationId xmlns:p14="http://schemas.microsoft.com/office/powerpoint/2010/main" val="416075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1B55-EAFE-D35B-D709-2D094BEE761E}"/>
              </a:ext>
            </a:extLst>
          </p:cNvPr>
          <p:cNvSpPr>
            <a:spLocks noGrp="1"/>
          </p:cNvSpPr>
          <p:nvPr>
            <p:ph type="title"/>
          </p:nvPr>
        </p:nvSpPr>
        <p:spPr/>
        <p:txBody>
          <a:bodyPr>
            <a:normAutofit fontScale="90000"/>
          </a:bodyPr>
          <a:lstStyle/>
          <a:p>
            <a:r>
              <a:rPr lang="en-IN" dirty="0"/>
              <a:t>ERROR 404 HACKING DIGITAL INDIA PART 1 CHASE</a:t>
            </a:r>
          </a:p>
        </p:txBody>
      </p:sp>
      <p:sp>
        <p:nvSpPr>
          <p:cNvPr id="3" name="Content Placeholder 2">
            <a:extLst>
              <a:ext uri="{FF2B5EF4-FFF2-40B4-BE49-F238E27FC236}">
                <a16:creationId xmlns:a16="http://schemas.microsoft.com/office/drawing/2014/main" id="{8F0974FA-42CA-0385-DF15-F648CE70BF0F}"/>
              </a:ext>
            </a:extLst>
          </p:cNvPr>
          <p:cNvSpPr>
            <a:spLocks noGrp="1"/>
          </p:cNvSpPr>
          <p:nvPr>
            <p:ph idx="1"/>
          </p:nvPr>
        </p:nvSpPr>
        <p:spPr>
          <a:xfrm>
            <a:off x="0" y="1825624"/>
            <a:ext cx="12123174" cy="5032375"/>
          </a:xfrm>
        </p:spPr>
        <p:txBody>
          <a:bodyPr>
            <a:normAutofit/>
          </a:bodyPr>
          <a:lstStyle/>
          <a:p>
            <a:pPr marL="0" indent="0" algn="l">
              <a:buNone/>
            </a:pPr>
            <a:r>
              <a:rPr lang="en-IN" dirty="0">
                <a:latin typeface="Times New Roman" panose="02020603050405020304" pitchFamily="18" charset="0"/>
                <a:cs typeface="Times New Roman" panose="02020603050405020304" pitchFamily="18" charset="0"/>
              </a:rPr>
              <a:t>2.</a:t>
            </a:r>
            <a:r>
              <a:rPr lang="en-IN" dirty="0">
                <a:solidFill>
                  <a:srgbClr val="000000"/>
                </a:solidFill>
                <a:latin typeface="Times New Roman" panose="02020603050405020304" pitchFamily="18" charset="0"/>
                <a:cs typeface="Times New Roman" panose="02020603050405020304" pitchFamily="18" charset="0"/>
              </a:rPr>
              <a:t> </a:t>
            </a:r>
            <a:r>
              <a:rPr lang="en-IN" b="1" i="0" u="none" strike="noStrike" baseline="0" dirty="0">
                <a:solidFill>
                  <a:schemeClr val="tx1"/>
                </a:solidFill>
                <a:latin typeface="Times New Roman" panose="02020603050405020304" pitchFamily="18" charset="0"/>
                <a:cs typeface="Times New Roman" panose="02020603050405020304" pitchFamily="18" charset="0"/>
              </a:rPr>
              <a:t>Web application attacks: (</a:t>
            </a:r>
            <a:r>
              <a:rPr lang="en-IN" b="0" i="0" u="none" strike="noStrike" baseline="0" dirty="0">
                <a:solidFill>
                  <a:schemeClr val="tx1"/>
                </a:solidFill>
                <a:latin typeface="Times New Roman" panose="02020603050405020304" pitchFamily="18" charset="0"/>
                <a:cs typeface="Times New Roman" panose="02020603050405020304" pitchFamily="18" charset="0"/>
              </a:rPr>
              <a:t>Phishing etc) </a:t>
            </a: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 Hackers can make phishing pages (duplicate pages) for different websites, which asks for a login and other details. The hackers just need a medium and the internet is the medium to attack someone. Every stakeholder today is increasingly using data and information in electronic form. There is no denying the fact that earlier we used to be connected to the internet but now we are the part of internet. With a result, there is a blurring of the lines between the physical world and the virtual world. So, it’s relatively becoming easier to hack, not just because there is so much data; there is also a wide availability of hacking tools on the internet in a very easy manner. </a:t>
            </a:r>
            <a:endParaRPr lang="en-IN" b="0" i="0" u="none" strike="noStrike" baseline="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458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AA86-5AB7-59AA-F611-8AE73F131897}"/>
              </a:ext>
            </a:extLst>
          </p:cNvPr>
          <p:cNvSpPr>
            <a:spLocks noGrp="1"/>
          </p:cNvSpPr>
          <p:nvPr>
            <p:ph type="title"/>
          </p:nvPr>
        </p:nvSpPr>
        <p:spPr/>
        <p:txBody>
          <a:bodyPr>
            <a:normAutofit fontScale="90000"/>
          </a:bodyPr>
          <a:lstStyle/>
          <a:p>
            <a:r>
              <a:rPr lang="en-IN" dirty="0"/>
              <a:t>ERROR 404 HACKING DIGITAL INDIA PART 1 CHASE</a:t>
            </a:r>
          </a:p>
        </p:txBody>
      </p:sp>
      <p:sp>
        <p:nvSpPr>
          <p:cNvPr id="3" name="Content Placeholder 2">
            <a:extLst>
              <a:ext uri="{FF2B5EF4-FFF2-40B4-BE49-F238E27FC236}">
                <a16:creationId xmlns:a16="http://schemas.microsoft.com/office/drawing/2014/main" id="{59F6D570-48A2-C8BE-8388-6760E05E4B5E}"/>
              </a:ext>
            </a:extLst>
          </p:cNvPr>
          <p:cNvSpPr>
            <a:spLocks noGrp="1"/>
          </p:cNvSpPr>
          <p:nvPr>
            <p:ph idx="1"/>
          </p:nvPr>
        </p:nvSpPr>
        <p:spPr>
          <a:xfrm>
            <a:off x="0" y="1690688"/>
            <a:ext cx="12192000" cy="5167311"/>
          </a:xfrm>
        </p:spPr>
        <p:txBody>
          <a:bodyPr>
            <a:normAutofit fontScale="85000" lnSpcReduction="20000"/>
          </a:bodyPr>
          <a:lstStyle/>
          <a:p>
            <a:pPr algn="l"/>
            <a:r>
              <a:rPr lang="en-IN" dirty="0">
                <a:latin typeface="Times New Roman" panose="02020603050405020304" pitchFamily="18" charset="0"/>
                <a:cs typeface="Times New Roman" panose="02020603050405020304" pitchFamily="18" charset="0"/>
              </a:rPr>
              <a:t>3</a:t>
            </a:r>
            <a:r>
              <a:rPr lang="en-IN" dirty="0">
                <a:solidFill>
                  <a:schemeClr val="tx1"/>
                </a:solidFill>
                <a:latin typeface="Times New Roman" panose="02020603050405020304" pitchFamily="18" charset="0"/>
                <a:cs typeface="Times New Roman" panose="02020603050405020304" pitchFamily="18" charset="0"/>
              </a:rPr>
              <a:t>. </a:t>
            </a:r>
            <a:r>
              <a:rPr lang="en-IN" b="1" i="0" u="none" strike="noStrike" baseline="0" dirty="0">
                <a:solidFill>
                  <a:schemeClr val="tx1"/>
                </a:solidFill>
                <a:latin typeface="Times New Roman" panose="02020603050405020304" pitchFamily="18" charset="0"/>
                <a:cs typeface="Times New Roman" panose="02020603050405020304" pitchFamily="18" charset="0"/>
              </a:rPr>
              <a:t>Network attacks: (</a:t>
            </a:r>
            <a:r>
              <a:rPr lang="en-IN" b="0" i="0" u="none" strike="noStrike" baseline="0" dirty="0">
                <a:solidFill>
                  <a:schemeClr val="tx1"/>
                </a:solidFill>
                <a:latin typeface="Times New Roman" panose="02020603050405020304" pitchFamily="18" charset="0"/>
                <a:cs typeface="Times New Roman" panose="02020603050405020304" pitchFamily="18" charset="0"/>
              </a:rPr>
              <a:t>MITM etc) </a:t>
            </a:r>
          </a:p>
          <a:p>
            <a:r>
              <a:rPr lang="en-US" b="0" i="0" u="none" strike="noStrike" baseline="0" dirty="0">
                <a:solidFill>
                  <a:schemeClr val="tx1"/>
                </a:solidFill>
                <a:latin typeface="Times New Roman" panose="02020603050405020304" pitchFamily="18" charset="0"/>
                <a:cs typeface="Times New Roman" panose="02020603050405020304" pitchFamily="18" charset="0"/>
              </a:rPr>
              <a:t>By bypassing the Firewall, Hacker could open anything inside our restricted internet connection. </a:t>
            </a:r>
          </a:p>
          <a:p>
            <a:r>
              <a:rPr lang="en-US" b="0" i="0" u="none" strike="noStrike" baseline="0" dirty="0">
                <a:solidFill>
                  <a:schemeClr val="tx1"/>
                </a:solidFill>
                <a:latin typeface="Times New Roman" panose="02020603050405020304" pitchFamily="18" charset="0"/>
                <a:cs typeface="Times New Roman" panose="02020603050405020304" pitchFamily="18" charset="0"/>
              </a:rPr>
              <a:t>Today, the demand for hackers is increasing. The reason being that IOT is now almost everywhere. Internet Of Things is basically the idea that all the gadgets that you have including your washing machine, smart TV, satellite receiver are all capable to running software. So why not make a network of these things? So that from one we can control the other and for them to also cooperate with each other. For </a:t>
            </a:r>
            <a:r>
              <a:rPr lang="en-US" b="0" i="0" u="none" strike="noStrike" baseline="0" dirty="0" err="1">
                <a:solidFill>
                  <a:schemeClr val="tx1"/>
                </a:solidFill>
                <a:latin typeface="Times New Roman" panose="02020603050405020304" pitchFamily="18" charset="0"/>
                <a:cs typeface="Times New Roman" panose="02020603050405020304" pitchFamily="18" charset="0"/>
              </a:rPr>
              <a:t>e.g</a:t>
            </a:r>
            <a:r>
              <a:rPr lang="en-US" b="0" i="0" u="none" strike="noStrike" baseline="0" dirty="0">
                <a:solidFill>
                  <a:schemeClr val="tx1"/>
                </a:solidFill>
                <a:latin typeface="Times New Roman" panose="02020603050405020304" pitchFamily="18" charset="0"/>
                <a:cs typeface="Times New Roman" panose="02020603050405020304" pitchFamily="18" charset="0"/>
              </a:rPr>
              <a:t>, if your phone rings, your TV volume might automatically reduce for you to be able to take that call. You might, from your phone, want to turn on your AC, fifteen minutes before you reach home. So, these are the things that people are thinking in terms of use cases. The problem with this is that by creating this connectivity, vulnerability in one device can propagate into other devices and therefore it can take over your entire system. Generally, IOTs are hacked by using MITM attacks. </a:t>
            </a:r>
          </a:p>
          <a:p>
            <a:r>
              <a:rPr lang="en-US" b="0" i="0" u="none" strike="noStrike" baseline="0" dirty="0">
                <a:solidFill>
                  <a:schemeClr val="tx1"/>
                </a:solidFill>
                <a:latin typeface="Times New Roman" panose="02020603050405020304" pitchFamily="18" charset="0"/>
                <a:cs typeface="Times New Roman" panose="02020603050405020304" pitchFamily="18" charset="0"/>
              </a:rPr>
              <a:t>The new tactic was carried out by hackers using a virus to take control of millions of personal devices connected to the internet, like home routers, DVRs, baby monitors and security cameras without their owner’s knowledge. </a:t>
            </a:r>
          </a:p>
          <a:p>
            <a:r>
              <a:rPr lang="en-US" b="0" i="0" u="none" strike="noStrike" baseline="0" dirty="0">
                <a:solidFill>
                  <a:schemeClr val="tx1"/>
                </a:solidFill>
                <a:latin typeface="Times New Roman" panose="02020603050405020304" pitchFamily="18" charset="0"/>
                <a:cs typeface="Times New Roman" panose="02020603050405020304" pitchFamily="18" charset="0"/>
              </a:rPr>
              <a:t>There are three potential cyber attacks that are the most common, one is the web application attacks, second is mobile application attacks, third is network attacks. </a:t>
            </a:r>
            <a:endParaRPr lang="en-IN" b="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0098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72C00-AA3D-93F9-DFE3-8691B47055E8}"/>
              </a:ext>
            </a:extLst>
          </p:cNvPr>
          <p:cNvSpPr>
            <a:spLocks noGrp="1"/>
          </p:cNvSpPr>
          <p:nvPr>
            <p:ph idx="1"/>
          </p:nvPr>
        </p:nvSpPr>
        <p:spPr>
          <a:xfrm>
            <a:off x="0" y="1158240"/>
            <a:ext cx="12192000" cy="5018723"/>
          </a:xfrm>
        </p:spPr>
        <p:txBody>
          <a:bodyPr/>
          <a:lstStyle/>
          <a:p>
            <a:r>
              <a:rPr lang="en-IN" dirty="0"/>
              <a:t>What is Computer System Security</a:t>
            </a:r>
          </a:p>
          <a:p>
            <a:r>
              <a:rPr lang="en-IN" dirty="0"/>
              <a:t>Components of computer security</a:t>
            </a:r>
          </a:p>
          <a:p>
            <a:r>
              <a:rPr lang="en-IN" dirty="0"/>
              <a:t>CIA </a:t>
            </a:r>
            <a:r>
              <a:rPr lang="en-IN" dirty="0" err="1"/>
              <a:t>Traid</a:t>
            </a:r>
            <a:endParaRPr lang="en-IN" dirty="0"/>
          </a:p>
          <a:p>
            <a:r>
              <a:rPr lang="en-IN" dirty="0"/>
              <a:t>Computer security threats</a:t>
            </a:r>
          </a:p>
          <a:p>
            <a:r>
              <a:rPr lang="en-IN" dirty="0"/>
              <a:t>Real life goals of computer security</a:t>
            </a:r>
          </a:p>
          <a:p>
            <a:r>
              <a:rPr lang="en-IN" dirty="0"/>
              <a:t>Cyber sample attacks</a:t>
            </a:r>
          </a:p>
          <a:p>
            <a:r>
              <a:rPr lang="en-IN" dirty="0"/>
              <a:t>Active &amp; passive Attacks</a:t>
            </a:r>
          </a:p>
        </p:txBody>
      </p:sp>
      <p:sp>
        <p:nvSpPr>
          <p:cNvPr id="5" name="Title 4">
            <a:extLst>
              <a:ext uri="{FF2B5EF4-FFF2-40B4-BE49-F238E27FC236}">
                <a16:creationId xmlns:a16="http://schemas.microsoft.com/office/drawing/2014/main" id="{9A8C6399-02B3-78D9-F4A7-C5AE4027A6D1}"/>
              </a:ext>
            </a:extLst>
          </p:cNvPr>
          <p:cNvSpPr>
            <a:spLocks noGrp="1"/>
          </p:cNvSpPr>
          <p:nvPr>
            <p:ph type="title"/>
          </p:nvPr>
        </p:nvSpPr>
        <p:spPr>
          <a:xfrm>
            <a:off x="838200" y="1"/>
            <a:ext cx="10515600" cy="1082040"/>
          </a:xfrm>
        </p:spPr>
        <p:txBody>
          <a:bodyPr>
            <a:normAutofit/>
          </a:bodyPr>
          <a:lstStyle/>
          <a:p>
            <a:r>
              <a:rPr lang="en-IN" dirty="0"/>
              <a:t>Topics to be discussed in unit-1</a:t>
            </a:r>
          </a:p>
        </p:txBody>
      </p:sp>
    </p:spTree>
    <p:extLst>
      <p:ext uri="{BB962C8B-B14F-4D97-AF65-F5344CB8AC3E}">
        <p14:creationId xmlns:p14="http://schemas.microsoft.com/office/powerpoint/2010/main" val="90685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Computer System Security</a:t>
            </a:r>
            <a:endParaRPr lang="en-IN" dirty="0"/>
          </a:p>
        </p:txBody>
      </p:sp>
      <p:sp>
        <p:nvSpPr>
          <p:cNvPr id="3" name="Content Placeholder 2"/>
          <p:cNvSpPr>
            <a:spLocks noGrp="1"/>
          </p:cNvSpPr>
          <p:nvPr>
            <p:ph idx="1"/>
          </p:nvPr>
        </p:nvSpPr>
        <p:spPr/>
        <p:txBody>
          <a:bodyPr/>
          <a:lstStyle/>
          <a:p>
            <a:pPr marL="0" indent="0">
              <a:buNone/>
            </a:pPr>
            <a:r>
              <a:rPr lang="en-US" dirty="0"/>
              <a:t>Three basic security concepts important to information on the internet are </a:t>
            </a:r>
          </a:p>
          <a:p>
            <a:pPr marL="0" indent="0">
              <a:buNone/>
            </a:pPr>
            <a:r>
              <a:rPr lang="en-US" dirty="0"/>
              <a:t>-Confidentiality</a:t>
            </a:r>
          </a:p>
          <a:p>
            <a:pPr marL="0" indent="0">
              <a:buNone/>
            </a:pPr>
            <a:r>
              <a:rPr lang="en-US" dirty="0"/>
              <a:t>-Integrity </a:t>
            </a:r>
          </a:p>
          <a:p>
            <a:pPr marL="0" indent="0">
              <a:buNone/>
            </a:pPr>
            <a:r>
              <a:rPr lang="en-US" dirty="0"/>
              <a:t>-Availability.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832" y="2444209"/>
            <a:ext cx="4276725" cy="2895600"/>
          </a:xfrm>
          <a:prstGeom prst="rect">
            <a:avLst/>
          </a:prstGeom>
        </p:spPr>
      </p:pic>
    </p:spTree>
    <p:extLst>
      <p:ext uri="{BB962C8B-B14F-4D97-AF65-F5344CB8AC3E}">
        <p14:creationId xmlns:p14="http://schemas.microsoft.com/office/powerpoint/2010/main" val="370920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4727-0624-1BD9-E3F3-5CF905D9BB4C}"/>
              </a:ext>
            </a:extLst>
          </p:cNvPr>
          <p:cNvSpPr>
            <a:spLocks noGrp="1"/>
          </p:cNvSpPr>
          <p:nvPr>
            <p:ph type="title"/>
          </p:nvPr>
        </p:nvSpPr>
        <p:spPr/>
        <p:txBody>
          <a:bodyPr/>
          <a:lstStyle/>
          <a:p>
            <a:r>
              <a:rPr lang="en-IN" dirty="0"/>
              <a:t>Sample Attacks </a:t>
            </a:r>
          </a:p>
        </p:txBody>
      </p:sp>
      <p:sp>
        <p:nvSpPr>
          <p:cNvPr id="3" name="Content Placeholder 2">
            <a:extLst>
              <a:ext uri="{FF2B5EF4-FFF2-40B4-BE49-F238E27FC236}">
                <a16:creationId xmlns:a16="http://schemas.microsoft.com/office/drawing/2014/main" id="{4968DC7C-6B30-96EF-3D02-5CFCFF23A708}"/>
              </a:ext>
            </a:extLst>
          </p:cNvPr>
          <p:cNvSpPr>
            <a:spLocks noGrp="1"/>
          </p:cNvSpPr>
          <p:nvPr>
            <p:ph idx="1"/>
          </p:nvPr>
        </p:nvSpPr>
        <p:spPr>
          <a:xfrm>
            <a:off x="196645" y="1445342"/>
            <a:ext cx="11157155" cy="5515897"/>
          </a:xfrm>
        </p:spPr>
        <p:txBody>
          <a:bodyPr>
            <a:normAutofit/>
          </a:bodyPr>
          <a:lstStyle/>
          <a:p>
            <a:r>
              <a:rPr lang="en-US" b="0" i="0" u="none" strike="noStrike" baseline="0" dirty="0">
                <a:solidFill>
                  <a:schemeClr val="tx1"/>
                </a:solidFill>
                <a:latin typeface="Times New Roman" panose="02020603050405020304" pitchFamily="18" charset="0"/>
              </a:rPr>
              <a:t>In computer and computer networks an attack is any attempt to destroy, expose, alter, disable, steal or gain unauthorized access to or make unauthorized use of an asset. A computer attack may be defined as actions directed against computer systems to disrupt equipment operations, change processing control, or corrupt stored data. </a:t>
            </a:r>
          </a:p>
          <a:p>
            <a:r>
              <a:rPr lang="en-US" b="0" i="0" u="none" strike="noStrike" baseline="0" dirty="0">
                <a:solidFill>
                  <a:schemeClr val="tx1"/>
                </a:solidFill>
                <a:latin typeface="Times New Roman" panose="02020603050405020304" pitchFamily="18" charset="0"/>
              </a:rPr>
              <a:t>Different attack methods target different vulnerabilities and involve different types of weapons, and several may be within the current capabilities of some terrorist groups. </a:t>
            </a:r>
          </a:p>
          <a:p>
            <a:r>
              <a:rPr lang="en-US" b="0" i="0" u="none" strike="noStrike" baseline="0" dirty="0">
                <a:solidFill>
                  <a:schemeClr val="tx1"/>
                </a:solidFill>
                <a:latin typeface="Times New Roman" panose="02020603050405020304" pitchFamily="18" charset="0"/>
              </a:rPr>
              <a:t>"Passive" when a network intruder intercepts data traveling through the network, and "Active" in which an intruder initiates commands to disrupt the network's normal operation </a:t>
            </a:r>
            <a:endParaRPr lang="en-IN" dirty="0">
              <a:solidFill>
                <a:schemeClr val="tx1"/>
              </a:solidFill>
            </a:endParaRPr>
          </a:p>
        </p:txBody>
      </p:sp>
    </p:spTree>
    <p:extLst>
      <p:ext uri="{BB962C8B-B14F-4D97-AF65-F5344CB8AC3E}">
        <p14:creationId xmlns:p14="http://schemas.microsoft.com/office/powerpoint/2010/main" val="363872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Active and Passive attacks in Information Security</a:t>
            </a:r>
          </a:p>
        </p:txBody>
      </p:sp>
      <p:sp>
        <p:nvSpPr>
          <p:cNvPr id="3" name="Content Placeholder 2"/>
          <p:cNvSpPr>
            <a:spLocks noGrp="1"/>
          </p:cNvSpPr>
          <p:nvPr>
            <p:ph idx="1"/>
          </p:nvPr>
        </p:nvSpPr>
        <p:spPr/>
        <p:txBody>
          <a:bodyPr/>
          <a:lstStyle/>
          <a:p>
            <a:r>
              <a:rPr lang="en-US" dirty="0"/>
              <a:t>Active Attacks</a:t>
            </a:r>
          </a:p>
          <a:p>
            <a:r>
              <a:rPr lang="en-US" dirty="0"/>
              <a:t>Passive Attacks</a:t>
            </a:r>
            <a:endParaRPr lang="en-IN" dirty="0"/>
          </a:p>
        </p:txBody>
      </p:sp>
    </p:spTree>
    <p:extLst>
      <p:ext uri="{BB962C8B-B14F-4D97-AF65-F5344CB8AC3E}">
        <p14:creationId xmlns:p14="http://schemas.microsoft.com/office/powerpoint/2010/main" val="412366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Attacks</a:t>
            </a:r>
            <a:endParaRPr lang="en-IN" dirty="0"/>
          </a:p>
        </p:txBody>
      </p:sp>
      <p:sp>
        <p:nvSpPr>
          <p:cNvPr id="3" name="Content Placeholder 2"/>
          <p:cNvSpPr>
            <a:spLocks noGrp="1"/>
          </p:cNvSpPr>
          <p:nvPr>
            <p:ph idx="1"/>
          </p:nvPr>
        </p:nvSpPr>
        <p:spPr>
          <a:xfrm>
            <a:off x="1120000" y="1825624"/>
            <a:ext cx="10233800" cy="5032375"/>
          </a:xfrm>
        </p:spPr>
        <p:txBody>
          <a:bodyPr>
            <a:normAutofit/>
          </a:bodyPr>
          <a:lstStyle/>
          <a:p>
            <a:r>
              <a:rPr lang="en-US" b="1" dirty="0"/>
              <a:t>Active attacks:</a:t>
            </a:r>
            <a:r>
              <a:rPr lang="en-US" dirty="0"/>
              <a:t> </a:t>
            </a:r>
          </a:p>
          <a:p>
            <a:pPr marL="0" indent="0" algn="just">
              <a:buNone/>
            </a:pPr>
            <a:r>
              <a:rPr lang="en-US" dirty="0"/>
              <a:t>An Active attack attempts to alter system resources or effect their operations. Active attack involve some modification of the data stream or creation of false statement.</a:t>
            </a:r>
          </a:p>
          <a:p>
            <a:pPr marL="0" indent="0">
              <a:buNone/>
            </a:pPr>
            <a:endParaRPr lang="en-US" dirty="0"/>
          </a:p>
          <a:p>
            <a:r>
              <a:rPr lang="en-US" dirty="0"/>
              <a:t>Passive attacks: </a:t>
            </a:r>
          </a:p>
          <a:p>
            <a:pPr marL="0" indent="0" algn="just">
              <a:buNone/>
            </a:pPr>
            <a:r>
              <a:rPr lang="en-US" dirty="0"/>
              <a:t>Passive attack attempts to learn or make use of information from the system but does not affect system resources. Passive Attacks are in the nature of eavesdropping on or monitoring of transmission. The goal of the opponent is to obtain information is being transmitted.</a:t>
            </a:r>
          </a:p>
          <a:p>
            <a:pPr marL="0" indent="0">
              <a:buNone/>
            </a:pPr>
            <a:endParaRPr lang="en-IN" dirty="0"/>
          </a:p>
        </p:txBody>
      </p:sp>
    </p:spTree>
    <p:extLst>
      <p:ext uri="{BB962C8B-B14F-4D97-AF65-F5344CB8AC3E}">
        <p14:creationId xmlns:p14="http://schemas.microsoft.com/office/powerpoint/2010/main" val="314859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attacks are as following:</a:t>
            </a:r>
            <a:endParaRPr lang="en-IN" dirty="0"/>
          </a:p>
        </p:txBody>
      </p:sp>
      <p:pic>
        <p:nvPicPr>
          <p:cNvPr id="5" name="Content Placeholder 4">
            <a:extLst>
              <a:ext uri="{FF2B5EF4-FFF2-40B4-BE49-F238E27FC236}">
                <a16:creationId xmlns:a16="http://schemas.microsoft.com/office/drawing/2014/main" id="{23178F6B-0F93-6C60-673E-992084B12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0482"/>
            <a:ext cx="5993744" cy="5457518"/>
          </a:xfrm>
        </p:spPr>
      </p:pic>
      <p:pic>
        <p:nvPicPr>
          <p:cNvPr id="11" name="Picture 10">
            <a:extLst>
              <a:ext uri="{FF2B5EF4-FFF2-40B4-BE49-F238E27FC236}">
                <a16:creationId xmlns:a16="http://schemas.microsoft.com/office/drawing/2014/main" id="{7AB77575-F232-8B94-9A7C-B60F36DAD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744" y="1400482"/>
            <a:ext cx="6090101" cy="2591415"/>
          </a:xfrm>
          <a:prstGeom prst="rect">
            <a:avLst/>
          </a:prstGeom>
        </p:spPr>
      </p:pic>
      <p:pic>
        <p:nvPicPr>
          <p:cNvPr id="13" name="Picture 12">
            <a:extLst>
              <a:ext uri="{FF2B5EF4-FFF2-40B4-BE49-F238E27FC236}">
                <a16:creationId xmlns:a16="http://schemas.microsoft.com/office/drawing/2014/main" id="{1A1B5E3B-0CAA-F006-310B-B31D6F077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744" y="3991896"/>
            <a:ext cx="6090100" cy="2866103"/>
          </a:xfrm>
          <a:prstGeom prst="rect">
            <a:avLst/>
          </a:prstGeom>
        </p:spPr>
      </p:pic>
    </p:spTree>
    <p:extLst>
      <p:ext uri="{BB962C8B-B14F-4D97-AF65-F5344CB8AC3E}">
        <p14:creationId xmlns:p14="http://schemas.microsoft.com/office/powerpoint/2010/main" val="384083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Masquerade </a:t>
            </a:r>
            <a:endParaRPr lang="en-IN" dirty="0"/>
          </a:p>
        </p:txBody>
      </p:sp>
      <p:sp>
        <p:nvSpPr>
          <p:cNvPr id="3" name="Content Placeholder 2"/>
          <p:cNvSpPr>
            <a:spLocks noGrp="1"/>
          </p:cNvSpPr>
          <p:nvPr>
            <p:ph idx="1"/>
          </p:nvPr>
        </p:nvSpPr>
        <p:spPr>
          <a:xfrm>
            <a:off x="1120000" y="1825624"/>
            <a:ext cx="3701382" cy="4893831"/>
          </a:xfrm>
        </p:spPr>
        <p:txBody>
          <a:bodyPr/>
          <a:lstStyle/>
          <a:p>
            <a:pPr marL="0" indent="0">
              <a:buNone/>
            </a:pPr>
            <a:r>
              <a:rPr lang="en-US" dirty="0"/>
              <a:t>Masquerade attack takes place when one entity pretends to be different entity. A Masquerade attack involves one of the other form of active attacks.</a:t>
            </a:r>
            <a:endParaRPr lang="en-IN" dirty="0"/>
          </a:p>
        </p:txBody>
      </p:sp>
      <p:pic>
        <p:nvPicPr>
          <p:cNvPr id="4" name="Picture 3"/>
          <p:cNvPicPr>
            <a:picLocks noChangeAspect="1"/>
          </p:cNvPicPr>
          <p:nvPr/>
        </p:nvPicPr>
        <p:blipFill>
          <a:blip r:embed="rId2"/>
          <a:stretch>
            <a:fillRect/>
          </a:stretch>
        </p:blipFill>
        <p:spPr>
          <a:xfrm>
            <a:off x="4996874" y="1690688"/>
            <a:ext cx="6885796" cy="3709988"/>
          </a:xfrm>
          <a:prstGeom prst="rect">
            <a:avLst/>
          </a:prstGeom>
        </p:spPr>
      </p:pic>
    </p:spTree>
    <p:extLst>
      <p:ext uri="{BB962C8B-B14F-4D97-AF65-F5344CB8AC3E}">
        <p14:creationId xmlns:p14="http://schemas.microsoft.com/office/powerpoint/2010/main" val="368030091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8247290747134A8268D3B753765640" ma:contentTypeVersion="5" ma:contentTypeDescription="Create a new document." ma:contentTypeScope="" ma:versionID="931769a3fd321c52f2de6b917e2851f6">
  <xsd:schema xmlns:xsd="http://www.w3.org/2001/XMLSchema" xmlns:xs="http://www.w3.org/2001/XMLSchema" xmlns:p="http://schemas.microsoft.com/office/2006/metadata/properties" xmlns:ns2="5aa4a6fa-8835-417d-b96f-52731fc3c81f" targetNamespace="http://schemas.microsoft.com/office/2006/metadata/properties" ma:root="true" ma:fieldsID="59a4774c64636c6531b22f151f0cbd3f" ns2:_="">
    <xsd:import namespace="5aa4a6fa-8835-417d-b96f-52731fc3c81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a4a6fa-8835-417d-b96f-52731fc3c8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C08F4-A98C-4790-AFFB-6546E19D87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911F34-46F4-4D1F-A0BD-7C56B8E09B6D}">
  <ds:schemaRefs>
    <ds:schemaRef ds:uri="http://schemas.microsoft.com/sharepoint/v3/contenttype/forms"/>
  </ds:schemaRefs>
</ds:datastoreItem>
</file>

<file path=customXml/itemProps3.xml><?xml version="1.0" encoding="utf-8"?>
<ds:datastoreItem xmlns:ds="http://schemas.openxmlformats.org/officeDocument/2006/customXml" ds:itemID="{4ECDB777-22BA-48AD-8293-20B821EF3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a4a6fa-8835-417d-b96f-52731fc3c8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TM04033923[[fn=Depth]]</Template>
  <TotalTime>566</TotalTime>
  <Words>1784</Words>
  <Application>Microsoft Office PowerPoint</Application>
  <PresentationFormat>Widescreen</PresentationFormat>
  <Paragraphs>107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Depth</vt:lpstr>
      <vt:lpstr>UNIT-1 CSS</vt:lpstr>
      <vt:lpstr>PowerPoint Presentation</vt:lpstr>
      <vt:lpstr>Topics to be discussed in unit-1</vt:lpstr>
      <vt:lpstr>What is Computer System Security</vt:lpstr>
      <vt:lpstr>Sample Attacks </vt:lpstr>
      <vt:lpstr>Active and Passive attacks in Information Security</vt:lpstr>
      <vt:lpstr>Active Attacks</vt:lpstr>
      <vt:lpstr>Types of attacks are as following:</vt:lpstr>
      <vt:lpstr>1. Masquerade </vt:lpstr>
      <vt:lpstr>2. Modification of messages</vt:lpstr>
      <vt:lpstr>3. Repudiation </vt:lpstr>
      <vt:lpstr>4.Replay</vt:lpstr>
      <vt:lpstr>5.Denial of Service –</vt:lpstr>
      <vt:lpstr>Passive attacks</vt:lpstr>
      <vt:lpstr>Types of passive attacks</vt:lpstr>
      <vt:lpstr>1.The release of message content </vt:lpstr>
      <vt:lpstr>2.Traffic analysis</vt:lpstr>
      <vt:lpstr>The Marketplace for vulnerabilities</vt:lpstr>
      <vt:lpstr>The Marketplace for vulnerabilities</vt:lpstr>
      <vt:lpstr>The Marketplace for vulnerabilities</vt:lpstr>
      <vt:lpstr>The Marketplace for vulnerabilities</vt:lpstr>
      <vt:lpstr>ERROR 404 HACKING DIGITAL INDIA PART 1 CHASE</vt:lpstr>
      <vt:lpstr>ERROR 404 HACKING DIGITAL INDIA PART 1 CHASE</vt:lpstr>
      <vt:lpstr>ERROR 404 HACKING DIGITAL INDIA PART 1 CHASE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CSS</dc:title>
  <dc:creator>pc</dc:creator>
  <cp:lastModifiedBy>SHREYA .</cp:lastModifiedBy>
  <cp:revision>22</cp:revision>
  <dcterms:created xsi:type="dcterms:W3CDTF">2021-09-13T14:40:12Z</dcterms:created>
  <dcterms:modified xsi:type="dcterms:W3CDTF">2023-07-23T05:41:25Z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0x010100B28247290747134A8268D3B753765640</vt:lpwstr>
  </property>
</Properties>
</file>