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4" r:id="rId4"/>
    <p:sldId id="258" r:id="rId5"/>
    <p:sldId id="284" r:id="rId6"/>
    <p:sldId id="285" r:id="rId7"/>
    <p:sldId id="275" r:id="rId8"/>
    <p:sldId id="277" r:id="rId9"/>
    <p:sldId id="278" r:id="rId10"/>
    <p:sldId id="279" r:id="rId11"/>
    <p:sldId id="280" r:id="rId12"/>
    <p:sldId id="281" r:id="rId13"/>
    <p:sldId id="271" r:id="rId14"/>
    <p:sldId id="272" r:id="rId15"/>
    <p:sldId id="273" r:id="rId16"/>
    <p:sldId id="282" r:id="rId17"/>
    <p:sldId id="283"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1C4252-9226-4FF1-955C-F4AA5A87F439}"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87CED0-FDC7-439E-A54E-F605A8B30A91}" type="slidenum">
              <a:rPr lang="en-IN" smtClean="0"/>
              <a:t>‹#›</a:t>
            </a:fld>
            <a:endParaRPr lang="en-IN"/>
          </a:p>
        </p:txBody>
      </p:sp>
    </p:spTree>
    <p:extLst>
      <p:ext uri="{BB962C8B-B14F-4D97-AF65-F5344CB8AC3E}">
        <p14:creationId xmlns:p14="http://schemas.microsoft.com/office/powerpoint/2010/main" val="971327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1C4252-9226-4FF1-955C-F4AA5A87F439}" type="datetimeFigureOut">
              <a:rPr lang="en-IN" smtClean="0"/>
              <a:t>15-05-2023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87CED0-FDC7-439E-A54E-F605A8B30A91}" type="slidenum">
              <a:rPr lang="en-IN" smtClean="0"/>
              <a:t>‹#›</a:t>
            </a:fld>
            <a:endParaRPr lang="en-IN"/>
          </a:p>
        </p:txBody>
      </p:sp>
    </p:spTree>
    <p:extLst>
      <p:ext uri="{BB962C8B-B14F-4D97-AF65-F5344CB8AC3E}">
        <p14:creationId xmlns:p14="http://schemas.microsoft.com/office/powerpoint/2010/main" val="354087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1C4252-9226-4FF1-955C-F4AA5A87F439}"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87CED0-FDC7-439E-A54E-F605A8B30A91}" type="slidenum">
              <a:rPr lang="en-IN" smtClean="0"/>
              <a:t>‹#›</a:t>
            </a:fld>
            <a:endParaRPr lang="en-IN"/>
          </a:p>
        </p:txBody>
      </p:sp>
    </p:spTree>
    <p:extLst>
      <p:ext uri="{BB962C8B-B14F-4D97-AF65-F5344CB8AC3E}">
        <p14:creationId xmlns:p14="http://schemas.microsoft.com/office/powerpoint/2010/main" val="763432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1C4252-9226-4FF1-955C-F4AA5A87F439}"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87CED0-FDC7-439E-A54E-F605A8B30A9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9466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1C4252-9226-4FF1-955C-F4AA5A87F439}"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87CED0-FDC7-439E-A54E-F605A8B30A91}" type="slidenum">
              <a:rPr lang="en-IN" smtClean="0"/>
              <a:t>‹#›</a:t>
            </a:fld>
            <a:endParaRPr lang="en-IN"/>
          </a:p>
        </p:txBody>
      </p:sp>
    </p:spTree>
    <p:extLst>
      <p:ext uri="{BB962C8B-B14F-4D97-AF65-F5344CB8AC3E}">
        <p14:creationId xmlns:p14="http://schemas.microsoft.com/office/powerpoint/2010/main" val="13477199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1C4252-9226-4FF1-955C-F4AA5A87F439}" type="datetimeFigureOut">
              <a:rPr lang="en-IN" smtClean="0"/>
              <a:t>15-05-2023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87CED0-FDC7-439E-A54E-F605A8B30A91}" type="slidenum">
              <a:rPr lang="en-IN" smtClean="0"/>
              <a:t>‹#›</a:t>
            </a:fld>
            <a:endParaRPr lang="en-IN"/>
          </a:p>
        </p:txBody>
      </p:sp>
    </p:spTree>
    <p:extLst>
      <p:ext uri="{BB962C8B-B14F-4D97-AF65-F5344CB8AC3E}">
        <p14:creationId xmlns:p14="http://schemas.microsoft.com/office/powerpoint/2010/main" val="1182554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1C4252-9226-4FF1-955C-F4AA5A87F439}" type="datetimeFigureOut">
              <a:rPr lang="en-IN" smtClean="0"/>
              <a:t>15-05-2023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87CED0-FDC7-439E-A54E-F605A8B30A91}" type="slidenum">
              <a:rPr lang="en-IN" smtClean="0"/>
              <a:t>‹#›</a:t>
            </a:fld>
            <a:endParaRPr lang="en-IN"/>
          </a:p>
        </p:txBody>
      </p:sp>
    </p:spTree>
    <p:extLst>
      <p:ext uri="{BB962C8B-B14F-4D97-AF65-F5344CB8AC3E}">
        <p14:creationId xmlns:p14="http://schemas.microsoft.com/office/powerpoint/2010/main" val="20475295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1C4252-9226-4FF1-955C-F4AA5A87F439}"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87CED0-FDC7-439E-A54E-F605A8B30A91}" type="slidenum">
              <a:rPr lang="en-IN" smtClean="0"/>
              <a:t>‹#›</a:t>
            </a:fld>
            <a:endParaRPr lang="en-IN"/>
          </a:p>
        </p:txBody>
      </p:sp>
    </p:spTree>
    <p:extLst>
      <p:ext uri="{BB962C8B-B14F-4D97-AF65-F5344CB8AC3E}">
        <p14:creationId xmlns:p14="http://schemas.microsoft.com/office/powerpoint/2010/main" val="2525225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1C4252-9226-4FF1-955C-F4AA5A87F439}"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87CED0-FDC7-439E-A54E-F605A8B30A91}" type="slidenum">
              <a:rPr lang="en-IN" smtClean="0"/>
              <a:t>‹#›</a:t>
            </a:fld>
            <a:endParaRPr lang="en-IN"/>
          </a:p>
        </p:txBody>
      </p:sp>
    </p:spTree>
    <p:extLst>
      <p:ext uri="{BB962C8B-B14F-4D97-AF65-F5344CB8AC3E}">
        <p14:creationId xmlns:p14="http://schemas.microsoft.com/office/powerpoint/2010/main" val="318939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1C4252-9226-4FF1-955C-F4AA5A87F439}"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87CED0-FDC7-439E-A54E-F605A8B30A91}" type="slidenum">
              <a:rPr lang="en-IN" smtClean="0"/>
              <a:t>‹#›</a:t>
            </a:fld>
            <a:endParaRPr lang="en-IN"/>
          </a:p>
        </p:txBody>
      </p:sp>
    </p:spTree>
    <p:extLst>
      <p:ext uri="{BB962C8B-B14F-4D97-AF65-F5344CB8AC3E}">
        <p14:creationId xmlns:p14="http://schemas.microsoft.com/office/powerpoint/2010/main" val="2361628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1C4252-9226-4FF1-955C-F4AA5A87F439}"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87CED0-FDC7-439E-A54E-F605A8B30A91}" type="slidenum">
              <a:rPr lang="en-IN" smtClean="0"/>
              <a:t>‹#›</a:t>
            </a:fld>
            <a:endParaRPr lang="en-IN"/>
          </a:p>
        </p:txBody>
      </p:sp>
    </p:spTree>
    <p:extLst>
      <p:ext uri="{BB962C8B-B14F-4D97-AF65-F5344CB8AC3E}">
        <p14:creationId xmlns:p14="http://schemas.microsoft.com/office/powerpoint/2010/main" val="2059819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1C4252-9226-4FF1-955C-F4AA5A87F439}" type="datetimeFigureOut">
              <a:rPr lang="en-IN" smtClean="0"/>
              <a:t>15-05-2023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87CED0-FDC7-439E-A54E-F605A8B30A91}" type="slidenum">
              <a:rPr lang="en-IN" smtClean="0"/>
              <a:t>‹#›</a:t>
            </a:fld>
            <a:endParaRPr lang="en-IN"/>
          </a:p>
        </p:txBody>
      </p:sp>
    </p:spTree>
    <p:extLst>
      <p:ext uri="{BB962C8B-B14F-4D97-AF65-F5344CB8AC3E}">
        <p14:creationId xmlns:p14="http://schemas.microsoft.com/office/powerpoint/2010/main" val="3435351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1C4252-9226-4FF1-955C-F4AA5A87F439}" type="datetimeFigureOut">
              <a:rPr lang="en-IN" smtClean="0"/>
              <a:t>15-05-2023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87CED0-FDC7-439E-A54E-F605A8B30A91}" type="slidenum">
              <a:rPr lang="en-IN" smtClean="0"/>
              <a:t>‹#›</a:t>
            </a:fld>
            <a:endParaRPr lang="en-IN"/>
          </a:p>
        </p:txBody>
      </p:sp>
    </p:spTree>
    <p:extLst>
      <p:ext uri="{BB962C8B-B14F-4D97-AF65-F5344CB8AC3E}">
        <p14:creationId xmlns:p14="http://schemas.microsoft.com/office/powerpoint/2010/main" val="3079182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1C4252-9226-4FF1-955C-F4AA5A87F439}" type="datetimeFigureOut">
              <a:rPr lang="en-IN" smtClean="0"/>
              <a:t>15-05-2023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387CED0-FDC7-439E-A54E-F605A8B30A91}" type="slidenum">
              <a:rPr lang="en-IN" smtClean="0"/>
              <a:t>‹#›</a:t>
            </a:fld>
            <a:endParaRPr lang="en-IN"/>
          </a:p>
        </p:txBody>
      </p:sp>
    </p:spTree>
    <p:extLst>
      <p:ext uri="{BB962C8B-B14F-4D97-AF65-F5344CB8AC3E}">
        <p14:creationId xmlns:p14="http://schemas.microsoft.com/office/powerpoint/2010/main" val="362910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1C4252-9226-4FF1-955C-F4AA5A87F439}" type="datetimeFigureOut">
              <a:rPr lang="en-IN" smtClean="0"/>
              <a:t>15-05-2023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387CED0-FDC7-439E-A54E-F605A8B30A91}" type="slidenum">
              <a:rPr lang="en-IN" smtClean="0"/>
              <a:t>‹#›</a:t>
            </a:fld>
            <a:endParaRPr lang="en-IN"/>
          </a:p>
        </p:txBody>
      </p:sp>
    </p:spTree>
    <p:extLst>
      <p:ext uri="{BB962C8B-B14F-4D97-AF65-F5344CB8AC3E}">
        <p14:creationId xmlns:p14="http://schemas.microsoft.com/office/powerpoint/2010/main" val="1356582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1C4252-9226-4FF1-955C-F4AA5A87F439}" type="datetimeFigureOut">
              <a:rPr lang="en-IN" smtClean="0"/>
              <a:t>15-05-2023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387CED0-FDC7-439E-A54E-F605A8B30A91}" type="slidenum">
              <a:rPr lang="en-IN" smtClean="0"/>
              <a:t>‹#›</a:t>
            </a:fld>
            <a:endParaRPr lang="en-IN"/>
          </a:p>
        </p:txBody>
      </p:sp>
    </p:spTree>
    <p:extLst>
      <p:ext uri="{BB962C8B-B14F-4D97-AF65-F5344CB8AC3E}">
        <p14:creationId xmlns:p14="http://schemas.microsoft.com/office/powerpoint/2010/main" val="4097629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1C4252-9226-4FF1-955C-F4AA5A87F439}" type="datetimeFigureOut">
              <a:rPr lang="en-IN" smtClean="0"/>
              <a:t>15-05-2023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87CED0-FDC7-439E-A54E-F605A8B30A91}" type="slidenum">
              <a:rPr lang="en-IN" smtClean="0"/>
              <a:t>‹#›</a:t>
            </a:fld>
            <a:endParaRPr lang="en-IN"/>
          </a:p>
        </p:txBody>
      </p:sp>
    </p:spTree>
    <p:extLst>
      <p:ext uri="{BB962C8B-B14F-4D97-AF65-F5344CB8AC3E}">
        <p14:creationId xmlns:p14="http://schemas.microsoft.com/office/powerpoint/2010/main" val="3970184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1C4252-9226-4FF1-955C-F4AA5A87F439}" type="datetimeFigureOut">
              <a:rPr lang="en-IN" smtClean="0"/>
              <a:t>15-05-2023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387CED0-FDC7-439E-A54E-F605A8B30A91}" type="slidenum">
              <a:rPr lang="en-IN" smtClean="0"/>
              <a:t>‹#›</a:t>
            </a:fld>
            <a:endParaRPr lang="en-IN"/>
          </a:p>
        </p:txBody>
      </p:sp>
    </p:spTree>
    <p:extLst>
      <p:ext uri="{BB962C8B-B14F-4D97-AF65-F5344CB8AC3E}">
        <p14:creationId xmlns:p14="http://schemas.microsoft.com/office/powerpoint/2010/main" val="37184832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1447801"/>
            <a:ext cx="10673251" cy="1905000"/>
          </a:xfrm>
        </p:spPr>
        <p:txBody>
          <a:bodyPr/>
          <a:lstStyle/>
          <a:p>
            <a:pPr algn="ctr"/>
            <a:r>
              <a:rPr lang="en-US" dirty="0"/>
              <a:t>Confidentiality Policies</a:t>
            </a:r>
            <a:endParaRPr lang="en-IN" dirty="0"/>
          </a:p>
        </p:txBody>
      </p:sp>
      <p:sp>
        <p:nvSpPr>
          <p:cNvPr id="3" name="Subtitle 2"/>
          <p:cNvSpPr>
            <a:spLocks noGrp="1"/>
          </p:cNvSpPr>
          <p:nvPr>
            <p:ph type="subTitle" idx="1"/>
          </p:nvPr>
        </p:nvSpPr>
        <p:spPr>
          <a:xfrm>
            <a:off x="6882581" y="4777380"/>
            <a:ext cx="5201264" cy="861420"/>
          </a:xfrm>
        </p:spPr>
        <p:txBody>
          <a:bodyPr/>
          <a:lstStyle/>
          <a:p>
            <a:r>
              <a:rPr lang="en-IN" dirty="0"/>
              <a:t>							- Ms. Shreya</a:t>
            </a:r>
          </a:p>
        </p:txBody>
      </p:sp>
    </p:spTree>
    <p:extLst>
      <p:ext uri="{BB962C8B-B14F-4D97-AF65-F5344CB8AC3E}">
        <p14:creationId xmlns:p14="http://schemas.microsoft.com/office/powerpoint/2010/main" val="433197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374C7-D1F5-C158-12C9-85BCB5BA4069}"/>
              </a:ext>
            </a:extLst>
          </p:cNvPr>
          <p:cNvSpPr>
            <a:spLocks noGrp="1"/>
          </p:cNvSpPr>
          <p:nvPr>
            <p:ph type="title"/>
          </p:nvPr>
        </p:nvSpPr>
        <p:spPr>
          <a:xfrm>
            <a:off x="646111" y="452718"/>
            <a:ext cx="9404723" cy="1031953"/>
          </a:xfrm>
        </p:spPr>
        <p:txBody>
          <a:bodyPr/>
          <a:lstStyle/>
          <a:p>
            <a:r>
              <a:rPr lang="en-IN" sz="4400" b="1" i="0" u="none" strike="noStrike" baseline="0" dirty="0">
                <a:latin typeface="Calibri-Bold"/>
              </a:rPr>
              <a:t>Format String attack</a:t>
            </a:r>
            <a:endParaRPr lang="en-IN" sz="4400" dirty="0"/>
          </a:p>
        </p:txBody>
      </p:sp>
      <p:sp>
        <p:nvSpPr>
          <p:cNvPr id="3" name="Content Placeholder 2">
            <a:extLst>
              <a:ext uri="{FF2B5EF4-FFF2-40B4-BE49-F238E27FC236}">
                <a16:creationId xmlns:a16="http://schemas.microsoft.com/office/drawing/2014/main" id="{E495F303-3C5D-BB52-5F70-7BB04C3B3E75}"/>
              </a:ext>
            </a:extLst>
          </p:cNvPr>
          <p:cNvSpPr>
            <a:spLocks noGrp="1"/>
          </p:cNvSpPr>
          <p:nvPr>
            <p:ph idx="1"/>
          </p:nvPr>
        </p:nvSpPr>
        <p:spPr>
          <a:xfrm>
            <a:off x="147484" y="1268361"/>
            <a:ext cx="11867535" cy="5589639"/>
          </a:xfrm>
        </p:spPr>
        <p:txBody>
          <a:bodyPr>
            <a:normAutofit/>
          </a:bodyPr>
          <a:lstStyle/>
          <a:p>
            <a:pPr algn="l"/>
            <a:r>
              <a:rPr lang="en-US" sz="2200" b="0" i="0" u="none" strike="noStrike" baseline="0" dirty="0">
                <a:latin typeface="Calibri" panose="020F0502020204030204" pitchFamily="34" charset="0"/>
                <a:ea typeface="Calibri" panose="020F0502020204030204" pitchFamily="34" charset="0"/>
                <a:cs typeface="Calibri" panose="020F0502020204030204" pitchFamily="34" charset="0"/>
              </a:rPr>
              <a:t>This is because the computer recognizes the input value as a formatting character rather </a:t>
            </a:r>
            <a:r>
              <a:rPr lang="en-IN" sz="2200" b="0" i="0" u="none" strike="noStrike" baseline="0" dirty="0">
                <a:latin typeface="Calibri" panose="020F0502020204030204" pitchFamily="34" charset="0"/>
                <a:ea typeface="Calibri" panose="020F0502020204030204" pitchFamily="34" charset="0"/>
                <a:cs typeface="Calibri" panose="020F0502020204030204" pitchFamily="34" charset="0"/>
              </a:rPr>
              <a:t>than a character .</a:t>
            </a:r>
          </a:p>
          <a:p>
            <a:pPr algn="l"/>
            <a:r>
              <a:rPr lang="en-US" sz="2200" b="0" i="0" u="none" strike="noStrike" baseline="0" dirty="0">
                <a:latin typeface="Calibri" panose="020F0502020204030204" pitchFamily="34" charset="0"/>
                <a:ea typeface="Calibri" panose="020F0502020204030204" pitchFamily="34" charset="0"/>
                <a:cs typeface="Calibri" panose="020F0502020204030204" pitchFamily="34" charset="0"/>
              </a:rPr>
              <a:t>Format string attack generates an error when a developer accidentally writes a </a:t>
            </a:r>
            <a:r>
              <a:rPr lang="en-US" sz="2200" b="0" i="0" u="none" strike="noStrike" baseline="0" dirty="0" err="1">
                <a:latin typeface="Calibri" panose="020F0502020204030204" pitchFamily="34" charset="0"/>
                <a:ea typeface="Calibri" panose="020F0502020204030204" pitchFamily="34" charset="0"/>
                <a:cs typeface="Calibri" panose="020F0502020204030204" pitchFamily="34" charset="0"/>
              </a:rPr>
              <a:t>printf</a:t>
            </a:r>
            <a:r>
              <a:rPr lang="en-US" sz="2200" b="0" i="0" u="none" strike="noStrike" baseline="0" dirty="0">
                <a:latin typeface="Calibri" panose="020F0502020204030204" pitchFamily="34" charset="0"/>
                <a:ea typeface="Calibri" panose="020F0502020204030204" pitchFamily="34" charset="0"/>
                <a:cs typeface="Calibri" panose="020F0502020204030204" pitchFamily="34" charset="0"/>
              </a:rPr>
              <a:t> () code without variable, and hacker can use thus error to steal the root.</a:t>
            </a:r>
            <a:endParaRPr lang="en-IN" sz="2200" b="0" i="0" u="none" strike="noStrike" baseline="0" dirty="0">
              <a:latin typeface="Calibri" panose="020F0502020204030204" pitchFamily="34" charset="0"/>
              <a:ea typeface="Calibri" panose="020F0502020204030204" pitchFamily="34" charset="0"/>
              <a:cs typeface="Calibri" panose="020F0502020204030204" pitchFamily="34" charset="0"/>
            </a:endParaRPr>
          </a:p>
          <a:p>
            <a:pPr marL="0" indent="0" algn="l">
              <a:buNone/>
            </a:pPr>
            <a:endParaRPr lang="en-IN" sz="2200" dirty="0">
              <a:latin typeface="Calibri" panose="020F0502020204030204" pitchFamily="34" charset="0"/>
              <a:ea typeface="Calibri" panose="020F0502020204030204" pitchFamily="34" charset="0"/>
              <a:cs typeface="Calibri" panose="020F0502020204030204" pitchFamily="34" charset="0"/>
            </a:endParaRPr>
          </a:p>
          <a:p>
            <a:pPr marL="0" indent="0" algn="l">
              <a:buNone/>
            </a:pPr>
            <a:r>
              <a:rPr lang="en-US" sz="2200" b="1" i="0" u="none" strike="noStrike" baseline="0" dirty="0">
                <a:latin typeface="Calibri" panose="020F0502020204030204" pitchFamily="34" charset="0"/>
                <a:ea typeface="Calibri" panose="020F0502020204030204" pitchFamily="34" charset="0"/>
                <a:cs typeface="Calibri" panose="020F0502020204030204" pitchFamily="34" charset="0"/>
              </a:rPr>
              <a:t>Two Vulnerabilities used in Format string attack:</a:t>
            </a:r>
          </a:p>
          <a:p>
            <a:pPr marL="0" indent="0" algn="l">
              <a:buNone/>
            </a:pPr>
            <a:endParaRPr lang="en-US" sz="2200" b="1" dirty="0">
              <a:latin typeface="Calibri" panose="020F0502020204030204" pitchFamily="34" charset="0"/>
              <a:ea typeface="Calibri" panose="020F0502020204030204" pitchFamily="34" charset="0"/>
              <a:cs typeface="Calibri" panose="020F0502020204030204" pitchFamily="34" charset="0"/>
            </a:endParaRPr>
          </a:p>
          <a:p>
            <a:pPr marL="0" indent="0" algn="l">
              <a:buNone/>
            </a:pPr>
            <a:r>
              <a:rPr lang="en-US" sz="2200" b="0" i="0" u="none" strike="noStrike" baseline="0" dirty="0">
                <a:latin typeface="Calibri" panose="020F0502020204030204" pitchFamily="34" charset="0"/>
                <a:ea typeface="Calibri" panose="020F0502020204030204" pitchFamily="34" charset="0"/>
                <a:cs typeface="Calibri" panose="020F0502020204030204" pitchFamily="34" charset="0"/>
              </a:rPr>
              <a:t>1.If there is no format string factor after last entered format string, in terms of stack, from the time the </a:t>
            </a:r>
            <a:r>
              <a:rPr lang="en-US" sz="2200" b="0" i="0" u="none" strike="noStrike" baseline="0" dirty="0" err="1">
                <a:latin typeface="Calibri" panose="020F0502020204030204" pitchFamily="34" charset="0"/>
                <a:ea typeface="Calibri" panose="020F0502020204030204" pitchFamily="34" charset="0"/>
                <a:cs typeface="Calibri" panose="020F0502020204030204" pitchFamily="34" charset="0"/>
              </a:rPr>
              <a:t>printf</a:t>
            </a:r>
            <a:r>
              <a:rPr lang="en-US" sz="2200" b="0" i="0" u="none" strike="noStrike" baseline="0" dirty="0">
                <a:latin typeface="Calibri" panose="020F0502020204030204" pitchFamily="34" charset="0"/>
                <a:ea typeface="Calibri" panose="020F0502020204030204" pitchFamily="34" charset="0"/>
                <a:cs typeface="Calibri" panose="020F0502020204030204" pitchFamily="34" charset="0"/>
              </a:rPr>
              <a:t> () function is called, </a:t>
            </a:r>
            <a:r>
              <a:rPr lang="en-US" sz="2200" b="0" i="0" u="none" strike="noStrike" baseline="0" dirty="0" err="1">
                <a:latin typeface="Calibri" panose="020F0502020204030204" pitchFamily="34" charset="0"/>
                <a:ea typeface="Calibri" panose="020F0502020204030204" pitchFamily="34" charset="0"/>
                <a:cs typeface="Calibri" panose="020F0502020204030204" pitchFamily="34" charset="0"/>
              </a:rPr>
              <a:t>printf</a:t>
            </a:r>
            <a:r>
              <a:rPr lang="en-US" sz="2200" b="0" i="0" u="none" strike="noStrike" baseline="0" dirty="0">
                <a:latin typeface="Calibri" panose="020F0502020204030204" pitchFamily="34" charset="0"/>
                <a:ea typeface="Calibri" panose="020F0502020204030204" pitchFamily="34" charset="0"/>
                <a:cs typeface="Calibri" panose="020F0502020204030204" pitchFamily="34" charset="0"/>
              </a:rPr>
              <a:t> () consider in order from the stack top’s content as </a:t>
            </a:r>
            <a:r>
              <a:rPr lang="en-US" sz="2200" b="0" i="0" u="none" strike="noStrike" baseline="0" dirty="0" err="1">
                <a:latin typeface="Calibri" panose="020F0502020204030204" pitchFamily="34" charset="0"/>
                <a:ea typeface="Calibri" panose="020F0502020204030204" pitchFamily="34" charset="0"/>
                <a:cs typeface="Calibri" panose="020F0502020204030204" pitchFamily="34" charset="0"/>
              </a:rPr>
              <a:t>printf</a:t>
            </a:r>
            <a:r>
              <a:rPr lang="en-US" sz="2200" b="0" i="0" u="none" strike="noStrike" baseline="0" dirty="0">
                <a:latin typeface="Calibri" panose="020F0502020204030204" pitchFamily="34" charset="0"/>
                <a:ea typeface="Calibri" panose="020F0502020204030204" pitchFamily="34" charset="0"/>
                <a:cs typeface="Calibri" panose="020F0502020204030204" pitchFamily="34" charset="0"/>
              </a:rPr>
              <a:t> ()’s </a:t>
            </a:r>
            <a:r>
              <a:rPr lang="en-IN" sz="2200" b="0" i="0" u="none" strike="noStrike" baseline="0" dirty="0">
                <a:latin typeface="Calibri" panose="020F0502020204030204" pitchFamily="34" charset="0"/>
                <a:ea typeface="Calibri" panose="020F0502020204030204" pitchFamily="34" charset="0"/>
                <a:cs typeface="Calibri" panose="020F0502020204030204" pitchFamily="34" charset="0"/>
              </a:rPr>
              <a:t>factors.</a:t>
            </a:r>
          </a:p>
          <a:p>
            <a:pPr marL="0" indent="0" algn="l">
              <a:buNone/>
            </a:pPr>
            <a:endParaRPr lang="en-IN" sz="2200" dirty="0">
              <a:latin typeface="Calibri" panose="020F0502020204030204" pitchFamily="34" charset="0"/>
              <a:ea typeface="Calibri" panose="020F0502020204030204" pitchFamily="34" charset="0"/>
              <a:cs typeface="Calibri" panose="020F0502020204030204" pitchFamily="34" charset="0"/>
            </a:endParaRPr>
          </a:p>
          <a:p>
            <a:pPr marL="0" indent="0" algn="l">
              <a:buNone/>
            </a:pPr>
            <a:r>
              <a:rPr lang="en-IN" sz="2200" b="0" i="0" u="none" strike="noStrike" baseline="0" dirty="0">
                <a:latin typeface="Calibri" panose="020F0502020204030204" pitchFamily="34" charset="0"/>
                <a:ea typeface="Calibri" panose="020F0502020204030204" pitchFamily="34" charset="0"/>
                <a:cs typeface="Calibri" panose="020F0502020204030204" pitchFamily="34" charset="0"/>
              </a:rPr>
              <a:t>2. </a:t>
            </a:r>
            <a:r>
              <a:rPr lang="en-US" sz="2200" b="0" i="0" u="none" strike="noStrike" baseline="0" dirty="0">
                <a:latin typeface="Calibri" panose="020F0502020204030204" pitchFamily="34" charset="0"/>
                <a:ea typeface="Calibri" panose="020F0502020204030204" pitchFamily="34" charset="0"/>
                <a:cs typeface="Calibri" panose="020F0502020204030204" pitchFamily="34" charset="0"/>
              </a:rPr>
              <a:t>These format string store the number of bytes printed by </a:t>
            </a:r>
            <a:r>
              <a:rPr lang="en-US" sz="2200" b="0" i="0" u="none" strike="noStrike" baseline="0" dirty="0" err="1">
                <a:latin typeface="Calibri" panose="020F0502020204030204" pitchFamily="34" charset="0"/>
                <a:ea typeface="Calibri" panose="020F0502020204030204" pitchFamily="34" charset="0"/>
                <a:cs typeface="Calibri" panose="020F0502020204030204" pitchFamily="34" charset="0"/>
              </a:rPr>
              <a:t>printf</a:t>
            </a:r>
            <a:r>
              <a:rPr lang="en-US" sz="2200" b="0" i="0" u="none" strike="noStrike" baseline="0" dirty="0">
                <a:latin typeface="Calibri" panose="020F0502020204030204" pitchFamily="34" charset="0"/>
                <a:ea typeface="Calibri" panose="020F0502020204030204" pitchFamily="34" charset="0"/>
                <a:cs typeface="Calibri" panose="020F0502020204030204" pitchFamily="34" charset="0"/>
              </a:rPr>
              <a:t> () to int type pointer.</a:t>
            </a:r>
          </a:p>
          <a:p>
            <a:pPr marL="0" indent="0" algn="l">
              <a:buNone/>
            </a:pPr>
            <a:r>
              <a:rPr lang="en-US" sz="2200" dirty="0">
                <a:latin typeface="Calibri" panose="020F0502020204030204" pitchFamily="34" charset="0"/>
                <a:ea typeface="Calibri" panose="020F0502020204030204" pitchFamily="34" charset="0"/>
                <a:cs typeface="Calibri" panose="020F0502020204030204" pitchFamily="34" charset="0"/>
              </a:rPr>
              <a:t>		</a:t>
            </a:r>
            <a:r>
              <a:rPr lang="en-US" sz="2200" b="0" i="0" u="none" strike="noStrike" baseline="0" dirty="0">
                <a:latin typeface="Calibri" panose="020F0502020204030204" pitchFamily="34" charset="0"/>
                <a:ea typeface="Calibri" panose="020F0502020204030204" pitchFamily="34" charset="0"/>
                <a:cs typeface="Calibri" panose="020F0502020204030204" pitchFamily="34" charset="0"/>
              </a:rPr>
              <a:t>%n store as 4 bytes and %</a:t>
            </a:r>
            <a:r>
              <a:rPr lang="en-US" sz="2200" b="0" i="0" u="none" strike="noStrike" baseline="0" dirty="0" err="1">
                <a:latin typeface="Calibri" panose="020F0502020204030204" pitchFamily="34" charset="0"/>
                <a:ea typeface="Calibri" panose="020F0502020204030204" pitchFamily="34" charset="0"/>
                <a:cs typeface="Calibri" panose="020F0502020204030204" pitchFamily="34" charset="0"/>
              </a:rPr>
              <a:t>hn</a:t>
            </a:r>
            <a:r>
              <a:rPr lang="en-US" sz="2200" b="0" i="0" u="none" strike="noStrike" baseline="0" dirty="0">
                <a:latin typeface="Calibri" panose="020F0502020204030204" pitchFamily="34" charset="0"/>
                <a:ea typeface="Calibri" panose="020F0502020204030204" pitchFamily="34" charset="0"/>
                <a:cs typeface="Calibri" panose="020F0502020204030204" pitchFamily="34" charset="0"/>
              </a:rPr>
              <a:t> store as 2 bytes.</a:t>
            </a:r>
          </a:p>
        </p:txBody>
      </p:sp>
    </p:spTree>
    <p:extLst>
      <p:ext uri="{BB962C8B-B14F-4D97-AF65-F5344CB8AC3E}">
        <p14:creationId xmlns:p14="http://schemas.microsoft.com/office/powerpoint/2010/main" val="1813350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9F8D56-C9BC-2E2A-BABB-BA5E40DD22D1}"/>
              </a:ext>
            </a:extLst>
          </p:cNvPr>
          <p:cNvSpPr>
            <a:spLocks noGrp="1"/>
          </p:cNvSpPr>
          <p:nvPr>
            <p:ph idx="1"/>
          </p:nvPr>
        </p:nvSpPr>
        <p:spPr>
          <a:xfrm>
            <a:off x="157316" y="0"/>
            <a:ext cx="12034684" cy="6858000"/>
          </a:xfrm>
        </p:spPr>
        <p:txBody>
          <a:bodyPr>
            <a:normAutofit lnSpcReduction="10000"/>
          </a:bodyPr>
          <a:lstStyle/>
          <a:p>
            <a:pPr algn="l"/>
            <a:r>
              <a:rPr lang="en-US" sz="2400" b="0" i="0" u="none" strike="noStrike" baseline="0" dirty="0">
                <a:latin typeface="Calibri" panose="020F0502020204030204" pitchFamily="34" charset="0"/>
              </a:rPr>
              <a:t>Format string vulnerabilities are a class of bug that take advantage of an easily avoidable programmer error. If the programmer passes an attacker-controlled buffer as an argument to a </a:t>
            </a:r>
            <a:r>
              <a:rPr lang="en-US" sz="2400" b="0" i="0" u="none" strike="noStrike" baseline="0" dirty="0" err="1">
                <a:latin typeface="Calibri" panose="020F0502020204030204" pitchFamily="34" charset="0"/>
              </a:rPr>
              <a:t>printf</a:t>
            </a:r>
            <a:r>
              <a:rPr lang="en-US" sz="2400" b="0" i="0" u="none" strike="noStrike" baseline="0" dirty="0">
                <a:latin typeface="Calibri" panose="020F0502020204030204" pitchFamily="34" charset="0"/>
              </a:rPr>
              <a:t> (or any of the related functions, including </a:t>
            </a:r>
            <a:r>
              <a:rPr lang="en-US" sz="2400" b="0" i="0" u="none" strike="noStrike" baseline="0" dirty="0" err="1">
                <a:latin typeface="Calibri" panose="020F0502020204030204" pitchFamily="34" charset="0"/>
              </a:rPr>
              <a:t>sprintf</a:t>
            </a:r>
            <a:r>
              <a:rPr lang="en-US" sz="2400" b="0" i="0" u="none" strike="noStrike" baseline="0" dirty="0">
                <a:latin typeface="Calibri" panose="020F0502020204030204" pitchFamily="34" charset="0"/>
              </a:rPr>
              <a:t>, </a:t>
            </a:r>
            <a:r>
              <a:rPr lang="en-US" sz="2400" b="0" i="0" u="none" strike="noStrike" baseline="0" dirty="0" err="1">
                <a:latin typeface="Calibri" panose="020F0502020204030204" pitchFamily="34" charset="0"/>
              </a:rPr>
              <a:t>fprintf</a:t>
            </a:r>
            <a:r>
              <a:rPr lang="en-US" sz="2400" b="0" i="0" u="none" strike="noStrike" baseline="0" dirty="0">
                <a:latin typeface="Calibri" panose="020F0502020204030204" pitchFamily="34" charset="0"/>
              </a:rPr>
              <a:t>, </a:t>
            </a:r>
            <a:r>
              <a:rPr lang="en-US" sz="2400" b="0" i="0" u="none" strike="noStrike" baseline="0" dirty="0" err="1">
                <a:latin typeface="Calibri" panose="020F0502020204030204" pitchFamily="34" charset="0"/>
              </a:rPr>
              <a:t>etc</a:t>
            </a:r>
            <a:r>
              <a:rPr lang="en-US" sz="2400" b="0" i="0" u="none" strike="noStrike" baseline="0" dirty="0">
                <a:latin typeface="Calibri" panose="020F0502020204030204" pitchFamily="34" charset="0"/>
              </a:rPr>
              <a:t>), the attacker can perform writes </a:t>
            </a:r>
            <a:r>
              <a:rPr lang="en-IN" sz="2400" b="0" i="0" u="none" strike="noStrike" baseline="0" dirty="0">
                <a:latin typeface="Calibri" panose="020F0502020204030204" pitchFamily="34" charset="0"/>
              </a:rPr>
              <a:t>to arbitrary memory addresses.</a:t>
            </a:r>
          </a:p>
          <a:p>
            <a:pPr algn="l"/>
            <a:endParaRPr lang="en-IN" sz="1800" dirty="0">
              <a:latin typeface="Calibri" panose="020F0502020204030204" pitchFamily="34" charset="0"/>
            </a:endParaRPr>
          </a:p>
          <a:p>
            <a:pPr algn="l"/>
            <a:r>
              <a:rPr lang="en-US" sz="2400" b="0" i="0" u="none" strike="noStrike" baseline="0" dirty="0">
                <a:latin typeface="Calibri" panose="020F0502020204030204" pitchFamily="34" charset="0"/>
              </a:rPr>
              <a:t>The following program contains such an error:</a:t>
            </a:r>
            <a:endParaRPr lang="en-IN" sz="2400" b="0" i="0" u="none" strike="noStrike" baseline="0" dirty="0">
              <a:latin typeface="Calibri" panose="020F0502020204030204" pitchFamily="34" charset="0"/>
            </a:endParaRPr>
          </a:p>
          <a:p>
            <a:pPr algn="l"/>
            <a:endParaRPr lang="en-IN" sz="1800" dirty="0">
              <a:latin typeface="Calibri" panose="020F0502020204030204" pitchFamily="34" charset="0"/>
            </a:endParaRPr>
          </a:p>
          <a:p>
            <a:pPr marL="400050" lvl="1" indent="0">
              <a:buNone/>
            </a:pPr>
            <a:r>
              <a:rPr lang="en-IN" sz="2400" b="0" i="0" u="none" strike="noStrike" baseline="0" dirty="0">
                <a:latin typeface="Calibri" panose="020F0502020204030204" pitchFamily="34" charset="0"/>
              </a:rPr>
              <a:t>int main (int </a:t>
            </a:r>
            <a:r>
              <a:rPr lang="en-IN" sz="2400" b="0" i="0" u="none" strike="noStrike" baseline="0" dirty="0" err="1">
                <a:latin typeface="Calibri" panose="020F0502020204030204" pitchFamily="34" charset="0"/>
              </a:rPr>
              <a:t>argc</a:t>
            </a:r>
            <a:r>
              <a:rPr lang="en-IN" sz="2400" b="0" i="0" u="none" strike="noStrike" baseline="0" dirty="0">
                <a:latin typeface="Calibri" panose="020F0502020204030204" pitchFamily="34" charset="0"/>
              </a:rPr>
              <a:t>, char** </a:t>
            </a:r>
            <a:r>
              <a:rPr lang="en-IN" sz="2400" b="0" i="0" u="none" strike="noStrike" baseline="0" dirty="0" err="1">
                <a:latin typeface="Calibri" panose="020F0502020204030204" pitchFamily="34" charset="0"/>
              </a:rPr>
              <a:t>argv</a:t>
            </a:r>
            <a:r>
              <a:rPr lang="en-IN" sz="2400" b="0" i="0" u="none" strike="noStrike" baseline="0" dirty="0">
                <a:latin typeface="Calibri" panose="020F0502020204030204" pitchFamily="34" charset="0"/>
              </a:rPr>
              <a:t>)</a:t>
            </a:r>
          </a:p>
          <a:p>
            <a:pPr marL="400050" lvl="1" indent="0">
              <a:buNone/>
            </a:pPr>
            <a:r>
              <a:rPr lang="en-IN" sz="2400" b="0" i="0" u="none" strike="noStrike" baseline="0" dirty="0">
                <a:latin typeface="Calibri" panose="020F0502020204030204" pitchFamily="34" charset="0"/>
              </a:rPr>
              <a:t>{</a:t>
            </a:r>
          </a:p>
          <a:p>
            <a:pPr marL="400050" lvl="1" indent="0">
              <a:buNone/>
            </a:pPr>
            <a:r>
              <a:rPr lang="en-IN" sz="2400" b="0" i="0" u="none" strike="noStrike" baseline="0" dirty="0">
                <a:latin typeface="Calibri" panose="020F0502020204030204" pitchFamily="34" charset="0"/>
              </a:rPr>
              <a:t>char buffer [100];</a:t>
            </a:r>
          </a:p>
          <a:p>
            <a:pPr marL="400050" lvl="1" indent="0">
              <a:buNone/>
            </a:pPr>
            <a:r>
              <a:rPr lang="en-IN" sz="2400" b="0" i="0" u="none" strike="noStrike" baseline="0" dirty="0" err="1">
                <a:latin typeface="Calibri" panose="020F0502020204030204" pitchFamily="34" charset="0"/>
              </a:rPr>
              <a:t>strncpy</a:t>
            </a:r>
            <a:r>
              <a:rPr lang="en-IN" sz="2400" b="0" i="0" u="none" strike="noStrike" baseline="0" dirty="0">
                <a:latin typeface="Calibri" panose="020F0502020204030204" pitchFamily="34" charset="0"/>
              </a:rPr>
              <a:t>(buffer, </a:t>
            </a:r>
            <a:r>
              <a:rPr lang="en-IN" sz="2400" b="0" i="0" u="none" strike="noStrike" baseline="0" dirty="0" err="1">
                <a:latin typeface="Calibri" panose="020F0502020204030204" pitchFamily="34" charset="0"/>
              </a:rPr>
              <a:t>argv</a:t>
            </a:r>
            <a:r>
              <a:rPr lang="en-IN" sz="2400" b="0" i="0" u="none" strike="noStrike" baseline="0" dirty="0">
                <a:latin typeface="Calibri" panose="020F0502020204030204" pitchFamily="34" charset="0"/>
              </a:rPr>
              <a:t>[1], 100);</a:t>
            </a:r>
          </a:p>
          <a:p>
            <a:pPr marL="400050" lvl="1" indent="0">
              <a:buNone/>
            </a:pPr>
            <a:r>
              <a:rPr lang="en-US" sz="2400" b="0" i="0" u="none" strike="noStrike" baseline="0" dirty="0">
                <a:latin typeface="Calibri" panose="020F0502020204030204" pitchFamily="34" charset="0"/>
              </a:rPr>
              <a:t>// We are passing command line</a:t>
            </a:r>
          </a:p>
          <a:p>
            <a:pPr marL="400050" lvl="1" indent="0">
              <a:buNone/>
            </a:pPr>
            <a:r>
              <a:rPr lang="en-IN" sz="2400" b="0" i="0" u="none" strike="noStrike" baseline="0" dirty="0">
                <a:latin typeface="Calibri" panose="020F0502020204030204" pitchFamily="34" charset="0"/>
              </a:rPr>
              <a:t>// argument to </a:t>
            </a:r>
            <a:r>
              <a:rPr lang="en-IN" sz="2400" b="0" i="0" u="none" strike="noStrike" baseline="0" dirty="0" err="1">
                <a:latin typeface="Calibri" panose="020F0502020204030204" pitchFamily="34" charset="0"/>
              </a:rPr>
              <a:t>printf</a:t>
            </a:r>
            <a:endParaRPr lang="en-IN" sz="2400" b="0" i="0" u="none" strike="noStrike" baseline="0" dirty="0">
              <a:latin typeface="Calibri" panose="020F0502020204030204" pitchFamily="34" charset="0"/>
            </a:endParaRPr>
          </a:p>
          <a:p>
            <a:pPr marL="400050" lvl="1" indent="0">
              <a:buNone/>
            </a:pPr>
            <a:r>
              <a:rPr lang="en-IN" sz="2400" b="0" i="0" u="none" strike="noStrike" baseline="0" dirty="0" err="1">
                <a:latin typeface="Calibri" panose="020F0502020204030204" pitchFamily="34" charset="0"/>
              </a:rPr>
              <a:t>printf</a:t>
            </a:r>
            <a:r>
              <a:rPr lang="en-IN" sz="2400" b="0" i="0" u="none" strike="noStrike" baseline="0" dirty="0">
                <a:latin typeface="Calibri" panose="020F0502020204030204" pitchFamily="34" charset="0"/>
              </a:rPr>
              <a:t>(buffer);</a:t>
            </a:r>
          </a:p>
          <a:p>
            <a:pPr marL="400050" lvl="1" indent="0">
              <a:buNone/>
            </a:pPr>
            <a:r>
              <a:rPr lang="en-IN" sz="2400" b="0" i="0" u="none" strike="noStrike" baseline="0" dirty="0">
                <a:latin typeface="Calibri" panose="020F0502020204030204" pitchFamily="34" charset="0"/>
              </a:rPr>
              <a:t>return 0;</a:t>
            </a:r>
          </a:p>
          <a:p>
            <a:pPr marL="400050" lvl="1" indent="0">
              <a:buNone/>
            </a:pPr>
            <a:r>
              <a:rPr lang="en-IN" sz="2400" b="0" i="0" u="none" strike="noStrike" baseline="0" dirty="0">
                <a:latin typeface="Calibri" panose="020F0502020204030204" pitchFamily="34" charset="0"/>
              </a:rPr>
              <a:t>}</a:t>
            </a:r>
            <a:endParaRPr lang="en-IN" sz="2400" dirty="0"/>
          </a:p>
        </p:txBody>
      </p:sp>
    </p:spTree>
    <p:extLst>
      <p:ext uri="{BB962C8B-B14F-4D97-AF65-F5344CB8AC3E}">
        <p14:creationId xmlns:p14="http://schemas.microsoft.com/office/powerpoint/2010/main" val="2503397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F28E0-BFE5-6D36-0ACC-E678E7E4FF72}"/>
              </a:ext>
            </a:extLst>
          </p:cNvPr>
          <p:cNvSpPr>
            <a:spLocks noGrp="1"/>
          </p:cNvSpPr>
          <p:nvPr>
            <p:ph type="title"/>
          </p:nvPr>
        </p:nvSpPr>
        <p:spPr>
          <a:xfrm>
            <a:off x="646111" y="0"/>
            <a:ext cx="11545889" cy="1042219"/>
          </a:xfrm>
        </p:spPr>
        <p:txBody>
          <a:bodyPr/>
          <a:lstStyle/>
          <a:p>
            <a:r>
              <a:rPr lang="en-US" sz="4400" b="1" i="0" u="none" strike="noStrike" baseline="0" dirty="0">
                <a:latin typeface="Calibri-Bold"/>
              </a:rPr>
              <a:t>How can we prevent format string attack?</a:t>
            </a:r>
            <a:endParaRPr lang="en-IN" sz="4400" dirty="0"/>
          </a:p>
        </p:txBody>
      </p:sp>
      <p:sp>
        <p:nvSpPr>
          <p:cNvPr id="3" name="Content Placeholder 2">
            <a:extLst>
              <a:ext uri="{FF2B5EF4-FFF2-40B4-BE49-F238E27FC236}">
                <a16:creationId xmlns:a16="http://schemas.microsoft.com/office/drawing/2014/main" id="{3DC7A7EF-948B-79FD-A6DE-71178A1BA4E3}"/>
              </a:ext>
            </a:extLst>
          </p:cNvPr>
          <p:cNvSpPr>
            <a:spLocks noGrp="1"/>
          </p:cNvSpPr>
          <p:nvPr>
            <p:ph idx="1"/>
          </p:nvPr>
        </p:nvSpPr>
        <p:spPr>
          <a:xfrm>
            <a:off x="196646" y="1042220"/>
            <a:ext cx="11828206" cy="5815780"/>
          </a:xfrm>
        </p:spPr>
        <p:txBody>
          <a:bodyPr>
            <a:normAutofit/>
          </a:bodyPr>
          <a:lstStyle/>
          <a:p>
            <a:pPr marL="0" indent="0" algn="l">
              <a:buNone/>
            </a:pPr>
            <a:r>
              <a:rPr lang="en-US" b="0" i="0" u="none" strike="noStrike" baseline="0" dirty="0">
                <a:latin typeface="Calibri" panose="020F0502020204030204" pitchFamily="34" charset="0"/>
                <a:ea typeface="Calibri" panose="020F0502020204030204" pitchFamily="34" charset="0"/>
                <a:cs typeface="Calibri" panose="020F0502020204030204" pitchFamily="34" charset="0"/>
              </a:rPr>
              <a:t>There are several prevention methods that we can use:</a:t>
            </a:r>
          </a:p>
          <a:p>
            <a:pPr marL="0" indent="0" algn="l">
              <a:buNone/>
            </a:pPr>
            <a:endParaRPr lang="en-US" b="0" i="0" u="none" strike="noStrike" baseline="0" dirty="0">
              <a:latin typeface="Calibri" panose="020F0502020204030204" pitchFamily="34" charset="0"/>
              <a:ea typeface="Calibri" panose="020F0502020204030204" pitchFamily="34" charset="0"/>
              <a:cs typeface="Calibri" panose="020F0502020204030204" pitchFamily="34" charset="0"/>
            </a:endParaRPr>
          </a:p>
          <a:p>
            <a:pPr marL="0" indent="0" algn="l">
              <a:buNone/>
            </a:pPr>
            <a:r>
              <a:rPr lang="en-US" b="0" i="0" u="none" strike="noStrike" baseline="0" dirty="0">
                <a:latin typeface="Calibri" panose="020F0502020204030204" pitchFamily="34" charset="0"/>
                <a:ea typeface="Calibri" panose="020F0502020204030204" pitchFamily="34" charset="0"/>
                <a:cs typeface="Calibri" panose="020F0502020204030204" pitchFamily="34" charset="0"/>
              </a:rPr>
              <a:t>• Always specify a format string as part of program, not as an input.</a:t>
            </a:r>
          </a:p>
          <a:p>
            <a:pPr marL="0" indent="0" algn="l">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lgn="l">
              <a:buNone/>
            </a:pPr>
            <a:r>
              <a:rPr lang="en-US" b="0" i="0" u="none" strike="noStrike" baseline="0" dirty="0">
                <a:latin typeface="Calibri" panose="020F0502020204030204" pitchFamily="34" charset="0"/>
                <a:ea typeface="Calibri" panose="020F0502020204030204" pitchFamily="34" charset="0"/>
                <a:cs typeface="Calibri" panose="020F0502020204030204" pitchFamily="34" charset="0"/>
              </a:rPr>
              <a:t>• If possible, make the format string a constant. Extract all the variable parts as other </a:t>
            </a:r>
            <a:r>
              <a:rPr lang="en-IN" b="0" i="0" u="none" strike="noStrike" baseline="0" dirty="0">
                <a:latin typeface="Calibri" panose="020F0502020204030204" pitchFamily="34" charset="0"/>
                <a:ea typeface="Calibri" panose="020F0502020204030204" pitchFamily="34" charset="0"/>
                <a:cs typeface="Calibri" panose="020F0502020204030204" pitchFamily="34" charset="0"/>
              </a:rPr>
              <a:t>arguments to the call.</a:t>
            </a:r>
          </a:p>
          <a:p>
            <a:pPr marL="0" indent="0" algn="l">
              <a:buNone/>
            </a:pPr>
            <a:endParaRPr lang="en-IN" b="0" i="0" u="none" strike="noStrike" baseline="0" dirty="0">
              <a:latin typeface="Calibri" panose="020F0502020204030204" pitchFamily="34" charset="0"/>
              <a:ea typeface="Calibri" panose="020F0502020204030204" pitchFamily="34" charset="0"/>
              <a:cs typeface="Calibri" panose="020F0502020204030204" pitchFamily="34" charset="0"/>
            </a:endParaRPr>
          </a:p>
          <a:p>
            <a:pPr marL="0" indent="0" algn="l">
              <a:buNone/>
            </a:pPr>
            <a:r>
              <a:rPr lang="en-US" b="0" i="0" u="none" strike="noStrike" baseline="0" dirty="0">
                <a:latin typeface="Calibri" panose="020F0502020204030204" pitchFamily="34" charset="0"/>
                <a:ea typeface="Calibri" panose="020F0502020204030204" pitchFamily="34" charset="0"/>
                <a:cs typeface="Calibri" panose="020F0502020204030204" pitchFamily="34" charset="0"/>
              </a:rPr>
              <a:t>• Use </a:t>
            </a:r>
            <a:r>
              <a:rPr lang="en-US" b="0" i="0" u="none" strike="noStrike" baseline="0" dirty="0" err="1">
                <a:latin typeface="Calibri" panose="020F0502020204030204" pitchFamily="34" charset="0"/>
                <a:ea typeface="Calibri" panose="020F0502020204030204" pitchFamily="34" charset="0"/>
                <a:cs typeface="Calibri" panose="020F0502020204030204" pitchFamily="34" charset="0"/>
              </a:rPr>
              <a:t>defences</a:t>
            </a:r>
            <a:r>
              <a:rPr lang="en-US" b="0" i="0" u="none" strike="noStrike" baseline="0" dirty="0">
                <a:latin typeface="Calibri" panose="020F0502020204030204" pitchFamily="34" charset="0"/>
                <a:ea typeface="Calibri" panose="020F0502020204030204" pitchFamily="34" charset="0"/>
                <a:cs typeface="Calibri" panose="020F0502020204030204" pitchFamily="34" charset="0"/>
              </a:rPr>
              <a:t> such as Format Guard. Rare at design time.</a:t>
            </a:r>
          </a:p>
          <a:p>
            <a:pPr marL="0" indent="0" algn="l">
              <a:buNone/>
            </a:pPr>
            <a:endParaRPr lang="en-US" b="0" i="0" u="none" strike="noStrike" baseline="0" dirty="0">
              <a:latin typeface="Calibri" panose="020F0502020204030204" pitchFamily="34" charset="0"/>
              <a:ea typeface="Calibri" panose="020F0502020204030204" pitchFamily="34" charset="0"/>
              <a:cs typeface="Calibri" panose="020F0502020204030204" pitchFamily="34" charset="0"/>
            </a:endParaRPr>
          </a:p>
          <a:p>
            <a:pPr marL="0" indent="0" algn="l">
              <a:buNone/>
            </a:pPr>
            <a:r>
              <a:rPr lang="en-US" b="0" i="0" u="none" strike="noStrike" baseline="0" dirty="0">
                <a:latin typeface="Calibri" panose="020F0502020204030204" pitchFamily="34" charset="0"/>
                <a:ea typeface="Calibri" panose="020F0502020204030204" pitchFamily="34" charset="0"/>
                <a:cs typeface="Calibri" panose="020F0502020204030204" pitchFamily="34" charset="0"/>
              </a:rPr>
              <a:t>• Steadily to the patch system. The kernel development and security settings are more about Set UID and complement these  vulnerabilities.</a:t>
            </a:r>
          </a:p>
          <a:p>
            <a:pPr marL="0" indent="0" algn="l">
              <a:buNone/>
            </a:pPr>
            <a:endParaRPr lang="en-US" b="0" i="0" u="none" strike="noStrike" baseline="0" dirty="0">
              <a:latin typeface="Calibri" panose="020F0502020204030204" pitchFamily="34" charset="0"/>
              <a:ea typeface="Calibri" panose="020F0502020204030204" pitchFamily="34" charset="0"/>
              <a:cs typeface="Calibri" panose="020F0502020204030204" pitchFamily="34" charset="0"/>
            </a:endParaRPr>
          </a:p>
          <a:p>
            <a:pPr marL="0" indent="0" algn="l">
              <a:buNone/>
            </a:pPr>
            <a:r>
              <a:rPr lang="en-US" b="0" i="0" u="none" strike="noStrike" baseline="0" dirty="0">
                <a:latin typeface="Calibri" panose="020F0502020204030204" pitchFamily="34" charset="0"/>
                <a:ea typeface="Calibri" panose="020F0502020204030204" pitchFamily="34" charset="0"/>
                <a:cs typeface="Calibri" panose="020F0502020204030204" pitchFamily="34" charset="0"/>
              </a:rPr>
              <a:t>• Normal use of the </a:t>
            </a:r>
            <a:r>
              <a:rPr lang="en-US" b="0" i="0" u="none" strike="noStrike" baseline="0" dirty="0" err="1">
                <a:latin typeface="Calibri" panose="020F0502020204030204" pitchFamily="34" charset="0"/>
                <a:ea typeface="Calibri" panose="020F0502020204030204" pitchFamily="34" charset="0"/>
                <a:cs typeface="Calibri" panose="020F0502020204030204" pitchFamily="34" charset="0"/>
              </a:rPr>
              <a:t>printf</a:t>
            </a:r>
            <a:r>
              <a:rPr lang="en-US" b="0" i="0" u="none" strike="noStrike" baseline="0" dirty="0">
                <a:latin typeface="Calibri" panose="020F0502020204030204" pitchFamily="34" charset="0"/>
                <a:ea typeface="Calibri" panose="020F0502020204030204" pitchFamily="34" charset="0"/>
                <a:cs typeface="Calibri" panose="020F0502020204030204" pitchFamily="34" charset="0"/>
              </a:rPr>
              <a:t> function like below does not cause any problems.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84140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00187" y="552810"/>
            <a:ext cx="9559985" cy="5349225"/>
          </a:xfrm>
          <a:prstGeom prst="rect">
            <a:avLst/>
          </a:prstGeom>
        </p:spPr>
      </p:pic>
    </p:spTree>
    <p:extLst>
      <p:ext uri="{BB962C8B-B14F-4D97-AF65-F5344CB8AC3E}">
        <p14:creationId xmlns:p14="http://schemas.microsoft.com/office/powerpoint/2010/main" val="1052768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55580" y="672305"/>
            <a:ext cx="9473439" cy="5562239"/>
          </a:xfrm>
          <a:prstGeom prst="rect">
            <a:avLst/>
          </a:prstGeom>
        </p:spPr>
      </p:pic>
    </p:spTree>
    <p:extLst>
      <p:ext uri="{BB962C8B-B14F-4D97-AF65-F5344CB8AC3E}">
        <p14:creationId xmlns:p14="http://schemas.microsoft.com/office/powerpoint/2010/main" val="2258268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40156" y="537224"/>
            <a:ext cx="9911687" cy="2829431"/>
          </a:xfrm>
          <a:prstGeom prst="rect">
            <a:avLst/>
          </a:prstGeom>
        </p:spPr>
      </p:pic>
      <p:pic>
        <p:nvPicPr>
          <p:cNvPr id="5" name="Picture 4"/>
          <p:cNvPicPr>
            <a:picLocks noChangeAspect="1"/>
          </p:cNvPicPr>
          <p:nvPr/>
        </p:nvPicPr>
        <p:blipFill>
          <a:blip r:embed="rId3"/>
          <a:stretch>
            <a:fillRect/>
          </a:stretch>
        </p:blipFill>
        <p:spPr>
          <a:xfrm>
            <a:off x="1336530" y="2405928"/>
            <a:ext cx="9715313" cy="3935110"/>
          </a:xfrm>
          <a:prstGeom prst="rect">
            <a:avLst/>
          </a:prstGeom>
        </p:spPr>
      </p:pic>
    </p:spTree>
    <p:extLst>
      <p:ext uri="{BB962C8B-B14F-4D97-AF65-F5344CB8AC3E}">
        <p14:creationId xmlns:p14="http://schemas.microsoft.com/office/powerpoint/2010/main" val="941095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8489C-C2B3-70D9-3F9A-6320677D8E34}"/>
              </a:ext>
            </a:extLst>
          </p:cNvPr>
          <p:cNvSpPr>
            <a:spLocks noGrp="1"/>
          </p:cNvSpPr>
          <p:nvPr>
            <p:ph type="title"/>
          </p:nvPr>
        </p:nvSpPr>
        <p:spPr>
          <a:xfrm>
            <a:off x="-78658" y="422787"/>
            <a:ext cx="12270657" cy="1430461"/>
          </a:xfrm>
        </p:spPr>
        <p:txBody>
          <a:bodyPr/>
          <a:lstStyle/>
          <a:p>
            <a:r>
              <a:rPr lang="en-IN" sz="4400" b="1" i="0" u="none" strike="noStrike" baseline="0" dirty="0">
                <a:latin typeface="Calibri-Bold"/>
              </a:rPr>
              <a:t>Defences against control hijacking-Platform Defence</a:t>
            </a:r>
            <a:endParaRPr lang="en-IN" sz="4400" dirty="0"/>
          </a:p>
        </p:txBody>
      </p:sp>
      <p:sp>
        <p:nvSpPr>
          <p:cNvPr id="3" name="Content Placeholder 2">
            <a:extLst>
              <a:ext uri="{FF2B5EF4-FFF2-40B4-BE49-F238E27FC236}">
                <a16:creationId xmlns:a16="http://schemas.microsoft.com/office/drawing/2014/main" id="{8607C43B-C602-34EC-0527-3822D0BA3C44}"/>
              </a:ext>
            </a:extLst>
          </p:cNvPr>
          <p:cNvSpPr>
            <a:spLocks noGrp="1"/>
          </p:cNvSpPr>
          <p:nvPr>
            <p:ph idx="1"/>
          </p:nvPr>
        </p:nvSpPr>
        <p:spPr>
          <a:xfrm>
            <a:off x="275304" y="1474839"/>
            <a:ext cx="11828206" cy="5270089"/>
          </a:xfrm>
        </p:spPr>
        <p:txBody>
          <a:bodyPr>
            <a:normAutofit/>
          </a:bodyPr>
          <a:lstStyle/>
          <a:p>
            <a:pPr marL="0" indent="0">
              <a:buNone/>
            </a:pPr>
            <a:r>
              <a:rPr lang="en-IN" sz="2800" b="1" i="0" u="none" strike="noStrike" baseline="0" dirty="0">
                <a:latin typeface="Calibri" panose="020F0502020204030204" pitchFamily="34" charset="0"/>
                <a:ea typeface="Calibri" panose="020F0502020204030204" pitchFamily="34" charset="0"/>
                <a:cs typeface="Calibri" panose="020F0502020204030204" pitchFamily="34" charset="0"/>
              </a:rPr>
              <a:t>Marking memory as non-execute </a:t>
            </a:r>
            <a:endParaRPr lang="en-IN" sz="2800" b="0" i="0" u="none" strike="noStrike" baseline="0" dirty="0">
              <a:latin typeface="Calibri" panose="020F0502020204030204" pitchFamily="34" charset="0"/>
              <a:ea typeface="Calibri" panose="020F0502020204030204" pitchFamily="34" charset="0"/>
              <a:cs typeface="Calibri" panose="020F0502020204030204" pitchFamily="34" charset="0"/>
            </a:endParaRPr>
          </a:p>
          <a:p>
            <a:r>
              <a:rPr lang="en-US" sz="2400" b="0" i="0" u="none" strike="noStrike" baseline="0" dirty="0">
                <a:latin typeface="Calibri" panose="020F0502020204030204" pitchFamily="34" charset="0"/>
                <a:ea typeface="Calibri" panose="020F0502020204030204" pitchFamily="34" charset="0"/>
                <a:cs typeface="Calibri" panose="020F0502020204030204" pitchFamily="34" charset="0"/>
              </a:rPr>
              <a:t>An attacker can often change the return address of the function and point them to an area within the buffer which contains shellcode. The first logical step in countering buffer overflows is to ensure that return addresses only point to trusted program code and not to hostile externally injected program </a:t>
            </a:r>
            <a:r>
              <a:rPr lang="en-US" sz="2400" b="0" i="0" u="none" strike="noStrike" baseline="0" dirty="0" err="1">
                <a:latin typeface="Calibri" panose="020F0502020204030204" pitchFamily="34" charset="0"/>
                <a:ea typeface="Calibri" panose="020F0502020204030204" pitchFamily="34" charset="0"/>
                <a:cs typeface="Calibri" panose="020F0502020204030204" pitchFamily="34" charset="0"/>
              </a:rPr>
              <a:t>code.This</a:t>
            </a:r>
            <a:r>
              <a:rPr lang="en-US" sz="2400" b="0" i="0" u="none" strike="noStrike" baseline="0" dirty="0">
                <a:latin typeface="Calibri" panose="020F0502020204030204" pitchFamily="34" charset="0"/>
                <a:ea typeface="Calibri" panose="020F0502020204030204" pitchFamily="34" charset="0"/>
                <a:cs typeface="Calibri" panose="020F0502020204030204" pitchFamily="34" charset="0"/>
              </a:rPr>
              <a:t> is the approach that </a:t>
            </a:r>
            <a:r>
              <a:rPr lang="en-US" sz="2400" b="0" i="0" u="none" strike="noStrike" baseline="0" dirty="0" err="1">
                <a:latin typeface="Calibri" panose="020F0502020204030204" pitchFamily="34" charset="0"/>
                <a:ea typeface="Calibri" panose="020F0502020204030204" pitchFamily="34" charset="0"/>
                <a:cs typeface="Calibri" panose="020F0502020204030204" pitchFamily="34" charset="0"/>
              </a:rPr>
              <a:t>ExecShield</a:t>
            </a:r>
            <a:r>
              <a:rPr lang="en-US" sz="2400" b="0" i="0" u="none" strike="noStrike" baseline="0" dirty="0">
                <a:latin typeface="Calibri" panose="020F0502020204030204" pitchFamily="34" charset="0"/>
                <a:ea typeface="Calibri" panose="020F0502020204030204" pitchFamily="34" charset="0"/>
                <a:cs typeface="Calibri" panose="020F0502020204030204" pitchFamily="34" charset="0"/>
              </a:rPr>
              <a:t> and NX Technology provided by AMD and Intel, take.  </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83F056A-715C-669B-77A8-3D09ECFE0E56}"/>
              </a:ext>
            </a:extLst>
          </p:cNvPr>
          <p:cNvPicPr>
            <a:picLocks noChangeAspect="1"/>
          </p:cNvPicPr>
          <p:nvPr/>
        </p:nvPicPr>
        <p:blipFill>
          <a:blip r:embed="rId2"/>
          <a:stretch>
            <a:fillRect/>
          </a:stretch>
        </p:blipFill>
        <p:spPr>
          <a:xfrm>
            <a:off x="7840603" y="3569110"/>
            <a:ext cx="4351397" cy="3401961"/>
          </a:xfrm>
          <a:prstGeom prst="rect">
            <a:avLst/>
          </a:prstGeom>
        </p:spPr>
      </p:pic>
    </p:spTree>
    <p:extLst>
      <p:ext uri="{BB962C8B-B14F-4D97-AF65-F5344CB8AC3E}">
        <p14:creationId xmlns:p14="http://schemas.microsoft.com/office/powerpoint/2010/main" val="914378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7E3D3-3679-75E2-2676-853391151774}"/>
              </a:ext>
            </a:extLst>
          </p:cNvPr>
          <p:cNvSpPr>
            <a:spLocks noGrp="1"/>
          </p:cNvSpPr>
          <p:nvPr>
            <p:ph type="title"/>
          </p:nvPr>
        </p:nvSpPr>
        <p:spPr>
          <a:xfrm>
            <a:off x="1" y="452718"/>
            <a:ext cx="12034684" cy="1400530"/>
          </a:xfrm>
        </p:spPr>
        <p:txBody>
          <a:bodyPr/>
          <a:lstStyle/>
          <a:p>
            <a:pPr algn="l"/>
            <a:r>
              <a:rPr lang="en-IN" sz="4000" b="1" i="0" u="none" strike="noStrike" baseline="0" dirty="0">
                <a:latin typeface="Calibri-Bold"/>
              </a:rPr>
              <a:t>Defences against control hijacking-Run-Time Defence</a:t>
            </a:r>
            <a:r>
              <a:rPr lang="en-IN" sz="1800" b="1" i="0" u="none" strike="noStrike" baseline="0" dirty="0">
                <a:solidFill>
                  <a:srgbClr val="000000"/>
                </a:solidFill>
                <a:latin typeface="Calibri-Bold"/>
              </a:rPr>
              <a:t>  </a:t>
            </a:r>
            <a:r>
              <a:rPr lang="en-IN" sz="1800" b="0" i="0" u="none" strike="noStrike" baseline="0" dirty="0">
                <a:solidFill>
                  <a:srgbClr val="000000"/>
                </a:solidFill>
              </a:rPr>
              <a:t> </a:t>
            </a:r>
            <a:br>
              <a:rPr lang="en-IN" sz="1800" b="0" i="0" u="none" strike="noStrike" baseline="0" dirty="0">
                <a:solidFill>
                  <a:srgbClr val="000000"/>
                </a:solidFill>
              </a:rPr>
            </a:br>
            <a:endParaRPr lang="en-IN" dirty="0"/>
          </a:p>
        </p:txBody>
      </p:sp>
      <p:sp>
        <p:nvSpPr>
          <p:cNvPr id="3" name="Content Placeholder 2">
            <a:extLst>
              <a:ext uri="{FF2B5EF4-FFF2-40B4-BE49-F238E27FC236}">
                <a16:creationId xmlns:a16="http://schemas.microsoft.com/office/drawing/2014/main" id="{9BB317A5-7233-81E8-BDE6-5097B267A27D}"/>
              </a:ext>
            </a:extLst>
          </p:cNvPr>
          <p:cNvSpPr>
            <a:spLocks noGrp="1"/>
          </p:cNvSpPr>
          <p:nvPr>
            <p:ph idx="1"/>
          </p:nvPr>
        </p:nvSpPr>
        <p:spPr>
          <a:xfrm>
            <a:off x="0" y="1258529"/>
            <a:ext cx="12192000" cy="5599471"/>
          </a:xfrm>
        </p:spPr>
        <p:txBody>
          <a:bodyPr/>
          <a:lstStyle/>
          <a:p>
            <a:pPr algn="l"/>
            <a:endParaRPr lang="en-IN" sz="1800" b="0" i="0" u="none" strike="noStrike" baseline="0" dirty="0">
              <a:solidFill>
                <a:srgbClr val="000000"/>
              </a:solidFill>
            </a:endParaRPr>
          </a:p>
          <a:p>
            <a:r>
              <a:rPr lang="en-IN" b="0" i="0" u="none" strike="noStrike" baseline="0" dirty="0" err="1">
                <a:latin typeface="Calibri" panose="020F0502020204030204" pitchFamily="34" charset="0"/>
                <a:ea typeface="Calibri" panose="020F0502020204030204" pitchFamily="34" charset="0"/>
                <a:cs typeface="Calibri" panose="020F0502020204030204" pitchFamily="34" charset="0"/>
              </a:rPr>
              <a:t>StackGuard</a:t>
            </a:r>
            <a:r>
              <a:rPr lang="en-IN" b="0" i="0" u="none" strike="noStrike" baseline="0" dirty="0">
                <a:latin typeface="Calibri" panose="020F0502020204030204" pitchFamily="34" charset="0"/>
                <a:ea typeface="Calibri" panose="020F0502020204030204" pitchFamily="34" charset="0"/>
                <a:cs typeface="Calibri" panose="020F0502020204030204" pitchFamily="34" charset="0"/>
              </a:rPr>
              <a:t> </a:t>
            </a:r>
          </a:p>
          <a:p>
            <a:r>
              <a:rPr lang="en-US" b="0" i="0" u="none" strike="noStrike" baseline="0" dirty="0">
                <a:latin typeface="Calibri" panose="020F0502020204030204" pitchFamily="34" charset="0"/>
                <a:ea typeface="Calibri" panose="020F0502020204030204" pitchFamily="34" charset="0"/>
                <a:cs typeface="Calibri" panose="020F0502020204030204" pitchFamily="34" charset="0"/>
              </a:rPr>
              <a:t>Stack Guard basically works by inserting a small value known as a canary between the stack variables (buffers) and the function return address. When a stack-buffer overflows into the function return address, the canary is overwritten. During function return the canary value is checked and if the value has changed the program is terminated. Thus, reducing code execution to a mere denial of service attack. The performance cost of inserting and checking the canary is very small for the benefit it brings, and can be reduced further if the compiler detects that no local buffer variables are used by the function so the canary can be safely omitted. </a:t>
            </a:r>
          </a:p>
          <a:p>
            <a:r>
              <a:rPr lang="en-IN" b="1" i="0" u="none" strike="noStrike" baseline="0" dirty="0">
                <a:latin typeface="Calibri" panose="020F0502020204030204" pitchFamily="34" charset="0"/>
                <a:ea typeface="Calibri" panose="020F0502020204030204" pitchFamily="34" charset="0"/>
                <a:cs typeface="Calibri" panose="020F0502020204030204" pitchFamily="34" charset="0"/>
              </a:rPr>
              <a:t>Canaries </a:t>
            </a:r>
            <a:endParaRPr lang="en-IN" b="0" i="0" u="none" strike="noStrike" baseline="0" dirty="0">
              <a:latin typeface="Calibri" panose="020F0502020204030204" pitchFamily="34" charset="0"/>
              <a:ea typeface="Calibri" panose="020F0502020204030204" pitchFamily="34" charset="0"/>
              <a:cs typeface="Calibri" panose="020F0502020204030204" pitchFamily="34" charset="0"/>
            </a:endParaRPr>
          </a:p>
          <a:p>
            <a:r>
              <a:rPr lang="en-US" b="0" i="0" u="none" strike="noStrike" baseline="0" dirty="0">
                <a:latin typeface="Calibri" panose="020F0502020204030204" pitchFamily="34" charset="0"/>
                <a:ea typeface="Calibri" panose="020F0502020204030204" pitchFamily="34" charset="0"/>
                <a:cs typeface="Calibri" panose="020F0502020204030204" pitchFamily="34" charset="0"/>
              </a:rPr>
              <a:t>There are currently three types of canaries which are supported by </a:t>
            </a:r>
            <a:r>
              <a:rPr lang="en-US" b="0" i="0" u="none" strike="noStrike" baseline="0" dirty="0" err="1">
                <a:latin typeface="Calibri" panose="020F0502020204030204" pitchFamily="34" charset="0"/>
                <a:ea typeface="Calibri" panose="020F0502020204030204" pitchFamily="34" charset="0"/>
                <a:cs typeface="Calibri" panose="020F0502020204030204" pitchFamily="34" charset="0"/>
              </a:rPr>
              <a:t>StackGuard</a:t>
            </a:r>
            <a:r>
              <a:rPr lang="en-US" b="0" i="0" u="none" strike="noStrike" baseline="0" dirty="0">
                <a:latin typeface="Calibri" panose="020F0502020204030204" pitchFamily="34" charset="0"/>
                <a:ea typeface="Calibri" panose="020F0502020204030204" pitchFamily="34" charset="0"/>
                <a:cs typeface="Calibri" panose="020F0502020204030204" pitchFamily="34" charset="0"/>
              </a:rPr>
              <a:t>: </a:t>
            </a:r>
          </a:p>
          <a:p>
            <a:r>
              <a:rPr lang="en-IN" b="1" i="0" u="none" strike="noStrike" baseline="0" dirty="0">
                <a:latin typeface="Calibri" panose="020F0502020204030204" pitchFamily="34" charset="0"/>
                <a:ea typeface="Calibri" panose="020F0502020204030204" pitchFamily="34" charset="0"/>
                <a:cs typeface="Calibri" panose="020F0502020204030204" pitchFamily="34" charset="0"/>
              </a:rPr>
              <a:t>1) Terminator </a:t>
            </a:r>
            <a:endParaRPr lang="en-IN" b="0" i="0" u="none" strike="noStrike" baseline="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b="0" i="0" u="none" strike="noStrike" baseline="0" dirty="0">
                <a:latin typeface="Calibri" panose="020F0502020204030204" pitchFamily="34" charset="0"/>
                <a:ea typeface="Calibri" panose="020F0502020204030204" pitchFamily="34" charset="0"/>
                <a:cs typeface="Calibri" panose="020F0502020204030204" pitchFamily="34" charset="0"/>
              </a:rPr>
              <a:t>      2) Random canaries </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	</a:t>
            </a:r>
            <a:r>
              <a:rPr lang="en-IN" b="0" i="0" u="none" strike="noStrike" baseline="0" dirty="0">
                <a:latin typeface="Calibri" panose="020F0502020204030204" pitchFamily="34" charset="0"/>
                <a:ea typeface="Calibri" panose="020F0502020204030204" pitchFamily="34" charset="0"/>
                <a:cs typeface="Calibri" panose="020F0502020204030204" pitchFamily="34" charset="0"/>
              </a:rPr>
              <a:t> 3) random XOR canaries </a:t>
            </a:r>
          </a:p>
          <a:p>
            <a:endParaRPr lang="en-IN" dirty="0"/>
          </a:p>
        </p:txBody>
      </p:sp>
    </p:spTree>
    <p:extLst>
      <p:ext uri="{BB962C8B-B14F-4D97-AF65-F5344CB8AC3E}">
        <p14:creationId xmlns:p14="http://schemas.microsoft.com/office/powerpoint/2010/main" val="2708129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41964" y="2036618"/>
            <a:ext cx="6913418" cy="1862048"/>
          </a:xfrm>
          <a:prstGeom prst="rect">
            <a:avLst/>
          </a:prstGeom>
          <a:noFill/>
        </p:spPr>
        <p:txBody>
          <a:bodyPr wrap="square" rtlCol="0">
            <a:spAutoFit/>
          </a:bodyPr>
          <a:lstStyle/>
          <a:p>
            <a:r>
              <a:rPr lang="en-US" sz="11500" dirty="0"/>
              <a:t>Thank You</a:t>
            </a:r>
            <a:endParaRPr lang="en-IN" sz="11500" dirty="0"/>
          </a:p>
        </p:txBody>
      </p:sp>
    </p:spTree>
    <p:extLst>
      <p:ext uri="{BB962C8B-B14F-4D97-AF65-F5344CB8AC3E}">
        <p14:creationId xmlns:p14="http://schemas.microsoft.com/office/powerpoint/2010/main" val="288889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184478-B278-0E17-6C88-5160F421C6F7}"/>
              </a:ext>
            </a:extLst>
          </p:cNvPr>
          <p:cNvSpPr txBox="1"/>
          <p:nvPr/>
        </p:nvSpPr>
        <p:spPr>
          <a:xfrm>
            <a:off x="619432" y="481781"/>
            <a:ext cx="10953135" cy="1200329"/>
          </a:xfrm>
          <a:prstGeom prst="rect">
            <a:avLst/>
          </a:prstGeom>
          <a:noFill/>
        </p:spPr>
        <p:txBody>
          <a:bodyPr wrap="square" rtlCol="0">
            <a:spAutoFit/>
          </a:bodyPr>
          <a:lstStyle/>
          <a:p>
            <a:r>
              <a:rPr lang="en-IN" sz="3600" b="1" i="0" u="none" strike="noStrike" baseline="0" dirty="0">
                <a:latin typeface="Calibri-Bold"/>
              </a:rPr>
              <a:t>Confidentiality Policies</a:t>
            </a:r>
          </a:p>
          <a:p>
            <a:endParaRPr lang="en-IN" sz="3600" dirty="0"/>
          </a:p>
        </p:txBody>
      </p:sp>
      <p:sp>
        <p:nvSpPr>
          <p:cNvPr id="5" name="TextBox 4">
            <a:extLst>
              <a:ext uri="{FF2B5EF4-FFF2-40B4-BE49-F238E27FC236}">
                <a16:creationId xmlns:a16="http://schemas.microsoft.com/office/drawing/2014/main" id="{19FDD288-E43E-CCB3-E137-8BFD759B6095}"/>
              </a:ext>
            </a:extLst>
          </p:cNvPr>
          <p:cNvSpPr txBox="1"/>
          <p:nvPr/>
        </p:nvSpPr>
        <p:spPr>
          <a:xfrm>
            <a:off x="324466" y="1465006"/>
            <a:ext cx="11798708" cy="8433078"/>
          </a:xfrm>
          <a:prstGeom prst="rect">
            <a:avLst/>
          </a:prstGeom>
          <a:noFill/>
        </p:spPr>
        <p:txBody>
          <a:bodyPr wrap="square" rtlCol="0">
            <a:spAutoFit/>
          </a:bodyPr>
          <a:lstStyle/>
          <a:p>
            <a:pPr marL="457200" indent="-457200" algn="l">
              <a:buFont typeface="Arial" panose="020B0604020202020204" pitchFamily="34" charset="0"/>
              <a:buChar char="•"/>
            </a:pPr>
            <a:r>
              <a:rPr lang="en-US" sz="2800" b="0" i="0" u="none" strike="noStrike" baseline="0" dirty="0">
                <a:latin typeface="Calibri" panose="020F0502020204030204" pitchFamily="34" charset="0"/>
                <a:ea typeface="Calibri" panose="020F0502020204030204" pitchFamily="34" charset="0"/>
                <a:cs typeface="Calibri" panose="020F0502020204030204" pitchFamily="34" charset="0"/>
              </a:rPr>
              <a:t>Confidentiality Policies emphasize the protection of confidentiality.</a:t>
            </a:r>
          </a:p>
          <a:p>
            <a:pPr algn="l"/>
            <a:endParaRPr lang="en-US" sz="2800" dirty="0">
              <a:latin typeface="Calibri" panose="020F0502020204030204" pitchFamily="34" charset="0"/>
              <a:ea typeface="Calibri" panose="020F0502020204030204" pitchFamily="34" charset="0"/>
              <a:cs typeface="Calibri" panose="020F0502020204030204" pitchFamily="34" charset="0"/>
            </a:endParaRPr>
          </a:p>
          <a:p>
            <a:pPr marL="457200" indent="-457200" algn="l">
              <a:buFont typeface="Arial" panose="020B0604020202020204" pitchFamily="34" charset="0"/>
              <a:buChar char="•"/>
            </a:pPr>
            <a:r>
              <a:rPr lang="en-US" sz="2800" b="0" i="0" u="none" strike="noStrike" baseline="0" dirty="0">
                <a:latin typeface="Calibri" panose="020F0502020204030204" pitchFamily="34" charset="0"/>
                <a:ea typeface="Calibri" panose="020F0502020204030204" pitchFamily="34" charset="0"/>
                <a:cs typeface="Calibri" panose="020F0502020204030204" pitchFamily="34" charset="0"/>
              </a:rPr>
              <a:t>Confidentiality policy also called information flow policy which prevents unauthorized disclosure of </a:t>
            </a:r>
            <a:r>
              <a:rPr lang="en-IN" sz="2800" b="0" i="0" u="none" strike="noStrike" baseline="0" dirty="0">
                <a:latin typeface="Calibri" panose="020F0502020204030204" pitchFamily="34" charset="0"/>
                <a:ea typeface="Calibri" panose="020F0502020204030204" pitchFamily="34" charset="0"/>
                <a:cs typeface="Calibri" panose="020F0502020204030204" pitchFamily="34" charset="0"/>
              </a:rPr>
              <a:t>information.</a:t>
            </a:r>
          </a:p>
          <a:p>
            <a:pPr algn="l"/>
            <a:endParaRPr lang="en-IN" sz="2800" b="0" i="0" u="none" strike="noStrike" baseline="0" dirty="0">
              <a:latin typeface="Calibri" panose="020F0502020204030204" pitchFamily="34" charset="0"/>
              <a:ea typeface="Calibri" panose="020F0502020204030204" pitchFamily="34" charset="0"/>
              <a:cs typeface="Calibri" panose="020F0502020204030204" pitchFamily="34" charset="0"/>
            </a:endParaRPr>
          </a:p>
          <a:p>
            <a:pPr marL="457200" indent="-457200" algn="l">
              <a:buFont typeface="Arial" panose="020B0604020202020204" pitchFamily="34" charset="0"/>
              <a:buChar char="•"/>
            </a:pPr>
            <a:r>
              <a:rPr lang="en-US" sz="2800" b="0" i="0" u="none" strike="noStrike" baseline="0" dirty="0">
                <a:latin typeface="Calibri" panose="020F0502020204030204" pitchFamily="34" charset="0"/>
                <a:ea typeface="Calibri" panose="020F0502020204030204" pitchFamily="34" charset="0"/>
                <a:cs typeface="Calibri" panose="020F0502020204030204" pitchFamily="34" charset="0"/>
              </a:rPr>
              <a:t>Example: Privacy Act requires that certain personal data be kept confidential. E.g., income tax return info only available to IT department and legal authority with court order. It limits the distribution of documents/info.</a:t>
            </a:r>
          </a:p>
          <a:p>
            <a:pPr algn="l"/>
            <a:endParaRPr lang="en-US" sz="2800" b="0" i="0" u="none" strike="noStrike" baseline="0" dirty="0">
              <a:latin typeface="Calibri" panose="020F0502020204030204" pitchFamily="34" charset="0"/>
              <a:ea typeface="Calibri" panose="020F0502020204030204" pitchFamily="34" charset="0"/>
              <a:cs typeface="Calibri" panose="020F0502020204030204" pitchFamily="34" charset="0"/>
            </a:endParaRPr>
          </a:p>
          <a:p>
            <a:pPr marL="457200" indent="-457200" algn="l">
              <a:buFont typeface="Arial" panose="020B0604020202020204" pitchFamily="34" charset="0"/>
              <a:buChar char="•"/>
            </a:pPr>
            <a:r>
              <a:rPr lang="en-US" sz="2800" b="0" i="0" u="none" strike="noStrike" baseline="0" dirty="0">
                <a:latin typeface="Calibri" panose="020F0502020204030204" pitchFamily="34" charset="0"/>
                <a:ea typeface="Calibri" panose="020F0502020204030204" pitchFamily="34" charset="0"/>
                <a:cs typeface="Calibri" panose="020F0502020204030204" pitchFamily="34" charset="0"/>
              </a:rPr>
              <a:t>Confinement ensure that misbehaving applications cannot harm rest of system. It can be implemented at many levels:</a:t>
            </a:r>
          </a:p>
          <a:p>
            <a:pPr algn="l"/>
            <a:endParaRPr lang="en-US" dirty="0">
              <a:latin typeface="Calibri" panose="020F0502020204030204" pitchFamily="34" charset="0"/>
            </a:endParaRPr>
          </a:p>
          <a:p>
            <a:pPr algn="l"/>
            <a:endParaRPr lang="en-US" dirty="0">
              <a:latin typeface="Calibri" panose="020F0502020204030204" pitchFamily="34" charset="0"/>
            </a:endParaRPr>
          </a:p>
          <a:p>
            <a:pPr algn="l"/>
            <a:endParaRPr lang="en-US" dirty="0">
              <a:latin typeface="Calibri" panose="020F0502020204030204" pitchFamily="34" charset="0"/>
            </a:endParaRPr>
          </a:p>
          <a:p>
            <a:pPr algn="l"/>
            <a:endParaRPr lang="en-US" dirty="0">
              <a:latin typeface="Calibri" panose="020F0502020204030204" pitchFamily="34" charset="0"/>
            </a:endParaRPr>
          </a:p>
          <a:p>
            <a:pPr algn="l"/>
            <a:endParaRPr lang="en-US" dirty="0">
              <a:latin typeface="Calibri" panose="020F0502020204030204" pitchFamily="34" charset="0"/>
            </a:endParaRPr>
          </a:p>
          <a:p>
            <a:pPr algn="l"/>
            <a:endParaRPr lang="en-US" dirty="0">
              <a:latin typeface="Calibri" panose="020F0502020204030204" pitchFamily="34" charset="0"/>
            </a:endParaRPr>
          </a:p>
          <a:p>
            <a:pPr algn="l"/>
            <a:endParaRPr lang="en-US" dirty="0">
              <a:latin typeface="Calibri" panose="020F0502020204030204" pitchFamily="34" charset="0"/>
            </a:endParaRPr>
          </a:p>
          <a:p>
            <a:pPr algn="l"/>
            <a:endParaRPr lang="en-US" dirty="0">
              <a:latin typeface="Calibri" panose="020F0502020204030204" pitchFamily="34" charset="0"/>
            </a:endParaRPr>
          </a:p>
          <a:p>
            <a:pPr algn="l"/>
            <a:endParaRPr lang="en-US" dirty="0">
              <a:latin typeface="Calibri" panose="020F0502020204030204" pitchFamily="34" charset="0"/>
            </a:endParaRPr>
          </a:p>
          <a:p>
            <a:pPr algn="l"/>
            <a:endParaRPr lang="en-US" dirty="0">
              <a:latin typeface="Calibri" panose="020F0502020204030204" pitchFamily="34" charset="0"/>
            </a:endParaRPr>
          </a:p>
          <a:p>
            <a:pPr algn="l"/>
            <a:endParaRPr lang="en-US" dirty="0">
              <a:latin typeface="Calibri" panose="020F0502020204030204" pitchFamily="34" charset="0"/>
            </a:endParaRPr>
          </a:p>
          <a:p>
            <a:pPr algn="l"/>
            <a:endParaRPr lang="en-US" dirty="0">
              <a:latin typeface="Calibri" panose="020F0502020204030204" pitchFamily="34" charset="0"/>
            </a:endParaRPr>
          </a:p>
          <a:p>
            <a:pPr algn="l"/>
            <a:endParaRPr lang="en-IN" dirty="0"/>
          </a:p>
        </p:txBody>
      </p:sp>
    </p:spTree>
    <p:extLst>
      <p:ext uri="{BB962C8B-B14F-4D97-AF65-F5344CB8AC3E}">
        <p14:creationId xmlns:p14="http://schemas.microsoft.com/office/powerpoint/2010/main" val="598849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DF7EA-C40E-940F-8325-4A81AE404AC7}"/>
              </a:ext>
            </a:extLst>
          </p:cNvPr>
          <p:cNvSpPr>
            <a:spLocks noGrp="1"/>
          </p:cNvSpPr>
          <p:nvPr>
            <p:ph type="title"/>
          </p:nvPr>
        </p:nvSpPr>
        <p:spPr/>
        <p:txBody>
          <a:bodyPr/>
          <a:lstStyle/>
          <a:p>
            <a:r>
              <a:rPr lang="en-IN" sz="4400" b="1" i="0" u="none" strike="noStrike" baseline="0" dirty="0">
                <a:latin typeface="Calibri-Bold"/>
              </a:rPr>
              <a:t>Confidentiality Policies</a:t>
            </a:r>
          </a:p>
        </p:txBody>
      </p:sp>
      <p:sp>
        <p:nvSpPr>
          <p:cNvPr id="3" name="Content Placeholder 2">
            <a:extLst>
              <a:ext uri="{FF2B5EF4-FFF2-40B4-BE49-F238E27FC236}">
                <a16:creationId xmlns:a16="http://schemas.microsoft.com/office/drawing/2014/main" id="{CAD307D5-8C97-A9BD-598A-0D5363D57BED}"/>
              </a:ext>
            </a:extLst>
          </p:cNvPr>
          <p:cNvSpPr>
            <a:spLocks noGrp="1"/>
          </p:cNvSpPr>
          <p:nvPr>
            <p:ph idx="1"/>
          </p:nvPr>
        </p:nvSpPr>
        <p:spPr>
          <a:xfrm>
            <a:off x="186813" y="1327354"/>
            <a:ext cx="11906864" cy="5447071"/>
          </a:xfrm>
        </p:spPr>
        <p:txBody>
          <a:bodyPr>
            <a:noAutofit/>
          </a:bodyPr>
          <a:lstStyle/>
          <a:p>
            <a:r>
              <a:rPr lang="en-US" sz="2400" b="1" i="0" u="none" strike="noStrike" baseline="0" dirty="0">
                <a:latin typeface="Calibri-Bold"/>
              </a:rPr>
              <a:t>Hardware level</a:t>
            </a:r>
            <a:r>
              <a:rPr lang="en-US" sz="2400" b="1" i="0" u="none" strike="noStrike" baseline="0" dirty="0">
                <a:latin typeface="Calibri" panose="020F0502020204030204" pitchFamily="34" charset="0"/>
              </a:rPr>
              <a:t>: </a:t>
            </a:r>
            <a:r>
              <a:rPr lang="en-US" sz="2400" b="0" i="0" u="none" strike="noStrike" baseline="0" dirty="0">
                <a:latin typeface="Calibri" panose="020F0502020204030204" pitchFamily="34" charset="0"/>
              </a:rPr>
              <a:t>At this level run application on isolated hardware (air gap).</a:t>
            </a:r>
          </a:p>
          <a:p>
            <a:r>
              <a:rPr lang="en-US" sz="2400" b="1" i="0" u="none" strike="noStrike" baseline="0" dirty="0">
                <a:latin typeface="Calibri-Bold"/>
              </a:rPr>
              <a:t>Virtual machines level: </a:t>
            </a:r>
            <a:r>
              <a:rPr lang="en-US" sz="2400" b="0" i="0" u="none" strike="noStrike" baseline="0" dirty="0">
                <a:latin typeface="Calibri" panose="020F0502020204030204" pitchFamily="34" charset="0"/>
              </a:rPr>
              <a:t>At this level run isolate OS’s on a single machine.</a:t>
            </a:r>
          </a:p>
          <a:p>
            <a:r>
              <a:rPr lang="en-US" sz="2400" b="1" i="0" u="none" strike="noStrike" baseline="0" dirty="0">
                <a:latin typeface="Calibri-Bold"/>
              </a:rPr>
              <a:t>Process level</a:t>
            </a:r>
            <a:r>
              <a:rPr lang="en-US" sz="2400" b="0" i="0" u="none" strike="noStrike" baseline="0" dirty="0">
                <a:latin typeface="Calibri" panose="020F0502020204030204" pitchFamily="34" charset="0"/>
              </a:rPr>
              <a:t>: At this level implement System Call Interposition or run isolate process </a:t>
            </a:r>
            <a:r>
              <a:rPr lang="en-IN" sz="2400" b="0" i="0" u="none" strike="noStrike" baseline="0" dirty="0">
                <a:latin typeface="Calibri" panose="020F0502020204030204" pitchFamily="34" charset="0"/>
              </a:rPr>
              <a:t>on single machines.</a:t>
            </a:r>
          </a:p>
          <a:p>
            <a:r>
              <a:rPr lang="en-US" sz="2400" b="1" i="0" u="none" strike="noStrike" baseline="0" dirty="0">
                <a:latin typeface="Calibri-Bold"/>
              </a:rPr>
              <a:t>Threads level: </a:t>
            </a:r>
            <a:r>
              <a:rPr lang="en-US" sz="2400" b="0" i="0" u="none" strike="noStrike" baseline="0" dirty="0">
                <a:latin typeface="Calibri" panose="020F0502020204030204" pitchFamily="34" charset="0"/>
              </a:rPr>
              <a:t>At this level implement Software Fault Isolation (SFI).</a:t>
            </a:r>
          </a:p>
          <a:p>
            <a:r>
              <a:rPr lang="en-US" sz="2400" b="1" i="0" u="none" strike="noStrike" baseline="0" dirty="0">
                <a:latin typeface="Calibri-Bold"/>
              </a:rPr>
              <a:t>Application level: </a:t>
            </a:r>
            <a:r>
              <a:rPr lang="en-US" sz="2400" b="0" i="0" u="none" strike="noStrike" baseline="0" dirty="0">
                <a:latin typeface="Calibri" panose="020F0502020204030204" pitchFamily="34" charset="0"/>
              </a:rPr>
              <a:t>e.g. browser-based confinement. We can used Discretionary Access Control(DAC) to implement browser based confinement.</a:t>
            </a:r>
          </a:p>
          <a:p>
            <a:pPr marL="0" indent="0" algn="l">
              <a:buNone/>
            </a:pPr>
            <a:r>
              <a:rPr lang="en-US" sz="2400" b="0" i="0" u="none" strike="noStrike" baseline="0" dirty="0">
                <a:latin typeface="Calibri" panose="020F0502020204030204" pitchFamily="34" charset="0"/>
              </a:rPr>
              <a:t>	MAC is a mechanism where system controls access to an object and a user cannot </a:t>
            </a:r>
            <a:r>
              <a:rPr lang="en-IN" sz="2400" b="0" i="0" u="none" strike="noStrike" baseline="0" dirty="0">
                <a:latin typeface="Calibri" panose="020F0502020204030204" pitchFamily="34" charset="0"/>
              </a:rPr>
              <a:t>alter     	that access.</a:t>
            </a:r>
          </a:p>
          <a:p>
            <a:pPr marL="0" indent="0" algn="l">
              <a:buNone/>
            </a:pPr>
            <a:r>
              <a:rPr lang="en-US" sz="2400" b="1" i="0" u="none" strike="noStrike" baseline="0" dirty="0">
                <a:latin typeface="Calibri-Bold"/>
              </a:rPr>
              <a:t>	DAC </a:t>
            </a:r>
            <a:r>
              <a:rPr lang="en-US" sz="2400" b="0" i="0" u="none" strike="noStrike" baseline="0" dirty="0">
                <a:latin typeface="Calibri" panose="020F0502020204030204" pitchFamily="34" charset="0"/>
              </a:rPr>
              <a:t>is a mechanism where a user can set access control to allow or deny access to</a:t>
            </a:r>
          </a:p>
          <a:p>
            <a:pPr marL="0" indent="0" algn="l">
              <a:buNone/>
            </a:pPr>
            <a:r>
              <a:rPr lang="en-US" sz="2400" b="0" i="0" u="none" strike="noStrike" baseline="0" dirty="0">
                <a:latin typeface="Calibri" panose="020F0502020204030204" pitchFamily="34" charset="0"/>
              </a:rPr>
              <a:t>	an object. It is also called Identity-based access control (IBAC).</a:t>
            </a:r>
            <a:endParaRPr lang="en-IN" sz="2400" dirty="0"/>
          </a:p>
        </p:txBody>
      </p:sp>
    </p:spTree>
    <p:extLst>
      <p:ext uri="{BB962C8B-B14F-4D97-AF65-F5344CB8AC3E}">
        <p14:creationId xmlns:p14="http://schemas.microsoft.com/office/powerpoint/2010/main" val="2361482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F3CF43-2492-9CD2-33D7-2B5A11969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645" y="0"/>
            <a:ext cx="11729884" cy="6857999"/>
          </a:xfrm>
          <a:prstGeom prst="rect">
            <a:avLst/>
          </a:prstGeom>
        </p:spPr>
      </p:pic>
    </p:spTree>
    <p:extLst>
      <p:ext uri="{BB962C8B-B14F-4D97-AF65-F5344CB8AC3E}">
        <p14:creationId xmlns:p14="http://schemas.microsoft.com/office/powerpoint/2010/main" val="2096612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042A2-02AC-25FE-E476-1F8A605C3612}"/>
              </a:ext>
            </a:extLst>
          </p:cNvPr>
          <p:cNvSpPr>
            <a:spLocks noGrp="1"/>
          </p:cNvSpPr>
          <p:nvPr>
            <p:ph type="title"/>
          </p:nvPr>
        </p:nvSpPr>
        <p:spPr/>
        <p:txBody>
          <a:bodyPr/>
          <a:lstStyle/>
          <a:p>
            <a:endParaRPr lang="en-IN"/>
          </a:p>
        </p:txBody>
      </p:sp>
      <p:pic>
        <p:nvPicPr>
          <p:cNvPr id="7" name="Picture 6">
            <a:extLst>
              <a:ext uri="{FF2B5EF4-FFF2-40B4-BE49-F238E27FC236}">
                <a16:creationId xmlns:a16="http://schemas.microsoft.com/office/drawing/2014/main" id="{5DEA1036-4196-EEC5-0AA1-CAD5BF5056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56" y="108155"/>
            <a:ext cx="11965858" cy="6607277"/>
          </a:xfrm>
          <a:prstGeom prst="rect">
            <a:avLst/>
          </a:prstGeom>
        </p:spPr>
      </p:pic>
    </p:spTree>
    <p:extLst>
      <p:ext uri="{BB962C8B-B14F-4D97-AF65-F5344CB8AC3E}">
        <p14:creationId xmlns:p14="http://schemas.microsoft.com/office/powerpoint/2010/main" val="797910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9D96E-F06A-1ED0-C30C-304B02079B2A}"/>
              </a:ext>
            </a:extLst>
          </p:cNvPr>
          <p:cNvSpPr>
            <a:spLocks noGrp="1"/>
          </p:cNvSpPr>
          <p:nvPr>
            <p:ph type="title"/>
          </p:nvPr>
        </p:nvSpPr>
        <p:spPr/>
        <p:txBody>
          <a:bodyPr/>
          <a:lstStyle/>
          <a:p>
            <a:endParaRPr lang="en-IN" dirty="0"/>
          </a:p>
        </p:txBody>
      </p:sp>
      <p:pic>
        <p:nvPicPr>
          <p:cNvPr id="5" name="Picture 4">
            <a:extLst>
              <a:ext uri="{FF2B5EF4-FFF2-40B4-BE49-F238E27FC236}">
                <a16:creationId xmlns:a16="http://schemas.microsoft.com/office/drawing/2014/main" id="{84C5FACF-366F-AD65-27D2-8630B45F5C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265" y="208935"/>
            <a:ext cx="11041624" cy="6440130"/>
          </a:xfrm>
          <a:prstGeom prst="rect">
            <a:avLst/>
          </a:prstGeom>
        </p:spPr>
      </p:pic>
    </p:spTree>
    <p:extLst>
      <p:ext uri="{BB962C8B-B14F-4D97-AF65-F5344CB8AC3E}">
        <p14:creationId xmlns:p14="http://schemas.microsoft.com/office/powerpoint/2010/main" val="3789762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1B230-2ABB-B740-F00F-B5D1D86D54AE}"/>
              </a:ext>
            </a:extLst>
          </p:cNvPr>
          <p:cNvSpPr>
            <a:spLocks noGrp="1"/>
          </p:cNvSpPr>
          <p:nvPr>
            <p:ph type="title"/>
          </p:nvPr>
        </p:nvSpPr>
        <p:spPr/>
        <p:txBody>
          <a:bodyPr/>
          <a:lstStyle/>
          <a:p>
            <a:r>
              <a:rPr lang="en-IN" sz="4400" b="0" i="0" u="none" strike="noStrike" baseline="0" dirty="0">
                <a:latin typeface="Calibri-Bold"/>
              </a:rPr>
              <a:t>1. Buffer overflow attacks</a:t>
            </a:r>
            <a:endParaRPr lang="en-IN" sz="4400" dirty="0">
              <a:latin typeface="Calibri-Bold"/>
            </a:endParaRPr>
          </a:p>
        </p:txBody>
      </p:sp>
      <p:sp>
        <p:nvSpPr>
          <p:cNvPr id="3" name="Content Placeholder 2">
            <a:extLst>
              <a:ext uri="{FF2B5EF4-FFF2-40B4-BE49-F238E27FC236}">
                <a16:creationId xmlns:a16="http://schemas.microsoft.com/office/drawing/2014/main" id="{C63C3847-E897-9A1B-1DB9-5490C17ACD85}"/>
              </a:ext>
            </a:extLst>
          </p:cNvPr>
          <p:cNvSpPr>
            <a:spLocks noGrp="1"/>
          </p:cNvSpPr>
          <p:nvPr>
            <p:ph idx="1"/>
          </p:nvPr>
        </p:nvSpPr>
        <p:spPr>
          <a:xfrm>
            <a:off x="128954" y="1366684"/>
            <a:ext cx="11793415" cy="4881715"/>
          </a:xfrm>
        </p:spPr>
        <p:txBody>
          <a:bodyPr>
            <a:noAutofit/>
          </a:bodyPr>
          <a:lstStyle/>
          <a:p>
            <a:pPr algn="l"/>
            <a:r>
              <a:rPr lang="en-US" sz="2400" b="0" i="0" u="none" strike="noStrike" baseline="0" dirty="0">
                <a:latin typeface="Calibri" panose="020F0502020204030204" pitchFamily="34" charset="0"/>
                <a:ea typeface="Calibri" panose="020F0502020204030204" pitchFamily="34" charset="0"/>
                <a:cs typeface="Calibri" panose="020F0502020204030204" pitchFamily="34" charset="0"/>
              </a:rPr>
              <a:t>A </a:t>
            </a:r>
            <a:r>
              <a:rPr lang="en-US" sz="2400" b="1" i="0" u="none" strike="noStrike" baseline="0" dirty="0">
                <a:latin typeface="Calibri" panose="020F0502020204030204" pitchFamily="34" charset="0"/>
                <a:ea typeface="Calibri" panose="020F0502020204030204" pitchFamily="34" charset="0"/>
                <a:cs typeface="Calibri" panose="020F0502020204030204" pitchFamily="34" charset="0"/>
              </a:rPr>
              <a:t>buffer </a:t>
            </a:r>
            <a:r>
              <a:rPr lang="en-US" sz="2400" b="0" i="0" u="none" strike="noStrike" baseline="0" dirty="0">
                <a:latin typeface="Calibri" panose="020F0502020204030204" pitchFamily="34" charset="0"/>
                <a:ea typeface="Calibri" panose="020F0502020204030204" pitchFamily="34" charset="0"/>
                <a:cs typeface="Calibri" panose="020F0502020204030204" pitchFamily="34" charset="0"/>
              </a:rPr>
              <a:t>is a temporary area for data storage. When more data (than was originally allocated </a:t>
            </a:r>
            <a:r>
              <a:rPr lang="en-US" sz="2400" b="0" i="0" u="none" strike="noStrike" baseline="0" dirty="0" err="1">
                <a:latin typeface="Calibri" panose="020F0502020204030204" pitchFamily="34" charset="0"/>
                <a:ea typeface="Calibri" panose="020F0502020204030204" pitchFamily="34" charset="0"/>
                <a:cs typeface="Calibri" panose="020F0502020204030204" pitchFamily="34" charset="0"/>
              </a:rPr>
              <a:t>tobe</a:t>
            </a:r>
            <a:r>
              <a:rPr lang="en-US" sz="2400" b="0" i="0" u="none" strike="noStrike" baseline="0" dirty="0">
                <a:latin typeface="Calibri" panose="020F0502020204030204" pitchFamily="34" charset="0"/>
                <a:ea typeface="Calibri" panose="020F0502020204030204" pitchFamily="34" charset="0"/>
                <a:cs typeface="Calibri" panose="020F0502020204030204" pitchFamily="34" charset="0"/>
              </a:rPr>
              <a:t> stored) gets placed by a program or system process, the extra data overflows. It causes </a:t>
            </a:r>
            <a:r>
              <a:rPr lang="en-US" sz="2400" b="0" i="0" u="none" strike="noStrike" baseline="0" dirty="0" err="1">
                <a:latin typeface="Calibri" panose="020F0502020204030204" pitchFamily="34" charset="0"/>
                <a:ea typeface="Calibri" panose="020F0502020204030204" pitchFamily="34" charset="0"/>
                <a:cs typeface="Calibri" panose="020F0502020204030204" pitchFamily="34" charset="0"/>
              </a:rPr>
              <a:t>someof</a:t>
            </a:r>
            <a:r>
              <a:rPr lang="en-US" sz="2400" b="0" i="0" u="none" strike="noStrike" baseline="0" dirty="0">
                <a:latin typeface="Calibri" panose="020F0502020204030204" pitchFamily="34" charset="0"/>
                <a:ea typeface="Calibri" panose="020F0502020204030204" pitchFamily="34" charset="0"/>
                <a:cs typeface="Calibri" panose="020F0502020204030204" pitchFamily="34" charset="0"/>
              </a:rPr>
              <a:t> that data to leak out into other buffers, which can corrupt or overwrite whatever data they</a:t>
            </a:r>
            <a:r>
              <a:rPr lang="en-IN" sz="2400" b="0" i="0" u="none" strike="noStrike" baseline="0" dirty="0">
                <a:latin typeface="Calibri" panose="020F0502020204030204" pitchFamily="34" charset="0"/>
                <a:ea typeface="Calibri" panose="020F0502020204030204" pitchFamily="34" charset="0"/>
                <a:cs typeface="Calibri" panose="020F0502020204030204" pitchFamily="34" charset="0"/>
              </a:rPr>
              <a:t>were holding.</a:t>
            </a:r>
          </a:p>
          <a:p>
            <a:pPr algn="l"/>
            <a:r>
              <a:rPr lang="en-US" sz="2400" b="0" i="0" u="none" strike="noStrike" baseline="0" dirty="0">
                <a:latin typeface="Calibri" panose="020F0502020204030204" pitchFamily="34" charset="0"/>
                <a:ea typeface="Calibri" panose="020F0502020204030204" pitchFamily="34" charset="0"/>
                <a:cs typeface="Calibri" panose="020F0502020204030204" pitchFamily="34" charset="0"/>
              </a:rPr>
              <a:t>In a </a:t>
            </a:r>
            <a:r>
              <a:rPr lang="en-US" sz="2400" b="1" i="0" u="none" strike="noStrike" baseline="0" dirty="0">
                <a:latin typeface="Calibri" panose="020F0502020204030204" pitchFamily="34" charset="0"/>
                <a:ea typeface="Calibri" panose="020F0502020204030204" pitchFamily="34" charset="0"/>
                <a:cs typeface="Calibri" panose="020F0502020204030204" pitchFamily="34" charset="0"/>
              </a:rPr>
              <a:t>buffer-overflow attack, </a:t>
            </a:r>
            <a:r>
              <a:rPr lang="en-US" sz="2400" b="0" i="0" u="none" strike="noStrike" baseline="0" dirty="0">
                <a:latin typeface="Calibri" panose="020F0502020204030204" pitchFamily="34" charset="0"/>
                <a:ea typeface="Calibri" panose="020F0502020204030204" pitchFamily="34" charset="0"/>
                <a:cs typeface="Calibri" panose="020F0502020204030204" pitchFamily="34" charset="0"/>
              </a:rPr>
              <a:t>the extra data sometimes holds specific instructions for actions intended by a hacker or malicious user; for example, the data could trigger a response that </a:t>
            </a:r>
            <a:r>
              <a:rPr lang="fr-FR" sz="2400" b="0" i="0" u="none" strike="noStrike" baseline="0" dirty="0">
                <a:latin typeface="Calibri" panose="020F0502020204030204" pitchFamily="34" charset="0"/>
                <a:ea typeface="Calibri" panose="020F0502020204030204" pitchFamily="34" charset="0"/>
                <a:cs typeface="Calibri" panose="020F0502020204030204" pitchFamily="34" charset="0"/>
              </a:rPr>
              <a:t>damages files, changes data or </a:t>
            </a:r>
            <a:r>
              <a:rPr lang="fr-FR" sz="2400" b="0" i="0" u="none" strike="noStrike" baseline="0" dirty="0" err="1">
                <a:latin typeface="Calibri" panose="020F0502020204030204" pitchFamily="34" charset="0"/>
                <a:ea typeface="Calibri" panose="020F0502020204030204" pitchFamily="34" charset="0"/>
                <a:cs typeface="Calibri" panose="020F0502020204030204" pitchFamily="34" charset="0"/>
              </a:rPr>
              <a:t>unveils</a:t>
            </a:r>
            <a:r>
              <a:rPr lang="fr-FR" sz="2400" b="0" i="0" u="none" strike="noStrike" baseline="0" dirty="0">
                <a:latin typeface="Calibri" panose="020F0502020204030204" pitchFamily="34" charset="0"/>
                <a:ea typeface="Calibri" panose="020F0502020204030204" pitchFamily="34" charset="0"/>
                <a:cs typeface="Calibri" panose="020F0502020204030204" pitchFamily="34" charset="0"/>
              </a:rPr>
              <a:t> </a:t>
            </a:r>
            <a:r>
              <a:rPr lang="fr-FR" sz="2400" b="0" i="0" u="none" strike="noStrike" baseline="0" dirty="0" err="1">
                <a:latin typeface="Calibri" panose="020F0502020204030204" pitchFamily="34" charset="0"/>
                <a:ea typeface="Calibri" panose="020F0502020204030204" pitchFamily="34" charset="0"/>
                <a:cs typeface="Calibri" panose="020F0502020204030204" pitchFamily="34" charset="0"/>
              </a:rPr>
              <a:t>private</a:t>
            </a:r>
            <a:r>
              <a:rPr lang="fr-FR" sz="2400" dirty="0">
                <a:latin typeface="Calibri" panose="020F0502020204030204" pitchFamily="34" charset="0"/>
                <a:ea typeface="Calibri" panose="020F0502020204030204" pitchFamily="34" charset="0"/>
                <a:cs typeface="Calibri" panose="020F0502020204030204" pitchFamily="34" charset="0"/>
              </a:rPr>
              <a:t> </a:t>
            </a:r>
            <a:r>
              <a:rPr lang="fr-FR" sz="2400" b="0" i="0" u="none" strike="noStrike" baseline="0" dirty="0">
                <a:latin typeface="Calibri" panose="020F0502020204030204" pitchFamily="34" charset="0"/>
                <a:ea typeface="Calibri" panose="020F0502020204030204" pitchFamily="34" charset="0"/>
                <a:cs typeface="Calibri" panose="020F0502020204030204" pitchFamily="34" charset="0"/>
              </a:rPr>
              <a:t>information.</a:t>
            </a:r>
          </a:p>
          <a:p>
            <a:pPr algn="l"/>
            <a:r>
              <a:rPr lang="en-US" sz="2400" b="0" i="0" u="none" strike="noStrike" baseline="0" dirty="0">
                <a:latin typeface="Calibri" panose="020F0502020204030204" pitchFamily="34" charset="0"/>
                <a:ea typeface="Calibri" panose="020F0502020204030204" pitchFamily="34" charset="0"/>
                <a:cs typeface="Calibri" panose="020F0502020204030204" pitchFamily="34" charset="0"/>
              </a:rPr>
              <a:t>Attacker would use a buffer-overflow exploit to take advantage of a program that is waiting </a:t>
            </a:r>
            <a:r>
              <a:rPr lang="en-IN" sz="2400" b="0" i="0" u="none" strike="noStrike" baseline="0" dirty="0">
                <a:latin typeface="Calibri" panose="020F0502020204030204" pitchFamily="34" charset="0"/>
                <a:ea typeface="Calibri" panose="020F0502020204030204" pitchFamily="34" charset="0"/>
                <a:cs typeface="Calibri" panose="020F0502020204030204" pitchFamily="34" charset="0"/>
              </a:rPr>
              <a:t>on a user’s input.</a:t>
            </a:r>
          </a:p>
          <a:p>
            <a:pPr algn="l"/>
            <a:r>
              <a:rPr lang="en-US" sz="2400" b="0" i="0" u="none" strike="noStrike" baseline="0" dirty="0">
                <a:latin typeface="Calibri" panose="020F0502020204030204" pitchFamily="34" charset="0"/>
                <a:ea typeface="Calibri" panose="020F0502020204030204" pitchFamily="34" charset="0"/>
                <a:cs typeface="Calibri" panose="020F0502020204030204" pitchFamily="34" charset="0"/>
              </a:rPr>
              <a:t>There are two types of buffer overflows:</a:t>
            </a:r>
            <a:endParaRPr lang="en-IN" sz="2400" dirty="0">
              <a:latin typeface="Calibri" panose="020F0502020204030204" pitchFamily="34" charset="0"/>
              <a:ea typeface="Calibri" panose="020F0502020204030204" pitchFamily="34" charset="0"/>
              <a:cs typeface="Calibri" panose="020F0502020204030204" pitchFamily="34" charset="0"/>
            </a:endParaRPr>
          </a:p>
          <a:p>
            <a:pPr marL="0" indent="0" algn="l">
              <a:buNone/>
            </a:pPr>
            <a:r>
              <a:rPr lang="en-IN" sz="2400" dirty="0">
                <a:latin typeface="Calibri" panose="020F0502020204030204" pitchFamily="34" charset="0"/>
                <a:ea typeface="Calibri" panose="020F0502020204030204" pitchFamily="34" charset="0"/>
                <a:cs typeface="Calibri" panose="020F0502020204030204" pitchFamily="34" charset="0"/>
              </a:rPr>
              <a:t>		</a:t>
            </a:r>
            <a:r>
              <a:rPr lang="en-IN" sz="2400" b="0" i="0" u="none" strike="noStrike" baseline="0" dirty="0">
                <a:latin typeface="Calibri" panose="020F0502020204030204" pitchFamily="34" charset="0"/>
                <a:ea typeface="Calibri" panose="020F0502020204030204" pitchFamily="34" charset="0"/>
                <a:cs typeface="Calibri" panose="020F0502020204030204" pitchFamily="34" charset="0"/>
              </a:rPr>
              <a:t>stack-based</a:t>
            </a:r>
          </a:p>
          <a:p>
            <a:pPr marL="0" indent="0" algn="l">
              <a:buNone/>
            </a:pPr>
            <a:r>
              <a:rPr lang="en-IN" sz="2400" dirty="0">
                <a:latin typeface="Calibri" panose="020F0502020204030204" pitchFamily="34" charset="0"/>
                <a:ea typeface="Calibri" panose="020F0502020204030204" pitchFamily="34" charset="0"/>
                <a:cs typeface="Calibri" panose="020F0502020204030204" pitchFamily="34" charset="0"/>
              </a:rPr>
              <a:t>		</a:t>
            </a:r>
            <a:r>
              <a:rPr lang="en-IN" sz="2400" b="0" i="0" u="none" strike="noStrike" baseline="0" dirty="0">
                <a:latin typeface="Calibri" panose="020F0502020204030204" pitchFamily="34" charset="0"/>
                <a:ea typeface="Calibri" panose="020F0502020204030204" pitchFamily="34" charset="0"/>
                <a:cs typeface="Calibri" panose="020F0502020204030204" pitchFamily="34" charset="0"/>
              </a:rPr>
              <a:t>heap-based</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45334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0510D-144C-91C5-7582-31BD18164122}"/>
              </a:ext>
            </a:extLst>
          </p:cNvPr>
          <p:cNvSpPr>
            <a:spLocks noGrp="1"/>
          </p:cNvSpPr>
          <p:nvPr>
            <p:ph type="title"/>
          </p:nvPr>
        </p:nvSpPr>
        <p:spPr/>
        <p:txBody>
          <a:bodyPr/>
          <a:lstStyle/>
          <a:p>
            <a:r>
              <a:rPr lang="en-IN" sz="4400" b="0" i="0" u="none" strike="noStrike" baseline="0" dirty="0">
                <a:latin typeface="Calibri" panose="020F0502020204030204" pitchFamily="34" charset="0"/>
                <a:ea typeface="Calibri" panose="020F0502020204030204" pitchFamily="34" charset="0"/>
                <a:cs typeface="Calibri" panose="020F0502020204030204" pitchFamily="34" charset="0"/>
              </a:rPr>
              <a:t>2. </a:t>
            </a:r>
            <a:r>
              <a:rPr lang="en-IN" sz="4400" b="0" i="0" u="none" strike="noStrike" baseline="0" dirty="0" err="1">
                <a:latin typeface="Calibri" panose="020F0502020204030204" pitchFamily="34" charset="0"/>
                <a:ea typeface="Calibri" panose="020F0502020204030204" pitchFamily="34" charset="0"/>
                <a:cs typeface="Calibri" panose="020F0502020204030204" pitchFamily="34" charset="0"/>
              </a:rPr>
              <a:t>Interger</a:t>
            </a:r>
            <a:r>
              <a:rPr lang="en-IN" sz="4400" b="0" i="0" u="none" strike="noStrike" baseline="0" dirty="0">
                <a:latin typeface="Calibri" panose="020F0502020204030204" pitchFamily="34" charset="0"/>
                <a:ea typeface="Calibri" panose="020F0502020204030204" pitchFamily="34" charset="0"/>
                <a:cs typeface="Calibri" panose="020F0502020204030204" pitchFamily="34" charset="0"/>
              </a:rPr>
              <a:t> overflow attacks</a:t>
            </a:r>
            <a:endParaRPr lang="en-IN" sz="44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71A1C0D-467D-9A3A-717C-8B25D0D7A872}"/>
              </a:ext>
            </a:extLst>
          </p:cNvPr>
          <p:cNvSpPr>
            <a:spLocks noGrp="1"/>
          </p:cNvSpPr>
          <p:nvPr>
            <p:ph idx="1"/>
          </p:nvPr>
        </p:nvSpPr>
        <p:spPr>
          <a:xfrm>
            <a:off x="0" y="1612490"/>
            <a:ext cx="12027877" cy="5245510"/>
          </a:xfrm>
        </p:spPr>
        <p:txBody>
          <a:bodyPr>
            <a:normAutofit/>
          </a:bodyPr>
          <a:lstStyle/>
          <a:p>
            <a:pPr algn="l"/>
            <a:r>
              <a:rPr lang="en-US" sz="2800" b="0" i="0" u="none" strike="noStrike" baseline="0" dirty="0">
                <a:latin typeface="Calibri" panose="020F0502020204030204" pitchFamily="34" charset="0"/>
              </a:rPr>
              <a:t>Integer overflows occur when the result of an arithmetic operation is a value, that is too large to fit in the available storage space.</a:t>
            </a:r>
          </a:p>
          <a:p>
            <a:pPr algn="l"/>
            <a:r>
              <a:rPr lang="en-IN" sz="2800" dirty="0">
                <a:latin typeface="Calibri" panose="020F0502020204030204" pitchFamily="34" charset="0"/>
              </a:rPr>
              <a:t>Example:</a:t>
            </a:r>
          </a:p>
          <a:p>
            <a:pPr marL="0" indent="0" algn="l">
              <a:buNone/>
            </a:pPr>
            <a:r>
              <a:rPr lang="en-IN" sz="2800" dirty="0">
                <a:latin typeface="Calibri" panose="020F0502020204030204" pitchFamily="34" charset="0"/>
              </a:rPr>
              <a:t>		</a:t>
            </a:r>
            <a:r>
              <a:rPr lang="en-IN" sz="2800" b="0" i="0" u="none" strike="noStrike" baseline="0" dirty="0">
                <a:latin typeface="Calibri" panose="020F0502020204030204" pitchFamily="34" charset="0"/>
              </a:rPr>
              <a:t>a = 0xffffffff</a:t>
            </a:r>
          </a:p>
          <a:p>
            <a:pPr marL="0" indent="0" algn="l">
              <a:buNone/>
            </a:pPr>
            <a:r>
              <a:rPr lang="en-IN" sz="2800" b="0" i="0" u="none" strike="noStrike" baseline="0" dirty="0">
                <a:latin typeface="Calibri" panose="020F0502020204030204" pitchFamily="34" charset="0"/>
              </a:rPr>
              <a:t>		b = 0x1</a:t>
            </a:r>
          </a:p>
          <a:p>
            <a:pPr marL="0" indent="0" algn="l">
              <a:buNone/>
            </a:pPr>
            <a:r>
              <a:rPr lang="en-IN" sz="2800" b="0" i="0" u="none" strike="noStrike" baseline="0" dirty="0">
                <a:latin typeface="Calibri" panose="020F0502020204030204" pitchFamily="34" charset="0"/>
              </a:rPr>
              <a:t>		r = a + b</a:t>
            </a:r>
            <a:endParaRPr lang="en-US" sz="2800" dirty="0">
              <a:latin typeface="Calibri" panose="020F0502020204030204" pitchFamily="34" charset="0"/>
            </a:endParaRPr>
          </a:p>
        </p:txBody>
      </p:sp>
    </p:spTree>
    <p:extLst>
      <p:ext uri="{BB962C8B-B14F-4D97-AF65-F5344CB8AC3E}">
        <p14:creationId xmlns:p14="http://schemas.microsoft.com/office/powerpoint/2010/main" val="854972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A2D27-C199-2222-1703-CB76C2785A5D}"/>
              </a:ext>
            </a:extLst>
          </p:cNvPr>
          <p:cNvSpPr>
            <a:spLocks noGrp="1"/>
          </p:cNvSpPr>
          <p:nvPr>
            <p:ph type="title"/>
          </p:nvPr>
        </p:nvSpPr>
        <p:spPr/>
        <p:txBody>
          <a:bodyPr/>
          <a:lstStyle/>
          <a:p>
            <a:r>
              <a:rPr lang="en-IN" sz="4400" b="1" i="0" u="none" strike="noStrike" baseline="0" dirty="0">
                <a:latin typeface="Calibri-Bold"/>
              </a:rPr>
              <a:t>3. Format String attack</a:t>
            </a:r>
            <a:endParaRPr lang="en-IN" sz="4400" dirty="0"/>
          </a:p>
        </p:txBody>
      </p:sp>
      <p:sp>
        <p:nvSpPr>
          <p:cNvPr id="3" name="Content Placeholder 2">
            <a:extLst>
              <a:ext uri="{FF2B5EF4-FFF2-40B4-BE49-F238E27FC236}">
                <a16:creationId xmlns:a16="http://schemas.microsoft.com/office/drawing/2014/main" id="{2A7340FB-B770-B701-4CFD-D8A58E6D8FD3}"/>
              </a:ext>
            </a:extLst>
          </p:cNvPr>
          <p:cNvSpPr>
            <a:spLocks noGrp="1"/>
          </p:cNvSpPr>
          <p:nvPr>
            <p:ph idx="1"/>
          </p:nvPr>
        </p:nvSpPr>
        <p:spPr>
          <a:xfrm>
            <a:off x="196646" y="1366684"/>
            <a:ext cx="11995354" cy="5491316"/>
          </a:xfrm>
        </p:spPr>
        <p:txBody>
          <a:bodyPr/>
          <a:lstStyle/>
          <a:p>
            <a:r>
              <a:rPr lang="en-US" sz="2400" b="0" i="0" u="none" strike="noStrike" baseline="0" dirty="0">
                <a:latin typeface="Calibri" panose="020F0502020204030204" pitchFamily="34" charset="0"/>
              </a:rPr>
              <a:t>Format String bug is the one of the most common vulnerability in programs c.</a:t>
            </a:r>
          </a:p>
          <a:p>
            <a:pPr algn="l"/>
            <a:r>
              <a:rPr lang="en-US" sz="2400" b="0" i="0" u="none" strike="noStrike" baseline="0" dirty="0">
                <a:latin typeface="Calibri" panose="020F0502020204030204" pitchFamily="34" charset="0"/>
              </a:rPr>
              <a:t>Format string is a bug that occurs when format string </a:t>
            </a:r>
            <a:r>
              <a:rPr lang="en-US" sz="2400" b="0" i="0" u="none" strike="noStrike" baseline="0" dirty="0" err="1">
                <a:latin typeface="Calibri" panose="020F0502020204030204" pitchFamily="34" charset="0"/>
              </a:rPr>
              <a:t>printf</a:t>
            </a:r>
            <a:r>
              <a:rPr lang="en-US" sz="2400" b="0" i="0" u="none" strike="noStrike" baseline="0" dirty="0">
                <a:latin typeface="Calibri" panose="020F0502020204030204" pitchFamily="34" charset="0"/>
              </a:rPr>
              <a:t> (%d, %s) used in the </a:t>
            </a:r>
            <a:r>
              <a:rPr lang="en-US" sz="2400" b="0" i="0" u="none" strike="noStrike" baseline="0" dirty="0" err="1">
                <a:latin typeface="Calibri" panose="020F0502020204030204" pitchFamily="34" charset="0"/>
              </a:rPr>
              <a:t>printf</a:t>
            </a:r>
            <a:r>
              <a:rPr lang="en-US" sz="2400" b="0" i="0" u="none" strike="noStrike" baseline="0" dirty="0">
                <a:latin typeface="Calibri" panose="020F0502020204030204" pitchFamily="34" charset="0"/>
              </a:rPr>
              <a:t> () function is used in the wrong form.</a:t>
            </a:r>
            <a:endParaRPr lang="en-IN" sz="2400" dirty="0">
              <a:latin typeface="Calibri" panose="020F0502020204030204" pitchFamily="34" charset="0"/>
            </a:endParaRPr>
          </a:p>
          <a:p>
            <a:pPr algn="l"/>
            <a:r>
              <a:rPr lang="en-IN" sz="2400" b="0" i="0" u="none" strike="noStrike" baseline="0" dirty="0">
                <a:latin typeface="Calibri" panose="020F0502020204030204" pitchFamily="34" charset="0"/>
              </a:rPr>
              <a:t>	Vulnerable code:							</a:t>
            </a:r>
            <a:r>
              <a:rPr lang="en-IN" sz="2400" dirty="0">
                <a:latin typeface="Calibri" panose="020F0502020204030204" pitchFamily="34" charset="0"/>
              </a:rPr>
              <a:t>	</a:t>
            </a:r>
          </a:p>
          <a:p>
            <a:pPr marL="0" indent="0" algn="l">
              <a:buNone/>
            </a:pPr>
            <a:r>
              <a:rPr lang="en-IN" sz="2400" b="0" i="0" u="none" strike="noStrike" baseline="0" dirty="0">
                <a:latin typeface="Calibri" panose="020F0502020204030204" pitchFamily="34" charset="0"/>
              </a:rPr>
              <a:t>	int main (int </a:t>
            </a:r>
            <a:r>
              <a:rPr lang="en-IN" sz="2400" b="0" i="0" u="none" strike="noStrike" baseline="0" dirty="0" err="1">
                <a:latin typeface="Calibri" panose="020F0502020204030204" pitchFamily="34" charset="0"/>
              </a:rPr>
              <a:t>argc,char</a:t>
            </a:r>
            <a:r>
              <a:rPr lang="en-IN" sz="2400" b="0" i="0" u="none" strike="noStrike" baseline="0" dirty="0">
                <a:latin typeface="Calibri" panose="020F0502020204030204" pitchFamily="34" charset="0"/>
              </a:rPr>
              <a:t> **</a:t>
            </a:r>
            <a:r>
              <a:rPr lang="en-IN" sz="2400" b="0" i="0" u="none" strike="noStrike" baseline="0" dirty="0" err="1">
                <a:latin typeface="Calibri" panose="020F0502020204030204" pitchFamily="34" charset="0"/>
              </a:rPr>
              <a:t>argv</a:t>
            </a:r>
            <a:r>
              <a:rPr lang="en-IN" sz="2400" b="0" i="0" u="none" strike="noStrike" baseline="0" dirty="0">
                <a:latin typeface="Calibri" panose="020F0502020204030204" pitchFamily="34" charset="0"/>
              </a:rPr>
              <a:t>)</a:t>
            </a:r>
          </a:p>
          <a:p>
            <a:pPr marL="0" indent="0" algn="l">
              <a:buNone/>
            </a:pPr>
            <a:r>
              <a:rPr lang="en-IN" sz="2400" b="0" i="0" u="none" strike="noStrike" baseline="0" dirty="0">
                <a:latin typeface="Calibri" panose="020F0502020204030204" pitchFamily="34" charset="0"/>
              </a:rPr>
              <a:t>	{ </a:t>
            </a:r>
            <a:r>
              <a:rPr lang="en-IN" sz="2400" b="0" i="0" u="none" strike="noStrike" baseline="0" dirty="0" err="1">
                <a:latin typeface="Calibri" panose="020F0502020204030204" pitchFamily="34" charset="0"/>
              </a:rPr>
              <a:t>printf</a:t>
            </a:r>
            <a:r>
              <a:rPr lang="en-IN" sz="2400" b="0" i="0" u="none" strike="noStrike" baseline="0" dirty="0">
                <a:latin typeface="Calibri" panose="020F0502020204030204" pitchFamily="34" charset="0"/>
              </a:rPr>
              <a:t>(</a:t>
            </a:r>
            <a:r>
              <a:rPr lang="en-IN" sz="2400" b="0" i="0" u="none" strike="noStrike" baseline="0" dirty="0" err="1">
                <a:latin typeface="Calibri" panose="020F0502020204030204" pitchFamily="34" charset="0"/>
              </a:rPr>
              <a:t>argv</a:t>
            </a:r>
            <a:r>
              <a:rPr lang="en-IN" sz="2400" b="0" i="0" u="none" strike="noStrike" baseline="0" dirty="0">
                <a:latin typeface="Calibri" panose="020F0502020204030204" pitchFamily="34" charset="0"/>
              </a:rPr>
              <a:t>[1]);</a:t>
            </a:r>
          </a:p>
          <a:p>
            <a:pPr marL="0" indent="0" algn="l">
              <a:buNone/>
            </a:pPr>
            <a:r>
              <a:rPr lang="en-IN" sz="2400" b="0" i="0" u="none" strike="noStrike" baseline="0" dirty="0">
                <a:latin typeface="Calibri" panose="020F0502020204030204" pitchFamily="34" charset="0"/>
              </a:rPr>
              <a:t>	}						</a:t>
            </a:r>
            <a:endParaRPr lang="en-IN" sz="2400" dirty="0">
              <a:latin typeface="Calibri" panose="020F0502020204030204" pitchFamily="34" charset="0"/>
            </a:endParaRPr>
          </a:p>
          <a:p>
            <a:pPr marL="0" indent="0" algn="l">
              <a:buNone/>
            </a:pPr>
            <a:r>
              <a:rPr lang="en-IN" sz="2400" b="0" i="0" u="none" strike="noStrike" baseline="0" dirty="0">
                <a:latin typeface="Calibri" panose="020F0502020204030204" pitchFamily="34" charset="0"/>
              </a:rPr>
              <a:t>	Safer code: #include&lt;stdio.h&gt;</a:t>
            </a:r>
          </a:p>
          <a:p>
            <a:pPr marL="0" indent="0" algn="l">
              <a:buNone/>
            </a:pPr>
            <a:r>
              <a:rPr lang="en-IN" sz="2400" b="0" i="0" u="none" strike="noStrike" baseline="0" dirty="0">
                <a:latin typeface="Calibri" panose="020F0502020204030204" pitchFamily="34" charset="0"/>
              </a:rPr>
              <a:t>	int main (int </a:t>
            </a:r>
            <a:r>
              <a:rPr lang="en-IN" sz="2400" b="0" i="0" u="none" strike="noStrike" baseline="0" dirty="0" err="1">
                <a:latin typeface="Calibri" panose="020F0502020204030204" pitchFamily="34" charset="0"/>
              </a:rPr>
              <a:t>argc,char</a:t>
            </a:r>
            <a:r>
              <a:rPr lang="en-IN" sz="2400" b="0" i="0" u="none" strike="noStrike" baseline="0" dirty="0">
                <a:latin typeface="Calibri" panose="020F0502020204030204" pitchFamily="34" charset="0"/>
              </a:rPr>
              <a:t> **</a:t>
            </a:r>
            <a:r>
              <a:rPr lang="en-IN" sz="2400" b="0" i="0" u="none" strike="noStrike" baseline="0" dirty="0" err="1">
                <a:latin typeface="Calibri" panose="020F0502020204030204" pitchFamily="34" charset="0"/>
              </a:rPr>
              <a:t>argv</a:t>
            </a:r>
            <a:r>
              <a:rPr lang="en-IN" sz="2400" b="0" i="0" u="none" strike="noStrike" baseline="0" dirty="0">
                <a:latin typeface="Calibri" panose="020F0502020204030204" pitchFamily="34" charset="0"/>
              </a:rPr>
              <a:t>)</a:t>
            </a:r>
          </a:p>
          <a:p>
            <a:pPr marL="0" indent="0" algn="l">
              <a:buNone/>
            </a:pPr>
            <a:r>
              <a:rPr lang="en-IN" sz="2400" b="0" i="0" u="none" strike="noStrike" baseline="0" dirty="0">
                <a:latin typeface="Calibri" panose="020F0502020204030204" pitchFamily="34" charset="0"/>
              </a:rPr>
              <a:t>		{ </a:t>
            </a:r>
            <a:r>
              <a:rPr lang="en-IN" sz="2400" b="0" i="0" u="none" strike="noStrike" baseline="0" dirty="0" err="1">
                <a:latin typeface="Calibri" panose="020F0502020204030204" pitchFamily="34" charset="0"/>
              </a:rPr>
              <a:t>printf</a:t>
            </a:r>
            <a:r>
              <a:rPr lang="en-IN" sz="2400" b="0" i="0" u="none" strike="noStrike" baseline="0" dirty="0">
                <a:latin typeface="Calibri" panose="020F0502020204030204" pitchFamily="34" charset="0"/>
              </a:rPr>
              <a:t>( “%s”,</a:t>
            </a:r>
            <a:r>
              <a:rPr lang="en-IN" sz="2400" b="0" i="0" u="none" strike="noStrike" baseline="0" dirty="0" err="1">
                <a:latin typeface="Calibri" panose="020F0502020204030204" pitchFamily="34" charset="0"/>
              </a:rPr>
              <a:t>argv</a:t>
            </a:r>
            <a:r>
              <a:rPr lang="en-IN" sz="2400" b="0" i="0" u="none" strike="noStrike" baseline="0" dirty="0">
                <a:latin typeface="Calibri" panose="020F0502020204030204" pitchFamily="34" charset="0"/>
              </a:rPr>
              <a:t>[1]);</a:t>
            </a:r>
          </a:p>
          <a:p>
            <a:pPr marL="0" indent="0" algn="l">
              <a:buNone/>
            </a:pPr>
            <a:r>
              <a:rPr lang="en-IN" sz="2400" b="0" i="0" u="none" strike="noStrike" baseline="0" dirty="0">
                <a:latin typeface="Calibri" panose="020F0502020204030204" pitchFamily="34" charset="0"/>
              </a:rPr>
              <a:t>		}</a:t>
            </a:r>
          </a:p>
          <a:p>
            <a:pPr marL="0" indent="0" algn="l">
              <a:buNone/>
            </a:pPr>
            <a:endParaRPr lang="en-IN" sz="1800" b="0" i="0" u="none" strike="noStrike" baseline="0" dirty="0">
              <a:latin typeface="Calibri" panose="020F0502020204030204" pitchFamily="34" charset="0"/>
            </a:endParaRPr>
          </a:p>
        </p:txBody>
      </p:sp>
    </p:spTree>
    <p:extLst>
      <p:ext uri="{BB962C8B-B14F-4D97-AF65-F5344CB8AC3E}">
        <p14:creationId xmlns:p14="http://schemas.microsoft.com/office/powerpoint/2010/main" val="24518391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8247290747134A8268D3B753765640" ma:contentTypeVersion="5" ma:contentTypeDescription="Create a new document." ma:contentTypeScope="" ma:versionID="931769a3fd321c52f2de6b917e2851f6">
  <xsd:schema xmlns:xsd="http://www.w3.org/2001/XMLSchema" xmlns:xs="http://www.w3.org/2001/XMLSchema" xmlns:p="http://schemas.microsoft.com/office/2006/metadata/properties" xmlns:ns2="5aa4a6fa-8835-417d-b96f-52731fc3c81f" targetNamespace="http://schemas.microsoft.com/office/2006/metadata/properties" ma:root="true" ma:fieldsID="59a4774c64636c6531b22f151f0cbd3f" ns2:_="">
    <xsd:import namespace="5aa4a6fa-8835-417d-b96f-52731fc3c81f"/>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a4a6fa-8835-417d-b96f-52731fc3c8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B741510-5662-47B6-98E7-B687E47C0961}"/>
</file>

<file path=customXml/itemProps2.xml><?xml version="1.0" encoding="utf-8"?>
<ds:datastoreItem xmlns:ds="http://schemas.openxmlformats.org/officeDocument/2006/customXml" ds:itemID="{500F3FB6-F435-4F1A-9AB6-31AC22D811B6}"/>
</file>

<file path=customXml/itemProps3.xml><?xml version="1.0" encoding="utf-8"?>
<ds:datastoreItem xmlns:ds="http://schemas.openxmlformats.org/officeDocument/2006/customXml" ds:itemID="{CD0599A7-0970-4750-9D17-475585806935}"/>
</file>

<file path=docProps/app.xml><?xml version="1.0" encoding="utf-8"?>
<Properties xmlns="http://schemas.openxmlformats.org/officeDocument/2006/extended-properties" xmlns:vt="http://schemas.openxmlformats.org/officeDocument/2006/docPropsVTypes">
  <Template>Ion</Template>
  <TotalTime>582</TotalTime>
  <Words>1144</Words>
  <Application>Microsoft Office PowerPoint</Application>
  <PresentationFormat>Widescreen</PresentationFormat>
  <Paragraphs>102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Calibri-Bold</vt:lpstr>
      <vt:lpstr>Century Gothic</vt:lpstr>
      <vt:lpstr>Wingdings 3</vt:lpstr>
      <vt:lpstr>Ion</vt:lpstr>
      <vt:lpstr>Confidentiality Policies</vt:lpstr>
      <vt:lpstr>PowerPoint Presentation</vt:lpstr>
      <vt:lpstr>Confidentiality Policies</vt:lpstr>
      <vt:lpstr>PowerPoint Presentation</vt:lpstr>
      <vt:lpstr>PowerPoint Presentation</vt:lpstr>
      <vt:lpstr>PowerPoint Presentation</vt:lpstr>
      <vt:lpstr>1. Buffer overflow attacks</vt:lpstr>
      <vt:lpstr>2. Interger overflow attacks</vt:lpstr>
      <vt:lpstr>3. Format String attack</vt:lpstr>
      <vt:lpstr>Format String attack</vt:lpstr>
      <vt:lpstr>PowerPoint Presentation</vt:lpstr>
      <vt:lpstr>How can we prevent format string attack?</vt:lpstr>
      <vt:lpstr>PowerPoint Presentation</vt:lpstr>
      <vt:lpstr>PowerPoint Presentation</vt:lpstr>
      <vt:lpstr>PowerPoint Presentation</vt:lpstr>
      <vt:lpstr>Defences against control hijacking-Platform Defence</vt:lpstr>
      <vt:lpstr>Defences against control hijacking-Run-Time Defence    </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Hijacking</dc:title>
  <dc:creator>pc</dc:creator>
  <cp:lastModifiedBy>SHREYA .</cp:lastModifiedBy>
  <cp:revision>21</cp:revision>
  <dcterms:created xsi:type="dcterms:W3CDTF">2021-09-23T18:08:31Z</dcterms:created>
  <dcterms:modified xsi:type="dcterms:W3CDTF">2023-05-15T11:27:55Z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0x010100B28247290747134A8268D3B753765640</vt:lpwstr>
  </property>
</Properties>
</file>