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4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32.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33.xml" ContentType="application/vnd.openxmlformats-officedocument.presentationml.notesSlide+xml"/>
  <Override PartName="/ppt/notesSlides/notesSlide50.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changesInfos/changesInfo1.xml" ContentType="application/vnd.ms-powerpoint.changesinfo+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25"/>
  </p:notesMasterIdLst>
  <p:handoutMasterIdLst>
    <p:handoutMasterId r:id="rId126"/>
  </p:handoutMasterIdLst>
  <p:sldIdLst>
    <p:sldId id="973" r:id="rId2"/>
    <p:sldId id="260" r:id="rId3"/>
    <p:sldId id="854" r:id="rId4"/>
    <p:sldId id="850" r:id="rId5"/>
    <p:sldId id="967" r:id="rId6"/>
    <p:sldId id="983" r:id="rId7"/>
    <p:sldId id="984" r:id="rId8"/>
    <p:sldId id="985" r:id="rId9"/>
    <p:sldId id="986" r:id="rId10"/>
    <p:sldId id="988" r:id="rId11"/>
    <p:sldId id="989" r:id="rId12"/>
    <p:sldId id="990" r:id="rId13"/>
    <p:sldId id="992" r:id="rId14"/>
    <p:sldId id="991" r:id="rId15"/>
    <p:sldId id="993" r:id="rId16"/>
    <p:sldId id="994" r:id="rId17"/>
    <p:sldId id="995" r:id="rId18"/>
    <p:sldId id="996" r:id="rId19"/>
    <p:sldId id="997" r:id="rId20"/>
    <p:sldId id="1052" r:id="rId21"/>
    <p:sldId id="1065" r:id="rId22"/>
    <p:sldId id="1066" r:id="rId23"/>
    <p:sldId id="1053" r:id="rId24"/>
    <p:sldId id="1055" r:id="rId25"/>
    <p:sldId id="1063" r:id="rId26"/>
    <p:sldId id="1058" r:id="rId27"/>
    <p:sldId id="1061" r:id="rId28"/>
    <p:sldId id="1062" r:id="rId29"/>
    <p:sldId id="998" r:id="rId30"/>
    <p:sldId id="999" r:id="rId31"/>
    <p:sldId id="1000" r:id="rId32"/>
    <p:sldId id="1001" r:id="rId33"/>
    <p:sldId id="1002" r:id="rId34"/>
    <p:sldId id="1003" r:id="rId35"/>
    <p:sldId id="1004" r:id="rId36"/>
    <p:sldId id="1064" r:id="rId37"/>
    <p:sldId id="1067" r:id="rId38"/>
    <p:sldId id="1068" r:id="rId39"/>
    <p:sldId id="1069" r:id="rId40"/>
    <p:sldId id="1005" r:id="rId41"/>
    <p:sldId id="1006" r:id="rId42"/>
    <p:sldId id="1007" r:id="rId43"/>
    <p:sldId id="982" r:id="rId44"/>
    <p:sldId id="987" r:id="rId45"/>
    <p:sldId id="1008" r:id="rId46"/>
    <p:sldId id="1009" r:id="rId47"/>
    <p:sldId id="1054" r:id="rId48"/>
    <p:sldId id="1072" r:id="rId49"/>
    <p:sldId id="1057" r:id="rId50"/>
    <p:sldId id="1010" r:id="rId51"/>
    <p:sldId id="1011" r:id="rId52"/>
    <p:sldId id="1012" r:id="rId53"/>
    <p:sldId id="1013" r:id="rId54"/>
    <p:sldId id="1014" r:id="rId55"/>
    <p:sldId id="1015" r:id="rId56"/>
    <p:sldId id="1016" r:id="rId57"/>
    <p:sldId id="1017" r:id="rId58"/>
    <p:sldId id="1018" r:id="rId59"/>
    <p:sldId id="1019" r:id="rId60"/>
    <p:sldId id="1020" r:id="rId61"/>
    <p:sldId id="1021" r:id="rId62"/>
    <p:sldId id="1022" r:id="rId63"/>
    <p:sldId id="1073" r:id="rId64"/>
    <p:sldId id="1056" r:id="rId65"/>
    <p:sldId id="1071" r:id="rId66"/>
    <p:sldId id="1074" r:id="rId67"/>
    <p:sldId id="1070" r:id="rId68"/>
    <p:sldId id="1059" r:id="rId69"/>
    <p:sldId id="1023" r:id="rId70"/>
    <p:sldId id="1024" r:id="rId71"/>
    <p:sldId id="1025" r:id="rId72"/>
    <p:sldId id="1077" r:id="rId73"/>
    <p:sldId id="1026" r:id="rId74"/>
    <p:sldId id="1027" r:id="rId75"/>
    <p:sldId id="1028" r:id="rId76"/>
    <p:sldId id="1029" r:id="rId77"/>
    <p:sldId id="1030" r:id="rId78"/>
    <p:sldId id="1031" r:id="rId79"/>
    <p:sldId id="1060" r:id="rId80"/>
    <p:sldId id="1075" r:id="rId81"/>
    <p:sldId id="1076" r:id="rId82"/>
    <p:sldId id="1032" r:id="rId83"/>
    <p:sldId id="1033" r:id="rId84"/>
    <p:sldId id="1034" r:id="rId85"/>
    <p:sldId id="1035" r:id="rId86"/>
    <p:sldId id="1036" r:id="rId87"/>
    <p:sldId id="1037" r:id="rId88"/>
    <p:sldId id="1038" r:id="rId89"/>
    <p:sldId id="1039" r:id="rId90"/>
    <p:sldId id="1040" r:id="rId91"/>
    <p:sldId id="1041" r:id="rId92"/>
    <p:sldId id="1042" r:id="rId93"/>
    <p:sldId id="1043" r:id="rId94"/>
    <p:sldId id="1044" r:id="rId95"/>
    <p:sldId id="1045" r:id="rId96"/>
    <p:sldId id="1046" r:id="rId97"/>
    <p:sldId id="1047" r:id="rId98"/>
    <p:sldId id="1048" r:id="rId99"/>
    <p:sldId id="1049" r:id="rId100"/>
    <p:sldId id="1050" r:id="rId101"/>
    <p:sldId id="1078" r:id="rId102"/>
    <p:sldId id="1079" r:id="rId103"/>
    <p:sldId id="1080" r:id="rId104"/>
    <p:sldId id="1081" r:id="rId105"/>
    <p:sldId id="1084" r:id="rId106"/>
    <p:sldId id="1083" r:id="rId107"/>
    <p:sldId id="1082" r:id="rId108"/>
    <p:sldId id="1085" r:id="rId109"/>
    <p:sldId id="1086" r:id="rId110"/>
    <p:sldId id="1087" r:id="rId111"/>
    <p:sldId id="1088" r:id="rId112"/>
    <p:sldId id="1089" r:id="rId113"/>
    <p:sldId id="1090" r:id="rId114"/>
    <p:sldId id="1091" r:id="rId115"/>
    <p:sldId id="1092" r:id="rId116"/>
    <p:sldId id="1093" r:id="rId117"/>
    <p:sldId id="1094" r:id="rId118"/>
    <p:sldId id="1095" r:id="rId119"/>
    <p:sldId id="1096" r:id="rId120"/>
    <p:sldId id="1097" r:id="rId121"/>
    <p:sldId id="1098" r:id="rId122"/>
    <p:sldId id="1099" r:id="rId123"/>
    <p:sldId id="966" r:id="rId124"/>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E6E8E7"/>
    <a:srgbClr val="F4B930"/>
    <a:srgbClr val="752E2E"/>
    <a:srgbClr val="0066CC"/>
    <a:srgbClr val="0000FF"/>
    <a:srgbClr val="008000"/>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18" autoAdjust="0"/>
    <p:restoredTop sz="81240" autoAdjust="0"/>
  </p:normalViewPr>
  <p:slideViewPr>
    <p:cSldViewPr>
      <p:cViewPr varScale="1">
        <p:scale>
          <a:sx n="86" d="100"/>
          <a:sy n="86" d="100"/>
        </p:scale>
        <p:origin x="768"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895"/>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customXml" Target="../customXml/item3.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customXml" Target="../customXml/item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ni chaudhary" userId="96600f971aeb1626" providerId="LiveId" clId="{757F7815-E12A-40FF-8445-9586799E1ED5}"/>
    <pc:docChg chg="undo custSel addSld modSld">
      <pc:chgData name="Himani chaudhary" userId="96600f971aeb1626" providerId="LiveId" clId="{757F7815-E12A-40FF-8445-9586799E1ED5}" dt="2021-09-08T09:24:53.970" v="132" actId="20577"/>
      <pc:docMkLst>
        <pc:docMk/>
      </pc:docMkLst>
      <pc:sldChg chg="modSp mod">
        <pc:chgData name="Himani chaudhary" userId="96600f971aeb1626" providerId="LiveId" clId="{757F7815-E12A-40FF-8445-9586799E1ED5}" dt="2021-09-08T09:23:29.733" v="104" actId="20577"/>
        <pc:sldMkLst>
          <pc:docMk/>
          <pc:sldMk cId="0" sldId="850"/>
        </pc:sldMkLst>
        <pc:spChg chg="mod">
          <ac:chgData name="Himani chaudhary" userId="96600f971aeb1626" providerId="LiveId" clId="{757F7815-E12A-40FF-8445-9586799E1ED5}" dt="2021-09-08T09:23:29.733" v="104" actId="20577"/>
          <ac:spMkLst>
            <pc:docMk/>
            <pc:sldMk cId="0" sldId="850"/>
            <ac:spMk id="2" creationId="{00000000-0000-0000-0000-000000000000}"/>
          </ac:spMkLst>
        </pc:spChg>
      </pc:sldChg>
      <pc:sldChg chg="modSp mod">
        <pc:chgData name="Himani chaudhary" userId="96600f971aeb1626" providerId="LiveId" clId="{757F7815-E12A-40FF-8445-9586799E1ED5}" dt="2021-09-08T09:23:56.863" v="106" actId="20577"/>
        <pc:sldMkLst>
          <pc:docMk/>
          <pc:sldMk cId="336268138" sldId="983"/>
        </pc:sldMkLst>
        <pc:spChg chg="mod">
          <ac:chgData name="Himani chaudhary" userId="96600f971aeb1626" providerId="LiveId" clId="{757F7815-E12A-40FF-8445-9586799E1ED5}" dt="2021-09-08T09:23:56.863" v="106" actId="20577"/>
          <ac:spMkLst>
            <pc:docMk/>
            <pc:sldMk cId="336268138" sldId="983"/>
            <ac:spMk id="2" creationId="{5BA36286-93A5-4874-B65D-D8AA22D99965}"/>
          </ac:spMkLst>
        </pc:spChg>
      </pc:sldChg>
      <pc:sldChg chg="modSp mod">
        <pc:chgData name="Himani chaudhary" userId="96600f971aeb1626" providerId="LiveId" clId="{757F7815-E12A-40FF-8445-9586799E1ED5}" dt="2021-09-08T09:24:19.930" v="112" actId="20577"/>
        <pc:sldMkLst>
          <pc:docMk/>
          <pc:sldMk cId="1286375825" sldId="985"/>
        </pc:sldMkLst>
        <pc:spChg chg="mod">
          <ac:chgData name="Himani chaudhary" userId="96600f971aeb1626" providerId="LiveId" clId="{757F7815-E12A-40FF-8445-9586799E1ED5}" dt="2021-09-08T09:24:19.930" v="112" actId="20577"/>
          <ac:spMkLst>
            <pc:docMk/>
            <pc:sldMk cId="1286375825" sldId="985"/>
            <ac:spMk id="2" creationId="{264EC45E-BAEB-4F09-B610-A9E2B7BFA100}"/>
          </ac:spMkLst>
        </pc:spChg>
      </pc:sldChg>
      <pc:sldChg chg="modSp mod">
        <pc:chgData name="Himani chaudhary" userId="96600f971aeb1626" providerId="LiveId" clId="{757F7815-E12A-40FF-8445-9586799E1ED5}" dt="2021-09-08T09:24:33.175" v="118" actId="20577"/>
        <pc:sldMkLst>
          <pc:docMk/>
          <pc:sldMk cId="181763355" sldId="986"/>
        </pc:sldMkLst>
        <pc:spChg chg="mod">
          <ac:chgData name="Himani chaudhary" userId="96600f971aeb1626" providerId="LiveId" clId="{757F7815-E12A-40FF-8445-9586799E1ED5}" dt="2021-09-08T09:24:33.175" v="118" actId="20577"/>
          <ac:spMkLst>
            <pc:docMk/>
            <pc:sldMk cId="181763355" sldId="986"/>
            <ac:spMk id="2" creationId="{1D982284-66D0-4636-AB1B-F9074E113509}"/>
          </ac:spMkLst>
        </pc:spChg>
      </pc:sldChg>
      <pc:sldChg chg="modSp mod">
        <pc:chgData name="Himani chaudhary" userId="96600f971aeb1626" providerId="LiveId" clId="{757F7815-E12A-40FF-8445-9586799E1ED5}" dt="2021-09-08T09:24:46.289" v="124" actId="20577"/>
        <pc:sldMkLst>
          <pc:docMk/>
          <pc:sldMk cId="1777399009" sldId="987"/>
        </pc:sldMkLst>
        <pc:spChg chg="mod">
          <ac:chgData name="Himani chaudhary" userId="96600f971aeb1626" providerId="LiveId" clId="{757F7815-E12A-40FF-8445-9586799E1ED5}" dt="2021-09-08T09:24:46.289" v="124" actId="20577"/>
          <ac:spMkLst>
            <pc:docMk/>
            <pc:sldMk cId="1777399009" sldId="987"/>
            <ac:spMk id="2" creationId="{EE292A56-133D-4902-9AF5-8F3ECE75D788}"/>
          </ac:spMkLst>
        </pc:spChg>
      </pc:sldChg>
      <pc:sldChg chg="modSp mod">
        <pc:chgData name="Himani chaudhary" userId="96600f971aeb1626" providerId="LiveId" clId="{757F7815-E12A-40FF-8445-9586799E1ED5}" dt="2021-09-08T09:24:53.970" v="132" actId="20577"/>
        <pc:sldMkLst>
          <pc:docMk/>
          <pc:sldMk cId="4034528724" sldId="988"/>
        </pc:sldMkLst>
        <pc:spChg chg="mod">
          <ac:chgData name="Himani chaudhary" userId="96600f971aeb1626" providerId="LiveId" clId="{757F7815-E12A-40FF-8445-9586799E1ED5}" dt="2021-09-08T09:24:53.970" v="132" actId="20577"/>
          <ac:spMkLst>
            <pc:docMk/>
            <pc:sldMk cId="4034528724" sldId="988"/>
            <ac:spMk id="2" creationId="{EE292A56-133D-4902-9AF5-8F3ECE75D788}"/>
          </ac:spMkLst>
        </pc:spChg>
      </pc:sldChg>
      <pc:sldChg chg="addSp modSp mod">
        <pc:chgData name="Himani chaudhary" userId="96600f971aeb1626" providerId="LiveId" clId="{757F7815-E12A-40FF-8445-9586799E1ED5}" dt="2021-09-08T09:03:15.892" v="4" actId="14100"/>
        <pc:sldMkLst>
          <pc:docMk/>
          <pc:sldMk cId="2341202272" sldId="993"/>
        </pc:sldMkLst>
        <pc:spChg chg="mod">
          <ac:chgData name="Himani chaudhary" userId="96600f971aeb1626" providerId="LiveId" clId="{757F7815-E12A-40FF-8445-9586799E1ED5}" dt="2021-09-08T09:02:42.831" v="1" actId="2711"/>
          <ac:spMkLst>
            <pc:docMk/>
            <pc:sldMk cId="2341202272" sldId="993"/>
            <ac:spMk id="3" creationId="{DA34876A-B3A4-4EDB-83AC-CBB5FEA6EB34}"/>
          </ac:spMkLst>
        </pc:spChg>
        <pc:picChg chg="add mod">
          <ac:chgData name="Himani chaudhary" userId="96600f971aeb1626" providerId="LiveId" clId="{757F7815-E12A-40FF-8445-9586799E1ED5}" dt="2021-09-08T09:03:15.892" v="4" actId="14100"/>
          <ac:picMkLst>
            <pc:docMk/>
            <pc:sldMk cId="2341202272" sldId="993"/>
            <ac:picMk id="5" creationId="{09B6DA24-A0B1-4B3E-A49A-8917AE9A0AAB}"/>
          </ac:picMkLst>
        </pc:picChg>
      </pc:sldChg>
      <pc:sldChg chg="modSp new mod">
        <pc:chgData name="Himani chaudhary" userId="96600f971aeb1626" providerId="LiveId" clId="{757F7815-E12A-40FF-8445-9586799E1ED5}" dt="2021-09-08T09:04:55.136" v="7" actId="2711"/>
        <pc:sldMkLst>
          <pc:docMk/>
          <pc:sldMk cId="2207348872" sldId="994"/>
        </pc:sldMkLst>
        <pc:spChg chg="mod">
          <ac:chgData name="Himani chaudhary" userId="96600f971aeb1626" providerId="LiveId" clId="{757F7815-E12A-40FF-8445-9586799E1ED5}" dt="2021-09-08T09:04:55.136" v="7" actId="2711"/>
          <ac:spMkLst>
            <pc:docMk/>
            <pc:sldMk cId="2207348872" sldId="994"/>
            <ac:spMk id="3" creationId="{196BF4B3-5732-4316-AA26-06542E504EB4}"/>
          </ac:spMkLst>
        </pc:spChg>
      </pc:sldChg>
      <pc:sldChg chg="addSp modSp new mod">
        <pc:chgData name="Himani chaudhary" userId="96600f971aeb1626" providerId="LiveId" clId="{757F7815-E12A-40FF-8445-9586799E1ED5}" dt="2021-09-08T09:11:28.250" v="56" actId="1076"/>
        <pc:sldMkLst>
          <pc:docMk/>
          <pc:sldMk cId="3158496019" sldId="995"/>
        </pc:sldMkLst>
        <pc:spChg chg="mod">
          <ac:chgData name="Himani chaudhary" userId="96600f971aeb1626" providerId="LiveId" clId="{757F7815-E12A-40FF-8445-9586799E1ED5}" dt="2021-09-08T09:09:56.404" v="46" actId="20577"/>
          <ac:spMkLst>
            <pc:docMk/>
            <pc:sldMk cId="3158496019" sldId="995"/>
            <ac:spMk id="3" creationId="{4FC203EB-588D-4A62-894C-D7C622F096F1}"/>
          </ac:spMkLst>
        </pc:spChg>
        <pc:spChg chg="add mod">
          <ac:chgData name="Himani chaudhary" userId="96600f971aeb1626" providerId="LiveId" clId="{757F7815-E12A-40FF-8445-9586799E1ED5}" dt="2021-09-08T09:10:38.599" v="51" actId="14100"/>
          <ac:spMkLst>
            <pc:docMk/>
            <pc:sldMk cId="3158496019" sldId="995"/>
            <ac:spMk id="5" creationId="{63570A96-E28E-429F-9FA2-8A63A351C1B0}"/>
          </ac:spMkLst>
        </pc:spChg>
        <pc:spChg chg="add mod">
          <ac:chgData name="Himani chaudhary" userId="96600f971aeb1626" providerId="LiveId" clId="{757F7815-E12A-40FF-8445-9586799E1ED5}" dt="2021-09-08T09:10:10.732" v="48" actId="1076"/>
          <ac:spMkLst>
            <pc:docMk/>
            <pc:sldMk cId="3158496019" sldId="995"/>
            <ac:spMk id="6" creationId="{F3E69609-7252-4AD3-8574-7E981E65F243}"/>
          </ac:spMkLst>
        </pc:spChg>
        <pc:spChg chg="add mod">
          <ac:chgData name="Himani chaudhary" userId="96600f971aeb1626" providerId="LiveId" clId="{757F7815-E12A-40FF-8445-9586799E1ED5}" dt="2021-09-08T09:11:06.103" v="53" actId="1076"/>
          <ac:spMkLst>
            <pc:docMk/>
            <pc:sldMk cId="3158496019" sldId="995"/>
            <ac:spMk id="7" creationId="{5285C9A0-E5DB-4C18-9A09-E65F56509975}"/>
          </ac:spMkLst>
        </pc:spChg>
        <pc:spChg chg="add mod">
          <ac:chgData name="Himani chaudhary" userId="96600f971aeb1626" providerId="LiveId" clId="{757F7815-E12A-40FF-8445-9586799E1ED5}" dt="2021-09-08T09:11:28.250" v="56" actId="1076"/>
          <ac:spMkLst>
            <pc:docMk/>
            <pc:sldMk cId="3158496019" sldId="995"/>
            <ac:spMk id="8" creationId="{294C4BFF-8F6D-40B7-BAEA-8F919F58870C}"/>
          </ac:spMkLst>
        </pc:spChg>
      </pc:sldChg>
      <pc:sldChg chg="modSp new mod">
        <pc:chgData name="Himani chaudhary" userId="96600f971aeb1626" providerId="LiveId" clId="{757F7815-E12A-40FF-8445-9586799E1ED5}" dt="2021-09-08T09:12:26.510" v="60" actId="2711"/>
        <pc:sldMkLst>
          <pc:docMk/>
          <pc:sldMk cId="839640903" sldId="996"/>
        </pc:sldMkLst>
        <pc:spChg chg="mod">
          <ac:chgData name="Himani chaudhary" userId="96600f971aeb1626" providerId="LiveId" clId="{757F7815-E12A-40FF-8445-9586799E1ED5}" dt="2021-09-08T09:12:26.510" v="60" actId="2711"/>
          <ac:spMkLst>
            <pc:docMk/>
            <pc:sldMk cId="839640903" sldId="996"/>
            <ac:spMk id="3" creationId="{9D60DB8D-AE5A-44B4-92F2-F78B6D780EA4}"/>
          </ac:spMkLst>
        </pc:spChg>
      </pc:sldChg>
      <pc:sldChg chg="addSp delSp modSp new mod">
        <pc:chgData name="Himani chaudhary" userId="96600f971aeb1626" providerId="LiveId" clId="{757F7815-E12A-40FF-8445-9586799E1ED5}" dt="2021-09-08T09:17:51.433" v="94" actId="20577"/>
        <pc:sldMkLst>
          <pc:docMk/>
          <pc:sldMk cId="375210735" sldId="997"/>
        </pc:sldMkLst>
        <pc:spChg chg="mod">
          <ac:chgData name="Himani chaudhary" userId="96600f971aeb1626" providerId="LiveId" clId="{757F7815-E12A-40FF-8445-9586799E1ED5}" dt="2021-09-08T09:14:04.858" v="65" actId="20577"/>
          <ac:spMkLst>
            <pc:docMk/>
            <pc:sldMk cId="375210735" sldId="997"/>
            <ac:spMk id="2" creationId="{39A9F38F-AB71-459C-B12D-9577D85D8363}"/>
          </ac:spMkLst>
        </pc:spChg>
        <pc:spChg chg="add del mod">
          <ac:chgData name="Himani chaudhary" userId="96600f971aeb1626" providerId="LiveId" clId="{757F7815-E12A-40FF-8445-9586799E1ED5}" dt="2021-09-08T09:17:51.433" v="94" actId="20577"/>
          <ac:spMkLst>
            <pc:docMk/>
            <pc:sldMk cId="375210735" sldId="997"/>
            <ac:spMk id="3" creationId="{C9074E4C-3AB7-4218-B6D7-63AD80661D00}"/>
          </ac:spMkLst>
        </pc:spChg>
        <pc:spChg chg="add mod">
          <ac:chgData name="Himani chaudhary" userId="96600f971aeb1626" providerId="LiveId" clId="{757F7815-E12A-40FF-8445-9586799E1ED5}" dt="2021-09-08T09:16:29.384" v="81" actId="1076"/>
          <ac:spMkLst>
            <pc:docMk/>
            <pc:sldMk cId="375210735" sldId="997"/>
            <ac:spMk id="6" creationId="{6C016078-5494-4494-A128-030CF29422BF}"/>
          </ac:spMkLst>
        </pc:spChg>
        <pc:spChg chg="add mod">
          <ac:chgData name="Himani chaudhary" userId="96600f971aeb1626" providerId="LiveId" clId="{757F7815-E12A-40FF-8445-9586799E1ED5}" dt="2021-09-08T09:16:47.029" v="83" actId="1076"/>
          <ac:spMkLst>
            <pc:docMk/>
            <pc:sldMk cId="375210735" sldId="997"/>
            <ac:spMk id="7" creationId="{AF43C9C7-BD12-4F0E-8095-45E103AF51B5}"/>
          </ac:spMkLst>
        </pc:spChg>
        <pc:picChg chg="add mod">
          <ac:chgData name="Himani chaudhary" userId="96600f971aeb1626" providerId="LiveId" clId="{757F7815-E12A-40FF-8445-9586799E1ED5}" dt="2021-09-08T09:15:17.152" v="69"/>
          <ac:picMkLst>
            <pc:docMk/>
            <pc:sldMk cId="375210735" sldId="997"/>
            <ac:picMk id="5" creationId="{DF82D371-F6D1-4DE7-B0E1-9E1DA8CBD8D9}"/>
          </ac:picMkLst>
        </pc:picChg>
        <pc:picChg chg="add mod">
          <ac:chgData name="Himani chaudhary" userId="96600f971aeb1626" providerId="LiveId" clId="{757F7815-E12A-40FF-8445-9586799E1ED5}" dt="2021-09-08T09:17:27.336" v="91" actId="1076"/>
          <ac:picMkLst>
            <pc:docMk/>
            <pc:sldMk cId="375210735" sldId="997"/>
            <ac:picMk id="8" creationId="{51ABB975-3655-4AFE-A231-0E8174F77E61}"/>
          </ac:picMkLst>
        </pc:picChg>
      </pc:sldChg>
    </pc:docChg>
  </pc:docChgLst>
  <pc:docChgLst>
    <pc:chgData name="Himani chaudhary" userId="96600f971aeb1626" providerId="LiveId" clId="{B5962880-79CE-4DE8-9E42-BE4F8247BDB3}"/>
    <pc:docChg chg="undo custSel addSld delSld modSld">
      <pc:chgData name="Himani chaudhary" userId="96600f971aeb1626" providerId="LiveId" clId="{B5962880-79CE-4DE8-9E42-BE4F8247BDB3}" dt="2021-09-27T15:01:50.839" v="343" actId="47"/>
      <pc:docMkLst>
        <pc:docMk/>
      </pc:docMkLst>
      <pc:sldChg chg="del">
        <pc:chgData name="Himani chaudhary" userId="96600f971aeb1626" providerId="LiveId" clId="{B5962880-79CE-4DE8-9E42-BE4F8247BDB3}" dt="2021-09-27T15:01:48.662" v="342" actId="47"/>
        <pc:sldMkLst>
          <pc:docMk/>
          <pc:sldMk cId="0" sldId="812"/>
        </pc:sldMkLst>
      </pc:sldChg>
      <pc:sldChg chg="modSp mod">
        <pc:chgData name="Himani chaudhary" userId="96600f971aeb1626" providerId="LiveId" clId="{B5962880-79CE-4DE8-9E42-BE4F8247BDB3}" dt="2021-09-27T14:29:13.048" v="3" actId="20577"/>
        <pc:sldMkLst>
          <pc:docMk/>
          <pc:sldMk cId="0" sldId="850"/>
        </pc:sldMkLst>
        <pc:spChg chg="mod">
          <ac:chgData name="Himani chaudhary" userId="96600f971aeb1626" providerId="LiveId" clId="{B5962880-79CE-4DE8-9E42-BE4F8247BDB3}" dt="2021-09-27T14:29:13.048" v="3" actId="20577"/>
          <ac:spMkLst>
            <pc:docMk/>
            <pc:sldMk cId="0" sldId="850"/>
            <ac:spMk id="2" creationId="{00000000-0000-0000-0000-000000000000}"/>
          </ac:spMkLst>
        </pc:spChg>
      </pc:sldChg>
      <pc:sldChg chg="del">
        <pc:chgData name="Himani chaudhary" userId="96600f971aeb1626" providerId="LiveId" clId="{B5962880-79CE-4DE8-9E42-BE4F8247BDB3}" dt="2021-09-27T15:01:50.839" v="343" actId="47"/>
        <pc:sldMkLst>
          <pc:docMk/>
          <pc:sldMk cId="0" sldId="972"/>
        </pc:sldMkLst>
      </pc:sldChg>
      <pc:sldChg chg="modSp mod">
        <pc:chgData name="Himani chaudhary" userId="96600f971aeb1626" providerId="LiveId" clId="{B5962880-79CE-4DE8-9E42-BE4F8247BDB3}" dt="2021-09-27T14:29:21.254" v="7" actId="20577"/>
        <pc:sldMkLst>
          <pc:docMk/>
          <pc:sldMk cId="336268138" sldId="983"/>
        </pc:sldMkLst>
        <pc:spChg chg="mod">
          <ac:chgData name="Himani chaudhary" userId="96600f971aeb1626" providerId="LiveId" clId="{B5962880-79CE-4DE8-9E42-BE4F8247BDB3}" dt="2021-09-27T14:29:21.254" v="7" actId="20577"/>
          <ac:spMkLst>
            <pc:docMk/>
            <pc:sldMk cId="336268138" sldId="983"/>
            <ac:spMk id="2" creationId="{5BA36286-93A5-4874-B65D-D8AA22D99965}"/>
          </ac:spMkLst>
        </pc:spChg>
      </pc:sldChg>
      <pc:sldChg chg="modSp mod">
        <pc:chgData name="Himani chaudhary" userId="96600f971aeb1626" providerId="LiveId" clId="{B5962880-79CE-4DE8-9E42-BE4F8247BDB3}" dt="2021-09-27T14:29:28.729" v="13" actId="20577"/>
        <pc:sldMkLst>
          <pc:docMk/>
          <pc:sldMk cId="1286375825" sldId="985"/>
        </pc:sldMkLst>
        <pc:spChg chg="mod">
          <ac:chgData name="Himani chaudhary" userId="96600f971aeb1626" providerId="LiveId" clId="{B5962880-79CE-4DE8-9E42-BE4F8247BDB3}" dt="2021-09-27T14:29:28.729" v="13" actId="20577"/>
          <ac:spMkLst>
            <pc:docMk/>
            <pc:sldMk cId="1286375825" sldId="985"/>
            <ac:spMk id="2" creationId="{264EC45E-BAEB-4F09-B610-A9E2B7BFA100}"/>
          </ac:spMkLst>
        </pc:spChg>
      </pc:sldChg>
      <pc:sldChg chg="modSp mod">
        <pc:chgData name="Himani chaudhary" userId="96600f971aeb1626" providerId="LiveId" clId="{B5962880-79CE-4DE8-9E42-BE4F8247BDB3}" dt="2021-09-27T14:29:33.902" v="19" actId="20577"/>
        <pc:sldMkLst>
          <pc:docMk/>
          <pc:sldMk cId="181763355" sldId="986"/>
        </pc:sldMkLst>
        <pc:spChg chg="mod">
          <ac:chgData name="Himani chaudhary" userId="96600f971aeb1626" providerId="LiveId" clId="{B5962880-79CE-4DE8-9E42-BE4F8247BDB3}" dt="2021-09-27T14:29:33.902" v="19" actId="20577"/>
          <ac:spMkLst>
            <pc:docMk/>
            <pc:sldMk cId="181763355" sldId="986"/>
            <ac:spMk id="2" creationId="{1D982284-66D0-4636-AB1B-F9074E113509}"/>
          </ac:spMkLst>
        </pc:spChg>
      </pc:sldChg>
      <pc:sldChg chg="modSp mod">
        <pc:chgData name="Himani chaudhary" userId="96600f971aeb1626" providerId="LiveId" clId="{B5962880-79CE-4DE8-9E42-BE4F8247BDB3}" dt="2021-09-27T14:29:39.415" v="25" actId="20577"/>
        <pc:sldMkLst>
          <pc:docMk/>
          <pc:sldMk cId="1777399009" sldId="987"/>
        </pc:sldMkLst>
        <pc:spChg chg="mod">
          <ac:chgData name="Himani chaudhary" userId="96600f971aeb1626" providerId="LiveId" clId="{B5962880-79CE-4DE8-9E42-BE4F8247BDB3}" dt="2021-09-27T14:29:39.415" v="25" actId="20577"/>
          <ac:spMkLst>
            <pc:docMk/>
            <pc:sldMk cId="1777399009" sldId="987"/>
            <ac:spMk id="2" creationId="{EE292A56-133D-4902-9AF5-8F3ECE75D788}"/>
          </ac:spMkLst>
        </pc:spChg>
      </pc:sldChg>
      <pc:sldChg chg="modSp mod">
        <pc:chgData name="Himani chaudhary" userId="96600f971aeb1626" providerId="LiveId" clId="{B5962880-79CE-4DE8-9E42-BE4F8247BDB3}" dt="2021-09-27T14:29:47.494" v="31" actId="20577"/>
        <pc:sldMkLst>
          <pc:docMk/>
          <pc:sldMk cId="4034528724" sldId="988"/>
        </pc:sldMkLst>
        <pc:spChg chg="mod">
          <ac:chgData name="Himani chaudhary" userId="96600f971aeb1626" providerId="LiveId" clId="{B5962880-79CE-4DE8-9E42-BE4F8247BDB3}" dt="2021-09-27T14:29:47.494" v="31" actId="20577"/>
          <ac:spMkLst>
            <pc:docMk/>
            <pc:sldMk cId="4034528724" sldId="988"/>
            <ac:spMk id="2" creationId="{EE292A56-133D-4902-9AF5-8F3ECE75D788}"/>
          </ac:spMkLst>
        </pc:spChg>
      </pc:sldChg>
      <pc:sldChg chg="modSp mod">
        <pc:chgData name="Himani chaudhary" userId="96600f971aeb1626" providerId="LiveId" clId="{B5962880-79CE-4DE8-9E42-BE4F8247BDB3}" dt="2021-09-27T14:29:52.192" v="37" actId="20577"/>
        <pc:sldMkLst>
          <pc:docMk/>
          <pc:sldMk cId="3995125422" sldId="989"/>
        </pc:sldMkLst>
        <pc:spChg chg="mod">
          <ac:chgData name="Himani chaudhary" userId="96600f971aeb1626" providerId="LiveId" clId="{B5962880-79CE-4DE8-9E42-BE4F8247BDB3}" dt="2021-09-27T14:29:52.192" v="37" actId="20577"/>
          <ac:spMkLst>
            <pc:docMk/>
            <pc:sldMk cId="3995125422" sldId="989"/>
            <ac:spMk id="2" creationId="{5FEB8D0F-1298-40C4-80FB-33507B805AE7}"/>
          </ac:spMkLst>
        </pc:spChg>
      </pc:sldChg>
      <pc:sldChg chg="modSp mod">
        <pc:chgData name="Himani chaudhary" userId="96600f971aeb1626" providerId="LiveId" clId="{B5962880-79CE-4DE8-9E42-BE4F8247BDB3}" dt="2021-09-27T14:29:59.412" v="43" actId="20577"/>
        <pc:sldMkLst>
          <pc:docMk/>
          <pc:sldMk cId="2341202272" sldId="993"/>
        </pc:sldMkLst>
        <pc:spChg chg="mod">
          <ac:chgData name="Himani chaudhary" userId="96600f971aeb1626" providerId="LiveId" clId="{B5962880-79CE-4DE8-9E42-BE4F8247BDB3}" dt="2021-09-27T14:29:59.412" v="43" actId="20577"/>
          <ac:spMkLst>
            <pc:docMk/>
            <pc:sldMk cId="2341202272" sldId="993"/>
            <ac:spMk id="2" creationId="{E66BF8B5-A7D5-4222-B94C-2E46205BFB7E}"/>
          </ac:spMkLst>
        </pc:spChg>
      </pc:sldChg>
      <pc:sldChg chg="modSp mod">
        <pc:chgData name="Himani chaudhary" userId="96600f971aeb1626" providerId="LiveId" clId="{B5962880-79CE-4DE8-9E42-BE4F8247BDB3}" dt="2021-09-27T14:30:09.220" v="49" actId="20577"/>
        <pc:sldMkLst>
          <pc:docMk/>
          <pc:sldMk cId="375210735" sldId="997"/>
        </pc:sldMkLst>
        <pc:spChg chg="mod">
          <ac:chgData name="Himani chaudhary" userId="96600f971aeb1626" providerId="LiveId" clId="{B5962880-79CE-4DE8-9E42-BE4F8247BDB3}" dt="2021-09-27T14:30:09.220" v="49" actId="20577"/>
          <ac:spMkLst>
            <pc:docMk/>
            <pc:sldMk cId="375210735" sldId="997"/>
            <ac:spMk id="2" creationId="{39A9F38F-AB71-459C-B12D-9577D85D8363}"/>
          </ac:spMkLst>
        </pc:spChg>
      </pc:sldChg>
      <pc:sldChg chg="delSp modSp new mod">
        <pc:chgData name="Himani chaudhary" userId="96600f971aeb1626" providerId="LiveId" clId="{B5962880-79CE-4DE8-9E42-BE4F8247BDB3}" dt="2021-09-27T14:32:03.764" v="54" actId="1076"/>
        <pc:sldMkLst>
          <pc:docMk/>
          <pc:sldMk cId="2284519502" sldId="998"/>
        </pc:sldMkLst>
        <pc:spChg chg="mod">
          <ac:chgData name="Himani chaudhary" userId="96600f971aeb1626" providerId="LiveId" clId="{B5962880-79CE-4DE8-9E42-BE4F8247BDB3}" dt="2021-09-27T14:32:03.764" v="54" actId="1076"/>
          <ac:spMkLst>
            <pc:docMk/>
            <pc:sldMk cId="2284519502" sldId="998"/>
            <ac:spMk id="2" creationId="{4C54966F-F4BF-4F72-89DE-071146F7ADD2}"/>
          </ac:spMkLst>
        </pc:spChg>
        <pc:spChg chg="del">
          <ac:chgData name="Himani chaudhary" userId="96600f971aeb1626" providerId="LiveId" clId="{B5962880-79CE-4DE8-9E42-BE4F8247BDB3}" dt="2021-09-27T14:31:56.631" v="53" actId="21"/>
          <ac:spMkLst>
            <pc:docMk/>
            <pc:sldMk cId="2284519502" sldId="998"/>
            <ac:spMk id="3" creationId="{F3F0C1B6-4101-4CCC-BEEC-A142A6BABABC}"/>
          </ac:spMkLst>
        </pc:spChg>
      </pc:sldChg>
      <pc:sldChg chg="modSp new mod">
        <pc:chgData name="Himani chaudhary" userId="96600f971aeb1626" providerId="LiveId" clId="{B5962880-79CE-4DE8-9E42-BE4F8247BDB3}" dt="2021-09-27T14:33:26.899" v="61" actId="20577"/>
        <pc:sldMkLst>
          <pc:docMk/>
          <pc:sldMk cId="27546306" sldId="999"/>
        </pc:sldMkLst>
        <pc:spChg chg="mod">
          <ac:chgData name="Himani chaudhary" userId="96600f971aeb1626" providerId="LiveId" clId="{B5962880-79CE-4DE8-9E42-BE4F8247BDB3}" dt="2021-09-27T14:32:32.972" v="57" actId="255"/>
          <ac:spMkLst>
            <pc:docMk/>
            <pc:sldMk cId="27546306" sldId="999"/>
            <ac:spMk id="2" creationId="{B531C8CA-317C-49DF-BBC2-320544FB8914}"/>
          </ac:spMkLst>
        </pc:spChg>
        <pc:spChg chg="mod">
          <ac:chgData name="Himani chaudhary" userId="96600f971aeb1626" providerId="LiveId" clId="{B5962880-79CE-4DE8-9E42-BE4F8247BDB3}" dt="2021-09-27T14:33:26.899" v="61" actId="20577"/>
          <ac:spMkLst>
            <pc:docMk/>
            <pc:sldMk cId="27546306" sldId="999"/>
            <ac:spMk id="3" creationId="{3C93A17F-5E55-4DF5-84B5-EBEA57B07430}"/>
          </ac:spMkLst>
        </pc:spChg>
      </pc:sldChg>
      <pc:sldChg chg="addSp modSp new mod">
        <pc:chgData name="Himani chaudhary" userId="96600f971aeb1626" providerId="LiveId" clId="{B5962880-79CE-4DE8-9E42-BE4F8247BDB3}" dt="2021-09-27T14:38:26.695" v="138" actId="14100"/>
        <pc:sldMkLst>
          <pc:docMk/>
          <pc:sldMk cId="1520127489" sldId="1000"/>
        </pc:sldMkLst>
        <pc:spChg chg="mod">
          <ac:chgData name="Himani chaudhary" userId="96600f971aeb1626" providerId="LiveId" clId="{B5962880-79CE-4DE8-9E42-BE4F8247BDB3}" dt="2021-09-27T14:36:37.350" v="120" actId="5793"/>
          <ac:spMkLst>
            <pc:docMk/>
            <pc:sldMk cId="1520127489" sldId="1000"/>
            <ac:spMk id="3" creationId="{96C95341-EA3D-4C62-8F97-4FE677750153}"/>
          </ac:spMkLst>
        </pc:spChg>
        <pc:spChg chg="add mod">
          <ac:chgData name="Himani chaudhary" userId="96600f971aeb1626" providerId="LiveId" clId="{B5962880-79CE-4DE8-9E42-BE4F8247BDB3}" dt="2021-09-27T14:37:14.226" v="125" actId="1076"/>
          <ac:spMkLst>
            <pc:docMk/>
            <pc:sldMk cId="1520127489" sldId="1000"/>
            <ac:spMk id="5" creationId="{EE85B2F8-C22C-47D8-AB07-47B11CB9F9F8}"/>
          </ac:spMkLst>
        </pc:spChg>
        <pc:spChg chg="add mod">
          <ac:chgData name="Himani chaudhary" userId="96600f971aeb1626" providerId="LiveId" clId="{B5962880-79CE-4DE8-9E42-BE4F8247BDB3}" dt="2021-09-27T14:37:26.242" v="128" actId="1076"/>
          <ac:spMkLst>
            <pc:docMk/>
            <pc:sldMk cId="1520127489" sldId="1000"/>
            <ac:spMk id="6" creationId="{C3BE86E4-74F0-42B1-8384-E66B36B42064}"/>
          </ac:spMkLst>
        </pc:spChg>
        <pc:spChg chg="add mod">
          <ac:chgData name="Himani chaudhary" userId="96600f971aeb1626" providerId="LiveId" clId="{B5962880-79CE-4DE8-9E42-BE4F8247BDB3}" dt="2021-09-27T14:37:40.323" v="130"/>
          <ac:spMkLst>
            <pc:docMk/>
            <pc:sldMk cId="1520127489" sldId="1000"/>
            <ac:spMk id="7" creationId="{C2613F83-32BF-4C9F-9E05-D2C9A52B2048}"/>
          </ac:spMkLst>
        </pc:spChg>
        <pc:spChg chg="add mod">
          <ac:chgData name="Himani chaudhary" userId="96600f971aeb1626" providerId="LiveId" clId="{B5962880-79CE-4DE8-9E42-BE4F8247BDB3}" dt="2021-09-27T14:38:07.211" v="135" actId="14100"/>
          <ac:spMkLst>
            <pc:docMk/>
            <pc:sldMk cId="1520127489" sldId="1000"/>
            <ac:spMk id="8" creationId="{8BB2A638-814C-4E49-B953-C9DC49D3ED48}"/>
          </ac:spMkLst>
        </pc:spChg>
        <pc:spChg chg="add mod">
          <ac:chgData name="Himani chaudhary" userId="96600f971aeb1626" providerId="LiveId" clId="{B5962880-79CE-4DE8-9E42-BE4F8247BDB3}" dt="2021-09-27T14:38:26.695" v="138" actId="14100"/>
          <ac:spMkLst>
            <pc:docMk/>
            <pc:sldMk cId="1520127489" sldId="1000"/>
            <ac:spMk id="9" creationId="{37524564-A944-490D-BEAC-018927BFBFDE}"/>
          </ac:spMkLst>
        </pc:spChg>
      </pc:sldChg>
      <pc:sldChg chg="addSp delSp modSp new mod">
        <pc:chgData name="Himani chaudhary" userId="96600f971aeb1626" providerId="LiveId" clId="{B5962880-79CE-4DE8-9E42-BE4F8247BDB3}" dt="2021-09-27T14:46:05.833" v="202" actId="1076"/>
        <pc:sldMkLst>
          <pc:docMk/>
          <pc:sldMk cId="2586268779" sldId="1001"/>
        </pc:sldMkLst>
        <pc:spChg chg="mod">
          <ac:chgData name="Himani chaudhary" userId="96600f971aeb1626" providerId="LiveId" clId="{B5962880-79CE-4DE8-9E42-BE4F8247BDB3}" dt="2021-09-27T14:40:30.608" v="143" actId="1076"/>
          <ac:spMkLst>
            <pc:docMk/>
            <pc:sldMk cId="2586268779" sldId="1001"/>
            <ac:spMk id="2" creationId="{860EF556-D5DF-42A5-85D8-122CD1FA2201}"/>
          </ac:spMkLst>
        </pc:spChg>
        <pc:spChg chg="mod">
          <ac:chgData name="Himani chaudhary" userId="96600f971aeb1626" providerId="LiveId" clId="{B5962880-79CE-4DE8-9E42-BE4F8247BDB3}" dt="2021-09-27T14:43:41.580" v="182" actId="20577"/>
          <ac:spMkLst>
            <pc:docMk/>
            <pc:sldMk cId="2586268779" sldId="1001"/>
            <ac:spMk id="3" creationId="{66B83DA1-CA17-41A0-A979-DAECD9310A9F}"/>
          </ac:spMkLst>
        </pc:spChg>
        <pc:spChg chg="add del mod">
          <ac:chgData name="Himani chaudhary" userId="96600f971aeb1626" providerId="LiveId" clId="{B5962880-79CE-4DE8-9E42-BE4F8247BDB3}" dt="2021-09-27T14:40:50.159" v="146"/>
          <ac:spMkLst>
            <pc:docMk/>
            <pc:sldMk cId="2586268779" sldId="1001"/>
            <ac:spMk id="5" creationId="{B90E470E-E51D-427E-B65C-13014B2FC86C}"/>
          </ac:spMkLst>
        </pc:spChg>
        <pc:spChg chg="add del mod">
          <ac:chgData name="Himani chaudhary" userId="96600f971aeb1626" providerId="LiveId" clId="{B5962880-79CE-4DE8-9E42-BE4F8247BDB3}" dt="2021-09-27T14:40:50.159" v="146"/>
          <ac:spMkLst>
            <pc:docMk/>
            <pc:sldMk cId="2586268779" sldId="1001"/>
            <ac:spMk id="6" creationId="{7E803492-639F-4486-8884-E67A9C5260F6}"/>
          </ac:spMkLst>
        </pc:spChg>
        <pc:spChg chg="add del mod">
          <ac:chgData name="Himani chaudhary" userId="96600f971aeb1626" providerId="LiveId" clId="{B5962880-79CE-4DE8-9E42-BE4F8247BDB3}" dt="2021-09-27T14:40:50.159" v="146"/>
          <ac:spMkLst>
            <pc:docMk/>
            <pc:sldMk cId="2586268779" sldId="1001"/>
            <ac:spMk id="7" creationId="{85664DC9-DC13-4801-93DE-F4373BBED606}"/>
          </ac:spMkLst>
        </pc:spChg>
        <pc:spChg chg="add del mod">
          <ac:chgData name="Himani chaudhary" userId="96600f971aeb1626" providerId="LiveId" clId="{B5962880-79CE-4DE8-9E42-BE4F8247BDB3}" dt="2021-09-27T14:40:50.159" v="146"/>
          <ac:spMkLst>
            <pc:docMk/>
            <pc:sldMk cId="2586268779" sldId="1001"/>
            <ac:spMk id="8" creationId="{97C9BCDD-28AB-4DDD-B27A-6AE1F698BE4D}"/>
          </ac:spMkLst>
        </pc:spChg>
        <pc:spChg chg="add del mod">
          <ac:chgData name="Himani chaudhary" userId="96600f971aeb1626" providerId="LiveId" clId="{B5962880-79CE-4DE8-9E42-BE4F8247BDB3}" dt="2021-09-27T14:40:50.159" v="146"/>
          <ac:spMkLst>
            <pc:docMk/>
            <pc:sldMk cId="2586268779" sldId="1001"/>
            <ac:spMk id="9" creationId="{025AD5E4-0808-44B1-8BFA-C5DBE4B94B42}"/>
          </ac:spMkLst>
        </pc:spChg>
        <pc:spChg chg="add del mod">
          <ac:chgData name="Himani chaudhary" userId="96600f971aeb1626" providerId="LiveId" clId="{B5962880-79CE-4DE8-9E42-BE4F8247BDB3}" dt="2021-09-27T14:40:50.159" v="146"/>
          <ac:spMkLst>
            <pc:docMk/>
            <pc:sldMk cId="2586268779" sldId="1001"/>
            <ac:spMk id="10" creationId="{A7377F4F-1E52-4930-8244-7B1DC52EC10C}"/>
          </ac:spMkLst>
        </pc:spChg>
        <pc:spChg chg="add del mod">
          <ac:chgData name="Himani chaudhary" userId="96600f971aeb1626" providerId="LiveId" clId="{B5962880-79CE-4DE8-9E42-BE4F8247BDB3}" dt="2021-09-27T14:40:50.159" v="146"/>
          <ac:spMkLst>
            <pc:docMk/>
            <pc:sldMk cId="2586268779" sldId="1001"/>
            <ac:spMk id="11" creationId="{F5E72E99-5A22-4F2A-B8C1-08A5B532B091}"/>
          </ac:spMkLst>
        </pc:spChg>
        <pc:spChg chg="add del mod">
          <ac:chgData name="Himani chaudhary" userId="96600f971aeb1626" providerId="LiveId" clId="{B5962880-79CE-4DE8-9E42-BE4F8247BDB3}" dt="2021-09-27T14:40:50.159" v="146"/>
          <ac:spMkLst>
            <pc:docMk/>
            <pc:sldMk cId="2586268779" sldId="1001"/>
            <ac:spMk id="12" creationId="{D45754FF-07E5-40BC-82A9-D4D19528B6B3}"/>
          </ac:spMkLst>
        </pc:spChg>
        <pc:spChg chg="add del mod">
          <ac:chgData name="Himani chaudhary" userId="96600f971aeb1626" providerId="LiveId" clId="{B5962880-79CE-4DE8-9E42-BE4F8247BDB3}" dt="2021-09-27T14:40:50.159" v="146"/>
          <ac:spMkLst>
            <pc:docMk/>
            <pc:sldMk cId="2586268779" sldId="1001"/>
            <ac:spMk id="13" creationId="{9434423A-25E4-47BE-BBE4-ADA505C35321}"/>
          </ac:spMkLst>
        </pc:spChg>
        <pc:spChg chg="add del mod">
          <ac:chgData name="Himani chaudhary" userId="96600f971aeb1626" providerId="LiveId" clId="{B5962880-79CE-4DE8-9E42-BE4F8247BDB3}" dt="2021-09-27T14:40:50.159" v="146"/>
          <ac:spMkLst>
            <pc:docMk/>
            <pc:sldMk cId="2586268779" sldId="1001"/>
            <ac:spMk id="14" creationId="{1A7E3465-5F12-49C8-A069-AC1B6311E9A6}"/>
          </ac:spMkLst>
        </pc:spChg>
        <pc:spChg chg="add del mod">
          <ac:chgData name="Himani chaudhary" userId="96600f971aeb1626" providerId="LiveId" clId="{B5962880-79CE-4DE8-9E42-BE4F8247BDB3}" dt="2021-09-27T14:40:50.159" v="146"/>
          <ac:spMkLst>
            <pc:docMk/>
            <pc:sldMk cId="2586268779" sldId="1001"/>
            <ac:spMk id="15" creationId="{8126C558-0161-4A10-AFD8-CA8F00EED6CF}"/>
          </ac:spMkLst>
        </pc:spChg>
        <pc:spChg chg="add mod">
          <ac:chgData name="Himani chaudhary" userId="96600f971aeb1626" providerId="LiveId" clId="{B5962880-79CE-4DE8-9E42-BE4F8247BDB3}" dt="2021-09-27T14:44:27.499" v="186" actId="1076"/>
          <ac:spMkLst>
            <pc:docMk/>
            <pc:sldMk cId="2586268779" sldId="1001"/>
            <ac:spMk id="16" creationId="{1242754F-DA47-497A-97D3-1BE82BA36B97}"/>
          </ac:spMkLst>
        </pc:spChg>
        <pc:spChg chg="add mod">
          <ac:chgData name="Himani chaudhary" userId="96600f971aeb1626" providerId="LiveId" clId="{B5962880-79CE-4DE8-9E42-BE4F8247BDB3}" dt="2021-09-27T14:44:36.470" v="188" actId="1076"/>
          <ac:spMkLst>
            <pc:docMk/>
            <pc:sldMk cId="2586268779" sldId="1001"/>
            <ac:spMk id="17" creationId="{FEC69398-D8F9-46FB-AE63-1177E6D46E22}"/>
          </ac:spMkLst>
        </pc:spChg>
        <pc:spChg chg="add mod">
          <ac:chgData name="Himani chaudhary" userId="96600f971aeb1626" providerId="LiveId" clId="{B5962880-79CE-4DE8-9E42-BE4F8247BDB3}" dt="2021-09-27T14:44:57.580" v="192" actId="1076"/>
          <ac:spMkLst>
            <pc:docMk/>
            <pc:sldMk cId="2586268779" sldId="1001"/>
            <ac:spMk id="18" creationId="{1C75D9E8-54A3-4DBD-A995-EC84D9F384F7}"/>
          </ac:spMkLst>
        </pc:spChg>
        <pc:spChg chg="add mod">
          <ac:chgData name="Himani chaudhary" userId="96600f971aeb1626" providerId="LiveId" clId="{B5962880-79CE-4DE8-9E42-BE4F8247BDB3}" dt="2021-09-27T14:45:16.098" v="194" actId="1076"/>
          <ac:spMkLst>
            <pc:docMk/>
            <pc:sldMk cId="2586268779" sldId="1001"/>
            <ac:spMk id="19" creationId="{9BF4A1A3-1528-4001-BB7B-EDE48E6BD001}"/>
          </ac:spMkLst>
        </pc:spChg>
        <pc:spChg chg="add mod">
          <ac:chgData name="Himani chaudhary" userId="96600f971aeb1626" providerId="LiveId" clId="{B5962880-79CE-4DE8-9E42-BE4F8247BDB3}" dt="2021-09-27T14:45:30.763" v="196"/>
          <ac:spMkLst>
            <pc:docMk/>
            <pc:sldMk cId="2586268779" sldId="1001"/>
            <ac:spMk id="20" creationId="{EDE70BBD-0BE0-44E9-A579-C7C759C18F0F}"/>
          </ac:spMkLst>
        </pc:spChg>
        <pc:spChg chg="add mod">
          <ac:chgData name="Himani chaudhary" userId="96600f971aeb1626" providerId="LiveId" clId="{B5962880-79CE-4DE8-9E42-BE4F8247BDB3}" dt="2021-09-27T14:45:50.092" v="200" actId="1076"/>
          <ac:spMkLst>
            <pc:docMk/>
            <pc:sldMk cId="2586268779" sldId="1001"/>
            <ac:spMk id="21" creationId="{DBD344ED-E7C2-4568-964B-E15D1214682F}"/>
          </ac:spMkLst>
        </pc:spChg>
        <pc:spChg chg="add mod">
          <ac:chgData name="Himani chaudhary" userId="96600f971aeb1626" providerId="LiveId" clId="{B5962880-79CE-4DE8-9E42-BE4F8247BDB3}" dt="2021-09-27T14:46:05.833" v="202" actId="1076"/>
          <ac:spMkLst>
            <pc:docMk/>
            <pc:sldMk cId="2586268779" sldId="1001"/>
            <ac:spMk id="22" creationId="{045BBFF7-F486-4BD2-AA1B-A043594DE52D}"/>
          </ac:spMkLst>
        </pc:spChg>
      </pc:sldChg>
      <pc:sldChg chg="addSp modSp new mod">
        <pc:chgData name="Himani chaudhary" userId="96600f971aeb1626" providerId="LiveId" clId="{B5962880-79CE-4DE8-9E42-BE4F8247BDB3}" dt="2021-09-27T14:52:05.508" v="248" actId="1076"/>
        <pc:sldMkLst>
          <pc:docMk/>
          <pc:sldMk cId="2841884351" sldId="1002"/>
        </pc:sldMkLst>
        <pc:spChg chg="mod">
          <ac:chgData name="Himani chaudhary" userId="96600f971aeb1626" providerId="LiveId" clId="{B5962880-79CE-4DE8-9E42-BE4F8247BDB3}" dt="2021-09-27T14:48:34.665" v="205" actId="255"/>
          <ac:spMkLst>
            <pc:docMk/>
            <pc:sldMk cId="2841884351" sldId="1002"/>
            <ac:spMk id="2" creationId="{2D480667-A8B2-4915-AFEF-01389D8D8247}"/>
          </ac:spMkLst>
        </pc:spChg>
        <pc:spChg chg="mod">
          <ac:chgData name="Himani chaudhary" userId="96600f971aeb1626" providerId="LiveId" clId="{B5962880-79CE-4DE8-9E42-BE4F8247BDB3}" dt="2021-09-27T14:50:37.251" v="234" actId="20577"/>
          <ac:spMkLst>
            <pc:docMk/>
            <pc:sldMk cId="2841884351" sldId="1002"/>
            <ac:spMk id="3" creationId="{C4976A12-9587-4F79-A401-C2FC5DD11E72}"/>
          </ac:spMkLst>
        </pc:spChg>
        <pc:spChg chg="add mod">
          <ac:chgData name="Himani chaudhary" userId="96600f971aeb1626" providerId="LiveId" clId="{B5962880-79CE-4DE8-9E42-BE4F8247BDB3}" dt="2021-09-27T14:51:36.964" v="243" actId="14100"/>
          <ac:spMkLst>
            <pc:docMk/>
            <pc:sldMk cId="2841884351" sldId="1002"/>
            <ac:spMk id="5" creationId="{8CB0CAF7-9FB0-402F-9CE1-1CBA8F178885}"/>
          </ac:spMkLst>
        </pc:spChg>
        <pc:spChg chg="add mod">
          <ac:chgData name="Himani chaudhary" userId="96600f971aeb1626" providerId="LiveId" clId="{B5962880-79CE-4DE8-9E42-BE4F8247BDB3}" dt="2021-09-27T14:51:03.440" v="238" actId="1076"/>
          <ac:spMkLst>
            <pc:docMk/>
            <pc:sldMk cId="2841884351" sldId="1002"/>
            <ac:spMk id="6" creationId="{9B772013-8875-4E50-9695-6A864A8FCA70}"/>
          </ac:spMkLst>
        </pc:spChg>
        <pc:spChg chg="add mod">
          <ac:chgData name="Himani chaudhary" userId="96600f971aeb1626" providerId="LiveId" clId="{B5962880-79CE-4DE8-9E42-BE4F8247BDB3}" dt="2021-09-27T14:51:40.965" v="244" actId="1076"/>
          <ac:spMkLst>
            <pc:docMk/>
            <pc:sldMk cId="2841884351" sldId="1002"/>
            <ac:spMk id="7" creationId="{BAEFDD03-7663-4424-A6F7-F84028BFBE25}"/>
          </ac:spMkLst>
        </pc:spChg>
        <pc:spChg chg="add mod">
          <ac:chgData name="Himani chaudhary" userId="96600f971aeb1626" providerId="LiveId" clId="{B5962880-79CE-4DE8-9E42-BE4F8247BDB3}" dt="2021-09-27T14:52:05.508" v="248" actId="1076"/>
          <ac:spMkLst>
            <pc:docMk/>
            <pc:sldMk cId="2841884351" sldId="1002"/>
            <ac:spMk id="8" creationId="{7603F914-F03F-4062-B8E7-CA440F89C613}"/>
          </ac:spMkLst>
        </pc:spChg>
      </pc:sldChg>
      <pc:sldChg chg="addSp delSp modSp new mod">
        <pc:chgData name="Himani chaudhary" userId="96600f971aeb1626" providerId="LiveId" clId="{B5962880-79CE-4DE8-9E42-BE4F8247BDB3}" dt="2021-09-27T14:55:36.217" v="268" actId="21"/>
        <pc:sldMkLst>
          <pc:docMk/>
          <pc:sldMk cId="1995793670" sldId="1003"/>
        </pc:sldMkLst>
        <pc:spChg chg="mod">
          <ac:chgData name="Himani chaudhary" userId="96600f971aeb1626" providerId="LiveId" clId="{B5962880-79CE-4DE8-9E42-BE4F8247BDB3}" dt="2021-09-27T14:52:48.701" v="251" actId="255"/>
          <ac:spMkLst>
            <pc:docMk/>
            <pc:sldMk cId="1995793670" sldId="1003"/>
            <ac:spMk id="2" creationId="{531B937E-51CF-4F84-BE86-4E2088593478}"/>
          </ac:spMkLst>
        </pc:spChg>
        <pc:spChg chg="mod">
          <ac:chgData name="Himani chaudhary" userId="96600f971aeb1626" providerId="LiveId" clId="{B5962880-79CE-4DE8-9E42-BE4F8247BDB3}" dt="2021-09-27T14:55:36.217" v="268" actId="21"/>
          <ac:spMkLst>
            <pc:docMk/>
            <pc:sldMk cId="1995793670" sldId="1003"/>
            <ac:spMk id="3" creationId="{17B74130-14A3-47B7-90B2-978A21D4FCA5}"/>
          </ac:spMkLst>
        </pc:spChg>
        <pc:spChg chg="add del">
          <ac:chgData name="Himani chaudhary" userId="96600f971aeb1626" providerId="LiveId" clId="{B5962880-79CE-4DE8-9E42-BE4F8247BDB3}" dt="2021-09-27T14:53:55.731" v="258"/>
          <ac:spMkLst>
            <pc:docMk/>
            <pc:sldMk cId="1995793670" sldId="1003"/>
            <ac:spMk id="5" creationId="{A5F843E4-71E6-4DC9-B30A-D50615AC46E1}"/>
          </ac:spMkLst>
        </pc:spChg>
        <pc:spChg chg="add del">
          <ac:chgData name="Himani chaudhary" userId="96600f971aeb1626" providerId="LiveId" clId="{B5962880-79CE-4DE8-9E42-BE4F8247BDB3}" dt="2021-09-27T14:53:55.731" v="258"/>
          <ac:spMkLst>
            <pc:docMk/>
            <pc:sldMk cId="1995793670" sldId="1003"/>
            <ac:spMk id="6" creationId="{246D2601-0854-4A04-8DAD-3A4B5837D51A}"/>
          </ac:spMkLst>
        </pc:spChg>
        <pc:spChg chg="add del">
          <ac:chgData name="Himani chaudhary" userId="96600f971aeb1626" providerId="LiveId" clId="{B5962880-79CE-4DE8-9E42-BE4F8247BDB3}" dt="2021-09-27T14:53:55.731" v="258"/>
          <ac:spMkLst>
            <pc:docMk/>
            <pc:sldMk cId="1995793670" sldId="1003"/>
            <ac:spMk id="7" creationId="{CD1AAB54-DA0A-4E97-ABA4-143C497A9C84}"/>
          </ac:spMkLst>
        </pc:spChg>
        <pc:spChg chg="add del">
          <ac:chgData name="Himani chaudhary" userId="96600f971aeb1626" providerId="LiveId" clId="{B5962880-79CE-4DE8-9E42-BE4F8247BDB3}" dt="2021-09-27T14:53:55.731" v="258"/>
          <ac:spMkLst>
            <pc:docMk/>
            <pc:sldMk cId="1995793670" sldId="1003"/>
            <ac:spMk id="8" creationId="{F4E013D6-A936-45AA-8E13-6B4EB1C51398}"/>
          </ac:spMkLst>
        </pc:spChg>
      </pc:sldChg>
      <pc:sldChg chg="addSp delSp modSp new mod">
        <pc:chgData name="Himani chaudhary" userId="96600f971aeb1626" providerId="LiveId" clId="{B5962880-79CE-4DE8-9E42-BE4F8247BDB3}" dt="2021-09-27T15:01:34.665" v="341" actId="1076"/>
        <pc:sldMkLst>
          <pc:docMk/>
          <pc:sldMk cId="779669685" sldId="1004"/>
        </pc:sldMkLst>
        <pc:spChg chg="mod">
          <ac:chgData name="Himani chaudhary" userId="96600f971aeb1626" providerId="LiveId" clId="{B5962880-79CE-4DE8-9E42-BE4F8247BDB3}" dt="2021-09-27T14:59:40.102" v="324" actId="1076"/>
          <ac:spMkLst>
            <pc:docMk/>
            <pc:sldMk cId="779669685" sldId="1004"/>
            <ac:spMk id="3" creationId="{5458AAA4-E786-4B09-9194-05832B46D956}"/>
          </ac:spMkLst>
        </pc:spChg>
        <pc:spChg chg="add mod">
          <ac:chgData name="Himani chaudhary" userId="96600f971aeb1626" providerId="LiveId" clId="{B5962880-79CE-4DE8-9E42-BE4F8247BDB3}" dt="2021-09-27T15:00:01.233" v="329" actId="1076"/>
          <ac:spMkLst>
            <pc:docMk/>
            <pc:sldMk cId="779669685" sldId="1004"/>
            <ac:spMk id="5" creationId="{3B147D34-42EE-4D01-B1FC-64D288113606}"/>
          </ac:spMkLst>
        </pc:spChg>
        <pc:spChg chg="add mod">
          <ac:chgData name="Himani chaudhary" userId="96600f971aeb1626" providerId="LiveId" clId="{B5962880-79CE-4DE8-9E42-BE4F8247BDB3}" dt="2021-09-27T15:00:10.847" v="330" actId="1076"/>
          <ac:spMkLst>
            <pc:docMk/>
            <pc:sldMk cId="779669685" sldId="1004"/>
            <ac:spMk id="6" creationId="{483A51EB-0C05-4FA1-9426-0CF4FCF27A8D}"/>
          </ac:spMkLst>
        </pc:spChg>
        <pc:spChg chg="add mod">
          <ac:chgData name="Himani chaudhary" userId="96600f971aeb1626" providerId="LiveId" clId="{B5962880-79CE-4DE8-9E42-BE4F8247BDB3}" dt="2021-09-27T15:00:27.204" v="332" actId="1076"/>
          <ac:spMkLst>
            <pc:docMk/>
            <pc:sldMk cId="779669685" sldId="1004"/>
            <ac:spMk id="7" creationId="{5DF07C9E-D1A5-4630-83F5-CF62F9C5A951}"/>
          </ac:spMkLst>
        </pc:spChg>
        <pc:spChg chg="add del mod">
          <ac:chgData name="Himani chaudhary" userId="96600f971aeb1626" providerId="LiveId" clId="{B5962880-79CE-4DE8-9E42-BE4F8247BDB3}" dt="2021-09-27T15:00:29.807" v="333" actId="478"/>
          <ac:spMkLst>
            <pc:docMk/>
            <pc:sldMk cId="779669685" sldId="1004"/>
            <ac:spMk id="8" creationId="{4E5E2D56-51C7-4A0C-A675-027BB23453DC}"/>
          </ac:spMkLst>
        </pc:spChg>
        <pc:spChg chg="add mod">
          <ac:chgData name="Himani chaudhary" userId="96600f971aeb1626" providerId="LiveId" clId="{B5962880-79CE-4DE8-9E42-BE4F8247BDB3}" dt="2021-09-27T15:00:49.527" v="335" actId="1076"/>
          <ac:spMkLst>
            <pc:docMk/>
            <pc:sldMk cId="779669685" sldId="1004"/>
            <ac:spMk id="9" creationId="{84D3536C-D534-47D9-AE43-726189F8F427}"/>
          </ac:spMkLst>
        </pc:spChg>
        <pc:spChg chg="add mod">
          <ac:chgData name="Himani chaudhary" userId="96600f971aeb1626" providerId="LiveId" clId="{B5962880-79CE-4DE8-9E42-BE4F8247BDB3}" dt="2021-09-27T15:01:04.276" v="337" actId="1076"/>
          <ac:spMkLst>
            <pc:docMk/>
            <pc:sldMk cId="779669685" sldId="1004"/>
            <ac:spMk id="10" creationId="{D511D28B-C2AC-4ED7-989A-E6E34A3E3974}"/>
          </ac:spMkLst>
        </pc:spChg>
        <pc:spChg chg="add mod">
          <ac:chgData name="Himani chaudhary" userId="96600f971aeb1626" providerId="LiveId" clId="{B5962880-79CE-4DE8-9E42-BE4F8247BDB3}" dt="2021-09-27T15:01:19.423" v="339" actId="1076"/>
          <ac:spMkLst>
            <pc:docMk/>
            <pc:sldMk cId="779669685" sldId="1004"/>
            <ac:spMk id="11" creationId="{448E0A83-0826-477B-80A2-A3AB43E37DFA}"/>
          </ac:spMkLst>
        </pc:spChg>
        <pc:spChg chg="add mod">
          <ac:chgData name="Himani chaudhary" userId="96600f971aeb1626" providerId="LiveId" clId="{B5962880-79CE-4DE8-9E42-BE4F8247BDB3}" dt="2021-09-27T15:01:34.665" v="341" actId="1076"/>
          <ac:spMkLst>
            <pc:docMk/>
            <pc:sldMk cId="779669685" sldId="1004"/>
            <ac:spMk id="12" creationId="{AD39E250-8E5D-4C98-96DA-5E73D3BB7A2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pPr>
                <a:defRPr/>
              </a:pPr>
              <a:t>‹#›</a:t>
            </a:fld>
            <a:endParaRPr lang="en-US" altLang="en-US"/>
          </a:p>
        </p:txBody>
      </p:sp>
    </p:spTree>
    <p:extLst>
      <p:ext uri="{BB962C8B-B14F-4D97-AF65-F5344CB8AC3E}">
        <p14:creationId xmlns:p14="http://schemas.microsoft.com/office/powerpoint/2010/main" val="93202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pPr>
                <a:defRPr/>
              </a:pPr>
              <a:t>‹#›</a:t>
            </a:fld>
            <a:endParaRPr lang="en-US" altLang="en-US"/>
          </a:p>
        </p:txBody>
      </p:sp>
    </p:spTree>
    <p:extLst>
      <p:ext uri="{BB962C8B-B14F-4D97-AF65-F5344CB8AC3E}">
        <p14:creationId xmlns:p14="http://schemas.microsoft.com/office/powerpoint/2010/main" val="196246760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txBox="1">
            <a:spLocks noGrp="1"/>
          </p:cNvSpPr>
          <p:nvPr>
            <p:ph type="ftr" idx="11"/>
          </p:nvPr>
        </p:nvSpPr>
        <p:spPr>
          <a:xfrm>
            <a:off x="0" y="8731250"/>
            <a:ext cx="2971800" cy="458788"/>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ER/CORP/CRS/LA06/003</a:t>
            </a:r>
            <a:endParaRPr/>
          </a:p>
        </p:txBody>
      </p:sp>
      <p:sp>
        <p:nvSpPr>
          <p:cNvPr id="154" name="Google Shape;154;p5:notes"/>
          <p:cNvSpPr txBox="1">
            <a:spLocks noGrp="1"/>
          </p:cNvSpPr>
          <p:nvPr>
            <p:ph type="sldNum" idx="12"/>
          </p:nvPr>
        </p:nvSpPr>
        <p:spPr>
          <a:xfrm>
            <a:off x="3886200" y="8731250"/>
            <a:ext cx="2971800" cy="4587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2</a:t>
            </a:fld>
            <a:endParaRPr sz="1200">
              <a:solidFill>
                <a:schemeClr val="dk1"/>
              </a:solidFill>
              <a:latin typeface="Times New Roman"/>
              <a:ea typeface="Times New Roman"/>
              <a:cs typeface="Times New Roman"/>
              <a:sym typeface="Times New Roman"/>
            </a:endParaRPr>
          </a:p>
        </p:txBody>
      </p:sp>
      <p:sp>
        <p:nvSpPr>
          <p:cNvPr id="155" name="Google Shape;155;p5: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6" name="Google Shape;156;p5:notes"/>
          <p:cNvSpPr txBox="1">
            <a:spLocks noGrp="1"/>
          </p:cNvSpPr>
          <p:nvPr>
            <p:ph type="body" idx="1"/>
          </p:nvPr>
        </p:nvSpPr>
        <p:spPr>
          <a:xfrm>
            <a:off x="914400" y="4365625"/>
            <a:ext cx="5029200" cy="41354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00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83</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87198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84</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32289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85</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32265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86</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58289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15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7F1682-3BA7-4B6F-8512-47D952FCBF1A}" type="slidenum">
              <a:rPr lang="en-US" altLang="en-US"/>
              <a:pPr>
                <a:spcBef>
                  <a:spcPct val="0"/>
                </a:spcBef>
              </a:pPr>
              <a:t>87</a:t>
            </a:fld>
            <a:endParaRPr lang="en-US" altLang="en-US"/>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18575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88</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87198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89</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32289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90</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32265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91</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58289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92</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8016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15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7F1682-3BA7-4B6F-8512-47D952FCBF1A}" type="slidenum">
              <a:rPr lang="en-US" altLang="en-US"/>
              <a:pPr>
                <a:spcBef>
                  <a:spcPct val="0"/>
                </a:spcBef>
              </a:pPr>
              <a:t>3</a:t>
            </a:fld>
            <a:endParaRPr lang="en-US" altLang="en-US"/>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18575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93</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41123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94</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92189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95</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11789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96</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63829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97</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65979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98</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555028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99</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79126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100</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51382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101</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51382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102</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64561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4</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87198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103</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036088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104</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11897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105</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44237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106</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208079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107</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113911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108</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96264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109</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517084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110</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7076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111</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628826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112</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51382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5</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322652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113</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645617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114</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03608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115</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118973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116</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442376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117</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208079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118</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113911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119</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962646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120</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517084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121</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7076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122</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62882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pPr>
              <a:defRPr/>
            </a:pPr>
            <a:r>
              <a:rPr lang="en-US"/>
              <a:t>ER/CORP/CRS/LA06/003</a:t>
            </a:r>
          </a:p>
        </p:txBody>
      </p:sp>
      <p:sp>
        <p:nvSpPr>
          <p:cNvPr id="5" name="Slide Number Placeholder 4"/>
          <p:cNvSpPr>
            <a:spLocks noGrp="1"/>
          </p:cNvSpPr>
          <p:nvPr>
            <p:ph type="sldNum" sz="quarter" idx="5"/>
          </p:nvPr>
        </p:nvSpPr>
        <p:spPr/>
        <p:txBody>
          <a:bodyPr/>
          <a:lstStyle/>
          <a:p>
            <a:pPr>
              <a:defRPr/>
            </a:pPr>
            <a:fld id="{057FEF3E-92B1-46BD-AF58-250FF3AA454B}" type="slidenum">
              <a:rPr lang="en-US" altLang="en-US" smtClean="0"/>
              <a:pPr>
                <a:defRPr/>
              </a:pPr>
              <a:t>18</a:t>
            </a:fld>
            <a:endParaRPr lang="en-US" altLang="en-US"/>
          </a:p>
        </p:txBody>
      </p:sp>
    </p:spTree>
    <p:extLst>
      <p:ext uri="{BB962C8B-B14F-4D97-AF65-F5344CB8AC3E}">
        <p14:creationId xmlns:p14="http://schemas.microsoft.com/office/powerpoint/2010/main" val="7754945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56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507871-7251-4BCD-93F1-FADD7EC0FEB8}" type="slidenum">
              <a:rPr lang="en-US" altLang="en-US"/>
              <a:pPr>
                <a:spcBef>
                  <a:spcPct val="0"/>
                </a:spcBef>
              </a:pPr>
              <a:t>123</a:t>
            </a:fld>
            <a:endParaRPr lang="en-US" altLang="en-US"/>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endParaRPr lang="en-US" altLang="en-US" sz="1000"/>
          </a:p>
        </p:txBody>
      </p:sp>
    </p:spTree>
    <p:extLst>
      <p:ext uri="{BB962C8B-B14F-4D97-AF65-F5344CB8AC3E}">
        <p14:creationId xmlns:p14="http://schemas.microsoft.com/office/powerpoint/2010/main" val="2058507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a:extLst>
              <a:ext uri="{FF2B5EF4-FFF2-40B4-BE49-F238E27FC236}">
                <a16:creationId xmlns:a16="http://schemas.microsoft.com/office/drawing/2014/main" id="{586611E3-D5CC-433A-91CE-774BBF29A76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r>
              <a:rPr lang="en-US" altLang="en-US">
                <a:latin typeface="Times New Roman" panose="02020603050405020304" pitchFamily="18" charset="0"/>
              </a:rPr>
              <a:t>ER/CORP/CRS/LA06/003</a:t>
            </a:r>
          </a:p>
        </p:txBody>
      </p:sp>
      <p:sp>
        <p:nvSpPr>
          <p:cNvPr id="48131" name="Rectangle 7">
            <a:extLst>
              <a:ext uri="{FF2B5EF4-FFF2-40B4-BE49-F238E27FC236}">
                <a16:creationId xmlns:a16="http://schemas.microsoft.com/office/drawing/2014/main" id="{D033E83E-9C48-4D70-8EF3-C5DD2BF504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17A7E28F-03BF-4366-81DB-5C43A11D7635}" type="slidenum">
              <a:rPr lang="en-US" altLang="en-US">
                <a:latin typeface="Times New Roman" panose="02020603050405020304" pitchFamily="18" charset="0"/>
              </a:rPr>
              <a:pPr eaLnBrk="1" hangingPunct="1"/>
              <a:t>40</a:t>
            </a:fld>
            <a:endParaRPr lang="en-US" altLang="en-US">
              <a:latin typeface="Times New Roman" panose="02020603050405020304" pitchFamily="18" charset="0"/>
            </a:endParaRPr>
          </a:p>
        </p:txBody>
      </p:sp>
      <p:sp>
        <p:nvSpPr>
          <p:cNvPr id="48132" name="Rectangle 2">
            <a:extLst>
              <a:ext uri="{FF2B5EF4-FFF2-40B4-BE49-F238E27FC236}">
                <a16:creationId xmlns:a16="http://schemas.microsoft.com/office/drawing/2014/main" id="{EBECC423-59CD-4F6D-AD1B-3E541E0F79E0}"/>
              </a:ext>
            </a:extLst>
          </p:cNvPr>
          <p:cNvSpPr>
            <a:spLocks noGrp="1" noRot="1" noChangeAspect="1" noChangeArrowheads="1" noTextEdit="1"/>
          </p:cNvSpPr>
          <p:nvPr>
            <p:ph type="sldImg"/>
          </p:nvPr>
        </p:nvSpPr>
        <p:spPr>
          <a:ln/>
        </p:spPr>
      </p:sp>
      <p:sp>
        <p:nvSpPr>
          <p:cNvPr id="48133" name="Rectangle 3">
            <a:extLst>
              <a:ext uri="{FF2B5EF4-FFF2-40B4-BE49-F238E27FC236}">
                <a16:creationId xmlns:a16="http://schemas.microsoft.com/office/drawing/2014/main" id="{C2F6B8D6-DAF3-4EFD-80EB-4A5C639875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a:extLst>
              <a:ext uri="{FF2B5EF4-FFF2-40B4-BE49-F238E27FC236}">
                <a16:creationId xmlns:a16="http://schemas.microsoft.com/office/drawing/2014/main" id="{D0783D7E-EA27-4E8A-B68C-B639BA21134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r>
              <a:rPr lang="en-US" altLang="en-US">
                <a:latin typeface="Times New Roman" panose="02020603050405020304" pitchFamily="18" charset="0"/>
              </a:rPr>
              <a:t>ER/CORP/CRS/LA06/003</a:t>
            </a:r>
          </a:p>
        </p:txBody>
      </p:sp>
      <p:sp>
        <p:nvSpPr>
          <p:cNvPr id="49155" name="Rectangle 7">
            <a:extLst>
              <a:ext uri="{FF2B5EF4-FFF2-40B4-BE49-F238E27FC236}">
                <a16:creationId xmlns:a16="http://schemas.microsoft.com/office/drawing/2014/main" id="{2B3C1002-AE8E-4875-92E4-434C85044B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D403E5C3-2DBF-4FB4-BF46-0409C546AA76}" type="slidenum">
              <a:rPr lang="en-US" altLang="en-US">
                <a:latin typeface="Times New Roman" panose="02020603050405020304" pitchFamily="18" charset="0"/>
              </a:rPr>
              <a:pPr eaLnBrk="1" hangingPunct="1"/>
              <a:t>41</a:t>
            </a:fld>
            <a:endParaRPr lang="en-US" altLang="en-US">
              <a:latin typeface="Times New Roman" panose="02020603050405020304" pitchFamily="18" charset="0"/>
            </a:endParaRPr>
          </a:p>
        </p:txBody>
      </p:sp>
      <p:sp>
        <p:nvSpPr>
          <p:cNvPr id="49156" name="Rectangle 2">
            <a:extLst>
              <a:ext uri="{FF2B5EF4-FFF2-40B4-BE49-F238E27FC236}">
                <a16:creationId xmlns:a16="http://schemas.microsoft.com/office/drawing/2014/main" id="{36B9911E-4ECD-45E1-8941-DA87E23151EF}"/>
              </a:ext>
            </a:extLst>
          </p:cNvPr>
          <p:cNvSpPr>
            <a:spLocks noGrp="1" noRot="1" noChangeAspect="1" noChangeArrowheads="1" noTextEdit="1"/>
          </p:cNvSpPr>
          <p:nvPr>
            <p:ph type="sldImg"/>
          </p:nvPr>
        </p:nvSpPr>
        <p:spPr>
          <a:ln/>
        </p:spPr>
      </p:sp>
      <p:sp>
        <p:nvSpPr>
          <p:cNvPr id="49157" name="Rectangle 3">
            <a:extLst>
              <a:ext uri="{FF2B5EF4-FFF2-40B4-BE49-F238E27FC236}">
                <a16:creationId xmlns:a16="http://schemas.microsoft.com/office/drawing/2014/main" id="{A687AA38-04DC-44D6-8A82-D2CB3DE657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a:extLst>
              <a:ext uri="{FF2B5EF4-FFF2-40B4-BE49-F238E27FC236}">
                <a16:creationId xmlns:a16="http://schemas.microsoft.com/office/drawing/2014/main" id="{A21C678F-5D97-47B2-B3F8-8DACA88E1C4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r>
              <a:rPr lang="en-US" altLang="en-US">
                <a:latin typeface="Times New Roman" panose="02020603050405020304" pitchFamily="18" charset="0"/>
              </a:rPr>
              <a:t>ER/CORP/CRS/LA06/003</a:t>
            </a:r>
          </a:p>
        </p:txBody>
      </p:sp>
      <p:sp>
        <p:nvSpPr>
          <p:cNvPr id="50179" name="Rectangle 7">
            <a:extLst>
              <a:ext uri="{FF2B5EF4-FFF2-40B4-BE49-F238E27FC236}">
                <a16:creationId xmlns:a16="http://schemas.microsoft.com/office/drawing/2014/main" id="{78E7F508-6BC8-4DAF-93D7-505B9FF14E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F5A06AD5-0850-4FA1-8F56-7D7040C90D00}" type="slidenum">
              <a:rPr lang="en-US" altLang="en-US">
                <a:latin typeface="Times New Roman" panose="02020603050405020304" pitchFamily="18" charset="0"/>
              </a:rPr>
              <a:pPr eaLnBrk="1" hangingPunct="1"/>
              <a:t>42</a:t>
            </a:fld>
            <a:endParaRPr lang="en-US" altLang="en-US">
              <a:latin typeface="Times New Roman" panose="02020603050405020304" pitchFamily="18" charset="0"/>
            </a:endParaRPr>
          </a:p>
        </p:txBody>
      </p:sp>
      <p:sp>
        <p:nvSpPr>
          <p:cNvPr id="50180" name="Rectangle 2">
            <a:extLst>
              <a:ext uri="{FF2B5EF4-FFF2-40B4-BE49-F238E27FC236}">
                <a16:creationId xmlns:a16="http://schemas.microsoft.com/office/drawing/2014/main" id="{B6A23608-637D-4AEC-B348-F5629EF87D36}"/>
              </a:ext>
            </a:extLst>
          </p:cNvPr>
          <p:cNvSpPr>
            <a:spLocks noGrp="1" noRot="1" noChangeAspect="1" noChangeArrowheads="1" noTextEdit="1"/>
          </p:cNvSpPr>
          <p:nvPr>
            <p:ph type="sldImg"/>
          </p:nvPr>
        </p:nvSpPr>
        <p:spPr>
          <a:ln/>
        </p:spPr>
      </p:sp>
      <p:sp>
        <p:nvSpPr>
          <p:cNvPr id="50181" name="Rectangle 3">
            <a:extLst>
              <a:ext uri="{FF2B5EF4-FFF2-40B4-BE49-F238E27FC236}">
                <a16:creationId xmlns:a16="http://schemas.microsoft.com/office/drawing/2014/main" id="{C209E58D-913A-4C9A-9C68-172A08B52D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15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7F1682-3BA7-4B6F-8512-47D952FCBF1A}" type="slidenum">
              <a:rPr lang="en-US" altLang="en-US"/>
              <a:pPr>
                <a:spcBef>
                  <a:spcPct val="0"/>
                </a:spcBef>
              </a:pPr>
              <a:t>82</a:t>
            </a:fld>
            <a:endParaRPr lang="en-US" altLang="en-US"/>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185759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pPr>
                <a:defRPr/>
              </a:pPr>
              <a:t>‹#›</a:t>
            </a:fld>
            <a:endParaRPr lang="en-US" altLang="en-US"/>
          </a:p>
        </p:txBody>
      </p:sp>
    </p:spTree>
    <p:extLst>
      <p:ext uri="{BB962C8B-B14F-4D97-AF65-F5344CB8AC3E}">
        <p14:creationId xmlns:p14="http://schemas.microsoft.com/office/powerpoint/2010/main" val="1533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pPr>
                <a:defRPr/>
              </a:pPr>
              <a:t>‹#›</a:t>
            </a:fld>
            <a:endParaRPr lang="en-US" altLang="en-US"/>
          </a:p>
        </p:txBody>
      </p:sp>
    </p:spTree>
    <p:extLst>
      <p:ext uri="{BB962C8B-B14F-4D97-AF65-F5344CB8AC3E}">
        <p14:creationId xmlns:p14="http://schemas.microsoft.com/office/powerpoint/2010/main" val="188244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pPr>
                <a:defRPr/>
              </a:pPr>
              <a:t>‹#›</a:t>
            </a:fld>
            <a:endParaRPr lang="en-US" altLang="en-US"/>
          </a:p>
        </p:txBody>
      </p:sp>
    </p:spTree>
    <p:extLst>
      <p:ext uri="{BB962C8B-B14F-4D97-AF65-F5344CB8AC3E}">
        <p14:creationId xmlns:p14="http://schemas.microsoft.com/office/powerpoint/2010/main" val="398246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pPr>
                <a:defRPr/>
              </a:pPr>
              <a:t>‹#›</a:t>
            </a:fld>
            <a:endParaRPr lang="en-US" altLang="en-US"/>
          </a:p>
        </p:txBody>
      </p:sp>
    </p:spTree>
    <p:extLst>
      <p:ext uri="{BB962C8B-B14F-4D97-AF65-F5344CB8AC3E}">
        <p14:creationId xmlns:p14="http://schemas.microsoft.com/office/powerpoint/2010/main" val="108510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pPr>
                <a:defRPr/>
              </a:pPr>
              <a:t>‹#›</a:t>
            </a:fld>
            <a:endParaRPr lang="en-US" altLang="en-US"/>
          </a:p>
        </p:txBody>
      </p:sp>
    </p:spTree>
    <p:extLst>
      <p:ext uri="{BB962C8B-B14F-4D97-AF65-F5344CB8AC3E}">
        <p14:creationId xmlns:p14="http://schemas.microsoft.com/office/powerpoint/2010/main" val="17106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pPr>
                <a:defRPr/>
              </a:pPr>
              <a:t>‹#›</a:t>
            </a:fld>
            <a:endParaRPr lang="en-US" altLang="en-US"/>
          </a:p>
        </p:txBody>
      </p:sp>
    </p:spTree>
    <p:extLst>
      <p:ext uri="{BB962C8B-B14F-4D97-AF65-F5344CB8AC3E}">
        <p14:creationId xmlns:p14="http://schemas.microsoft.com/office/powerpoint/2010/main" val="1557272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able" type="tbl">
  <p:cSld name="1_Title and Table">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406405" y="12700"/>
            <a:ext cx="9941169" cy="973138"/>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pPr>
                <a:defRPr/>
              </a:pPr>
              <a:t>‹#›</a:t>
            </a:fld>
            <a:endParaRPr lang="en-US" altLang="en-US"/>
          </a:p>
        </p:txBody>
      </p:sp>
    </p:spTree>
    <p:extLst>
      <p:ext uri="{BB962C8B-B14F-4D97-AF65-F5344CB8AC3E}">
        <p14:creationId xmlns:p14="http://schemas.microsoft.com/office/powerpoint/2010/main" val="19961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pPr>
                <a:defRPr/>
              </a:pPr>
              <a:t>‹#›</a:t>
            </a:fld>
            <a:endParaRPr lang="en-US" altLang="en-US"/>
          </a:p>
        </p:txBody>
      </p:sp>
    </p:spTree>
    <p:extLst>
      <p:ext uri="{BB962C8B-B14F-4D97-AF65-F5344CB8AC3E}">
        <p14:creationId xmlns:p14="http://schemas.microsoft.com/office/powerpoint/2010/main" val="4119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pPr>
                <a:defRPr/>
              </a:pPr>
              <a:t>‹#›</a:t>
            </a:fld>
            <a:endParaRPr lang="en-US" altLang="en-US"/>
          </a:p>
        </p:txBody>
      </p:sp>
    </p:spTree>
    <p:extLst>
      <p:ext uri="{BB962C8B-B14F-4D97-AF65-F5344CB8AC3E}">
        <p14:creationId xmlns:p14="http://schemas.microsoft.com/office/powerpoint/2010/main" val="3575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pPr>
                <a:defRPr/>
              </a:pPr>
              <a:t>‹#›</a:t>
            </a:fld>
            <a:endParaRPr lang="en-US" altLang="en-US"/>
          </a:p>
        </p:txBody>
      </p:sp>
    </p:spTree>
    <p:extLst>
      <p:ext uri="{BB962C8B-B14F-4D97-AF65-F5344CB8AC3E}">
        <p14:creationId xmlns:p14="http://schemas.microsoft.com/office/powerpoint/2010/main" val="34243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pPr>
                <a:defRPr/>
              </a:pPr>
              <a:t>‹#›</a:t>
            </a:fld>
            <a:endParaRPr lang="en-US" altLang="en-US"/>
          </a:p>
        </p:txBody>
      </p:sp>
    </p:spTree>
    <p:extLst>
      <p:ext uri="{BB962C8B-B14F-4D97-AF65-F5344CB8AC3E}">
        <p14:creationId xmlns:p14="http://schemas.microsoft.com/office/powerpoint/2010/main" val="32566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pPr>
                <a:defRPr/>
              </a:pPr>
              <a:t>‹#›</a:t>
            </a:fld>
            <a:endParaRPr lang="en-US" altLang="en-US"/>
          </a:p>
        </p:txBody>
      </p:sp>
    </p:spTree>
    <p:extLst>
      <p:ext uri="{BB962C8B-B14F-4D97-AF65-F5344CB8AC3E}">
        <p14:creationId xmlns:p14="http://schemas.microsoft.com/office/powerpoint/2010/main" val="267901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pPr>
                <a:defRPr/>
              </a:pPr>
              <a:t>‹#›</a:t>
            </a:fld>
            <a:endParaRPr lang="en-US" altLang="en-US"/>
          </a:p>
        </p:txBody>
      </p:sp>
    </p:spTree>
    <p:extLst>
      <p:ext uri="{BB962C8B-B14F-4D97-AF65-F5344CB8AC3E}">
        <p14:creationId xmlns:p14="http://schemas.microsoft.com/office/powerpoint/2010/main" val="17407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pPr>
                <a:defRPr/>
              </a:pPr>
              <a:t>‹#›</a:t>
            </a:fld>
            <a:endParaRPr lang="en-US" altLang="en-US"/>
          </a:p>
        </p:txBody>
      </p:sp>
    </p:spTree>
    <p:extLst>
      <p:ext uri="{BB962C8B-B14F-4D97-AF65-F5344CB8AC3E}">
        <p14:creationId xmlns:p14="http://schemas.microsoft.com/office/powerpoint/2010/main" val="29579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8">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9">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pPr>
                <a:defRPr/>
              </a:pPr>
              <a:t>‹#›</a:t>
            </a:fld>
            <a:endParaRPr lang="en-US" altLang="en-US"/>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3" r:id="rId16"/>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1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dirty="0">
                <a:solidFill>
                  <a:schemeClr val="accent6">
                    <a:lumMod val="75000"/>
                  </a:schemeClr>
                </a:solidFill>
              </a:rPr>
              <a:t>General Guideline</a:t>
            </a:r>
          </a:p>
        </p:txBody>
      </p:sp>
      <p:sp>
        <p:nvSpPr>
          <p:cNvPr id="7171" name="Content Placeholder 2"/>
          <p:cNvSpPr>
            <a:spLocks noGrp="1"/>
          </p:cNvSpPr>
          <p:nvPr>
            <p:ph idx="1"/>
          </p:nvPr>
        </p:nvSpPr>
        <p:spPr/>
        <p:txBody>
          <a:bodyPr/>
          <a:lstStyle/>
          <a:p>
            <a:pPr indent="4763" eaLnBrk="1" hangingPunct="1">
              <a:buFont typeface="Wingdings" panose="05000000000000000000" pitchFamily="2" charset="2"/>
              <a:buNone/>
            </a:pPr>
            <a:r>
              <a:rPr lang="en-US" altLang="en-US" sz="1600" b="1"/>
              <a:t>© (2021) ABES Engineering College.</a:t>
            </a:r>
          </a:p>
          <a:p>
            <a:pPr indent="4763" eaLnBrk="1" hangingPunct="1">
              <a:buFont typeface="Wingdings" panose="05000000000000000000" pitchFamily="2" charset="2"/>
              <a:buNone/>
            </a:pPr>
            <a:endParaRPr lang="en-US" altLang="en-US" sz="1600"/>
          </a:p>
          <a:p>
            <a:pPr indent="4763" algn="just" eaLnBrk="1" hangingPunct="1">
              <a:buFont typeface="Wingdings" panose="05000000000000000000" pitchFamily="2" charset="2"/>
              <a:buNone/>
            </a:pPr>
            <a:r>
              <a:rPr lang="en-US" altLang="en-US" sz="160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a:solidFill>
                  <a:schemeClr val="bg1"/>
                </a:solidFill>
              </a:rPr>
              <a:pPr>
                <a:spcBef>
                  <a:spcPct val="0"/>
                </a:spcBef>
                <a:buClrTx/>
                <a:buFontTx/>
                <a:buNone/>
              </a:pPr>
              <a:t>1</a:t>
            </a:fld>
            <a:endParaRPr lang="en-US" altLang="en-US" sz="12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2A56-133D-4902-9AF5-8F3ECE75D788}"/>
              </a:ext>
            </a:extLst>
          </p:cNvPr>
          <p:cNvSpPr>
            <a:spLocks noGrp="1"/>
          </p:cNvSpPr>
          <p:nvPr>
            <p:ph type="title"/>
          </p:nvPr>
        </p:nvSpPr>
        <p:spPr/>
        <p:txBody>
          <a:bodyPr/>
          <a:lstStyle/>
          <a:p>
            <a:r>
              <a:rPr lang="en-US" altLang="en-US" dirty="0">
                <a:solidFill>
                  <a:schemeClr val="accent6">
                    <a:lumMod val="75000"/>
                  </a:schemeClr>
                </a:solidFill>
              </a:rPr>
              <a:t>Emptiness</a:t>
            </a:r>
            <a:r>
              <a:rPr lang="en-US" b="1" dirty="0">
                <a:effectLst/>
                <a:latin typeface="+mj-lt"/>
                <a:ea typeface="Times New Roman" panose="02020603050405020304" pitchFamily="18" charset="0"/>
              </a:rPr>
              <a:t> </a:t>
            </a:r>
            <a:r>
              <a:rPr lang="en-US" altLang="en-US" dirty="0">
                <a:solidFill>
                  <a:schemeClr val="accent6">
                    <a:lumMod val="75000"/>
                  </a:schemeClr>
                </a:solidFill>
              </a:rPr>
              <a:t>Check</a:t>
            </a:r>
            <a:endParaRPr lang="en-IN" altLang="en-US" dirty="0">
              <a:solidFill>
                <a:schemeClr val="accent6">
                  <a:lumMod val="75000"/>
                </a:schemeClr>
              </a:solidFill>
            </a:endParaRPr>
          </a:p>
        </p:txBody>
      </p:sp>
      <p:sp>
        <p:nvSpPr>
          <p:cNvPr id="3" name="Content Placeholder 2">
            <a:extLst>
              <a:ext uri="{FF2B5EF4-FFF2-40B4-BE49-F238E27FC236}">
                <a16:creationId xmlns:a16="http://schemas.microsoft.com/office/drawing/2014/main" id="{FE623DE8-4FCF-4819-8AF0-93A86DC33CFF}"/>
              </a:ext>
            </a:extLst>
          </p:cNvPr>
          <p:cNvSpPr>
            <a:spLocks noGrp="1"/>
          </p:cNvSpPr>
          <p:nvPr>
            <p:ph idx="1"/>
          </p:nvPr>
        </p:nvSpPr>
        <p:spPr/>
        <p:txBody>
          <a:bodyPr/>
          <a:lstStyle/>
          <a:p>
            <a:pPr>
              <a:lnSpc>
                <a:spcPct val="115000"/>
              </a:lnSpc>
            </a:pPr>
            <a:r>
              <a:rPr lang="en-US" sz="1800" dirty="0">
                <a:ea typeface="Times New Roman" panose="02020603050405020304" pitchFamily="18" charset="0"/>
                <a:cs typeface="Calibri" panose="020F0502020204030204" pitchFamily="34" charset="0"/>
              </a:rPr>
              <a:t>If the Top is -1, stack is empty.</a:t>
            </a:r>
            <a:endParaRPr lang="en-US" sz="1800" b="1"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15000"/>
              </a:lnSpc>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ALGORITHM </a:t>
            </a:r>
            <a:r>
              <a:rPr lang="en-US" sz="1800" b="1" dirty="0" err="1">
                <a:effectLst/>
                <a:latin typeface="Calibri" panose="020F0502020204030204" pitchFamily="34" charset="0"/>
                <a:ea typeface="Times New Roman" panose="02020603050405020304" pitchFamily="18" charset="0"/>
                <a:cs typeface="Calibri" panose="020F0502020204030204" pitchFamily="34" charset="0"/>
              </a:rPr>
              <a:t>IsEmpty</a:t>
            </a:r>
            <a:r>
              <a:rPr lang="en-US" sz="1800" b="1" dirty="0">
                <a:effectLst/>
                <a:latin typeface="Calibri" panose="020F0502020204030204" pitchFamily="34" charset="0"/>
                <a:ea typeface="Times New Roman" panose="02020603050405020304" pitchFamily="18" charset="0"/>
                <a:cs typeface="Calibri" panose="020F0502020204030204" pitchFamily="34" charset="0"/>
              </a:rPr>
              <a: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	Input:</a:t>
            </a:r>
            <a:r>
              <a:rPr lang="en-US" sz="1800" dirty="0">
                <a:effectLst/>
                <a:latin typeface="Calibri" panose="020F0502020204030204" pitchFamily="34" charset="0"/>
                <a:ea typeface="Times New Roman" panose="02020603050405020304" pitchFamily="18" charset="0"/>
                <a:cs typeface="Calibri" panose="020F0502020204030204" pitchFamily="34" charset="0"/>
              </a:rPr>
              <a:t> Stack 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	Output: </a:t>
            </a:r>
            <a:r>
              <a:rPr lang="en-US" sz="1800" dirty="0">
                <a:effectLst/>
                <a:latin typeface="Calibri" panose="020F0502020204030204" pitchFamily="34" charset="0"/>
                <a:ea typeface="Times New Roman" panose="02020603050405020304" pitchFamily="18" charset="0"/>
                <a:cs typeface="Calibri" panose="020F0502020204030204" pitchFamily="34" charset="0"/>
              </a:rPr>
              <a:t>True or False based on emptiness</a:t>
            </a:r>
          </a:p>
          <a:p>
            <a:pPr marL="0" indent="0">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BEGIN: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IF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S.Top</a:t>
            </a:r>
            <a:r>
              <a:rPr lang="en-US" sz="1800" dirty="0">
                <a:effectLst/>
                <a:latin typeface="Calibri" panose="020F0502020204030204" pitchFamily="34" charset="0"/>
                <a:ea typeface="Times New Roman" panose="02020603050405020304" pitchFamily="18" charset="0"/>
                <a:cs typeface="Calibri" panose="020F0502020204030204" pitchFamily="34" charset="0"/>
              </a:rPr>
              <a:t> == -1) THEN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	RETURN TRUE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ELSE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	RETURN FALSE</a:t>
            </a:r>
            <a:br>
              <a:rPr lang="en-IN" sz="1800" dirty="0">
                <a:latin typeface="Calibri" panose="020F0502020204030204" pitchFamily="34" charset="0"/>
                <a:ea typeface="Times New Roman" panose="02020603050405020304" pitchFamily="18" charset="0"/>
                <a:cs typeface="Times New Roman" panose="02020603050405020304" pitchFamily="18" charset="0"/>
              </a:rPr>
            </a:br>
            <a:r>
              <a:rPr lang="en-US" sz="1800" b="1" dirty="0">
                <a:effectLst/>
                <a:latin typeface="Calibri" panose="020F0502020204030204" pitchFamily="34" charset="0"/>
                <a:ea typeface="Times New Roman" panose="02020603050405020304" pitchFamily="18" charset="0"/>
                <a:cs typeface="Calibri" panose="020F0502020204030204" pitchFamily="34" charset="0"/>
              </a:rPr>
              <a:t>END;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cs typeface="Calibri" panose="020F0502020204030204" pitchFamily="34" charset="0"/>
              </a:rPr>
              <a:t>Time Complexity:</a:t>
            </a:r>
            <a:r>
              <a:rPr lang="en-US" sz="1800" dirty="0">
                <a:effectLst/>
                <a:latin typeface="Calibri" panose="020F0502020204030204" pitchFamily="34" charset="0"/>
                <a:ea typeface="Times New Roman" panose="02020603050405020304" pitchFamily="18" charset="0"/>
                <a:cs typeface="Calibri" panose="020F0502020204030204" pitchFamily="34" charset="0"/>
              </a:rPr>
              <a:t> Time Complexity of this Operation is Ɵ(1) as there are only two statements to execute.</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15000"/>
              </a:lnSpc>
            </a:pPr>
            <a:r>
              <a:rPr lang="en-US" sz="1800" b="1" dirty="0">
                <a:effectLst/>
                <a:latin typeface="Calibri" panose="020F0502020204030204" pitchFamily="34" charset="0"/>
                <a:ea typeface="Times New Roman" panose="02020603050405020304" pitchFamily="18" charset="0"/>
                <a:cs typeface="Calibri" panose="020F0502020204030204" pitchFamily="34" charset="0"/>
              </a:rPr>
              <a:t>Space Complexity:</a:t>
            </a:r>
            <a:r>
              <a:rPr lang="en-US" sz="1800" dirty="0">
                <a:effectLst/>
                <a:latin typeface="Calibri" panose="020F0502020204030204" pitchFamily="34" charset="0"/>
                <a:ea typeface="Times New Roman" panose="02020603050405020304" pitchFamily="18" charset="0"/>
                <a:cs typeface="Calibri" panose="020F0502020204030204" pitchFamily="34" charset="0"/>
              </a:rPr>
              <a:t> Since there is no auxiliary space used in the algorithm, the space function is 0 (constant) i.e., Space Complexity of this Operation is Ɵ (1).</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IN" dirty="0"/>
          </a:p>
        </p:txBody>
      </p:sp>
      <p:sp>
        <p:nvSpPr>
          <p:cNvPr id="4" name="Slide Number Placeholder 3">
            <a:extLst>
              <a:ext uri="{FF2B5EF4-FFF2-40B4-BE49-F238E27FC236}">
                <a16:creationId xmlns:a16="http://schemas.microsoft.com/office/drawing/2014/main" id="{F7B4BB75-CA87-41C0-9BD4-7057A9F672C7}"/>
              </a:ext>
            </a:extLst>
          </p:cNvPr>
          <p:cNvSpPr>
            <a:spLocks noGrp="1"/>
          </p:cNvSpPr>
          <p:nvPr>
            <p:ph type="sldNum" sz="quarter" idx="10"/>
          </p:nvPr>
        </p:nvSpPr>
        <p:spPr/>
        <p:txBody>
          <a:bodyPr/>
          <a:lstStyle/>
          <a:p>
            <a:pPr>
              <a:defRPr/>
            </a:pPr>
            <a:fld id="{ABFF5F4A-8FC7-419E-B94C-CDDC8DE310AE}" type="slidenum">
              <a:rPr lang="en-US" altLang="en-US" smtClean="0"/>
              <a:pPr>
                <a:defRPr/>
              </a:pPr>
              <a:t>10</a:t>
            </a:fld>
            <a:endParaRPr lang="en-US" altLang="en-US"/>
          </a:p>
        </p:txBody>
      </p:sp>
      <p:sp>
        <p:nvSpPr>
          <p:cNvPr id="5" name="AutoShape 2">
            <a:extLst>
              <a:ext uri="{FF2B5EF4-FFF2-40B4-BE49-F238E27FC236}">
                <a16:creationId xmlns:a16="http://schemas.microsoft.com/office/drawing/2014/main" id="{4762DD59-4349-4A5D-B1D0-08C0585DD817}"/>
              </a:ext>
            </a:extLst>
          </p:cNvPr>
          <p:cNvSpPr/>
          <p:nvPr/>
        </p:nvSpPr>
        <p:spPr bwMode="auto">
          <a:xfrm>
            <a:off x="2895600" y="2895600"/>
            <a:ext cx="106680" cy="457200"/>
          </a:xfrm>
          <a:prstGeom prst="rightBrace">
            <a:avLst>
              <a:gd name="adj1" fmla="val 25000"/>
              <a:gd name="adj2" fmla="val 50000"/>
            </a:avLst>
          </a:prstGeom>
          <a:noFill/>
          <a:ln w="19050">
            <a:solidFill>
              <a:schemeClr val="accent1">
                <a:lumMod val="60000"/>
                <a:lumOff val="40000"/>
              </a:schemeClr>
            </a:solidFill>
            <a:prstDash val="solid"/>
            <a:round/>
            <a:headEnd/>
            <a:tailEnd/>
          </a:ln>
          <a:effectLst/>
          <a:extLst>
            <a:ext uri="{909E8E84-426E-40DD-AFC4-6F175D3DCCD1}">
              <a14:hiddenFill xmlns:a14="http://schemas.microsoft.com/office/drawing/2010/main">
                <a:solidFill>
                  <a:schemeClr val="accent5">
                    <a:lumMod val="100000"/>
                    <a:lumOff val="0"/>
                  </a:schemeClr>
                </a:solidFill>
              </a14:hiddenFill>
            </a:ext>
            <a:ext uri="{AF507438-7753-43E0-B8FC-AC1667EBCBE1}">
              <a14:hiddenEffects xmlns:a14="http://schemas.microsoft.com/office/drawing/2010/main">
                <a:effectLst>
                  <a:outerShdw dist="28398" dir="3806097" algn="ctr" rotWithShape="0">
                    <a:schemeClr val="accent5">
                      <a:lumMod val="50000"/>
                      <a:lumOff val="0"/>
                      <a:alpha val="50000"/>
                    </a:schemeClr>
                  </a:outerShdw>
                </a:effectLst>
              </a14:hiddenEffects>
            </a:ext>
          </a:extLst>
        </p:spPr>
        <p:txBody>
          <a:bodyPr rot="0" vert="horz" wrap="square" lIns="91440" tIns="45720" rIns="91440" bIns="45720" anchor="t" anchorCtr="0" upright="1"/>
          <a:lstStyle/>
          <a:p>
            <a:endParaRPr lang="en-IN"/>
          </a:p>
        </p:txBody>
      </p:sp>
      <p:sp>
        <p:nvSpPr>
          <p:cNvPr id="6" name="Text Box 5">
            <a:extLst>
              <a:ext uri="{FF2B5EF4-FFF2-40B4-BE49-F238E27FC236}">
                <a16:creationId xmlns:a16="http://schemas.microsoft.com/office/drawing/2014/main" id="{F4206600-6FD5-4DA5-932C-71723FFF5195}"/>
              </a:ext>
            </a:extLst>
          </p:cNvPr>
          <p:cNvSpPr txBox="1">
            <a:spLocks noChangeArrowheads="1"/>
          </p:cNvSpPr>
          <p:nvPr/>
        </p:nvSpPr>
        <p:spPr bwMode="auto">
          <a:xfrm>
            <a:off x="3224530" y="2908300"/>
            <a:ext cx="2266950" cy="320040"/>
          </a:xfrm>
          <a:prstGeom prst="rect">
            <a:avLst/>
          </a:prstGeom>
          <a:solidFill>
            <a:schemeClr val="accent1">
              <a:lumMod val="75000"/>
              <a:lumOff val="0"/>
            </a:schemeClr>
          </a:solidFill>
          <a:ln w="9525">
            <a:solidFill>
              <a:srgbClr val="000000"/>
            </a:solidFill>
            <a:miter lim="800000"/>
            <a:headEnd/>
            <a:tailEnd/>
          </a:ln>
        </p:spPr>
        <p:txBody>
          <a:bodyPr rot="0" vert="horz" wrap="square" lIns="91440" tIns="45720" rIns="91440" bIns="45720" anchor="t" anchorCtr="0" upright="1"/>
          <a:lstStyle/>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S.Top=-1 indicates stack is empty </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8A4016F-09DF-45F9-8CC9-F9DD781266B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892800" y="2057400"/>
            <a:ext cx="1955800" cy="199453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B1400A18-3F08-45D0-8CCB-67BD13EDAD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25180" y="2057401"/>
            <a:ext cx="2166620" cy="201549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58CEDE53-493C-4039-AECF-E6A7110D9ADA}"/>
              </a:ext>
            </a:extLst>
          </p:cNvPr>
          <p:cNvSpPr txBox="1"/>
          <p:nvPr/>
        </p:nvSpPr>
        <p:spPr>
          <a:xfrm>
            <a:off x="6096000" y="4200962"/>
            <a:ext cx="6102350" cy="369332"/>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rPr>
              <a:t>Empty Stack</a:t>
            </a:r>
            <a:endParaRPr lang="en-IN" dirty="0"/>
          </a:p>
        </p:txBody>
      </p:sp>
      <p:sp>
        <p:nvSpPr>
          <p:cNvPr id="12" name="TextBox 11">
            <a:extLst>
              <a:ext uri="{FF2B5EF4-FFF2-40B4-BE49-F238E27FC236}">
                <a16:creationId xmlns:a16="http://schemas.microsoft.com/office/drawing/2014/main" id="{FD04B3E8-498A-4B13-8D03-D94485B52E3F}"/>
              </a:ext>
            </a:extLst>
          </p:cNvPr>
          <p:cNvSpPr txBox="1"/>
          <p:nvPr/>
        </p:nvSpPr>
        <p:spPr>
          <a:xfrm>
            <a:off x="8610600" y="4200962"/>
            <a:ext cx="6108700" cy="369332"/>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rPr>
              <a:t>Non Empty Stack</a:t>
            </a:r>
            <a:endParaRPr lang="en-IN" dirty="0"/>
          </a:p>
        </p:txBody>
      </p:sp>
    </p:spTree>
    <p:extLst>
      <p:ext uri="{BB962C8B-B14F-4D97-AF65-F5344CB8AC3E}">
        <p14:creationId xmlns:p14="http://schemas.microsoft.com/office/powerpoint/2010/main" val="40345287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100</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altLang="en-US" dirty="0"/>
              <a:t>Illustration of Sequence of Pop Operations</a:t>
            </a:r>
            <a:endParaRPr lang="en-IN" altLang="en-US" dirty="0"/>
          </a:p>
        </p:txBody>
      </p:sp>
      <p:pic>
        <p:nvPicPr>
          <p:cNvPr id="5" name="Picture 4">
            <a:extLst>
              <a:ext uri="{FF2B5EF4-FFF2-40B4-BE49-F238E27FC236}">
                <a16:creationId xmlns:a16="http://schemas.microsoft.com/office/drawing/2014/main" id="{60C4CD89-0D85-4D98-9C80-D3D5097E1A9E}"/>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828800" y="1828800"/>
            <a:ext cx="8534400" cy="3581399"/>
          </a:xfrm>
          <a:prstGeom prst="rect">
            <a:avLst/>
          </a:prstGeom>
          <a:noFill/>
          <a:ln>
            <a:noFill/>
          </a:ln>
        </p:spPr>
      </p:pic>
    </p:spTree>
    <p:extLst>
      <p:ext uri="{BB962C8B-B14F-4D97-AF65-F5344CB8AC3E}">
        <p14:creationId xmlns:p14="http://schemas.microsoft.com/office/powerpoint/2010/main" val="62459070"/>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101</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sp>
        <p:nvSpPr>
          <p:cNvPr id="6" name="TextBox 5">
            <a:extLst>
              <a:ext uri="{FF2B5EF4-FFF2-40B4-BE49-F238E27FC236}">
                <a16:creationId xmlns:a16="http://schemas.microsoft.com/office/drawing/2014/main" id="{5AC668DE-76B0-46ED-89C3-50F0CE6EA7F4}"/>
              </a:ext>
            </a:extLst>
          </p:cNvPr>
          <p:cNvSpPr txBox="1"/>
          <p:nvPr/>
        </p:nvSpPr>
        <p:spPr>
          <a:xfrm>
            <a:off x="433136" y="1484784"/>
            <a:ext cx="11299766" cy="1045094"/>
          </a:xfrm>
          <a:prstGeom prst="rect">
            <a:avLst/>
          </a:prstGeom>
          <a:noFill/>
        </p:spPr>
        <p:txBody>
          <a:bodyPr wrap="square">
            <a:spAutoFit/>
          </a:bodyPr>
          <a:lstStyle/>
          <a:p>
            <a:pPr marL="342900" lvl="0" indent="-342900" algn="just" fontAlgn="base">
              <a:lnSpc>
                <a:spcPct val="115000"/>
              </a:lnSpc>
              <a:spcAft>
                <a:spcPts val="1000"/>
              </a:spcAft>
              <a:buClr>
                <a:srgbClr val="000000"/>
              </a:buClr>
              <a:buSzPts val="1200"/>
              <a:buFont typeface="Arial" panose="020B0604020202020204" pitchFamily="34" charset="0"/>
              <a:buChar char="•"/>
            </a:pPr>
            <a:r>
              <a:rPr lang="en-US" sz="24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Logical division of the Array in the equal-sized chunks (No of chunks equal to no of </a:t>
            </a:r>
            <a:endParaRPr lang="en-IN" sz="24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228600" indent="228600" algn="just">
              <a:lnSpc>
                <a:spcPct val="115000"/>
              </a:lnSpc>
              <a:spcAft>
                <a:spcPts val="1000"/>
              </a:spcAft>
            </a:pPr>
            <a:r>
              <a:rPr lang="en-US" sz="2400" dirty="0">
                <a:effectLst/>
                <a:latin typeface="Calibri" panose="020F0502020204030204" pitchFamily="34" charset="0"/>
                <a:ea typeface="Calibri" panose="020F0502020204030204" pitchFamily="34" charset="0"/>
                <a:cs typeface="Calibri" panose="020F0502020204030204" pitchFamily="34" charset="0"/>
              </a:rPr>
              <a:t>desired stacks)</a:t>
            </a:r>
            <a:endParaRPr lang="en-IN" sz="24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B8D7CC7-7628-4892-AF39-254869F27CC8}"/>
              </a:ext>
            </a:extLst>
          </p:cNvPr>
          <p:cNvSpPr txBox="1"/>
          <p:nvPr/>
        </p:nvSpPr>
        <p:spPr>
          <a:xfrm>
            <a:off x="401904" y="2562899"/>
            <a:ext cx="10394095" cy="461665"/>
          </a:xfrm>
          <a:prstGeom prst="rect">
            <a:avLst/>
          </a:prstGeom>
          <a:noFill/>
        </p:spPr>
        <p:txBody>
          <a:bodyPr wrap="square">
            <a:spAutoFit/>
          </a:bodyPr>
          <a:lstStyle/>
          <a:p>
            <a:pPr marL="285750" indent="-285750">
              <a:buFont typeface="Arial" panose="020B0604020202020204" pitchFamily="34" charset="0"/>
              <a:buChar char="•"/>
            </a:pPr>
            <a:r>
              <a:rPr lang="en-US" sz="24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Sharing of memory regions of Array by 2 Stacks</a:t>
            </a:r>
            <a:endParaRPr lang="en-IN" sz="2400" dirty="0"/>
          </a:p>
        </p:txBody>
      </p:sp>
      <p:sp>
        <p:nvSpPr>
          <p:cNvPr id="10" name="TextBox 9">
            <a:extLst>
              <a:ext uri="{FF2B5EF4-FFF2-40B4-BE49-F238E27FC236}">
                <a16:creationId xmlns:a16="http://schemas.microsoft.com/office/drawing/2014/main" id="{1417E76D-90AC-4A9E-A5E2-E29DFC7BA8B8}"/>
              </a:ext>
            </a:extLst>
          </p:cNvPr>
          <p:cNvSpPr txBox="1"/>
          <p:nvPr/>
        </p:nvSpPr>
        <p:spPr>
          <a:xfrm>
            <a:off x="623392" y="3087948"/>
            <a:ext cx="10801200" cy="492122"/>
          </a:xfrm>
          <a:prstGeom prst="rect">
            <a:avLst/>
          </a:prstGeom>
          <a:noFill/>
        </p:spPr>
        <p:txBody>
          <a:bodyPr wrap="square">
            <a:spAutoFit/>
          </a:bodyPr>
          <a:lstStyle/>
          <a:p>
            <a:pPr algn="just">
              <a:lnSpc>
                <a:spcPct val="115000"/>
              </a:lnSpc>
            </a:pPr>
            <a:r>
              <a:rPr lang="en-US" sz="2400" dirty="0">
                <a:effectLst/>
                <a:latin typeface="Calibri" panose="020F0502020204030204" pitchFamily="34" charset="0"/>
                <a:ea typeface="Times New Roman" panose="02020603050405020304" pitchFamily="18" charset="0"/>
                <a:cs typeface="Calibri" panose="020F0502020204030204" pitchFamily="34" charset="0"/>
              </a:rPr>
              <a:t>Method 1 can be utilized for many stacks; method 2 can be used only for 2 stacks. </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625149002"/>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102</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sp>
        <p:nvSpPr>
          <p:cNvPr id="9" name="TextBox 8">
            <a:extLst>
              <a:ext uri="{FF2B5EF4-FFF2-40B4-BE49-F238E27FC236}">
                <a16:creationId xmlns:a16="http://schemas.microsoft.com/office/drawing/2014/main" id="{97DE36B1-675F-479D-BB1E-ADF08034D9A8}"/>
              </a:ext>
            </a:extLst>
          </p:cNvPr>
          <p:cNvSpPr txBox="1"/>
          <p:nvPr/>
        </p:nvSpPr>
        <p:spPr>
          <a:xfrm>
            <a:off x="433137" y="1139594"/>
            <a:ext cx="6102626" cy="492122"/>
          </a:xfrm>
          <a:prstGeom prst="rect">
            <a:avLst/>
          </a:prstGeom>
          <a:noFill/>
        </p:spPr>
        <p:txBody>
          <a:bodyPr wrap="square">
            <a:spAutoFit/>
          </a:bodyPr>
          <a:lstStyle/>
          <a:p>
            <a:pPr algn="just">
              <a:lnSpc>
                <a:spcPct val="115000"/>
              </a:lnSpc>
            </a:pPr>
            <a:r>
              <a:rPr lang="en-US" sz="2400" b="1" dirty="0">
                <a:effectLst/>
                <a:latin typeface="Calibri" panose="020F0502020204030204" pitchFamily="34" charset="0"/>
                <a:ea typeface="Times New Roman" panose="02020603050405020304" pitchFamily="18" charset="0"/>
                <a:cs typeface="Calibri" panose="020F0502020204030204" pitchFamily="34" charset="0"/>
              </a:rPr>
              <a:t>Method 1: Logical division of Array</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 name="TextBox 10">
            <a:extLst>
              <a:ext uri="{FF2B5EF4-FFF2-40B4-BE49-F238E27FC236}">
                <a16:creationId xmlns:a16="http://schemas.microsoft.com/office/drawing/2014/main" id="{21FDF9BC-7D21-413E-9DEF-91E2FD5856EA}"/>
              </a:ext>
            </a:extLst>
          </p:cNvPr>
          <p:cNvSpPr txBox="1"/>
          <p:nvPr/>
        </p:nvSpPr>
        <p:spPr>
          <a:xfrm>
            <a:off x="433138" y="1785473"/>
            <a:ext cx="11495510" cy="2160591"/>
          </a:xfrm>
          <a:prstGeom prst="rect">
            <a:avLst/>
          </a:prstGeom>
          <a:noFill/>
        </p:spPr>
        <p:txBody>
          <a:bodyPr wrap="square">
            <a:spAutoFit/>
          </a:bodyPr>
          <a:lstStyle/>
          <a:p>
            <a:pPr algn="just">
              <a:lnSpc>
                <a:spcPct val="115000"/>
              </a:lnSpc>
            </a:pPr>
            <a:r>
              <a:rPr lang="en-US" sz="2400" dirty="0">
                <a:latin typeface="Calibri" panose="020F0502020204030204" pitchFamily="34" charset="0"/>
                <a:ea typeface="Times New Roman" panose="02020603050405020304" pitchFamily="18" charset="0"/>
                <a:cs typeface="Calibri" panose="020F0502020204030204" pitchFamily="34" charset="0"/>
              </a:rPr>
              <a:t>A</a:t>
            </a:r>
            <a:r>
              <a:rPr lang="en-US" sz="2400" dirty="0">
                <a:effectLst/>
                <a:latin typeface="Calibri" panose="020F0502020204030204" pitchFamily="34" charset="0"/>
                <a:ea typeface="Times New Roman" panose="02020603050405020304" pitchFamily="18" charset="0"/>
                <a:cs typeface="Calibri" panose="020F0502020204030204" pitchFamily="34" charset="0"/>
              </a:rPr>
              <a:t> single Array will store multiple stacks. Therefore, there will be a different Top for each stack in that Array (Top1, Top2, …)</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2400" dirty="0">
                <a:effectLst/>
                <a:latin typeface="Calibri" panose="020F0502020204030204" pitchFamily="34" charset="0"/>
                <a:ea typeface="Times New Roman" panose="02020603050405020304" pitchFamily="18" charset="0"/>
                <a:cs typeface="Calibri" panose="020F0502020204030204" pitchFamily="34" charset="0"/>
              </a:rPr>
              <a:t>Let Array size (N) =9 </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2400" dirty="0">
                <a:effectLst/>
                <a:latin typeface="Calibri" panose="020F0502020204030204" pitchFamily="34" charset="0"/>
                <a:ea typeface="Times New Roman" panose="02020603050405020304" pitchFamily="18" charset="0"/>
                <a:cs typeface="Calibri" panose="020F0502020204030204" pitchFamily="34" charset="0"/>
              </a:rPr>
              <a:t>Number of stack (M) =3</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r>
              <a:rPr lang="en-US" sz="2400" dirty="0">
                <a:effectLst/>
                <a:latin typeface="Calibri" panose="020F0502020204030204" pitchFamily="34" charset="0"/>
                <a:ea typeface="Times New Roman" panose="02020603050405020304" pitchFamily="18" charset="0"/>
              </a:rPr>
              <a:t>Size of each stack = N/M =9/3=3</a:t>
            </a:r>
            <a:endParaRPr lang="en-IN" sz="2400" dirty="0"/>
          </a:p>
        </p:txBody>
      </p:sp>
      <p:pic>
        <p:nvPicPr>
          <p:cNvPr id="12" name="Picture 11">
            <a:extLst>
              <a:ext uri="{FF2B5EF4-FFF2-40B4-BE49-F238E27FC236}">
                <a16:creationId xmlns:a16="http://schemas.microsoft.com/office/drawing/2014/main" id="{0C1CEED9-B0C8-4D3C-A330-CC56D29A3320}"/>
              </a:ext>
            </a:extLst>
          </p:cNvPr>
          <p:cNvPicPr/>
          <p:nvPr/>
        </p:nvPicPr>
        <p:blipFill>
          <a:blip r:embed="rId3"/>
          <a:stretch>
            <a:fillRect/>
          </a:stretch>
        </p:blipFill>
        <p:spPr bwMode="auto">
          <a:xfrm>
            <a:off x="2567608" y="4174349"/>
            <a:ext cx="6408712" cy="134288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48272711"/>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103</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sp>
        <p:nvSpPr>
          <p:cNvPr id="5" name="TextBox 4">
            <a:extLst>
              <a:ext uri="{FF2B5EF4-FFF2-40B4-BE49-F238E27FC236}">
                <a16:creationId xmlns:a16="http://schemas.microsoft.com/office/drawing/2014/main" id="{4EDE8117-F1F1-4F4C-84C0-1CF1E2BEE03A}"/>
              </a:ext>
            </a:extLst>
          </p:cNvPr>
          <p:cNvSpPr txBox="1"/>
          <p:nvPr/>
        </p:nvSpPr>
        <p:spPr>
          <a:xfrm>
            <a:off x="623392" y="1340768"/>
            <a:ext cx="2841915" cy="1029256"/>
          </a:xfrm>
          <a:prstGeom prst="rect">
            <a:avLst/>
          </a:prstGeom>
          <a:noFill/>
        </p:spPr>
        <p:txBody>
          <a:bodyPr wrap="square">
            <a:spAutoFit/>
          </a:bodyPr>
          <a:lstStyle/>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Stack 1 has indexes 0,1,2</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Stack 2 has indexes 3,4,5</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Stack 3 has indexes 6,7,8</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6" name="Picture 5">
            <a:extLst>
              <a:ext uri="{FF2B5EF4-FFF2-40B4-BE49-F238E27FC236}">
                <a16:creationId xmlns:a16="http://schemas.microsoft.com/office/drawing/2014/main" id="{96E2D7EC-B3AE-4FDB-9D2B-DEFBE7831D87}"/>
              </a:ext>
            </a:extLst>
          </p:cNvPr>
          <p:cNvPicPr/>
          <p:nvPr/>
        </p:nvPicPr>
        <p:blipFill>
          <a:blip r:embed="rId3"/>
          <a:stretch>
            <a:fillRect/>
          </a:stretch>
        </p:blipFill>
        <p:spPr bwMode="auto">
          <a:xfrm>
            <a:off x="5159896" y="1340768"/>
            <a:ext cx="6408712" cy="134288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1F1F0033-9124-4736-857A-A69933D22931}"/>
              </a:ext>
            </a:extLst>
          </p:cNvPr>
          <p:cNvSpPr txBox="1"/>
          <p:nvPr/>
        </p:nvSpPr>
        <p:spPr>
          <a:xfrm>
            <a:off x="588300" y="2852936"/>
            <a:ext cx="6102626" cy="710707"/>
          </a:xfrm>
          <a:prstGeom prst="rect">
            <a:avLst/>
          </a:prstGeom>
          <a:noFill/>
        </p:spPr>
        <p:txBody>
          <a:bodyPr wrap="square">
            <a:spAutoFit/>
          </a:bodyPr>
          <a:lstStyle/>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If N=8, then stack size = N/M = 2.6. This is unacceptable as size cannot be in a fraction. Hence, we select the sizes as 3,3,2.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TextBox 9">
            <a:extLst>
              <a:ext uri="{FF2B5EF4-FFF2-40B4-BE49-F238E27FC236}">
                <a16:creationId xmlns:a16="http://schemas.microsoft.com/office/drawing/2014/main" id="{5907CE64-6C64-4D4D-80D8-1BFE42B66402}"/>
              </a:ext>
            </a:extLst>
          </p:cNvPr>
          <p:cNvSpPr txBox="1"/>
          <p:nvPr/>
        </p:nvSpPr>
        <p:spPr>
          <a:xfrm>
            <a:off x="119336" y="3563643"/>
            <a:ext cx="6397284" cy="392159"/>
          </a:xfrm>
          <a:prstGeom prst="rect">
            <a:avLst/>
          </a:prstGeom>
          <a:noFill/>
        </p:spPr>
        <p:txBody>
          <a:bodyPr wrap="square">
            <a:spAutoFit/>
          </a:bodyPr>
          <a:lstStyle/>
          <a:p>
            <a:pPr marL="457200">
              <a:lnSpc>
                <a:spcPct val="115000"/>
              </a:lnSpc>
              <a:spcAft>
                <a:spcPts val="1000"/>
              </a:spcAft>
            </a:pPr>
            <a:r>
              <a:rPr lang="en-US" sz="1800" dirty="0">
                <a:effectLst/>
                <a:latin typeface="Calibri" panose="020F0502020204030204" pitchFamily="34" charset="0"/>
                <a:ea typeface="Arial" panose="020B0604020202020204" pitchFamily="34" charset="0"/>
                <a:cs typeface="Calibri" panose="020F0502020204030204" pitchFamily="34" charset="0"/>
              </a:rPr>
              <a:t>consider the stack numbering as 0, 1, 2,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2" name="TextBox 11">
            <a:extLst>
              <a:ext uri="{FF2B5EF4-FFF2-40B4-BE49-F238E27FC236}">
                <a16:creationId xmlns:a16="http://schemas.microsoft.com/office/drawing/2014/main" id="{9E187438-C437-4EAF-BF71-5BCA2CC56BBF}"/>
              </a:ext>
            </a:extLst>
          </p:cNvPr>
          <p:cNvSpPr txBox="1"/>
          <p:nvPr/>
        </p:nvSpPr>
        <p:spPr>
          <a:xfrm>
            <a:off x="767408" y="3955802"/>
            <a:ext cx="6102626" cy="1732526"/>
          </a:xfrm>
          <a:prstGeom prst="rect">
            <a:avLst/>
          </a:prstGeom>
          <a:noFill/>
        </p:spPr>
        <p:txBody>
          <a:bodyPr wrap="square">
            <a:spAutoFit/>
          </a:bodyPr>
          <a:lstStyle/>
          <a:p>
            <a:pPr marL="342900" lvl="0" indent="-342900" fontAlgn="base">
              <a:lnSpc>
                <a:spcPct val="115000"/>
              </a:lnSpc>
              <a:spcAft>
                <a:spcPts val="1000"/>
              </a:spcAft>
              <a:buClr>
                <a:srgbClr val="000000"/>
              </a:buClr>
              <a:buSzPts val="1200"/>
              <a:buFont typeface="Symbol" panose="05050102010706020507" pitchFamily="18" charset="2"/>
              <a:buChar char="-"/>
            </a:pPr>
            <a:r>
              <a:rPr lang="en-US" sz="1800" u="none" strike="noStrike" dirty="0">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For </a:t>
            </a:r>
            <a:r>
              <a:rPr lang="en-US" sz="1800" u="none" strike="noStrike" baseline="30000" dirty="0">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 </a:t>
            </a:r>
            <a:r>
              <a:rPr lang="en-US" sz="1800" u="none" strike="noStrike" dirty="0">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stack 0, initial top = 0 * 3 -1 = -1</a:t>
            </a:r>
            <a:endParaRPr lang="en-IN" sz="16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15000"/>
              </a:lnSpc>
              <a:spcAft>
                <a:spcPts val="1000"/>
              </a:spcAft>
              <a:buClr>
                <a:srgbClr val="000000"/>
              </a:buClr>
              <a:buSzPts val="1200"/>
              <a:buFont typeface="Symbol" panose="05050102010706020507" pitchFamily="18" charset="2"/>
              <a:buChar char="-"/>
            </a:pPr>
            <a:r>
              <a:rPr lang="en-US" sz="1800" u="none" strike="noStrike" dirty="0">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For stack 1, initial top = 1 * 3 -1 = 2</a:t>
            </a:r>
            <a:endParaRPr lang="en-IN" sz="16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15000"/>
              </a:lnSpc>
              <a:spcAft>
                <a:spcPts val="1000"/>
              </a:spcAft>
              <a:buClr>
                <a:srgbClr val="000000"/>
              </a:buClr>
              <a:buSzPts val="1200"/>
              <a:buFont typeface="Symbol" panose="05050102010706020507" pitchFamily="18" charset="2"/>
              <a:buChar char="-"/>
            </a:pPr>
            <a:r>
              <a:rPr lang="en-US" sz="1800" u="none" strike="noStrike" dirty="0">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For stack 2, initial top = 2 * 3 -1 = 5</a:t>
            </a:r>
            <a:endParaRPr lang="en-IN" sz="16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15000"/>
              </a:lnSpc>
              <a:spcAft>
                <a:spcPts val="1000"/>
              </a:spcAft>
              <a:buClr>
                <a:srgbClr val="000000"/>
              </a:buClr>
              <a:buSzPts val="1200"/>
              <a:buFont typeface="Symbol" panose="05050102010706020507" pitchFamily="18" charset="2"/>
              <a:buChar char="-"/>
            </a:pPr>
            <a:r>
              <a:rPr lang="en-US" sz="1800" u="none" strike="noStrike" dirty="0">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For stack </a:t>
            </a:r>
            <a:r>
              <a:rPr lang="en-US" sz="1800" u="none" strike="noStrike" dirty="0" err="1">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i</a:t>
            </a:r>
            <a:r>
              <a:rPr lang="en-US" sz="1800" u="none" strike="noStrike" dirty="0">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 initial top = </a:t>
            </a:r>
            <a:r>
              <a:rPr lang="en-US" sz="1800" u="none" strike="noStrike" dirty="0" err="1">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i</a:t>
            </a:r>
            <a:r>
              <a:rPr lang="en-US" sz="1800" u="none" strike="noStrike" dirty="0">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 * N/M -1</a:t>
            </a:r>
            <a:endParaRPr lang="en-IN" sz="16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7207986"/>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104</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sp>
        <p:nvSpPr>
          <p:cNvPr id="5" name="TextBox 4">
            <a:extLst>
              <a:ext uri="{FF2B5EF4-FFF2-40B4-BE49-F238E27FC236}">
                <a16:creationId xmlns:a16="http://schemas.microsoft.com/office/drawing/2014/main" id="{5C2E739C-D446-43DE-B153-BF46AAFE4E96}"/>
              </a:ext>
            </a:extLst>
          </p:cNvPr>
          <p:cNvSpPr txBox="1"/>
          <p:nvPr/>
        </p:nvSpPr>
        <p:spPr>
          <a:xfrm>
            <a:off x="695400" y="1268760"/>
            <a:ext cx="6013173" cy="369332"/>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rPr>
              <a:t>Generalized push operations in the </a:t>
            </a:r>
            <a:r>
              <a:rPr lang="en-US" sz="1800" dirty="0" err="1">
                <a:effectLst/>
                <a:latin typeface="Calibri" panose="020F0502020204030204" pitchFamily="34" charset="0"/>
                <a:ea typeface="Times New Roman" panose="02020603050405020304" pitchFamily="18" charset="0"/>
              </a:rPr>
              <a:t>i</a:t>
            </a:r>
            <a:r>
              <a:rPr lang="en-US" sz="1800" baseline="30000" dirty="0" err="1">
                <a:effectLst/>
                <a:latin typeface="Calibri" panose="020F0502020204030204" pitchFamily="34" charset="0"/>
                <a:ea typeface="Times New Roman" panose="02020603050405020304" pitchFamily="18" charset="0"/>
              </a:rPr>
              <a:t>th</a:t>
            </a:r>
            <a:r>
              <a:rPr lang="en-US" sz="1800" baseline="3000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Stack</a:t>
            </a:r>
            <a:r>
              <a:rPr lang="en-US" dirty="0">
                <a:latin typeface="Calibri" panose="020F0502020204030204" pitchFamily="34" charset="0"/>
                <a:ea typeface="Times New Roman" panose="02020603050405020304" pitchFamily="18" charset="0"/>
              </a:rPr>
              <a:t>:</a:t>
            </a:r>
            <a:endParaRPr lang="en-IN" dirty="0"/>
          </a:p>
        </p:txBody>
      </p:sp>
      <p:sp>
        <p:nvSpPr>
          <p:cNvPr id="7" name="TextBox 6">
            <a:extLst>
              <a:ext uri="{FF2B5EF4-FFF2-40B4-BE49-F238E27FC236}">
                <a16:creationId xmlns:a16="http://schemas.microsoft.com/office/drawing/2014/main" id="{1F5A3CD9-2500-4717-9E17-DCA4E95DC3EF}"/>
              </a:ext>
            </a:extLst>
          </p:cNvPr>
          <p:cNvSpPr txBox="1"/>
          <p:nvPr/>
        </p:nvSpPr>
        <p:spPr>
          <a:xfrm>
            <a:off x="719064" y="1664799"/>
            <a:ext cx="10417496" cy="646331"/>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rPr>
              <a:t>If the top of </a:t>
            </a:r>
            <a:r>
              <a:rPr lang="en-US" sz="1800" dirty="0" err="1">
                <a:effectLst/>
                <a:latin typeface="Calibri" panose="020F0502020204030204" pitchFamily="34" charset="0"/>
                <a:ea typeface="Times New Roman" panose="02020603050405020304" pitchFamily="18" charset="0"/>
              </a:rPr>
              <a:t>i</a:t>
            </a:r>
            <a:r>
              <a:rPr lang="en-US" sz="1800" baseline="30000" dirty="0" err="1">
                <a:effectLst/>
                <a:latin typeface="Calibri" panose="020F0502020204030204" pitchFamily="34" charset="0"/>
                <a:ea typeface="Times New Roman" panose="02020603050405020304" pitchFamily="18" charset="0"/>
              </a:rPr>
              <a:t>th</a:t>
            </a:r>
            <a:r>
              <a:rPr lang="en-US" sz="1800" dirty="0">
                <a:effectLst/>
                <a:latin typeface="Calibri" panose="020F0502020204030204" pitchFamily="34" charset="0"/>
                <a:ea typeface="Times New Roman" panose="02020603050405020304" pitchFamily="18" charset="0"/>
              </a:rPr>
              <a:t> stack reaches to the upper limit, this will indicate the condition of overflow. Overflow occurs at (i+1)*N/M -1. </a:t>
            </a:r>
            <a:endParaRPr lang="en-IN" dirty="0"/>
          </a:p>
        </p:txBody>
      </p:sp>
      <p:sp>
        <p:nvSpPr>
          <p:cNvPr id="9" name="TextBox 8">
            <a:extLst>
              <a:ext uri="{FF2B5EF4-FFF2-40B4-BE49-F238E27FC236}">
                <a16:creationId xmlns:a16="http://schemas.microsoft.com/office/drawing/2014/main" id="{5214A0B9-855F-41ED-BA41-FA2A85480512}"/>
              </a:ext>
            </a:extLst>
          </p:cNvPr>
          <p:cNvSpPr txBox="1"/>
          <p:nvPr/>
        </p:nvSpPr>
        <p:spPr>
          <a:xfrm>
            <a:off x="695400" y="2262256"/>
            <a:ext cx="10297144" cy="3259097"/>
          </a:xfrm>
          <a:prstGeom prst="rect">
            <a:avLst/>
          </a:prstGeom>
          <a:noFill/>
        </p:spPr>
        <p:txBody>
          <a:bodyPr wrap="square">
            <a:spAutoFit/>
          </a:bodyPr>
          <a:lstStyle/>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If Array size (N) is 15</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No of stacks (M) = 3</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Slots for Stack 0 are 0,1,2,3,4</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Slots for Stack 1 are 5,6,7,8,9</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Slots for Stack 2 are 10,11,12,13,14</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Overflow for stack 0 will occur if Top has reached (0+1)*15/3 – 1 = 4</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Overflow for stack 1 will occur if Top has reached (1+1)*15/3 – 1 = 9</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Overflow for stack 0 will occur if Top has reached (2+1)*15/3 – 1 = 14</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026981447"/>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105</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pic>
        <p:nvPicPr>
          <p:cNvPr id="4" name="Picture 3">
            <a:extLst>
              <a:ext uri="{FF2B5EF4-FFF2-40B4-BE49-F238E27FC236}">
                <a16:creationId xmlns:a16="http://schemas.microsoft.com/office/drawing/2014/main" id="{4B8599ED-6E0B-47AD-99BB-52E4D4CAF778}"/>
              </a:ext>
            </a:extLst>
          </p:cNvPr>
          <p:cNvPicPr>
            <a:picLocks noChangeAspect="1"/>
          </p:cNvPicPr>
          <p:nvPr/>
        </p:nvPicPr>
        <p:blipFill>
          <a:blip r:embed="rId3"/>
          <a:stretch>
            <a:fillRect/>
          </a:stretch>
        </p:blipFill>
        <p:spPr>
          <a:xfrm>
            <a:off x="441790" y="1232182"/>
            <a:ext cx="10406737" cy="4069026"/>
          </a:xfrm>
          <a:prstGeom prst="rect">
            <a:avLst/>
          </a:prstGeom>
        </p:spPr>
      </p:pic>
    </p:spTree>
    <p:extLst>
      <p:ext uri="{BB962C8B-B14F-4D97-AF65-F5344CB8AC3E}">
        <p14:creationId xmlns:p14="http://schemas.microsoft.com/office/powerpoint/2010/main" val="3845419928"/>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106</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pic>
        <p:nvPicPr>
          <p:cNvPr id="4" name="Picture 3">
            <a:extLst>
              <a:ext uri="{FF2B5EF4-FFF2-40B4-BE49-F238E27FC236}">
                <a16:creationId xmlns:a16="http://schemas.microsoft.com/office/drawing/2014/main" id="{BB689FC8-0CB5-412F-B8CB-1885CF48BAA3}"/>
              </a:ext>
            </a:extLst>
          </p:cNvPr>
          <p:cNvPicPr>
            <a:picLocks noChangeAspect="1"/>
          </p:cNvPicPr>
          <p:nvPr/>
        </p:nvPicPr>
        <p:blipFill>
          <a:blip r:embed="rId3"/>
          <a:stretch>
            <a:fillRect/>
          </a:stretch>
        </p:blipFill>
        <p:spPr>
          <a:xfrm>
            <a:off x="433137" y="2556096"/>
            <a:ext cx="9551295" cy="3537200"/>
          </a:xfrm>
          <a:prstGeom prst="rect">
            <a:avLst/>
          </a:prstGeom>
        </p:spPr>
      </p:pic>
      <p:sp>
        <p:nvSpPr>
          <p:cNvPr id="7" name="TextBox 6">
            <a:extLst>
              <a:ext uri="{FF2B5EF4-FFF2-40B4-BE49-F238E27FC236}">
                <a16:creationId xmlns:a16="http://schemas.microsoft.com/office/drawing/2014/main" id="{7A61A24A-0A91-40E6-8DE9-BF9F3DD6B042}"/>
              </a:ext>
            </a:extLst>
          </p:cNvPr>
          <p:cNvSpPr txBox="1"/>
          <p:nvPr/>
        </p:nvSpPr>
        <p:spPr>
          <a:xfrm>
            <a:off x="623391" y="1355767"/>
            <a:ext cx="11135471" cy="1200329"/>
          </a:xfrm>
          <a:prstGeom prst="rect">
            <a:avLst/>
          </a:prstGeom>
          <a:noFill/>
        </p:spPr>
        <p:txBody>
          <a:bodyPr wrap="square">
            <a:spAutoFit/>
          </a:bodyPr>
          <a:lstStyle/>
          <a:p>
            <a:r>
              <a:rPr lang="en-IN" sz="2400" dirty="0">
                <a:effectLst/>
                <a:latin typeface="Calibri" panose="020F0502020204030204" pitchFamily="34" charset="0"/>
                <a:ea typeface="Times New Roman" panose="02020603050405020304" pitchFamily="18" charset="0"/>
                <a:cs typeface="Calibri" panose="020F0502020204030204" pitchFamily="34" charset="0"/>
              </a:rPr>
              <a:t>G</a:t>
            </a:r>
            <a:r>
              <a:rPr lang="en-US" sz="2400" dirty="0" err="1">
                <a:effectLst/>
                <a:latin typeface="Calibri" panose="020F0502020204030204" pitchFamily="34" charset="0"/>
                <a:ea typeface="Times New Roman" panose="02020603050405020304" pitchFamily="18" charset="0"/>
              </a:rPr>
              <a:t>eneralized</a:t>
            </a:r>
            <a:r>
              <a:rPr lang="en-US" sz="2400" dirty="0">
                <a:effectLst/>
                <a:latin typeface="Calibri" panose="020F0502020204030204" pitchFamily="34" charset="0"/>
                <a:ea typeface="Times New Roman" panose="02020603050405020304" pitchFamily="18" charset="0"/>
              </a:rPr>
              <a:t> pop operations in the </a:t>
            </a:r>
            <a:r>
              <a:rPr lang="en-US" sz="2400" dirty="0" err="1">
                <a:effectLst/>
                <a:latin typeface="Calibri" panose="020F0502020204030204" pitchFamily="34" charset="0"/>
                <a:ea typeface="Times New Roman" panose="02020603050405020304" pitchFamily="18" charset="0"/>
              </a:rPr>
              <a:t>i</a:t>
            </a:r>
            <a:r>
              <a:rPr lang="en-US" sz="2400" baseline="30000" dirty="0" err="1">
                <a:effectLst/>
                <a:latin typeface="Calibri" panose="020F0502020204030204" pitchFamily="34" charset="0"/>
                <a:ea typeface="Times New Roman" panose="02020603050405020304" pitchFamily="18" charset="0"/>
              </a:rPr>
              <a:t>th</a:t>
            </a:r>
            <a:r>
              <a:rPr lang="en-US" sz="2400" baseline="30000" dirty="0">
                <a:effectLst/>
                <a:latin typeface="Calibri" panose="020F0502020204030204" pitchFamily="34" charset="0"/>
                <a:ea typeface="Times New Roman" panose="02020603050405020304" pitchFamily="18" charset="0"/>
              </a:rPr>
              <a:t> </a:t>
            </a:r>
            <a:r>
              <a:rPr lang="en-US" sz="2400" dirty="0">
                <a:effectLst/>
                <a:latin typeface="Calibri" panose="020F0502020204030204" pitchFamily="34" charset="0"/>
                <a:ea typeface="Times New Roman" panose="02020603050405020304" pitchFamily="18" charset="0"/>
              </a:rPr>
              <a:t>Stack, We should decide about the underflow condition. If the Top of </a:t>
            </a:r>
            <a:r>
              <a:rPr lang="en-US" sz="2400" dirty="0" err="1">
                <a:effectLst/>
                <a:latin typeface="Calibri" panose="020F0502020204030204" pitchFamily="34" charset="0"/>
                <a:ea typeface="Times New Roman" panose="02020603050405020304" pitchFamily="18" charset="0"/>
              </a:rPr>
              <a:t>i</a:t>
            </a:r>
            <a:r>
              <a:rPr lang="en-US" sz="2400" baseline="30000" dirty="0" err="1">
                <a:effectLst/>
                <a:latin typeface="Calibri" panose="020F0502020204030204" pitchFamily="34" charset="0"/>
                <a:ea typeface="Times New Roman" panose="02020603050405020304" pitchFamily="18" charset="0"/>
              </a:rPr>
              <a:t>th</a:t>
            </a:r>
            <a:r>
              <a:rPr lang="en-US" sz="2400" dirty="0">
                <a:effectLst/>
                <a:latin typeface="Calibri" panose="020F0502020204030204" pitchFamily="34" charset="0"/>
                <a:ea typeface="Times New Roman" panose="02020603050405020304" pitchFamily="18" charset="0"/>
              </a:rPr>
              <a:t> stack reaches the initialized Top, this will indicate underflow condition. Underflow occurs at (</a:t>
            </a:r>
            <a:r>
              <a:rPr lang="en-US" sz="2400" dirty="0" err="1">
                <a:effectLst/>
                <a:latin typeface="Calibri" panose="020F0502020204030204" pitchFamily="34" charset="0"/>
                <a:ea typeface="Times New Roman" panose="02020603050405020304" pitchFamily="18" charset="0"/>
              </a:rPr>
              <a:t>i</a:t>
            </a:r>
            <a:r>
              <a:rPr lang="en-US" sz="2400" dirty="0">
                <a:effectLst/>
                <a:latin typeface="Calibri" panose="020F0502020204030204" pitchFamily="34" charset="0"/>
                <a:ea typeface="Times New Roman" panose="02020603050405020304" pitchFamily="18" charset="0"/>
              </a:rPr>
              <a:t>)*N/M -1.</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4591671"/>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107</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sp>
        <p:nvSpPr>
          <p:cNvPr id="5" name="TextBox 4">
            <a:extLst>
              <a:ext uri="{FF2B5EF4-FFF2-40B4-BE49-F238E27FC236}">
                <a16:creationId xmlns:a16="http://schemas.microsoft.com/office/drawing/2014/main" id="{427F8CEF-FB45-413E-B05B-3684E2A25705}"/>
              </a:ext>
            </a:extLst>
          </p:cNvPr>
          <p:cNvSpPr txBox="1"/>
          <p:nvPr/>
        </p:nvSpPr>
        <p:spPr>
          <a:xfrm>
            <a:off x="551384" y="1340768"/>
            <a:ext cx="7920880" cy="492122"/>
          </a:xfrm>
          <a:prstGeom prst="rect">
            <a:avLst/>
          </a:prstGeom>
          <a:noFill/>
        </p:spPr>
        <p:txBody>
          <a:bodyPr wrap="square">
            <a:spAutoFit/>
          </a:bodyPr>
          <a:lstStyle/>
          <a:p>
            <a:pPr>
              <a:lnSpc>
                <a:spcPct val="115000"/>
              </a:lnSpc>
            </a:pPr>
            <a:r>
              <a:rPr lang="en-US" sz="2400" b="1" dirty="0">
                <a:effectLst/>
                <a:latin typeface="Calibri" panose="020F0502020204030204" pitchFamily="34" charset="0"/>
                <a:ea typeface="Times New Roman" panose="02020603050405020304" pitchFamily="18" charset="0"/>
                <a:cs typeface="Calibri" panose="020F0502020204030204" pitchFamily="34" charset="0"/>
              </a:rPr>
              <a:t>Advantage of Multiple Stack single array (MSSA)</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7" name="TextBox 6">
            <a:extLst>
              <a:ext uri="{FF2B5EF4-FFF2-40B4-BE49-F238E27FC236}">
                <a16:creationId xmlns:a16="http://schemas.microsoft.com/office/drawing/2014/main" id="{52735B80-A3B8-4497-A440-810A68333517}"/>
              </a:ext>
            </a:extLst>
          </p:cNvPr>
          <p:cNvSpPr txBox="1"/>
          <p:nvPr/>
        </p:nvSpPr>
        <p:spPr>
          <a:xfrm>
            <a:off x="582552" y="1988840"/>
            <a:ext cx="11058063" cy="710707"/>
          </a:xfrm>
          <a:prstGeom prst="rect">
            <a:avLst/>
          </a:prstGeom>
          <a:noFill/>
        </p:spPr>
        <p:txBody>
          <a:bodyPr wrap="square">
            <a:spAutoFit/>
          </a:bodyPr>
          <a:lstStyle/>
          <a:p>
            <a:pPr marL="342900" indent="-342900">
              <a:lnSpc>
                <a:spcPct val="115000"/>
              </a:lnSpc>
              <a:buFont typeface="+mj-lt"/>
              <a:buAutoNum type="arabicPeriod"/>
            </a:pPr>
            <a:r>
              <a:rPr lang="en-US" sz="1800" dirty="0">
                <a:effectLst/>
                <a:latin typeface="Calibri" panose="020F0502020204030204" pitchFamily="34" charset="0"/>
                <a:ea typeface="Times New Roman" panose="02020603050405020304" pitchFamily="18" charset="0"/>
                <a:cs typeface="Calibri" panose="020F0502020204030204" pitchFamily="34" charset="0"/>
              </a:rPr>
              <a:t>Better memory utilization as compared to using single stack.</a:t>
            </a:r>
          </a:p>
          <a:p>
            <a:pPr marL="342900" indent="-342900">
              <a:lnSpc>
                <a:spcPct val="115000"/>
              </a:lnSpc>
              <a:buFont typeface="+mj-lt"/>
              <a:buAutoNum type="arabicPeriod"/>
            </a:pPr>
            <a:r>
              <a:rPr lang="en-US" sz="1800" dirty="0">
                <a:effectLst/>
                <a:latin typeface="Calibri" panose="020F0502020204030204" pitchFamily="34" charset="0"/>
                <a:ea typeface="Times New Roman" panose="02020603050405020304" pitchFamily="18" charset="0"/>
                <a:cs typeface="Calibri" panose="020F0502020204030204" pitchFamily="34" charset="0"/>
              </a:rPr>
              <a:t>Multiple Recursive programs can be designed considering partitioned array with defined boundaries.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9" name="TextBox 8">
            <a:extLst>
              <a:ext uri="{FF2B5EF4-FFF2-40B4-BE49-F238E27FC236}">
                <a16:creationId xmlns:a16="http://schemas.microsoft.com/office/drawing/2014/main" id="{E34C078A-3449-43FB-9C7B-8DC792509DDE}"/>
              </a:ext>
            </a:extLst>
          </p:cNvPr>
          <p:cNvSpPr txBox="1"/>
          <p:nvPr/>
        </p:nvSpPr>
        <p:spPr>
          <a:xfrm>
            <a:off x="551384" y="2855497"/>
            <a:ext cx="8121829" cy="492122"/>
          </a:xfrm>
          <a:prstGeom prst="rect">
            <a:avLst/>
          </a:prstGeom>
          <a:noFill/>
        </p:spPr>
        <p:txBody>
          <a:bodyPr wrap="square">
            <a:spAutoFit/>
          </a:bodyPr>
          <a:lstStyle/>
          <a:p>
            <a:pPr>
              <a:lnSpc>
                <a:spcPct val="115000"/>
              </a:lnSpc>
            </a:pPr>
            <a:r>
              <a:rPr lang="en-US" sz="2400" b="1" dirty="0">
                <a:latin typeface="Calibri" panose="020F0502020204030204" pitchFamily="34" charset="0"/>
                <a:ea typeface="Times New Roman" panose="02020603050405020304" pitchFamily="18" charset="0"/>
                <a:cs typeface="Calibri" panose="020F0502020204030204" pitchFamily="34" charset="0"/>
              </a:rPr>
              <a:t>D</a:t>
            </a:r>
            <a:r>
              <a:rPr lang="en-US" sz="2400" b="1" dirty="0">
                <a:effectLst/>
                <a:latin typeface="Calibri" panose="020F0502020204030204" pitchFamily="34" charset="0"/>
                <a:ea typeface="Times New Roman" panose="02020603050405020304" pitchFamily="18" charset="0"/>
                <a:cs typeface="Calibri" panose="020F0502020204030204" pitchFamily="34" charset="0"/>
              </a:rPr>
              <a:t>rawback of Multiple Stack single Array (MSSA)</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 name="TextBox 10">
            <a:extLst>
              <a:ext uri="{FF2B5EF4-FFF2-40B4-BE49-F238E27FC236}">
                <a16:creationId xmlns:a16="http://schemas.microsoft.com/office/drawing/2014/main" id="{ACED04C3-DDCC-49B6-A0AC-02F326B0E9AF}"/>
              </a:ext>
            </a:extLst>
          </p:cNvPr>
          <p:cNvSpPr txBox="1"/>
          <p:nvPr/>
        </p:nvSpPr>
        <p:spPr>
          <a:xfrm>
            <a:off x="541039" y="3473949"/>
            <a:ext cx="6102626" cy="461665"/>
          </a:xfrm>
          <a:prstGeom prst="rect">
            <a:avLst/>
          </a:prstGeom>
          <a:noFill/>
        </p:spPr>
        <p:txBody>
          <a:bodyPr wrap="square">
            <a:spAutoFit/>
          </a:bodyPr>
          <a:lstStyle/>
          <a:p>
            <a:r>
              <a:rPr lang="en-IN" sz="2400" dirty="0">
                <a:latin typeface="Calibri" panose="020F0502020204030204" pitchFamily="34" charset="0"/>
                <a:cs typeface="Calibri" panose="020F0502020204030204" pitchFamily="34" charset="0"/>
              </a:rPr>
              <a:t>Consider the given situation:</a:t>
            </a:r>
          </a:p>
        </p:txBody>
      </p:sp>
      <p:pic>
        <p:nvPicPr>
          <p:cNvPr id="12" name="Picture 11">
            <a:extLst>
              <a:ext uri="{FF2B5EF4-FFF2-40B4-BE49-F238E27FC236}">
                <a16:creationId xmlns:a16="http://schemas.microsoft.com/office/drawing/2014/main" id="{8F0E6377-D90D-4936-BDA9-6DE94B5D920D}"/>
              </a:ext>
            </a:extLst>
          </p:cNvPr>
          <p:cNvPicPr/>
          <p:nvPr/>
        </p:nvPicPr>
        <p:blipFill>
          <a:blip r:embed="rId3"/>
          <a:stretch>
            <a:fillRect/>
          </a:stretch>
        </p:blipFill>
        <p:spPr bwMode="auto">
          <a:xfrm>
            <a:off x="582552" y="4219224"/>
            <a:ext cx="5184576" cy="129800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AAAAD7CD-CD46-4A2B-B16B-1AD1FA4571F0}"/>
              </a:ext>
            </a:extLst>
          </p:cNvPr>
          <p:cNvSpPr txBox="1"/>
          <p:nvPr/>
        </p:nvSpPr>
        <p:spPr>
          <a:xfrm>
            <a:off x="6424874" y="4219224"/>
            <a:ext cx="5180311" cy="1200329"/>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rPr>
              <a:t>A lot of space is empty in stack1 and stack3. Stack 2 is full as per the given computations. In case we run the Push Algorithm for stack 2, it will result in overflow. Hence MSSA can be referred to as inefficient.</a:t>
            </a:r>
            <a:endParaRPr lang="en-IN" dirty="0"/>
          </a:p>
        </p:txBody>
      </p:sp>
    </p:spTree>
    <p:extLst>
      <p:ext uri="{BB962C8B-B14F-4D97-AF65-F5344CB8AC3E}">
        <p14:creationId xmlns:p14="http://schemas.microsoft.com/office/powerpoint/2010/main" val="3119483318"/>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108</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sp>
        <p:nvSpPr>
          <p:cNvPr id="5" name="TextBox 4">
            <a:extLst>
              <a:ext uri="{FF2B5EF4-FFF2-40B4-BE49-F238E27FC236}">
                <a16:creationId xmlns:a16="http://schemas.microsoft.com/office/drawing/2014/main" id="{C0D35058-AFA6-423F-8AA4-A42EA9D41A64}"/>
              </a:ext>
            </a:extLst>
          </p:cNvPr>
          <p:cNvSpPr txBox="1"/>
          <p:nvPr/>
        </p:nvSpPr>
        <p:spPr>
          <a:xfrm>
            <a:off x="462548" y="1340768"/>
            <a:ext cx="7937708" cy="461665"/>
          </a:xfrm>
          <a:prstGeom prst="rect">
            <a:avLst/>
          </a:prstGeom>
          <a:noFill/>
        </p:spPr>
        <p:txBody>
          <a:bodyPr wrap="square">
            <a:spAutoFit/>
          </a:bodyPr>
          <a:lstStyle/>
          <a:p>
            <a:r>
              <a:rPr lang="en-US" sz="2400" b="1" dirty="0">
                <a:effectLst/>
                <a:latin typeface="Calibri" panose="020F0502020204030204" pitchFamily="34" charset="0"/>
                <a:ea typeface="Times New Roman" panose="02020603050405020304" pitchFamily="18" charset="0"/>
              </a:rPr>
              <a:t>Method 2: Sharing of Array memory by two Stacks</a:t>
            </a:r>
            <a:endParaRPr lang="en-IN" sz="2400" dirty="0"/>
          </a:p>
        </p:txBody>
      </p:sp>
      <p:pic>
        <p:nvPicPr>
          <p:cNvPr id="6" name="Picture 5">
            <a:extLst>
              <a:ext uri="{FF2B5EF4-FFF2-40B4-BE49-F238E27FC236}">
                <a16:creationId xmlns:a16="http://schemas.microsoft.com/office/drawing/2014/main" id="{633352EC-3BDF-4C76-BF78-1B3C21891074}"/>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135560" y="1988840"/>
            <a:ext cx="6768752" cy="165618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064D321F-387E-4CB5-9CBD-2FA1B144C8BA}"/>
              </a:ext>
            </a:extLst>
          </p:cNvPr>
          <p:cNvSpPr txBox="1"/>
          <p:nvPr/>
        </p:nvSpPr>
        <p:spPr>
          <a:xfrm>
            <a:off x="433137" y="3740385"/>
            <a:ext cx="7463064" cy="1732526"/>
          </a:xfrm>
          <a:prstGeom prst="rect">
            <a:avLst/>
          </a:prstGeom>
          <a:noFill/>
        </p:spPr>
        <p:txBody>
          <a:bodyPr wrap="square">
            <a:spAutoFit/>
          </a:bodyPr>
          <a:lstStyle/>
          <a:p>
            <a:pPr marL="342900" lvl="0" indent="-342900" algn="just" fontAlgn="base">
              <a:lnSpc>
                <a:spcPct val="115000"/>
              </a:lnSpc>
              <a:spcAft>
                <a:spcPts val="1000"/>
              </a:spcAft>
              <a:buClr>
                <a:srgbClr val="000000"/>
              </a:buClr>
              <a:buSzPts val="1200"/>
              <a:buFont typeface="Symbol" panose="05050102010706020507" pitchFamily="18" charset="2"/>
              <a:buChar char="-"/>
            </a:pPr>
            <a:r>
              <a:rPr lang="en-US" sz="18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Let there be an array </a:t>
            </a:r>
            <a:r>
              <a:rPr lang="en-US" sz="1800" b="1"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A[N] </a:t>
            </a:r>
            <a:r>
              <a:rPr lang="en-US" sz="18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divided into two stacks </a:t>
            </a:r>
            <a:r>
              <a:rPr lang="en-US" sz="1800" b="1"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Stack A</a:t>
            </a:r>
            <a:r>
              <a:rPr lang="en-US" sz="18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1800" b="1"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Stack B.</a:t>
            </a:r>
            <a:endParaRPr lang="en-IN" sz="16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115000"/>
              </a:lnSpc>
              <a:spcAft>
                <a:spcPts val="1000"/>
              </a:spcAft>
              <a:buClr>
                <a:srgbClr val="000000"/>
              </a:buClr>
              <a:buSzPts val="1200"/>
              <a:buFont typeface="Symbol" panose="05050102010706020507" pitchFamily="18" charset="2"/>
              <a:buChar char="-"/>
            </a:pPr>
            <a:r>
              <a:rPr lang="en-US" sz="1800" b="1"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Stack A </a:t>
            </a:r>
            <a:r>
              <a:rPr lang="en-US" sz="18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expands from left to right, i.e. from 0</a:t>
            </a:r>
            <a:r>
              <a:rPr lang="en-US" sz="1800" u="none" strike="noStrike" baseline="3000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 </a:t>
            </a:r>
            <a:r>
              <a:rPr lang="en-US" sz="18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index onwards.</a:t>
            </a:r>
            <a:endParaRPr lang="en-IN" sz="16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115000"/>
              </a:lnSpc>
              <a:spcAft>
                <a:spcPts val="1000"/>
              </a:spcAft>
              <a:buClr>
                <a:srgbClr val="000000"/>
              </a:buClr>
              <a:buSzPts val="1200"/>
              <a:buFont typeface="Symbol" panose="05050102010706020507" pitchFamily="18" charset="2"/>
              <a:buChar char="-"/>
            </a:pPr>
            <a:r>
              <a:rPr lang="en-US" sz="1800" b="1"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Stack B </a:t>
            </a:r>
            <a:r>
              <a:rPr lang="en-US" sz="18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expands from right to left, i.e, from (N-1)</a:t>
            </a:r>
            <a:r>
              <a:rPr lang="en-US" sz="1800" u="none" strike="noStrike" baseline="3000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a:t>
            </a:r>
            <a:r>
              <a:rPr lang="en-US" sz="18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index to backward.</a:t>
            </a:r>
            <a:endParaRPr lang="en-IN" sz="16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115000"/>
              </a:lnSpc>
              <a:spcAft>
                <a:spcPts val="1000"/>
              </a:spcAft>
              <a:buClr>
                <a:srgbClr val="000000"/>
              </a:buClr>
              <a:buSzPts val="1200"/>
              <a:buFont typeface="Symbol" panose="05050102010706020507" pitchFamily="18" charset="2"/>
              <a:buChar char="-"/>
            </a:pPr>
            <a:r>
              <a:rPr lang="en-US" sz="18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The combined size of both </a:t>
            </a:r>
            <a:r>
              <a:rPr lang="en-US" sz="1800" b="1"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Stack A </a:t>
            </a:r>
            <a:r>
              <a:rPr lang="en-US" sz="18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and </a:t>
            </a:r>
            <a:r>
              <a:rPr lang="en-US" sz="1800" b="1"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Stack B </a:t>
            </a:r>
            <a:r>
              <a:rPr lang="en-US" sz="18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never exceeds N.</a:t>
            </a:r>
            <a:endParaRPr lang="en-IN" sz="16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E91166CB-25D1-4ED1-A9DA-D97AB89385F3}"/>
              </a:ext>
            </a:extLst>
          </p:cNvPr>
          <p:cNvSpPr txBox="1"/>
          <p:nvPr/>
        </p:nvSpPr>
        <p:spPr>
          <a:xfrm>
            <a:off x="462548" y="5444852"/>
            <a:ext cx="7289636" cy="838948"/>
          </a:xfrm>
          <a:prstGeom prst="rect">
            <a:avLst/>
          </a:prstGeom>
          <a:noFill/>
        </p:spPr>
        <p:txBody>
          <a:bodyPr wrap="square">
            <a:spAutoFit/>
          </a:bodyPr>
          <a:lstStyle/>
          <a:p>
            <a:pPr marL="342900" lvl="0" indent="-342900" fontAlgn="base">
              <a:lnSpc>
                <a:spcPct val="115000"/>
              </a:lnSpc>
              <a:spcAft>
                <a:spcPts val="1000"/>
              </a:spcAft>
              <a:buClr>
                <a:srgbClr val="000000"/>
              </a:buClr>
              <a:buSzPts val="1200"/>
              <a:buFont typeface="Symbol" panose="05050102010706020507" pitchFamily="18" charset="2"/>
              <a:buChar char="-"/>
            </a:pPr>
            <a:r>
              <a:rPr lang="en-US"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Both Stacks are full when </a:t>
            </a:r>
            <a:r>
              <a:rPr lang="en-US" sz="1800" u="none" strike="noStrike"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Top</a:t>
            </a:r>
            <a:r>
              <a:rPr lang="en-US" sz="1800" u="none" strike="noStrike" baseline="-25000"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a:t>
            </a:r>
            <a:r>
              <a:rPr lang="en-US" sz="1800" u="none" strike="noStrike" baseline="-250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1800" u="none" strike="noStrike"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Top</a:t>
            </a:r>
            <a:r>
              <a:rPr lang="en-US" sz="1800" u="none" strike="noStrike" baseline="-25000"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B</a:t>
            </a:r>
            <a:r>
              <a:rPr lang="en-US" sz="1800" u="none" strike="noStrike" baseline="-250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1. </a:t>
            </a:r>
            <a:endParaRPr lang="en-IN" sz="16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15000"/>
              </a:lnSpc>
              <a:spcAft>
                <a:spcPts val="1000"/>
              </a:spcAft>
              <a:buClr>
                <a:srgbClr val="000000"/>
              </a:buClr>
              <a:buSzPts val="1200"/>
              <a:buFont typeface="Symbol" panose="05050102010706020507" pitchFamily="18" charset="2"/>
              <a:buChar char="-"/>
            </a:pPr>
            <a:r>
              <a:rPr lang="en-US"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Both Stacks are empty when </a:t>
            </a:r>
            <a:r>
              <a:rPr lang="en-US" sz="1800" u="none" strike="noStrike"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Top</a:t>
            </a:r>
            <a:r>
              <a:rPr lang="en-US" sz="1800" u="none" strike="noStrike" baseline="-25000"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a:t>
            </a:r>
            <a:r>
              <a:rPr lang="en-US" sz="1800" u="none" strike="noStrike" baseline="-250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 1 &amp; </a:t>
            </a:r>
            <a:r>
              <a:rPr lang="en-US" sz="1800" u="none" strike="noStrike"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Top</a:t>
            </a:r>
            <a:r>
              <a:rPr lang="en-US" sz="1800" u="none" strike="noStrike" baseline="-25000"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B</a:t>
            </a:r>
            <a:r>
              <a:rPr lang="en-US" sz="1800" u="none" strike="noStrike" baseline="-250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N.</a:t>
            </a:r>
            <a:endParaRPr lang="en-IN" sz="16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B56535D2-6C3E-4612-8BEC-5795CD6A0810}"/>
              </a:ext>
            </a:extLst>
          </p:cNvPr>
          <p:cNvSpPr txBox="1"/>
          <p:nvPr/>
        </p:nvSpPr>
        <p:spPr>
          <a:xfrm>
            <a:off x="8904312" y="1912605"/>
            <a:ext cx="3024336" cy="2031325"/>
          </a:xfrm>
          <a:prstGeom prst="rect">
            <a:avLst/>
          </a:prstGeom>
          <a:noFill/>
        </p:spPr>
        <p:txBody>
          <a:bodyPr wrap="square">
            <a:spAutoFit/>
          </a:bodyPr>
          <a:lstStyle/>
          <a:p>
            <a:pPr algn="just"/>
            <a:r>
              <a:rPr lang="en-US" sz="1800" b="1" dirty="0">
                <a:effectLst/>
                <a:latin typeface="Calibri" panose="020F0502020204030204" pitchFamily="34" charset="0"/>
                <a:ea typeface="Times New Roman" panose="02020603050405020304" pitchFamily="18" charset="0"/>
              </a:rPr>
              <a:t>NOTE: </a:t>
            </a:r>
            <a:r>
              <a:rPr lang="en-US" sz="1800" dirty="0">
                <a:effectLst/>
                <a:latin typeface="Calibri" panose="020F0502020204030204" pitchFamily="34" charset="0"/>
                <a:ea typeface="Times New Roman" panose="02020603050405020304" pitchFamily="18" charset="0"/>
              </a:rPr>
              <a:t>one stack will start from left and other will start from right. For Push, in the first stack, Top will be incremented.  For Push, in the second stack, Top will be decremented.</a:t>
            </a:r>
            <a:endParaRPr lang="en-IN" dirty="0"/>
          </a:p>
        </p:txBody>
      </p:sp>
    </p:spTree>
    <p:extLst>
      <p:ext uri="{BB962C8B-B14F-4D97-AF65-F5344CB8AC3E}">
        <p14:creationId xmlns:p14="http://schemas.microsoft.com/office/powerpoint/2010/main" val="2304874832"/>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109</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pic>
        <p:nvPicPr>
          <p:cNvPr id="4" name="Picture 3">
            <a:extLst>
              <a:ext uri="{FF2B5EF4-FFF2-40B4-BE49-F238E27FC236}">
                <a16:creationId xmlns:a16="http://schemas.microsoft.com/office/drawing/2014/main" id="{93E2E74B-963F-40CA-ACD6-DCB78998EA63}"/>
              </a:ext>
            </a:extLst>
          </p:cNvPr>
          <p:cNvPicPr>
            <a:picLocks noChangeAspect="1"/>
          </p:cNvPicPr>
          <p:nvPr/>
        </p:nvPicPr>
        <p:blipFill>
          <a:blip r:embed="rId3"/>
          <a:stretch>
            <a:fillRect/>
          </a:stretch>
        </p:blipFill>
        <p:spPr>
          <a:xfrm>
            <a:off x="446117" y="1268760"/>
            <a:ext cx="4713779" cy="2952328"/>
          </a:xfrm>
          <a:prstGeom prst="rect">
            <a:avLst/>
          </a:prstGeom>
        </p:spPr>
      </p:pic>
      <p:pic>
        <p:nvPicPr>
          <p:cNvPr id="6" name="Picture 5">
            <a:extLst>
              <a:ext uri="{FF2B5EF4-FFF2-40B4-BE49-F238E27FC236}">
                <a16:creationId xmlns:a16="http://schemas.microsoft.com/office/drawing/2014/main" id="{2397D5B2-B159-4A70-833C-82F7499D2C5F}"/>
              </a:ext>
            </a:extLst>
          </p:cNvPr>
          <p:cNvPicPr>
            <a:picLocks noChangeAspect="1"/>
          </p:cNvPicPr>
          <p:nvPr/>
        </p:nvPicPr>
        <p:blipFill>
          <a:blip r:embed="rId4"/>
          <a:stretch>
            <a:fillRect/>
          </a:stretch>
        </p:blipFill>
        <p:spPr>
          <a:xfrm>
            <a:off x="5159896" y="1133475"/>
            <a:ext cx="6579157" cy="4095725"/>
          </a:xfrm>
          <a:prstGeom prst="rect">
            <a:avLst/>
          </a:prstGeom>
        </p:spPr>
      </p:pic>
    </p:spTree>
    <p:extLst>
      <p:ext uri="{BB962C8B-B14F-4D97-AF65-F5344CB8AC3E}">
        <p14:creationId xmlns:p14="http://schemas.microsoft.com/office/powerpoint/2010/main" val="85884805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8D0F-1298-40C4-80FB-33507B805AE7}"/>
              </a:ext>
            </a:extLst>
          </p:cNvPr>
          <p:cNvSpPr>
            <a:spLocks noGrp="1"/>
          </p:cNvSpPr>
          <p:nvPr>
            <p:ph type="title"/>
          </p:nvPr>
        </p:nvSpPr>
        <p:spPr/>
        <p:txBody>
          <a:bodyPr/>
          <a:lstStyle/>
          <a:p>
            <a:r>
              <a:rPr lang="en-US" altLang="en-US" dirty="0">
                <a:solidFill>
                  <a:schemeClr val="accent6">
                    <a:lumMod val="75000"/>
                  </a:schemeClr>
                </a:solidFill>
              </a:rPr>
              <a:t>Stack</a:t>
            </a:r>
            <a:r>
              <a:rPr lang="en-US" b="1" dirty="0">
                <a:effectLst/>
                <a:latin typeface="+mj-lt"/>
                <a:ea typeface="Times New Roman" panose="02020603050405020304" pitchFamily="18" charset="0"/>
              </a:rPr>
              <a:t> </a:t>
            </a:r>
            <a:r>
              <a:rPr lang="en-US" altLang="en-US" dirty="0">
                <a:solidFill>
                  <a:schemeClr val="accent6">
                    <a:lumMod val="75000"/>
                  </a:schemeClr>
                </a:solidFill>
              </a:rPr>
              <a:t>Insertion</a:t>
            </a:r>
            <a:r>
              <a:rPr lang="en-US" b="1" dirty="0">
                <a:effectLst/>
                <a:latin typeface="+mj-lt"/>
                <a:ea typeface="Times New Roman" panose="02020603050405020304" pitchFamily="18" charset="0"/>
              </a:rPr>
              <a:t> </a:t>
            </a:r>
            <a:endParaRPr lang="en-IN" dirty="0">
              <a:latin typeface="+mj-lt"/>
            </a:endParaRPr>
          </a:p>
        </p:txBody>
      </p:sp>
      <p:sp>
        <p:nvSpPr>
          <p:cNvPr id="3" name="Content Placeholder 2">
            <a:extLst>
              <a:ext uri="{FF2B5EF4-FFF2-40B4-BE49-F238E27FC236}">
                <a16:creationId xmlns:a16="http://schemas.microsoft.com/office/drawing/2014/main" id="{FD78790B-9A7F-43D3-8F1E-2C55212769DA}"/>
              </a:ext>
            </a:extLst>
          </p:cNvPr>
          <p:cNvSpPr>
            <a:spLocks noGrp="1"/>
          </p:cNvSpPr>
          <p:nvPr>
            <p:ph idx="1"/>
          </p:nvPr>
        </p:nvSpPr>
        <p:spPr/>
        <p:txBody>
          <a:bodyPr/>
          <a:lstStyle/>
          <a:p>
            <a:r>
              <a:rPr lang="en-US" sz="1800" dirty="0">
                <a:effectLst/>
                <a:ea typeface="Times New Roman" panose="02020603050405020304" pitchFamily="18" charset="0"/>
                <a:cs typeface="Calibri" panose="020F0502020204030204" pitchFamily="34" charset="0"/>
              </a:rPr>
              <a:t>Insertion in stack is given a standard name ‘Push’. The figure given below shows the insertion process on the stack.</a:t>
            </a:r>
            <a:endParaRPr lang="en-IN" sz="1800" dirty="0">
              <a:effectLst/>
              <a:ea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pPr marL="0" indent="0">
              <a:buNone/>
            </a:pPr>
            <a:r>
              <a:rPr lang="en-US" sz="1800" dirty="0">
                <a:effectLst/>
                <a:latin typeface="Calibri" panose="020F0502020204030204" pitchFamily="34" charset="0"/>
                <a:ea typeface="Times New Roman" panose="02020603050405020304" pitchFamily="18" charset="0"/>
              </a:rPr>
              <a:t>					</a:t>
            </a:r>
          </a:p>
          <a:p>
            <a:pPr marL="0" indent="0">
              <a:buNone/>
            </a:pPr>
            <a:endParaRPr lang="en-US" sz="1800" dirty="0">
              <a:latin typeface="Calibri" panose="020F0502020204030204" pitchFamily="34" charset="0"/>
              <a:ea typeface="Times New Roman" panose="02020603050405020304" pitchFamily="18" charset="0"/>
            </a:endParaRPr>
          </a:p>
          <a:p>
            <a:pPr marL="0" indent="0">
              <a:buNone/>
            </a:pPr>
            <a:endParaRPr lang="en-US" sz="1800" dirty="0">
              <a:effectLst/>
              <a:latin typeface="Calibri" panose="020F0502020204030204" pitchFamily="34" charset="0"/>
              <a:ea typeface="Times New Roman" panose="02020603050405020304" pitchFamily="18" charset="0"/>
            </a:endParaRPr>
          </a:p>
          <a:p>
            <a:pPr marL="0" indent="0" algn="ctr">
              <a:buNone/>
            </a:pPr>
            <a:r>
              <a:rPr lang="en-US" sz="1800" dirty="0">
                <a:effectLst/>
                <a:latin typeface="Calibri" panose="020F0502020204030204" pitchFamily="34" charset="0"/>
                <a:ea typeface="Times New Roman" panose="02020603050405020304" pitchFamily="18" charset="0"/>
              </a:rPr>
              <a:t>Insertion Process</a:t>
            </a:r>
          </a:p>
          <a:p>
            <a:pPr marL="0" indent="0">
              <a:buNone/>
            </a:pPr>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FF400028-BBD2-4509-A725-9CCD2BF4309D}"/>
              </a:ext>
            </a:extLst>
          </p:cNvPr>
          <p:cNvSpPr>
            <a:spLocks noGrp="1"/>
          </p:cNvSpPr>
          <p:nvPr>
            <p:ph type="sldNum" sz="quarter" idx="10"/>
          </p:nvPr>
        </p:nvSpPr>
        <p:spPr/>
        <p:txBody>
          <a:bodyPr/>
          <a:lstStyle/>
          <a:p>
            <a:pPr>
              <a:defRPr/>
            </a:pPr>
            <a:fld id="{ABFF5F4A-8FC7-419E-B94C-CDDC8DE310AE}" type="slidenum">
              <a:rPr lang="en-US" altLang="en-US" smtClean="0"/>
              <a:pPr>
                <a:defRPr/>
              </a:pPr>
              <a:t>11</a:t>
            </a:fld>
            <a:endParaRPr lang="en-US" altLang="en-US"/>
          </a:p>
        </p:txBody>
      </p:sp>
      <p:pic>
        <p:nvPicPr>
          <p:cNvPr id="5" name="Picture 4">
            <a:extLst>
              <a:ext uri="{FF2B5EF4-FFF2-40B4-BE49-F238E27FC236}">
                <a16:creationId xmlns:a16="http://schemas.microsoft.com/office/drawing/2014/main" id="{012B0FE0-7CBE-49AC-9B2E-14E640A06CE9}"/>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828800" y="1981200"/>
            <a:ext cx="8518525" cy="3352800"/>
          </a:xfrm>
          <a:prstGeom prst="rect">
            <a:avLst/>
          </a:prstGeom>
          <a:ln w="127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99512542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110</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pic>
        <p:nvPicPr>
          <p:cNvPr id="4" name="Picture 3">
            <a:extLst>
              <a:ext uri="{FF2B5EF4-FFF2-40B4-BE49-F238E27FC236}">
                <a16:creationId xmlns:a16="http://schemas.microsoft.com/office/drawing/2014/main" id="{1D6BD368-5E9C-464F-90F0-E36C96BD6BDC}"/>
              </a:ext>
            </a:extLst>
          </p:cNvPr>
          <p:cNvPicPr>
            <a:picLocks noChangeAspect="1"/>
          </p:cNvPicPr>
          <p:nvPr/>
        </p:nvPicPr>
        <p:blipFill>
          <a:blip r:embed="rId3"/>
          <a:stretch>
            <a:fillRect/>
          </a:stretch>
        </p:blipFill>
        <p:spPr>
          <a:xfrm>
            <a:off x="417991" y="1196752"/>
            <a:ext cx="5743575" cy="4536504"/>
          </a:xfrm>
          <a:prstGeom prst="rect">
            <a:avLst/>
          </a:prstGeom>
        </p:spPr>
      </p:pic>
      <p:pic>
        <p:nvPicPr>
          <p:cNvPr id="6" name="Picture 5">
            <a:extLst>
              <a:ext uri="{FF2B5EF4-FFF2-40B4-BE49-F238E27FC236}">
                <a16:creationId xmlns:a16="http://schemas.microsoft.com/office/drawing/2014/main" id="{C2C2EB87-DD36-442A-A156-DCC755CC3F1E}"/>
              </a:ext>
            </a:extLst>
          </p:cNvPr>
          <p:cNvPicPr>
            <a:picLocks noChangeAspect="1"/>
          </p:cNvPicPr>
          <p:nvPr/>
        </p:nvPicPr>
        <p:blipFill>
          <a:blip r:embed="rId4"/>
          <a:stretch>
            <a:fillRect/>
          </a:stretch>
        </p:blipFill>
        <p:spPr>
          <a:xfrm>
            <a:off x="6096000" y="1196752"/>
            <a:ext cx="5743575" cy="4536504"/>
          </a:xfrm>
          <a:prstGeom prst="rect">
            <a:avLst/>
          </a:prstGeom>
        </p:spPr>
      </p:pic>
    </p:spTree>
    <p:extLst>
      <p:ext uri="{BB962C8B-B14F-4D97-AF65-F5344CB8AC3E}">
        <p14:creationId xmlns:p14="http://schemas.microsoft.com/office/powerpoint/2010/main" val="2201215024"/>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111</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pic>
        <p:nvPicPr>
          <p:cNvPr id="4" name="Picture 3">
            <a:extLst>
              <a:ext uri="{FF2B5EF4-FFF2-40B4-BE49-F238E27FC236}">
                <a16:creationId xmlns:a16="http://schemas.microsoft.com/office/drawing/2014/main" id="{BCD79CDC-8C98-46D7-8848-D018875DA99F}"/>
              </a:ext>
            </a:extLst>
          </p:cNvPr>
          <p:cNvPicPr>
            <a:picLocks noChangeAspect="1"/>
          </p:cNvPicPr>
          <p:nvPr/>
        </p:nvPicPr>
        <p:blipFill>
          <a:blip r:embed="rId3"/>
          <a:stretch>
            <a:fillRect/>
          </a:stretch>
        </p:blipFill>
        <p:spPr>
          <a:xfrm>
            <a:off x="767408" y="1124744"/>
            <a:ext cx="8567092" cy="4536504"/>
          </a:xfrm>
          <a:prstGeom prst="rect">
            <a:avLst/>
          </a:prstGeom>
        </p:spPr>
      </p:pic>
    </p:spTree>
    <p:extLst>
      <p:ext uri="{BB962C8B-B14F-4D97-AF65-F5344CB8AC3E}">
        <p14:creationId xmlns:p14="http://schemas.microsoft.com/office/powerpoint/2010/main" val="2558746057"/>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112</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sp>
        <p:nvSpPr>
          <p:cNvPr id="6" name="TextBox 5">
            <a:extLst>
              <a:ext uri="{FF2B5EF4-FFF2-40B4-BE49-F238E27FC236}">
                <a16:creationId xmlns:a16="http://schemas.microsoft.com/office/drawing/2014/main" id="{5AC668DE-76B0-46ED-89C3-50F0CE6EA7F4}"/>
              </a:ext>
            </a:extLst>
          </p:cNvPr>
          <p:cNvSpPr txBox="1"/>
          <p:nvPr/>
        </p:nvSpPr>
        <p:spPr>
          <a:xfrm>
            <a:off x="433136" y="1484784"/>
            <a:ext cx="11299766" cy="1045094"/>
          </a:xfrm>
          <a:prstGeom prst="rect">
            <a:avLst/>
          </a:prstGeom>
          <a:noFill/>
        </p:spPr>
        <p:txBody>
          <a:bodyPr wrap="square">
            <a:spAutoFit/>
          </a:bodyPr>
          <a:lstStyle/>
          <a:p>
            <a:pPr marL="342900" lvl="0" indent="-342900" algn="just" fontAlgn="base">
              <a:lnSpc>
                <a:spcPct val="115000"/>
              </a:lnSpc>
              <a:spcAft>
                <a:spcPts val="1000"/>
              </a:spcAft>
              <a:buClr>
                <a:srgbClr val="000000"/>
              </a:buClr>
              <a:buSzPts val="1200"/>
              <a:buFont typeface="Arial" panose="020B0604020202020204" pitchFamily="34" charset="0"/>
              <a:buChar char="•"/>
            </a:pPr>
            <a:r>
              <a:rPr lang="en-US" sz="24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Logical division of the Array in the equal-sized chunks (No of chunks equal to no of </a:t>
            </a:r>
            <a:endParaRPr lang="en-IN" sz="24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228600" indent="228600" algn="just">
              <a:lnSpc>
                <a:spcPct val="115000"/>
              </a:lnSpc>
              <a:spcAft>
                <a:spcPts val="1000"/>
              </a:spcAft>
            </a:pPr>
            <a:r>
              <a:rPr lang="en-US" sz="2400" dirty="0">
                <a:effectLst/>
                <a:latin typeface="Calibri" panose="020F0502020204030204" pitchFamily="34" charset="0"/>
                <a:ea typeface="Calibri" panose="020F0502020204030204" pitchFamily="34" charset="0"/>
                <a:cs typeface="Calibri" panose="020F0502020204030204" pitchFamily="34" charset="0"/>
              </a:rPr>
              <a:t>desired stacks)</a:t>
            </a:r>
            <a:endParaRPr lang="en-IN" sz="24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B8D7CC7-7628-4892-AF39-254869F27CC8}"/>
              </a:ext>
            </a:extLst>
          </p:cNvPr>
          <p:cNvSpPr txBox="1"/>
          <p:nvPr/>
        </p:nvSpPr>
        <p:spPr>
          <a:xfrm>
            <a:off x="401904" y="2562899"/>
            <a:ext cx="10394095" cy="461665"/>
          </a:xfrm>
          <a:prstGeom prst="rect">
            <a:avLst/>
          </a:prstGeom>
          <a:noFill/>
        </p:spPr>
        <p:txBody>
          <a:bodyPr wrap="square">
            <a:spAutoFit/>
          </a:bodyPr>
          <a:lstStyle/>
          <a:p>
            <a:pPr marL="285750" indent="-285750">
              <a:buFont typeface="Arial" panose="020B0604020202020204" pitchFamily="34" charset="0"/>
              <a:buChar char="•"/>
            </a:pPr>
            <a:r>
              <a:rPr lang="en-US" sz="24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Sharing of memory regions of Array by 2 Stacks</a:t>
            </a:r>
            <a:endParaRPr lang="en-IN" sz="2400" dirty="0"/>
          </a:p>
        </p:txBody>
      </p:sp>
      <p:sp>
        <p:nvSpPr>
          <p:cNvPr id="10" name="TextBox 9">
            <a:extLst>
              <a:ext uri="{FF2B5EF4-FFF2-40B4-BE49-F238E27FC236}">
                <a16:creationId xmlns:a16="http://schemas.microsoft.com/office/drawing/2014/main" id="{1417E76D-90AC-4A9E-A5E2-E29DFC7BA8B8}"/>
              </a:ext>
            </a:extLst>
          </p:cNvPr>
          <p:cNvSpPr txBox="1"/>
          <p:nvPr/>
        </p:nvSpPr>
        <p:spPr>
          <a:xfrm>
            <a:off x="623392" y="3087948"/>
            <a:ext cx="10801200" cy="492122"/>
          </a:xfrm>
          <a:prstGeom prst="rect">
            <a:avLst/>
          </a:prstGeom>
          <a:noFill/>
        </p:spPr>
        <p:txBody>
          <a:bodyPr wrap="square">
            <a:spAutoFit/>
          </a:bodyPr>
          <a:lstStyle/>
          <a:p>
            <a:pPr algn="just">
              <a:lnSpc>
                <a:spcPct val="115000"/>
              </a:lnSpc>
            </a:pPr>
            <a:r>
              <a:rPr lang="en-US" sz="2400" dirty="0">
                <a:effectLst/>
                <a:latin typeface="Calibri" panose="020F0502020204030204" pitchFamily="34" charset="0"/>
                <a:ea typeface="Times New Roman" panose="02020603050405020304" pitchFamily="18" charset="0"/>
                <a:cs typeface="Calibri" panose="020F0502020204030204" pitchFamily="34" charset="0"/>
              </a:rPr>
              <a:t>Method 1 can be utilized for many stacks; method 2 can be used only for 2 stacks. </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90962459"/>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113</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sp>
        <p:nvSpPr>
          <p:cNvPr id="9" name="TextBox 8">
            <a:extLst>
              <a:ext uri="{FF2B5EF4-FFF2-40B4-BE49-F238E27FC236}">
                <a16:creationId xmlns:a16="http://schemas.microsoft.com/office/drawing/2014/main" id="{97DE36B1-675F-479D-BB1E-ADF08034D9A8}"/>
              </a:ext>
            </a:extLst>
          </p:cNvPr>
          <p:cNvSpPr txBox="1"/>
          <p:nvPr/>
        </p:nvSpPr>
        <p:spPr>
          <a:xfrm>
            <a:off x="433137" y="1139594"/>
            <a:ext cx="6102626" cy="492122"/>
          </a:xfrm>
          <a:prstGeom prst="rect">
            <a:avLst/>
          </a:prstGeom>
          <a:noFill/>
        </p:spPr>
        <p:txBody>
          <a:bodyPr wrap="square">
            <a:spAutoFit/>
          </a:bodyPr>
          <a:lstStyle/>
          <a:p>
            <a:pPr algn="just">
              <a:lnSpc>
                <a:spcPct val="115000"/>
              </a:lnSpc>
            </a:pPr>
            <a:r>
              <a:rPr lang="en-US" sz="2400" b="1" dirty="0">
                <a:effectLst/>
                <a:latin typeface="Calibri" panose="020F0502020204030204" pitchFamily="34" charset="0"/>
                <a:ea typeface="Times New Roman" panose="02020603050405020304" pitchFamily="18" charset="0"/>
                <a:cs typeface="Calibri" panose="020F0502020204030204" pitchFamily="34" charset="0"/>
              </a:rPr>
              <a:t>Method 1: Logical division of Array</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 name="TextBox 10">
            <a:extLst>
              <a:ext uri="{FF2B5EF4-FFF2-40B4-BE49-F238E27FC236}">
                <a16:creationId xmlns:a16="http://schemas.microsoft.com/office/drawing/2014/main" id="{21FDF9BC-7D21-413E-9DEF-91E2FD5856EA}"/>
              </a:ext>
            </a:extLst>
          </p:cNvPr>
          <p:cNvSpPr txBox="1"/>
          <p:nvPr/>
        </p:nvSpPr>
        <p:spPr>
          <a:xfrm>
            <a:off x="433138" y="1785473"/>
            <a:ext cx="11495510" cy="2160591"/>
          </a:xfrm>
          <a:prstGeom prst="rect">
            <a:avLst/>
          </a:prstGeom>
          <a:noFill/>
        </p:spPr>
        <p:txBody>
          <a:bodyPr wrap="square">
            <a:spAutoFit/>
          </a:bodyPr>
          <a:lstStyle/>
          <a:p>
            <a:pPr algn="just">
              <a:lnSpc>
                <a:spcPct val="115000"/>
              </a:lnSpc>
            </a:pPr>
            <a:r>
              <a:rPr lang="en-US" sz="2400" dirty="0">
                <a:latin typeface="Calibri" panose="020F0502020204030204" pitchFamily="34" charset="0"/>
                <a:ea typeface="Times New Roman" panose="02020603050405020304" pitchFamily="18" charset="0"/>
                <a:cs typeface="Calibri" panose="020F0502020204030204" pitchFamily="34" charset="0"/>
              </a:rPr>
              <a:t>A</a:t>
            </a:r>
            <a:r>
              <a:rPr lang="en-US" sz="2400" dirty="0">
                <a:effectLst/>
                <a:latin typeface="Calibri" panose="020F0502020204030204" pitchFamily="34" charset="0"/>
                <a:ea typeface="Times New Roman" panose="02020603050405020304" pitchFamily="18" charset="0"/>
                <a:cs typeface="Calibri" panose="020F0502020204030204" pitchFamily="34" charset="0"/>
              </a:rPr>
              <a:t> single Array will store multiple stacks. Therefore, there will be a different Top for each stack in that Array (Top1, Top2, …)</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2400" dirty="0">
                <a:effectLst/>
                <a:latin typeface="Calibri" panose="020F0502020204030204" pitchFamily="34" charset="0"/>
                <a:ea typeface="Times New Roman" panose="02020603050405020304" pitchFamily="18" charset="0"/>
                <a:cs typeface="Calibri" panose="020F0502020204030204" pitchFamily="34" charset="0"/>
              </a:rPr>
              <a:t>Let Array size (N) =9 </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2400" dirty="0">
                <a:effectLst/>
                <a:latin typeface="Calibri" panose="020F0502020204030204" pitchFamily="34" charset="0"/>
                <a:ea typeface="Times New Roman" panose="02020603050405020304" pitchFamily="18" charset="0"/>
                <a:cs typeface="Calibri" panose="020F0502020204030204" pitchFamily="34" charset="0"/>
              </a:rPr>
              <a:t>Number of stack (M) =3</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r>
              <a:rPr lang="en-US" sz="2400" dirty="0">
                <a:effectLst/>
                <a:latin typeface="Calibri" panose="020F0502020204030204" pitchFamily="34" charset="0"/>
                <a:ea typeface="Times New Roman" panose="02020603050405020304" pitchFamily="18" charset="0"/>
              </a:rPr>
              <a:t>Size of each stack = N/M =9/3=3</a:t>
            </a:r>
            <a:endParaRPr lang="en-IN" sz="2400" dirty="0"/>
          </a:p>
        </p:txBody>
      </p:sp>
      <p:pic>
        <p:nvPicPr>
          <p:cNvPr id="12" name="Picture 11">
            <a:extLst>
              <a:ext uri="{FF2B5EF4-FFF2-40B4-BE49-F238E27FC236}">
                <a16:creationId xmlns:a16="http://schemas.microsoft.com/office/drawing/2014/main" id="{0C1CEED9-B0C8-4D3C-A330-CC56D29A3320}"/>
              </a:ext>
            </a:extLst>
          </p:cNvPr>
          <p:cNvPicPr/>
          <p:nvPr/>
        </p:nvPicPr>
        <p:blipFill>
          <a:blip r:embed="rId3"/>
          <a:stretch>
            <a:fillRect/>
          </a:stretch>
        </p:blipFill>
        <p:spPr bwMode="auto">
          <a:xfrm>
            <a:off x="2567608" y="4174349"/>
            <a:ext cx="6408712" cy="134288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02913740"/>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114</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sp>
        <p:nvSpPr>
          <p:cNvPr id="5" name="TextBox 4">
            <a:extLst>
              <a:ext uri="{FF2B5EF4-FFF2-40B4-BE49-F238E27FC236}">
                <a16:creationId xmlns:a16="http://schemas.microsoft.com/office/drawing/2014/main" id="{4EDE8117-F1F1-4F4C-84C0-1CF1E2BEE03A}"/>
              </a:ext>
            </a:extLst>
          </p:cNvPr>
          <p:cNvSpPr txBox="1"/>
          <p:nvPr/>
        </p:nvSpPr>
        <p:spPr>
          <a:xfrm>
            <a:off x="623392" y="1340768"/>
            <a:ext cx="2841915" cy="1029256"/>
          </a:xfrm>
          <a:prstGeom prst="rect">
            <a:avLst/>
          </a:prstGeom>
          <a:noFill/>
        </p:spPr>
        <p:txBody>
          <a:bodyPr wrap="square">
            <a:spAutoFit/>
          </a:bodyPr>
          <a:lstStyle/>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Stack 1 has indexes 0,1,2</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Stack 2 has indexes 3,4,5</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Stack 3 has indexes 6,7,8</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6" name="Picture 5">
            <a:extLst>
              <a:ext uri="{FF2B5EF4-FFF2-40B4-BE49-F238E27FC236}">
                <a16:creationId xmlns:a16="http://schemas.microsoft.com/office/drawing/2014/main" id="{96E2D7EC-B3AE-4FDB-9D2B-DEFBE7831D87}"/>
              </a:ext>
            </a:extLst>
          </p:cNvPr>
          <p:cNvPicPr/>
          <p:nvPr/>
        </p:nvPicPr>
        <p:blipFill>
          <a:blip r:embed="rId3"/>
          <a:stretch>
            <a:fillRect/>
          </a:stretch>
        </p:blipFill>
        <p:spPr bwMode="auto">
          <a:xfrm>
            <a:off x="5159896" y="1340768"/>
            <a:ext cx="6408712" cy="134288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1F1F0033-9124-4736-857A-A69933D22931}"/>
              </a:ext>
            </a:extLst>
          </p:cNvPr>
          <p:cNvSpPr txBox="1"/>
          <p:nvPr/>
        </p:nvSpPr>
        <p:spPr>
          <a:xfrm>
            <a:off x="588300" y="2852936"/>
            <a:ext cx="6102626" cy="710707"/>
          </a:xfrm>
          <a:prstGeom prst="rect">
            <a:avLst/>
          </a:prstGeom>
          <a:noFill/>
        </p:spPr>
        <p:txBody>
          <a:bodyPr wrap="square">
            <a:spAutoFit/>
          </a:bodyPr>
          <a:lstStyle/>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If N=8, then stack size = N/M = 2.6. This is unacceptable as size cannot be in a fraction. Hence, we select the sizes as 3,3,2.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TextBox 9">
            <a:extLst>
              <a:ext uri="{FF2B5EF4-FFF2-40B4-BE49-F238E27FC236}">
                <a16:creationId xmlns:a16="http://schemas.microsoft.com/office/drawing/2014/main" id="{5907CE64-6C64-4D4D-80D8-1BFE42B66402}"/>
              </a:ext>
            </a:extLst>
          </p:cNvPr>
          <p:cNvSpPr txBox="1"/>
          <p:nvPr/>
        </p:nvSpPr>
        <p:spPr>
          <a:xfrm>
            <a:off x="119336" y="3563643"/>
            <a:ext cx="6397284" cy="392159"/>
          </a:xfrm>
          <a:prstGeom prst="rect">
            <a:avLst/>
          </a:prstGeom>
          <a:noFill/>
        </p:spPr>
        <p:txBody>
          <a:bodyPr wrap="square">
            <a:spAutoFit/>
          </a:bodyPr>
          <a:lstStyle/>
          <a:p>
            <a:pPr marL="457200">
              <a:lnSpc>
                <a:spcPct val="115000"/>
              </a:lnSpc>
              <a:spcAft>
                <a:spcPts val="1000"/>
              </a:spcAft>
            </a:pPr>
            <a:r>
              <a:rPr lang="en-US" sz="1800" dirty="0">
                <a:effectLst/>
                <a:latin typeface="Calibri" panose="020F0502020204030204" pitchFamily="34" charset="0"/>
                <a:ea typeface="Arial" panose="020B0604020202020204" pitchFamily="34" charset="0"/>
                <a:cs typeface="Calibri" panose="020F0502020204030204" pitchFamily="34" charset="0"/>
              </a:rPr>
              <a:t>consider the stack numbering as 0, 1, 2,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2" name="TextBox 11">
            <a:extLst>
              <a:ext uri="{FF2B5EF4-FFF2-40B4-BE49-F238E27FC236}">
                <a16:creationId xmlns:a16="http://schemas.microsoft.com/office/drawing/2014/main" id="{9E187438-C437-4EAF-BF71-5BCA2CC56BBF}"/>
              </a:ext>
            </a:extLst>
          </p:cNvPr>
          <p:cNvSpPr txBox="1"/>
          <p:nvPr/>
        </p:nvSpPr>
        <p:spPr>
          <a:xfrm>
            <a:off x="767408" y="3955802"/>
            <a:ext cx="6102626" cy="1732526"/>
          </a:xfrm>
          <a:prstGeom prst="rect">
            <a:avLst/>
          </a:prstGeom>
          <a:noFill/>
        </p:spPr>
        <p:txBody>
          <a:bodyPr wrap="square">
            <a:spAutoFit/>
          </a:bodyPr>
          <a:lstStyle/>
          <a:p>
            <a:pPr marL="342900" lvl="0" indent="-342900" fontAlgn="base">
              <a:lnSpc>
                <a:spcPct val="115000"/>
              </a:lnSpc>
              <a:spcAft>
                <a:spcPts val="1000"/>
              </a:spcAft>
              <a:buClr>
                <a:srgbClr val="000000"/>
              </a:buClr>
              <a:buSzPts val="1200"/>
              <a:buFont typeface="Symbol" panose="05050102010706020507" pitchFamily="18" charset="2"/>
              <a:buChar char="-"/>
            </a:pPr>
            <a:r>
              <a:rPr lang="en-US" sz="1800" u="none" strike="noStrike" dirty="0">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For </a:t>
            </a:r>
            <a:r>
              <a:rPr lang="en-US" sz="1800" u="none" strike="noStrike" baseline="30000" dirty="0">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 </a:t>
            </a:r>
            <a:r>
              <a:rPr lang="en-US" sz="1800" u="none" strike="noStrike" dirty="0">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stack 0, initial top = 0 * 3 -1 = -1</a:t>
            </a:r>
            <a:endParaRPr lang="en-IN" sz="16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15000"/>
              </a:lnSpc>
              <a:spcAft>
                <a:spcPts val="1000"/>
              </a:spcAft>
              <a:buClr>
                <a:srgbClr val="000000"/>
              </a:buClr>
              <a:buSzPts val="1200"/>
              <a:buFont typeface="Symbol" panose="05050102010706020507" pitchFamily="18" charset="2"/>
              <a:buChar char="-"/>
            </a:pPr>
            <a:r>
              <a:rPr lang="en-US" sz="1800" u="none" strike="noStrike" dirty="0">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For stack 1, initial top = 1 * 3 -1 = 2</a:t>
            </a:r>
            <a:endParaRPr lang="en-IN" sz="16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15000"/>
              </a:lnSpc>
              <a:spcAft>
                <a:spcPts val="1000"/>
              </a:spcAft>
              <a:buClr>
                <a:srgbClr val="000000"/>
              </a:buClr>
              <a:buSzPts val="1200"/>
              <a:buFont typeface="Symbol" panose="05050102010706020507" pitchFamily="18" charset="2"/>
              <a:buChar char="-"/>
            </a:pPr>
            <a:r>
              <a:rPr lang="en-US" sz="1800" u="none" strike="noStrike" dirty="0">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For stack 2, initial top = 2 * 3 -1 = 5</a:t>
            </a:r>
            <a:endParaRPr lang="en-IN" sz="16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15000"/>
              </a:lnSpc>
              <a:spcAft>
                <a:spcPts val="1000"/>
              </a:spcAft>
              <a:buClr>
                <a:srgbClr val="000000"/>
              </a:buClr>
              <a:buSzPts val="1200"/>
              <a:buFont typeface="Symbol" panose="05050102010706020507" pitchFamily="18" charset="2"/>
              <a:buChar char="-"/>
            </a:pPr>
            <a:r>
              <a:rPr lang="en-US" sz="1800" u="none" strike="noStrike" dirty="0">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For stack </a:t>
            </a:r>
            <a:r>
              <a:rPr lang="en-US" sz="1800" u="none" strike="noStrike" dirty="0" err="1">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i</a:t>
            </a:r>
            <a:r>
              <a:rPr lang="en-US" sz="1800" u="none" strike="noStrike" dirty="0">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 initial top = </a:t>
            </a:r>
            <a:r>
              <a:rPr lang="en-US" sz="1800" u="none" strike="noStrike" dirty="0" err="1">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i</a:t>
            </a:r>
            <a:r>
              <a:rPr lang="en-US" sz="1800" u="none" strike="noStrike" dirty="0">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 * N/M -1</a:t>
            </a:r>
            <a:endParaRPr lang="en-IN" sz="16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959610"/>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115</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sp>
        <p:nvSpPr>
          <p:cNvPr id="5" name="TextBox 4">
            <a:extLst>
              <a:ext uri="{FF2B5EF4-FFF2-40B4-BE49-F238E27FC236}">
                <a16:creationId xmlns:a16="http://schemas.microsoft.com/office/drawing/2014/main" id="{5C2E739C-D446-43DE-B153-BF46AAFE4E96}"/>
              </a:ext>
            </a:extLst>
          </p:cNvPr>
          <p:cNvSpPr txBox="1"/>
          <p:nvPr/>
        </p:nvSpPr>
        <p:spPr>
          <a:xfrm>
            <a:off x="695400" y="1268760"/>
            <a:ext cx="6013173" cy="369332"/>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rPr>
              <a:t>Generalized push operations in the </a:t>
            </a:r>
            <a:r>
              <a:rPr lang="en-US" sz="1800" dirty="0" err="1">
                <a:effectLst/>
                <a:latin typeface="Calibri" panose="020F0502020204030204" pitchFamily="34" charset="0"/>
                <a:ea typeface="Times New Roman" panose="02020603050405020304" pitchFamily="18" charset="0"/>
              </a:rPr>
              <a:t>i</a:t>
            </a:r>
            <a:r>
              <a:rPr lang="en-US" sz="1800" baseline="30000" dirty="0" err="1">
                <a:effectLst/>
                <a:latin typeface="Calibri" panose="020F0502020204030204" pitchFamily="34" charset="0"/>
                <a:ea typeface="Times New Roman" panose="02020603050405020304" pitchFamily="18" charset="0"/>
              </a:rPr>
              <a:t>th</a:t>
            </a:r>
            <a:r>
              <a:rPr lang="en-US" sz="1800" baseline="3000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Stack</a:t>
            </a:r>
            <a:r>
              <a:rPr lang="en-US" dirty="0">
                <a:latin typeface="Calibri" panose="020F0502020204030204" pitchFamily="34" charset="0"/>
                <a:ea typeface="Times New Roman" panose="02020603050405020304" pitchFamily="18" charset="0"/>
              </a:rPr>
              <a:t>:</a:t>
            </a:r>
            <a:endParaRPr lang="en-IN" dirty="0"/>
          </a:p>
        </p:txBody>
      </p:sp>
      <p:sp>
        <p:nvSpPr>
          <p:cNvPr id="7" name="TextBox 6">
            <a:extLst>
              <a:ext uri="{FF2B5EF4-FFF2-40B4-BE49-F238E27FC236}">
                <a16:creationId xmlns:a16="http://schemas.microsoft.com/office/drawing/2014/main" id="{1F5A3CD9-2500-4717-9E17-DCA4E95DC3EF}"/>
              </a:ext>
            </a:extLst>
          </p:cNvPr>
          <p:cNvSpPr txBox="1"/>
          <p:nvPr/>
        </p:nvSpPr>
        <p:spPr>
          <a:xfrm>
            <a:off x="719064" y="1664799"/>
            <a:ext cx="10417496" cy="646331"/>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rPr>
              <a:t>If the top of </a:t>
            </a:r>
            <a:r>
              <a:rPr lang="en-US" sz="1800" dirty="0" err="1">
                <a:effectLst/>
                <a:latin typeface="Calibri" panose="020F0502020204030204" pitchFamily="34" charset="0"/>
                <a:ea typeface="Times New Roman" panose="02020603050405020304" pitchFamily="18" charset="0"/>
              </a:rPr>
              <a:t>i</a:t>
            </a:r>
            <a:r>
              <a:rPr lang="en-US" sz="1800" baseline="30000" dirty="0" err="1">
                <a:effectLst/>
                <a:latin typeface="Calibri" panose="020F0502020204030204" pitchFamily="34" charset="0"/>
                <a:ea typeface="Times New Roman" panose="02020603050405020304" pitchFamily="18" charset="0"/>
              </a:rPr>
              <a:t>th</a:t>
            </a:r>
            <a:r>
              <a:rPr lang="en-US" sz="1800" dirty="0">
                <a:effectLst/>
                <a:latin typeface="Calibri" panose="020F0502020204030204" pitchFamily="34" charset="0"/>
                <a:ea typeface="Times New Roman" panose="02020603050405020304" pitchFamily="18" charset="0"/>
              </a:rPr>
              <a:t> stack reaches to the upper limit, this will indicate the condition of overflow. Overflow occurs at (i+1)*N/M -1. </a:t>
            </a:r>
            <a:endParaRPr lang="en-IN" dirty="0"/>
          </a:p>
        </p:txBody>
      </p:sp>
      <p:sp>
        <p:nvSpPr>
          <p:cNvPr id="9" name="TextBox 8">
            <a:extLst>
              <a:ext uri="{FF2B5EF4-FFF2-40B4-BE49-F238E27FC236}">
                <a16:creationId xmlns:a16="http://schemas.microsoft.com/office/drawing/2014/main" id="{5214A0B9-855F-41ED-BA41-FA2A85480512}"/>
              </a:ext>
            </a:extLst>
          </p:cNvPr>
          <p:cNvSpPr txBox="1"/>
          <p:nvPr/>
        </p:nvSpPr>
        <p:spPr>
          <a:xfrm>
            <a:off x="695400" y="2262256"/>
            <a:ext cx="10297144" cy="3259097"/>
          </a:xfrm>
          <a:prstGeom prst="rect">
            <a:avLst/>
          </a:prstGeom>
          <a:noFill/>
        </p:spPr>
        <p:txBody>
          <a:bodyPr wrap="square">
            <a:spAutoFit/>
          </a:bodyPr>
          <a:lstStyle/>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If Array size (N) is 15</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No of stacks (M) = 3</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Slots for Stack 0 are 0,1,2,3,4</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Slots for Stack 1 are 5,6,7,8,9</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Slots for Stack 2 are 10,11,12,13,14</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Overflow for stack 0 will occur if Top has reached (0+1)*15/3 – 1 = 4</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Overflow for stack 1 will occur if Top has reached (1+1)*15/3 – 1 = 9</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Overflow for stack 0 will occur if Top has reached (2+1)*15/3 – 1 = 14</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170818275"/>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116</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pic>
        <p:nvPicPr>
          <p:cNvPr id="4" name="Picture 3">
            <a:extLst>
              <a:ext uri="{FF2B5EF4-FFF2-40B4-BE49-F238E27FC236}">
                <a16:creationId xmlns:a16="http://schemas.microsoft.com/office/drawing/2014/main" id="{4B8599ED-6E0B-47AD-99BB-52E4D4CAF778}"/>
              </a:ext>
            </a:extLst>
          </p:cNvPr>
          <p:cNvPicPr>
            <a:picLocks noChangeAspect="1"/>
          </p:cNvPicPr>
          <p:nvPr/>
        </p:nvPicPr>
        <p:blipFill>
          <a:blip r:embed="rId3"/>
          <a:stretch>
            <a:fillRect/>
          </a:stretch>
        </p:blipFill>
        <p:spPr>
          <a:xfrm>
            <a:off x="441790" y="1232182"/>
            <a:ext cx="10406737" cy="4069026"/>
          </a:xfrm>
          <a:prstGeom prst="rect">
            <a:avLst/>
          </a:prstGeom>
        </p:spPr>
      </p:pic>
    </p:spTree>
    <p:extLst>
      <p:ext uri="{BB962C8B-B14F-4D97-AF65-F5344CB8AC3E}">
        <p14:creationId xmlns:p14="http://schemas.microsoft.com/office/powerpoint/2010/main" val="885706481"/>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117</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pic>
        <p:nvPicPr>
          <p:cNvPr id="4" name="Picture 3">
            <a:extLst>
              <a:ext uri="{FF2B5EF4-FFF2-40B4-BE49-F238E27FC236}">
                <a16:creationId xmlns:a16="http://schemas.microsoft.com/office/drawing/2014/main" id="{BB689FC8-0CB5-412F-B8CB-1885CF48BAA3}"/>
              </a:ext>
            </a:extLst>
          </p:cNvPr>
          <p:cNvPicPr>
            <a:picLocks noChangeAspect="1"/>
          </p:cNvPicPr>
          <p:nvPr/>
        </p:nvPicPr>
        <p:blipFill>
          <a:blip r:embed="rId3"/>
          <a:stretch>
            <a:fillRect/>
          </a:stretch>
        </p:blipFill>
        <p:spPr>
          <a:xfrm>
            <a:off x="433137" y="2556096"/>
            <a:ext cx="9551295" cy="3537200"/>
          </a:xfrm>
          <a:prstGeom prst="rect">
            <a:avLst/>
          </a:prstGeom>
        </p:spPr>
      </p:pic>
      <p:sp>
        <p:nvSpPr>
          <p:cNvPr id="7" name="TextBox 6">
            <a:extLst>
              <a:ext uri="{FF2B5EF4-FFF2-40B4-BE49-F238E27FC236}">
                <a16:creationId xmlns:a16="http://schemas.microsoft.com/office/drawing/2014/main" id="{7A61A24A-0A91-40E6-8DE9-BF9F3DD6B042}"/>
              </a:ext>
            </a:extLst>
          </p:cNvPr>
          <p:cNvSpPr txBox="1"/>
          <p:nvPr/>
        </p:nvSpPr>
        <p:spPr>
          <a:xfrm>
            <a:off x="623391" y="1355767"/>
            <a:ext cx="11135471" cy="1200329"/>
          </a:xfrm>
          <a:prstGeom prst="rect">
            <a:avLst/>
          </a:prstGeom>
          <a:noFill/>
        </p:spPr>
        <p:txBody>
          <a:bodyPr wrap="square">
            <a:spAutoFit/>
          </a:bodyPr>
          <a:lstStyle/>
          <a:p>
            <a:r>
              <a:rPr lang="en-IN" sz="2400" dirty="0">
                <a:effectLst/>
                <a:latin typeface="Calibri" panose="020F0502020204030204" pitchFamily="34" charset="0"/>
                <a:ea typeface="Times New Roman" panose="02020603050405020304" pitchFamily="18" charset="0"/>
                <a:cs typeface="Calibri" panose="020F0502020204030204" pitchFamily="34" charset="0"/>
              </a:rPr>
              <a:t>G</a:t>
            </a:r>
            <a:r>
              <a:rPr lang="en-US" sz="2400" dirty="0" err="1">
                <a:effectLst/>
                <a:latin typeface="Calibri" panose="020F0502020204030204" pitchFamily="34" charset="0"/>
                <a:ea typeface="Times New Roman" panose="02020603050405020304" pitchFamily="18" charset="0"/>
              </a:rPr>
              <a:t>eneralized</a:t>
            </a:r>
            <a:r>
              <a:rPr lang="en-US" sz="2400" dirty="0">
                <a:effectLst/>
                <a:latin typeface="Calibri" panose="020F0502020204030204" pitchFamily="34" charset="0"/>
                <a:ea typeface="Times New Roman" panose="02020603050405020304" pitchFamily="18" charset="0"/>
              </a:rPr>
              <a:t> pop operations in the </a:t>
            </a:r>
            <a:r>
              <a:rPr lang="en-US" sz="2400" dirty="0" err="1">
                <a:effectLst/>
                <a:latin typeface="Calibri" panose="020F0502020204030204" pitchFamily="34" charset="0"/>
                <a:ea typeface="Times New Roman" panose="02020603050405020304" pitchFamily="18" charset="0"/>
              </a:rPr>
              <a:t>i</a:t>
            </a:r>
            <a:r>
              <a:rPr lang="en-US" sz="2400" baseline="30000" dirty="0" err="1">
                <a:effectLst/>
                <a:latin typeface="Calibri" panose="020F0502020204030204" pitchFamily="34" charset="0"/>
                <a:ea typeface="Times New Roman" panose="02020603050405020304" pitchFamily="18" charset="0"/>
              </a:rPr>
              <a:t>th</a:t>
            </a:r>
            <a:r>
              <a:rPr lang="en-US" sz="2400" baseline="30000" dirty="0">
                <a:effectLst/>
                <a:latin typeface="Calibri" panose="020F0502020204030204" pitchFamily="34" charset="0"/>
                <a:ea typeface="Times New Roman" panose="02020603050405020304" pitchFamily="18" charset="0"/>
              </a:rPr>
              <a:t> </a:t>
            </a:r>
            <a:r>
              <a:rPr lang="en-US" sz="2400" dirty="0">
                <a:effectLst/>
                <a:latin typeface="Calibri" panose="020F0502020204030204" pitchFamily="34" charset="0"/>
                <a:ea typeface="Times New Roman" panose="02020603050405020304" pitchFamily="18" charset="0"/>
              </a:rPr>
              <a:t>Stack, We should decide about the underflow condition. If the Top of </a:t>
            </a:r>
            <a:r>
              <a:rPr lang="en-US" sz="2400" dirty="0" err="1">
                <a:effectLst/>
                <a:latin typeface="Calibri" panose="020F0502020204030204" pitchFamily="34" charset="0"/>
                <a:ea typeface="Times New Roman" panose="02020603050405020304" pitchFamily="18" charset="0"/>
              </a:rPr>
              <a:t>i</a:t>
            </a:r>
            <a:r>
              <a:rPr lang="en-US" sz="2400" baseline="30000" dirty="0" err="1">
                <a:effectLst/>
                <a:latin typeface="Calibri" panose="020F0502020204030204" pitchFamily="34" charset="0"/>
                <a:ea typeface="Times New Roman" panose="02020603050405020304" pitchFamily="18" charset="0"/>
              </a:rPr>
              <a:t>th</a:t>
            </a:r>
            <a:r>
              <a:rPr lang="en-US" sz="2400" dirty="0">
                <a:effectLst/>
                <a:latin typeface="Calibri" panose="020F0502020204030204" pitchFamily="34" charset="0"/>
                <a:ea typeface="Times New Roman" panose="02020603050405020304" pitchFamily="18" charset="0"/>
              </a:rPr>
              <a:t> stack reaches the initialized Top, this will indicate underflow condition. Underflow occurs at (</a:t>
            </a:r>
            <a:r>
              <a:rPr lang="en-US" sz="2400" dirty="0" err="1">
                <a:effectLst/>
                <a:latin typeface="Calibri" panose="020F0502020204030204" pitchFamily="34" charset="0"/>
                <a:ea typeface="Times New Roman" panose="02020603050405020304" pitchFamily="18" charset="0"/>
              </a:rPr>
              <a:t>i</a:t>
            </a:r>
            <a:r>
              <a:rPr lang="en-US" sz="2400" dirty="0">
                <a:effectLst/>
                <a:latin typeface="Calibri" panose="020F0502020204030204" pitchFamily="34" charset="0"/>
                <a:ea typeface="Times New Roman" panose="02020603050405020304" pitchFamily="18" charset="0"/>
              </a:rPr>
              <a:t>)*N/M -1.</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89896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118</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sp>
        <p:nvSpPr>
          <p:cNvPr id="5" name="TextBox 4">
            <a:extLst>
              <a:ext uri="{FF2B5EF4-FFF2-40B4-BE49-F238E27FC236}">
                <a16:creationId xmlns:a16="http://schemas.microsoft.com/office/drawing/2014/main" id="{427F8CEF-FB45-413E-B05B-3684E2A25705}"/>
              </a:ext>
            </a:extLst>
          </p:cNvPr>
          <p:cNvSpPr txBox="1"/>
          <p:nvPr/>
        </p:nvSpPr>
        <p:spPr>
          <a:xfrm>
            <a:off x="551384" y="1340768"/>
            <a:ext cx="7920880" cy="492122"/>
          </a:xfrm>
          <a:prstGeom prst="rect">
            <a:avLst/>
          </a:prstGeom>
          <a:noFill/>
        </p:spPr>
        <p:txBody>
          <a:bodyPr wrap="square">
            <a:spAutoFit/>
          </a:bodyPr>
          <a:lstStyle/>
          <a:p>
            <a:pPr>
              <a:lnSpc>
                <a:spcPct val="115000"/>
              </a:lnSpc>
            </a:pPr>
            <a:r>
              <a:rPr lang="en-US" sz="2400" b="1" dirty="0">
                <a:effectLst/>
                <a:latin typeface="Calibri" panose="020F0502020204030204" pitchFamily="34" charset="0"/>
                <a:ea typeface="Times New Roman" panose="02020603050405020304" pitchFamily="18" charset="0"/>
                <a:cs typeface="Calibri" panose="020F0502020204030204" pitchFamily="34" charset="0"/>
              </a:rPr>
              <a:t>Advantage of Multiple Stack single array (MSSA)</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7" name="TextBox 6">
            <a:extLst>
              <a:ext uri="{FF2B5EF4-FFF2-40B4-BE49-F238E27FC236}">
                <a16:creationId xmlns:a16="http://schemas.microsoft.com/office/drawing/2014/main" id="{52735B80-A3B8-4497-A440-810A68333517}"/>
              </a:ext>
            </a:extLst>
          </p:cNvPr>
          <p:cNvSpPr txBox="1"/>
          <p:nvPr/>
        </p:nvSpPr>
        <p:spPr>
          <a:xfrm>
            <a:off x="582552" y="1988840"/>
            <a:ext cx="11058063" cy="710707"/>
          </a:xfrm>
          <a:prstGeom prst="rect">
            <a:avLst/>
          </a:prstGeom>
          <a:noFill/>
        </p:spPr>
        <p:txBody>
          <a:bodyPr wrap="square">
            <a:spAutoFit/>
          </a:bodyPr>
          <a:lstStyle/>
          <a:p>
            <a:pPr marL="342900" indent="-342900">
              <a:lnSpc>
                <a:spcPct val="115000"/>
              </a:lnSpc>
              <a:buFont typeface="+mj-lt"/>
              <a:buAutoNum type="arabicPeriod"/>
            </a:pPr>
            <a:r>
              <a:rPr lang="en-US" sz="1800" dirty="0">
                <a:effectLst/>
                <a:latin typeface="Calibri" panose="020F0502020204030204" pitchFamily="34" charset="0"/>
                <a:ea typeface="Times New Roman" panose="02020603050405020304" pitchFamily="18" charset="0"/>
                <a:cs typeface="Calibri" panose="020F0502020204030204" pitchFamily="34" charset="0"/>
              </a:rPr>
              <a:t>Better memory utilization as compared to using single stack.</a:t>
            </a:r>
          </a:p>
          <a:p>
            <a:pPr marL="342900" indent="-342900">
              <a:lnSpc>
                <a:spcPct val="115000"/>
              </a:lnSpc>
              <a:buFont typeface="+mj-lt"/>
              <a:buAutoNum type="arabicPeriod"/>
            </a:pPr>
            <a:r>
              <a:rPr lang="en-US" sz="1800" dirty="0">
                <a:effectLst/>
                <a:latin typeface="Calibri" panose="020F0502020204030204" pitchFamily="34" charset="0"/>
                <a:ea typeface="Times New Roman" panose="02020603050405020304" pitchFamily="18" charset="0"/>
                <a:cs typeface="Calibri" panose="020F0502020204030204" pitchFamily="34" charset="0"/>
              </a:rPr>
              <a:t>Multiple Recursive programs can be designed considering partitioned array with defined boundaries.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9" name="TextBox 8">
            <a:extLst>
              <a:ext uri="{FF2B5EF4-FFF2-40B4-BE49-F238E27FC236}">
                <a16:creationId xmlns:a16="http://schemas.microsoft.com/office/drawing/2014/main" id="{E34C078A-3449-43FB-9C7B-8DC792509DDE}"/>
              </a:ext>
            </a:extLst>
          </p:cNvPr>
          <p:cNvSpPr txBox="1"/>
          <p:nvPr/>
        </p:nvSpPr>
        <p:spPr>
          <a:xfrm>
            <a:off x="551384" y="2855497"/>
            <a:ext cx="8121829" cy="492122"/>
          </a:xfrm>
          <a:prstGeom prst="rect">
            <a:avLst/>
          </a:prstGeom>
          <a:noFill/>
        </p:spPr>
        <p:txBody>
          <a:bodyPr wrap="square">
            <a:spAutoFit/>
          </a:bodyPr>
          <a:lstStyle/>
          <a:p>
            <a:pPr>
              <a:lnSpc>
                <a:spcPct val="115000"/>
              </a:lnSpc>
            </a:pPr>
            <a:r>
              <a:rPr lang="en-US" sz="2400" b="1" dirty="0">
                <a:latin typeface="Calibri" panose="020F0502020204030204" pitchFamily="34" charset="0"/>
                <a:ea typeface="Times New Roman" panose="02020603050405020304" pitchFamily="18" charset="0"/>
                <a:cs typeface="Calibri" panose="020F0502020204030204" pitchFamily="34" charset="0"/>
              </a:rPr>
              <a:t>D</a:t>
            </a:r>
            <a:r>
              <a:rPr lang="en-US" sz="2400" b="1" dirty="0">
                <a:effectLst/>
                <a:latin typeface="Calibri" panose="020F0502020204030204" pitchFamily="34" charset="0"/>
                <a:ea typeface="Times New Roman" panose="02020603050405020304" pitchFamily="18" charset="0"/>
                <a:cs typeface="Calibri" panose="020F0502020204030204" pitchFamily="34" charset="0"/>
              </a:rPr>
              <a:t>rawback of Multiple Stack single Array (MSSA)</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 name="TextBox 10">
            <a:extLst>
              <a:ext uri="{FF2B5EF4-FFF2-40B4-BE49-F238E27FC236}">
                <a16:creationId xmlns:a16="http://schemas.microsoft.com/office/drawing/2014/main" id="{ACED04C3-DDCC-49B6-A0AC-02F326B0E9AF}"/>
              </a:ext>
            </a:extLst>
          </p:cNvPr>
          <p:cNvSpPr txBox="1"/>
          <p:nvPr/>
        </p:nvSpPr>
        <p:spPr>
          <a:xfrm>
            <a:off x="541039" y="3473949"/>
            <a:ext cx="6102626" cy="461665"/>
          </a:xfrm>
          <a:prstGeom prst="rect">
            <a:avLst/>
          </a:prstGeom>
          <a:noFill/>
        </p:spPr>
        <p:txBody>
          <a:bodyPr wrap="square">
            <a:spAutoFit/>
          </a:bodyPr>
          <a:lstStyle/>
          <a:p>
            <a:r>
              <a:rPr lang="en-IN" sz="2400" dirty="0">
                <a:latin typeface="Calibri" panose="020F0502020204030204" pitchFamily="34" charset="0"/>
                <a:cs typeface="Calibri" panose="020F0502020204030204" pitchFamily="34" charset="0"/>
              </a:rPr>
              <a:t>Consider the given situation:</a:t>
            </a:r>
          </a:p>
        </p:txBody>
      </p:sp>
      <p:pic>
        <p:nvPicPr>
          <p:cNvPr id="12" name="Picture 11">
            <a:extLst>
              <a:ext uri="{FF2B5EF4-FFF2-40B4-BE49-F238E27FC236}">
                <a16:creationId xmlns:a16="http://schemas.microsoft.com/office/drawing/2014/main" id="{8F0E6377-D90D-4936-BDA9-6DE94B5D920D}"/>
              </a:ext>
            </a:extLst>
          </p:cNvPr>
          <p:cNvPicPr/>
          <p:nvPr/>
        </p:nvPicPr>
        <p:blipFill>
          <a:blip r:embed="rId3"/>
          <a:stretch>
            <a:fillRect/>
          </a:stretch>
        </p:blipFill>
        <p:spPr bwMode="auto">
          <a:xfrm>
            <a:off x="582552" y="4219224"/>
            <a:ext cx="5184576" cy="129800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AAAAD7CD-CD46-4A2B-B16B-1AD1FA4571F0}"/>
              </a:ext>
            </a:extLst>
          </p:cNvPr>
          <p:cNvSpPr txBox="1"/>
          <p:nvPr/>
        </p:nvSpPr>
        <p:spPr>
          <a:xfrm>
            <a:off x="6424874" y="4219224"/>
            <a:ext cx="5180311" cy="1200329"/>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rPr>
              <a:t>A lot of space is empty in stack1 and stack3. Stack 2 is full as per the given computations. In case we run the Push Algorithm for stack 2, it will result in overflow. Hence MSSA can be referred to as inefficient.</a:t>
            </a:r>
            <a:endParaRPr lang="en-IN" dirty="0"/>
          </a:p>
        </p:txBody>
      </p:sp>
    </p:spTree>
    <p:extLst>
      <p:ext uri="{BB962C8B-B14F-4D97-AF65-F5344CB8AC3E}">
        <p14:creationId xmlns:p14="http://schemas.microsoft.com/office/powerpoint/2010/main" val="4134202597"/>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119</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sp>
        <p:nvSpPr>
          <p:cNvPr id="5" name="TextBox 4">
            <a:extLst>
              <a:ext uri="{FF2B5EF4-FFF2-40B4-BE49-F238E27FC236}">
                <a16:creationId xmlns:a16="http://schemas.microsoft.com/office/drawing/2014/main" id="{C0D35058-AFA6-423F-8AA4-A42EA9D41A64}"/>
              </a:ext>
            </a:extLst>
          </p:cNvPr>
          <p:cNvSpPr txBox="1"/>
          <p:nvPr/>
        </p:nvSpPr>
        <p:spPr>
          <a:xfrm>
            <a:off x="462548" y="1340768"/>
            <a:ext cx="7937708" cy="461665"/>
          </a:xfrm>
          <a:prstGeom prst="rect">
            <a:avLst/>
          </a:prstGeom>
          <a:noFill/>
        </p:spPr>
        <p:txBody>
          <a:bodyPr wrap="square">
            <a:spAutoFit/>
          </a:bodyPr>
          <a:lstStyle/>
          <a:p>
            <a:r>
              <a:rPr lang="en-US" sz="2400" b="1" dirty="0">
                <a:effectLst/>
                <a:latin typeface="Calibri" panose="020F0502020204030204" pitchFamily="34" charset="0"/>
                <a:ea typeface="Times New Roman" panose="02020603050405020304" pitchFamily="18" charset="0"/>
              </a:rPr>
              <a:t>Method 2: Sharing of Array memory by two Stacks</a:t>
            </a:r>
            <a:endParaRPr lang="en-IN" sz="2400" dirty="0"/>
          </a:p>
        </p:txBody>
      </p:sp>
      <p:pic>
        <p:nvPicPr>
          <p:cNvPr id="6" name="Picture 5">
            <a:extLst>
              <a:ext uri="{FF2B5EF4-FFF2-40B4-BE49-F238E27FC236}">
                <a16:creationId xmlns:a16="http://schemas.microsoft.com/office/drawing/2014/main" id="{633352EC-3BDF-4C76-BF78-1B3C21891074}"/>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135560" y="1988840"/>
            <a:ext cx="6768752" cy="165618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064D321F-387E-4CB5-9CBD-2FA1B144C8BA}"/>
              </a:ext>
            </a:extLst>
          </p:cNvPr>
          <p:cNvSpPr txBox="1"/>
          <p:nvPr/>
        </p:nvSpPr>
        <p:spPr>
          <a:xfrm>
            <a:off x="433137" y="3740385"/>
            <a:ext cx="7463064" cy="1732526"/>
          </a:xfrm>
          <a:prstGeom prst="rect">
            <a:avLst/>
          </a:prstGeom>
          <a:noFill/>
        </p:spPr>
        <p:txBody>
          <a:bodyPr wrap="square">
            <a:spAutoFit/>
          </a:bodyPr>
          <a:lstStyle/>
          <a:p>
            <a:pPr marL="342900" lvl="0" indent="-342900" algn="just" fontAlgn="base">
              <a:lnSpc>
                <a:spcPct val="115000"/>
              </a:lnSpc>
              <a:spcAft>
                <a:spcPts val="1000"/>
              </a:spcAft>
              <a:buClr>
                <a:srgbClr val="000000"/>
              </a:buClr>
              <a:buSzPts val="1200"/>
              <a:buFont typeface="Symbol" panose="05050102010706020507" pitchFamily="18" charset="2"/>
              <a:buChar char="-"/>
            </a:pPr>
            <a:r>
              <a:rPr lang="en-US" sz="18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Let there be an array </a:t>
            </a:r>
            <a:r>
              <a:rPr lang="en-US" sz="1800" b="1"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A[N] </a:t>
            </a:r>
            <a:r>
              <a:rPr lang="en-US" sz="18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divided into two stacks </a:t>
            </a:r>
            <a:r>
              <a:rPr lang="en-US" sz="1800" b="1"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Stack A</a:t>
            </a:r>
            <a:r>
              <a:rPr lang="en-US" sz="18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1800" b="1"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Stack B.</a:t>
            </a:r>
            <a:endParaRPr lang="en-IN" sz="16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115000"/>
              </a:lnSpc>
              <a:spcAft>
                <a:spcPts val="1000"/>
              </a:spcAft>
              <a:buClr>
                <a:srgbClr val="000000"/>
              </a:buClr>
              <a:buSzPts val="1200"/>
              <a:buFont typeface="Symbol" panose="05050102010706020507" pitchFamily="18" charset="2"/>
              <a:buChar char="-"/>
            </a:pPr>
            <a:r>
              <a:rPr lang="en-US" sz="1800" b="1"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Stack A </a:t>
            </a:r>
            <a:r>
              <a:rPr lang="en-US" sz="18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expands from left to right, i.e. from 0</a:t>
            </a:r>
            <a:r>
              <a:rPr lang="en-US" sz="1800" u="none" strike="noStrike" baseline="3000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 </a:t>
            </a:r>
            <a:r>
              <a:rPr lang="en-US" sz="18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index onwards.</a:t>
            </a:r>
            <a:endParaRPr lang="en-IN" sz="16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115000"/>
              </a:lnSpc>
              <a:spcAft>
                <a:spcPts val="1000"/>
              </a:spcAft>
              <a:buClr>
                <a:srgbClr val="000000"/>
              </a:buClr>
              <a:buSzPts val="1200"/>
              <a:buFont typeface="Symbol" panose="05050102010706020507" pitchFamily="18" charset="2"/>
              <a:buChar char="-"/>
            </a:pPr>
            <a:r>
              <a:rPr lang="en-US" sz="1800" b="1"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Stack B </a:t>
            </a:r>
            <a:r>
              <a:rPr lang="en-US" sz="18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expands from right to left, i.e, from (N-1)</a:t>
            </a:r>
            <a:r>
              <a:rPr lang="en-US" sz="1800" u="none" strike="noStrike" baseline="3000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a:t>
            </a:r>
            <a:r>
              <a:rPr lang="en-US" sz="18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index to backward.</a:t>
            </a:r>
            <a:endParaRPr lang="en-IN" sz="16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115000"/>
              </a:lnSpc>
              <a:spcAft>
                <a:spcPts val="1000"/>
              </a:spcAft>
              <a:buClr>
                <a:srgbClr val="000000"/>
              </a:buClr>
              <a:buSzPts val="1200"/>
              <a:buFont typeface="Symbol" panose="05050102010706020507" pitchFamily="18" charset="2"/>
              <a:buChar char="-"/>
            </a:pPr>
            <a:r>
              <a:rPr lang="en-US" sz="18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The combined size of both </a:t>
            </a:r>
            <a:r>
              <a:rPr lang="en-US" sz="1800" b="1"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Stack A </a:t>
            </a:r>
            <a:r>
              <a:rPr lang="en-US" sz="18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and </a:t>
            </a:r>
            <a:r>
              <a:rPr lang="en-US" sz="1800" b="1"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Stack B </a:t>
            </a:r>
            <a:r>
              <a:rPr lang="en-US" sz="18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never exceeds N.</a:t>
            </a:r>
            <a:endParaRPr lang="en-IN" sz="16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E91166CB-25D1-4ED1-A9DA-D97AB89385F3}"/>
              </a:ext>
            </a:extLst>
          </p:cNvPr>
          <p:cNvSpPr txBox="1"/>
          <p:nvPr/>
        </p:nvSpPr>
        <p:spPr>
          <a:xfrm>
            <a:off x="462548" y="5444852"/>
            <a:ext cx="7289636" cy="838948"/>
          </a:xfrm>
          <a:prstGeom prst="rect">
            <a:avLst/>
          </a:prstGeom>
          <a:noFill/>
        </p:spPr>
        <p:txBody>
          <a:bodyPr wrap="square">
            <a:spAutoFit/>
          </a:bodyPr>
          <a:lstStyle/>
          <a:p>
            <a:pPr marL="342900" lvl="0" indent="-342900" fontAlgn="base">
              <a:lnSpc>
                <a:spcPct val="115000"/>
              </a:lnSpc>
              <a:spcAft>
                <a:spcPts val="1000"/>
              </a:spcAft>
              <a:buClr>
                <a:srgbClr val="000000"/>
              </a:buClr>
              <a:buSzPts val="1200"/>
              <a:buFont typeface="Symbol" panose="05050102010706020507" pitchFamily="18" charset="2"/>
              <a:buChar char="-"/>
            </a:pPr>
            <a:r>
              <a:rPr lang="en-US"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Both Stacks are full when </a:t>
            </a:r>
            <a:r>
              <a:rPr lang="en-US" sz="1800" u="none" strike="noStrike"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Top</a:t>
            </a:r>
            <a:r>
              <a:rPr lang="en-US" sz="1800" u="none" strike="noStrike" baseline="-25000"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a:t>
            </a:r>
            <a:r>
              <a:rPr lang="en-US" sz="1800" u="none" strike="noStrike" baseline="-250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1800" u="none" strike="noStrike"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Top</a:t>
            </a:r>
            <a:r>
              <a:rPr lang="en-US" sz="1800" u="none" strike="noStrike" baseline="-25000"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B</a:t>
            </a:r>
            <a:r>
              <a:rPr lang="en-US" sz="1800" u="none" strike="noStrike" baseline="-250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1. </a:t>
            </a:r>
            <a:endParaRPr lang="en-IN" sz="16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15000"/>
              </a:lnSpc>
              <a:spcAft>
                <a:spcPts val="1000"/>
              </a:spcAft>
              <a:buClr>
                <a:srgbClr val="000000"/>
              </a:buClr>
              <a:buSzPts val="1200"/>
              <a:buFont typeface="Symbol" panose="05050102010706020507" pitchFamily="18" charset="2"/>
              <a:buChar char="-"/>
            </a:pPr>
            <a:r>
              <a:rPr lang="en-US"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Both Stacks are empty when </a:t>
            </a:r>
            <a:r>
              <a:rPr lang="en-US" sz="1800" u="none" strike="noStrike"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Top</a:t>
            </a:r>
            <a:r>
              <a:rPr lang="en-US" sz="1800" u="none" strike="noStrike" baseline="-25000"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a:t>
            </a:r>
            <a:r>
              <a:rPr lang="en-US" sz="1800" u="none" strike="noStrike" baseline="-250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 1 &amp; </a:t>
            </a:r>
            <a:r>
              <a:rPr lang="en-US" sz="1800" u="none" strike="noStrike"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Top</a:t>
            </a:r>
            <a:r>
              <a:rPr lang="en-US" sz="1800" u="none" strike="noStrike" baseline="-25000"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B</a:t>
            </a:r>
            <a:r>
              <a:rPr lang="en-US" sz="1800" u="none" strike="noStrike" baseline="-250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N.</a:t>
            </a:r>
            <a:endParaRPr lang="en-IN" sz="16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B56535D2-6C3E-4612-8BEC-5795CD6A0810}"/>
              </a:ext>
            </a:extLst>
          </p:cNvPr>
          <p:cNvSpPr txBox="1"/>
          <p:nvPr/>
        </p:nvSpPr>
        <p:spPr>
          <a:xfrm>
            <a:off x="8904312" y="1912605"/>
            <a:ext cx="3024336" cy="2031325"/>
          </a:xfrm>
          <a:prstGeom prst="rect">
            <a:avLst/>
          </a:prstGeom>
          <a:noFill/>
        </p:spPr>
        <p:txBody>
          <a:bodyPr wrap="square">
            <a:spAutoFit/>
          </a:bodyPr>
          <a:lstStyle/>
          <a:p>
            <a:pPr algn="just"/>
            <a:r>
              <a:rPr lang="en-US" sz="1800" b="1" dirty="0">
                <a:effectLst/>
                <a:latin typeface="Calibri" panose="020F0502020204030204" pitchFamily="34" charset="0"/>
                <a:ea typeface="Times New Roman" panose="02020603050405020304" pitchFamily="18" charset="0"/>
              </a:rPr>
              <a:t>NOTE: </a:t>
            </a:r>
            <a:r>
              <a:rPr lang="en-US" sz="1800" dirty="0">
                <a:effectLst/>
                <a:latin typeface="Calibri" panose="020F0502020204030204" pitchFamily="34" charset="0"/>
                <a:ea typeface="Times New Roman" panose="02020603050405020304" pitchFamily="18" charset="0"/>
              </a:rPr>
              <a:t>one stack will start from left and other will start from right. For Push, in the first stack, Top will be incremented.  For Push, in the second stack, Top will be decremented.</a:t>
            </a:r>
            <a:endParaRPr lang="en-IN" dirty="0"/>
          </a:p>
        </p:txBody>
      </p:sp>
    </p:spTree>
    <p:extLst>
      <p:ext uri="{BB962C8B-B14F-4D97-AF65-F5344CB8AC3E}">
        <p14:creationId xmlns:p14="http://schemas.microsoft.com/office/powerpoint/2010/main" val="192700126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8F50-F604-446C-8845-AFE6EC00F4D7}"/>
              </a:ext>
            </a:extLst>
          </p:cNvPr>
          <p:cNvSpPr>
            <a:spLocks noGrp="1"/>
          </p:cNvSpPr>
          <p:nvPr>
            <p:ph type="title"/>
          </p:nvPr>
        </p:nvSpPr>
        <p:spPr/>
        <p:txBody>
          <a:bodyPr/>
          <a:lstStyle/>
          <a:p>
            <a:r>
              <a:rPr lang="en-US" altLang="en-US" dirty="0">
                <a:solidFill>
                  <a:schemeClr val="accent6">
                    <a:lumMod val="75000"/>
                  </a:schemeClr>
                </a:solidFill>
              </a:rPr>
              <a:t>Stack</a:t>
            </a:r>
            <a:r>
              <a:rPr lang="en-US" altLang="en-US" dirty="0">
                <a:ea typeface="Times New Roman" panose="02020603050405020304" pitchFamily="18" charset="0"/>
              </a:rPr>
              <a:t> </a:t>
            </a:r>
            <a:r>
              <a:rPr lang="en-US" altLang="en-US" dirty="0">
                <a:solidFill>
                  <a:schemeClr val="accent6">
                    <a:lumMod val="75000"/>
                  </a:schemeClr>
                </a:solidFill>
              </a:rPr>
              <a:t>Insertion</a:t>
            </a:r>
            <a:r>
              <a:rPr lang="en-US" altLang="en-US" dirty="0">
                <a:ea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8EE8AE4F-0E4A-48F0-92DD-C45235133424}"/>
              </a:ext>
            </a:extLst>
          </p:cNvPr>
          <p:cNvSpPr>
            <a:spLocks noGrp="1"/>
          </p:cNvSpPr>
          <p:nvPr>
            <p:ph idx="1"/>
          </p:nvPr>
        </p:nvSpPr>
        <p:spPr/>
        <p:txBody>
          <a:bodyPr/>
          <a:lstStyle/>
          <a:p>
            <a:pPr algn="just">
              <a:lnSpc>
                <a:spcPct val="115000"/>
              </a:lnSpc>
            </a:pPr>
            <a:r>
              <a:rPr lang="en-US" dirty="0">
                <a:effectLst/>
                <a:ea typeface="Times New Roman" panose="02020603050405020304" pitchFamily="18" charset="0"/>
                <a:cs typeface="Calibri" panose="020F0502020204030204" pitchFamily="34" charset="0"/>
              </a:rPr>
              <a:t>Every time we have to insert an item in the stack, we must update the Top index. </a:t>
            </a:r>
            <a:endParaRPr lang="en-IN" dirty="0">
              <a:effectLst/>
              <a:ea typeface="Times New Roman" panose="02020603050405020304" pitchFamily="18" charset="0"/>
              <a:cs typeface="Times New Roman" panose="02020603050405020304" pitchFamily="18" charset="0"/>
            </a:endParaRPr>
          </a:p>
          <a:p>
            <a:pPr algn="just">
              <a:lnSpc>
                <a:spcPct val="115000"/>
              </a:lnSpc>
            </a:pPr>
            <a:r>
              <a:rPr lang="en-US" dirty="0">
                <a:effectLst/>
                <a:ea typeface="Times New Roman" panose="02020603050405020304" pitchFamily="18" charset="0"/>
                <a:cs typeface="Calibri" panose="020F0502020204030204" pitchFamily="34" charset="0"/>
              </a:rPr>
              <a:t>We usually fix the Stack size (</a:t>
            </a:r>
            <a:r>
              <a:rPr lang="en-US" dirty="0" err="1">
                <a:effectLst/>
                <a:ea typeface="Times New Roman" panose="02020603050405020304" pitchFamily="18" charset="0"/>
                <a:cs typeface="Calibri" panose="020F0502020204030204" pitchFamily="34" charset="0"/>
              </a:rPr>
              <a:t>MaxSize</a:t>
            </a:r>
            <a:r>
              <a:rPr lang="en-US" dirty="0">
                <a:effectLst/>
                <a:ea typeface="Times New Roman" panose="02020603050405020304" pitchFamily="18" charset="0"/>
                <a:cs typeface="Calibri" panose="020F0502020204030204" pitchFamily="34" charset="0"/>
              </a:rPr>
              <a:t> e.g.) in array implementation. </a:t>
            </a:r>
            <a:endParaRPr lang="en-IN" dirty="0">
              <a:effectLst/>
              <a:ea typeface="Times New Roman" panose="02020603050405020304" pitchFamily="18" charset="0"/>
              <a:cs typeface="Times New Roman" panose="02020603050405020304" pitchFamily="18" charset="0"/>
            </a:endParaRPr>
          </a:p>
          <a:p>
            <a:pPr algn="just">
              <a:lnSpc>
                <a:spcPct val="115000"/>
              </a:lnSpc>
            </a:pPr>
            <a:r>
              <a:rPr lang="en-US" dirty="0">
                <a:effectLst/>
                <a:ea typeface="Times New Roman" panose="02020603050405020304" pitchFamily="18" charset="0"/>
                <a:cs typeface="Calibri" panose="020F0502020204030204" pitchFamily="34" charset="0"/>
              </a:rPr>
              <a:t>If Top has reached the </a:t>
            </a:r>
            <a:r>
              <a:rPr lang="en-US" dirty="0" err="1">
                <a:effectLst/>
                <a:ea typeface="Times New Roman" panose="02020603050405020304" pitchFamily="18" charset="0"/>
                <a:cs typeface="Calibri" panose="020F0502020204030204" pitchFamily="34" charset="0"/>
              </a:rPr>
              <a:t>MaxSize</a:t>
            </a:r>
            <a:r>
              <a:rPr lang="en-US" dirty="0">
                <a:effectLst/>
                <a:ea typeface="Times New Roman" panose="02020603050405020304" pitchFamily="18" charset="0"/>
                <a:cs typeface="Calibri" panose="020F0502020204030204" pitchFamily="34" charset="0"/>
              </a:rPr>
              <a:t> – 1 index, i.e. the maximum possible index, further insertion will not be possible. We throw an exception </a:t>
            </a:r>
            <a:r>
              <a:rPr lang="en-US" b="1" dirty="0">
                <a:effectLst/>
                <a:ea typeface="Times New Roman" panose="02020603050405020304" pitchFamily="18" charset="0"/>
                <a:cs typeface="Calibri" panose="020F0502020204030204" pitchFamily="34" charset="0"/>
              </a:rPr>
              <a:t>“overflow”</a:t>
            </a:r>
            <a:r>
              <a:rPr lang="en-US" dirty="0">
                <a:effectLst/>
                <a:ea typeface="Times New Roman" panose="02020603050405020304" pitchFamily="18" charset="0"/>
                <a:cs typeface="Calibri" panose="020F0502020204030204" pitchFamily="34" charset="0"/>
              </a:rPr>
              <a:t> in this case. </a:t>
            </a:r>
            <a:endParaRPr lang="en-IN" dirty="0">
              <a:effectLst/>
              <a:ea typeface="Times New Roman" panose="02020603050405020304" pitchFamily="18" charset="0"/>
              <a:cs typeface="Times New Roman" panose="02020603050405020304" pitchFamily="18" charset="0"/>
            </a:endParaRPr>
          </a:p>
          <a:p>
            <a:pPr marL="0" indent="0" algn="just">
              <a:lnSpc>
                <a:spcPct val="115000"/>
              </a:lnSpc>
              <a:buNone/>
            </a:pPr>
            <a:endParaRPr lang="en-IN" dirty="0">
              <a:effectLst/>
              <a:ea typeface="Times New Roman" panose="02020603050405020304" pitchFamily="18" charset="0"/>
              <a:cs typeface="Times New Roman" panose="02020603050405020304" pitchFamily="18" charset="0"/>
            </a:endParaRPr>
          </a:p>
          <a:p>
            <a:pPr algn="just">
              <a:lnSpc>
                <a:spcPct val="115000"/>
              </a:lnSpc>
            </a:pPr>
            <a:r>
              <a:rPr lang="en-US" b="1" i="1" dirty="0">
                <a:effectLst/>
                <a:ea typeface="Times New Roman" panose="02020603050405020304" pitchFamily="18" charset="0"/>
                <a:cs typeface="Calibri" panose="020F0502020204030204" pitchFamily="34" charset="0"/>
              </a:rPr>
              <a:t>Overflow:</a:t>
            </a:r>
            <a:r>
              <a:rPr lang="en-US" i="1" dirty="0">
                <a:effectLst/>
                <a:ea typeface="Times New Roman" panose="02020603050405020304" pitchFamily="18" charset="0"/>
                <a:cs typeface="Calibri" panose="020F0502020204030204" pitchFamily="34" charset="0"/>
              </a:rPr>
              <a:t> Consider a bucket where water is filled completely. If we pour more water in it, the water will overflow. Similarly, an attempt to insert an element in the full stack leads to the condition of overflow.</a:t>
            </a:r>
            <a:endParaRPr lang="en-IN" dirty="0">
              <a:effectLst/>
              <a:ea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BEA84A6C-9946-4608-A58C-6110A21B9100}"/>
              </a:ext>
            </a:extLst>
          </p:cNvPr>
          <p:cNvSpPr>
            <a:spLocks noGrp="1"/>
          </p:cNvSpPr>
          <p:nvPr>
            <p:ph type="sldNum" sz="quarter" idx="10"/>
          </p:nvPr>
        </p:nvSpPr>
        <p:spPr/>
        <p:txBody>
          <a:bodyPr/>
          <a:lstStyle/>
          <a:p>
            <a:pPr>
              <a:defRPr/>
            </a:pPr>
            <a:fld id="{ABFF5F4A-8FC7-419E-B94C-CDDC8DE310AE}" type="slidenum">
              <a:rPr lang="en-US" altLang="en-US" smtClean="0"/>
              <a:pPr>
                <a:defRPr/>
              </a:pPr>
              <a:t>12</a:t>
            </a:fld>
            <a:endParaRPr lang="en-US" altLang="en-US"/>
          </a:p>
        </p:txBody>
      </p:sp>
    </p:spTree>
    <p:extLst>
      <p:ext uri="{BB962C8B-B14F-4D97-AF65-F5344CB8AC3E}">
        <p14:creationId xmlns:p14="http://schemas.microsoft.com/office/powerpoint/2010/main" val="208851251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120</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pic>
        <p:nvPicPr>
          <p:cNvPr id="4" name="Picture 3">
            <a:extLst>
              <a:ext uri="{FF2B5EF4-FFF2-40B4-BE49-F238E27FC236}">
                <a16:creationId xmlns:a16="http://schemas.microsoft.com/office/drawing/2014/main" id="{93E2E74B-963F-40CA-ACD6-DCB78998EA63}"/>
              </a:ext>
            </a:extLst>
          </p:cNvPr>
          <p:cNvPicPr>
            <a:picLocks noChangeAspect="1"/>
          </p:cNvPicPr>
          <p:nvPr/>
        </p:nvPicPr>
        <p:blipFill>
          <a:blip r:embed="rId3"/>
          <a:stretch>
            <a:fillRect/>
          </a:stretch>
        </p:blipFill>
        <p:spPr>
          <a:xfrm>
            <a:off x="446117" y="1268760"/>
            <a:ext cx="4713779" cy="2952328"/>
          </a:xfrm>
          <a:prstGeom prst="rect">
            <a:avLst/>
          </a:prstGeom>
        </p:spPr>
      </p:pic>
      <p:pic>
        <p:nvPicPr>
          <p:cNvPr id="6" name="Picture 5">
            <a:extLst>
              <a:ext uri="{FF2B5EF4-FFF2-40B4-BE49-F238E27FC236}">
                <a16:creationId xmlns:a16="http://schemas.microsoft.com/office/drawing/2014/main" id="{2397D5B2-B159-4A70-833C-82F7499D2C5F}"/>
              </a:ext>
            </a:extLst>
          </p:cNvPr>
          <p:cNvPicPr>
            <a:picLocks noChangeAspect="1"/>
          </p:cNvPicPr>
          <p:nvPr/>
        </p:nvPicPr>
        <p:blipFill>
          <a:blip r:embed="rId4"/>
          <a:stretch>
            <a:fillRect/>
          </a:stretch>
        </p:blipFill>
        <p:spPr>
          <a:xfrm>
            <a:off x="5159896" y="1133475"/>
            <a:ext cx="6579157" cy="4095725"/>
          </a:xfrm>
          <a:prstGeom prst="rect">
            <a:avLst/>
          </a:prstGeom>
        </p:spPr>
      </p:pic>
    </p:spTree>
    <p:extLst>
      <p:ext uri="{BB962C8B-B14F-4D97-AF65-F5344CB8AC3E}">
        <p14:creationId xmlns:p14="http://schemas.microsoft.com/office/powerpoint/2010/main" val="1366675911"/>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121</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pic>
        <p:nvPicPr>
          <p:cNvPr id="4" name="Picture 3">
            <a:extLst>
              <a:ext uri="{FF2B5EF4-FFF2-40B4-BE49-F238E27FC236}">
                <a16:creationId xmlns:a16="http://schemas.microsoft.com/office/drawing/2014/main" id="{1D6BD368-5E9C-464F-90F0-E36C96BD6BDC}"/>
              </a:ext>
            </a:extLst>
          </p:cNvPr>
          <p:cNvPicPr>
            <a:picLocks noChangeAspect="1"/>
          </p:cNvPicPr>
          <p:nvPr/>
        </p:nvPicPr>
        <p:blipFill>
          <a:blip r:embed="rId3"/>
          <a:stretch>
            <a:fillRect/>
          </a:stretch>
        </p:blipFill>
        <p:spPr>
          <a:xfrm>
            <a:off x="417991" y="1196752"/>
            <a:ext cx="5743575" cy="4536504"/>
          </a:xfrm>
          <a:prstGeom prst="rect">
            <a:avLst/>
          </a:prstGeom>
        </p:spPr>
      </p:pic>
      <p:pic>
        <p:nvPicPr>
          <p:cNvPr id="6" name="Picture 5">
            <a:extLst>
              <a:ext uri="{FF2B5EF4-FFF2-40B4-BE49-F238E27FC236}">
                <a16:creationId xmlns:a16="http://schemas.microsoft.com/office/drawing/2014/main" id="{C2C2EB87-DD36-442A-A156-DCC755CC3F1E}"/>
              </a:ext>
            </a:extLst>
          </p:cNvPr>
          <p:cNvPicPr>
            <a:picLocks noChangeAspect="1"/>
          </p:cNvPicPr>
          <p:nvPr/>
        </p:nvPicPr>
        <p:blipFill>
          <a:blip r:embed="rId4"/>
          <a:stretch>
            <a:fillRect/>
          </a:stretch>
        </p:blipFill>
        <p:spPr>
          <a:xfrm>
            <a:off x="6096000" y="1196752"/>
            <a:ext cx="5743575" cy="4536504"/>
          </a:xfrm>
          <a:prstGeom prst="rect">
            <a:avLst/>
          </a:prstGeom>
        </p:spPr>
      </p:pic>
    </p:spTree>
    <p:extLst>
      <p:ext uri="{BB962C8B-B14F-4D97-AF65-F5344CB8AC3E}">
        <p14:creationId xmlns:p14="http://schemas.microsoft.com/office/powerpoint/2010/main" val="3414629901"/>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122</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b="1" dirty="0">
                <a:effectLst/>
                <a:latin typeface="Calibri" panose="020F0502020204030204" pitchFamily="34" charset="0"/>
                <a:ea typeface="Times New Roman" panose="02020603050405020304" pitchFamily="18" charset="0"/>
              </a:rPr>
              <a:t>Implementing multiple Stacks in a single Array</a:t>
            </a:r>
            <a:endParaRPr lang="en-IN" altLang="en-US" sz="5400" dirty="0"/>
          </a:p>
        </p:txBody>
      </p:sp>
      <p:pic>
        <p:nvPicPr>
          <p:cNvPr id="4" name="Picture 3">
            <a:extLst>
              <a:ext uri="{FF2B5EF4-FFF2-40B4-BE49-F238E27FC236}">
                <a16:creationId xmlns:a16="http://schemas.microsoft.com/office/drawing/2014/main" id="{BCD79CDC-8C98-46D7-8848-D018875DA99F}"/>
              </a:ext>
            </a:extLst>
          </p:cNvPr>
          <p:cNvPicPr>
            <a:picLocks noChangeAspect="1"/>
          </p:cNvPicPr>
          <p:nvPr/>
        </p:nvPicPr>
        <p:blipFill>
          <a:blip r:embed="rId3"/>
          <a:stretch>
            <a:fillRect/>
          </a:stretch>
        </p:blipFill>
        <p:spPr>
          <a:xfrm>
            <a:off x="767408" y="1124744"/>
            <a:ext cx="8567092" cy="4536504"/>
          </a:xfrm>
          <a:prstGeom prst="rect">
            <a:avLst/>
          </a:prstGeom>
        </p:spPr>
      </p:pic>
    </p:spTree>
    <p:extLst>
      <p:ext uri="{BB962C8B-B14F-4D97-AF65-F5344CB8AC3E}">
        <p14:creationId xmlns:p14="http://schemas.microsoft.com/office/powerpoint/2010/main" val="4249718204"/>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BCBFA40-D794-4967-85D7-FA0C32CDE7AF}" type="slidenum">
              <a:rPr lang="en-US" altLang="en-US" sz="1200">
                <a:solidFill>
                  <a:schemeClr val="bg1"/>
                </a:solidFill>
              </a:rPr>
              <a:pPr>
                <a:spcBef>
                  <a:spcPct val="0"/>
                </a:spcBef>
                <a:buClrTx/>
                <a:buFontTx/>
                <a:buNone/>
              </a:pPr>
              <a:t>123</a:t>
            </a:fld>
            <a:endParaRPr lang="en-US" altLang="en-US" sz="1200">
              <a:solidFill>
                <a:schemeClr val="bg1"/>
              </a:solidFill>
            </a:endParaRPr>
          </a:p>
        </p:txBody>
      </p:sp>
      <p:sp>
        <p:nvSpPr>
          <p:cNvPr id="24580" name="Content Placeholder 2"/>
          <p:cNvSpPr>
            <a:spLocks noGrp="1"/>
          </p:cNvSpPr>
          <p:nvPr>
            <p:ph idx="1"/>
          </p:nvPr>
        </p:nvSpPr>
        <p:spPr>
          <a:xfrm>
            <a:off x="1473200" y="1282700"/>
            <a:ext cx="8915400" cy="4881563"/>
          </a:xfrm>
        </p:spPr>
        <p:txBody>
          <a:bodyPr/>
          <a:lstStyle/>
          <a:p>
            <a:pPr eaLnBrk="1" hangingPunct="1">
              <a:spcBef>
                <a:spcPts val="100"/>
              </a:spcBef>
              <a:buFont typeface="Wingdings" panose="05000000000000000000" pitchFamily="2" charset="2"/>
              <a:buChar char="§"/>
            </a:pPr>
            <a:endParaRPr lang="en-US" altLang="en-US" sz="1600" b="1"/>
          </a:p>
        </p:txBody>
      </p:sp>
      <p:sp>
        <p:nvSpPr>
          <p:cNvPr id="2" name="Title 1"/>
          <p:cNvSpPr>
            <a:spLocks noGrp="1"/>
          </p:cNvSpPr>
          <p:nvPr>
            <p:ph type="title"/>
          </p:nvPr>
        </p:nvSpPr>
        <p:spPr>
          <a:effectLst/>
        </p:spPr>
        <p:txBody>
          <a:bodyPr/>
          <a:lstStyle/>
          <a:p>
            <a:r>
              <a:rPr lang="en-US" altLang="en-US" dirty="0">
                <a:solidFill>
                  <a:schemeClr val="accent6">
                    <a:lumMod val="75000"/>
                  </a:schemeClr>
                </a:solidFill>
              </a:rPr>
              <a:t>Can you answer these questions?</a:t>
            </a:r>
            <a:endParaRPr lang="en-US" dirty="0">
              <a:solidFill>
                <a:schemeClr val="accent6">
                  <a:lumMod val="7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965A-95B4-4A2E-B6FD-6341015AE4FB}"/>
              </a:ext>
            </a:extLst>
          </p:cNvPr>
          <p:cNvSpPr>
            <a:spLocks noGrp="1"/>
          </p:cNvSpPr>
          <p:nvPr>
            <p:ph type="title"/>
          </p:nvPr>
        </p:nvSpPr>
        <p:spPr/>
        <p:txBody>
          <a:bodyPr/>
          <a:lstStyle/>
          <a:p>
            <a:r>
              <a:rPr lang="en-US" altLang="en-US" dirty="0">
                <a:solidFill>
                  <a:schemeClr val="accent6">
                    <a:lumMod val="75000"/>
                  </a:schemeClr>
                </a:solidFill>
              </a:rPr>
              <a:t>Stack</a:t>
            </a:r>
            <a:r>
              <a:rPr lang="en-US" altLang="en-US" dirty="0">
                <a:ea typeface="Times New Roman" panose="02020603050405020304" pitchFamily="18" charset="0"/>
              </a:rPr>
              <a:t> </a:t>
            </a:r>
            <a:r>
              <a:rPr lang="en-US" altLang="en-US" dirty="0">
                <a:solidFill>
                  <a:schemeClr val="accent6">
                    <a:lumMod val="75000"/>
                  </a:schemeClr>
                </a:solidFill>
              </a:rPr>
              <a:t>Insertion</a:t>
            </a:r>
            <a:r>
              <a:rPr lang="en-US" altLang="en-US" dirty="0">
                <a:ea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D4CAA332-8256-4FE5-BF3B-47E05A20A86E}"/>
              </a:ext>
            </a:extLst>
          </p:cNvPr>
          <p:cNvSpPr>
            <a:spLocks noGrp="1"/>
          </p:cNvSpPr>
          <p:nvPr>
            <p:ph idx="1"/>
          </p:nvPr>
        </p:nvSpPr>
        <p:spPr/>
        <p:txBody>
          <a:bodyPr/>
          <a:lstStyle/>
          <a:p>
            <a:pPr>
              <a:lnSpc>
                <a:spcPct val="115000"/>
              </a:lnSpc>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ALGORITHM Push (S, item)</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	Input:</a:t>
            </a:r>
            <a:r>
              <a:rPr lang="en-US" sz="1800" dirty="0">
                <a:effectLst/>
                <a:latin typeface="Calibri" panose="020F0502020204030204" pitchFamily="34" charset="0"/>
                <a:ea typeface="Times New Roman" panose="02020603050405020304" pitchFamily="18" charset="0"/>
                <a:cs typeface="Calibri" panose="020F0502020204030204" pitchFamily="34" charset="0"/>
              </a:rPr>
              <a:t> Stack S, data value ‘item’ to be inserted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	Output: </a:t>
            </a:r>
            <a:r>
              <a:rPr lang="en-US" sz="1800" dirty="0">
                <a:effectLst/>
                <a:latin typeface="Calibri" panose="020F0502020204030204" pitchFamily="34" charset="0"/>
                <a:ea typeface="Times New Roman" panose="02020603050405020304" pitchFamily="18" charset="0"/>
                <a:cs typeface="Calibri" panose="020F0502020204030204" pitchFamily="34" charset="0"/>
              </a:rPr>
              <a:t>True or False based on emptiness</a:t>
            </a:r>
          </a:p>
          <a:p>
            <a:pPr marL="0" indent="0">
              <a:buNone/>
            </a:pPr>
            <a:r>
              <a:rPr lang="en-US" sz="1800" b="1" dirty="0">
                <a:effectLst/>
                <a:latin typeface="Calibri" panose="020F0502020204030204" pitchFamily="34" charset="0"/>
                <a:ea typeface="Times New Roman" panose="02020603050405020304" pitchFamily="18" charset="0"/>
              </a:rPr>
              <a:t>BEGIN : </a:t>
            </a:r>
          </a:p>
          <a:p>
            <a:pPr marL="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IF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S.Top</a:t>
            </a:r>
            <a:r>
              <a:rPr lang="en-US" sz="1800" dirty="0">
                <a:effectLst/>
                <a:latin typeface="Calibri" panose="020F0502020204030204" pitchFamily="34" charset="0"/>
                <a:ea typeface="Times New Roman" panose="02020603050405020304" pitchFamily="18" charset="0"/>
                <a:cs typeface="Calibri" panose="020F0502020204030204" pitchFamily="34" charset="0"/>
              </a:rPr>
              <a:t> ==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MaxSize</a:t>
            </a:r>
            <a:r>
              <a:rPr lang="en-US" sz="1800" dirty="0">
                <a:effectLst/>
                <a:latin typeface="Calibri" panose="020F0502020204030204" pitchFamily="34" charset="0"/>
                <a:ea typeface="Times New Roman" panose="02020603050405020304" pitchFamily="18" charset="0"/>
                <a:cs typeface="Calibri" panose="020F0502020204030204" pitchFamily="34" charset="0"/>
              </a:rPr>
              <a:t> – 1</a:t>
            </a:r>
            <a:r>
              <a:rPr lang="en-US" sz="1800" b="1"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THEN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WRITE(“Stack Overflows”)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	EXIT(1)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rPr>
              <a:t>ELSE</a:t>
            </a:r>
            <a:endParaRPr lang="en-US" sz="1800" b="1" dirty="0">
              <a:latin typeface="Calibri" panose="020F0502020204030204" pitchFamily="34" charset="0"/>
              <a:ea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S.Top</a:t>
            </a:r>
            <a:r>
              <a:rPr lang="en-US" sz="1800" dirty="0">
                <a:effectLst/>
                <a:latin typeface="Calibri" panose="020F0502020204030204" pitchFamily="34" charset="0"/>
                <a:ea typeface="Times New Roman" panose="02020603050405020304" pitchFamily="18" charset="0"/>
                <a:cs typeface="Calibri" panose="020F0502020204030204" pitchFamily="34" charset="0"/>
              </a:rPr>
              <a:t> =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S.Top</a:t>
            </a:r>
            <a:r>
              <a:rPr lang="en-US" sz="1800" dirty="0">
                <a:effectLst/>
                <a:latin typeface="Calibri" panose="020F0502020204030204" pitchFamily="34" charset="0"/>
                <a:ea typeface="Times New Roman" panose="02020603050405020304" pitchFamily="18" charset="0"/>
                <a:cs typeface="Calibri" panose="020F0502020204030204" pitchFamily="34" charset="0"/>
              </a:rPr>
              <a:t> + 1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S.Data</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S.Top</a:t>
            </a:r>
            <a:r>
              <a:rPr lang="en-US" sz="1800" dirty="0">
                <a:effectLst/>
                <a:latin typeface="Calibri" panose="020F0502020204030204" pitchFamily="34" charset="0"/>
                <a:ea typeface="Times New Roman" panose="02020603050405020304" pitchFamily="18" charset="0"/>
                <a:cs typeface="Calibri" panose="020F0502020204030204" pitchFamily="34" charset="0"/>
              </a:rPr>
              <a:t>] = item</a:t>
            </a:r>
          </a:p>
          <a:p>
            <a:pPr marL="0" indent="0">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END;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1800" b="1" i="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Exit()</a:t>
            </a:r>
            <a:r>
              <a:rPr lang="en-US" sz="1800" i="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is a function that is used to terminate the program. Parameter in the function can be 1,0 or any positive value. The value 0 indicates the normal termination and 1 indicates the termination under exceptional circumstances.</a:t>
            </a:r>
            <a:endPar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236CFE48-FD82-4ECD-A9E7-FC9112F3C731}"/>
              </a:ext>
            </a:extLst>
          </p:cNvPr>
          <p:cNvSpPr>
            <a:spLocks noGrp="1"/>
          </p:cNvSpPr>
          <p:nvPr>
            <p:ph type="sldNum" sz="quarter" idx="10"/>
          </p:nvPr>
        </p:nvSpPr>
        <p:spPr/>
        <p:txBody>
          <a:bodyPr/>
          <a:lstStyle/>
          <a:p>
            <a:pPr>
              <a:defRPr/>
            </a:pPr>
            <a:fld id="{ABFF5F4A-8FC7-419E-B94C-CDDC8DE310AE}" type="slidenum">
              <a:rPr lang="en-US" altLang="en-US" smtClean="0"/>
              <a:pPr>
                <a:defRPr/>
              </a:pPr>
              <a:t>13</a:t>
            </a:fld>
            <a:endParaRPr lang="en-US" altLang="en-US"/>
          </a:p>
        </p:txBody>
      </p:sp>
      <p:sp>
        <p:nvSpPr>
          <p:cNvPr id="8" name="AutoShape 2">
            <a:extLst>
              <a:ext uri="{FF2B5EF4-FFF2-40B4-BE49-F238E27FC236}">
                <a16:creationId xmlns:a16="http://schemas.microsoft.com/office/drawing/2014/main" id="{2953F290-FD6A-4885-A79F-72FB8BA97BA3}"/>
              </a:ext>
            </a:extLst>
          </p:cNvPr>
          <p:cNvSpPr/>
          <p:nvPr/>
        </p:nvSpPr>
        <p:spPr bwMode="auto">
          <a:xfrm>
            <a:off x="4191000" y="2819400"/>
            <a:ext cx="76200" cy="533400"/>
          </a:xfrm>
          <a:prstGeom prst="rightBrace">
            <a:avLst>
              <a:gd name="adj1" fmla="val 25000"/>
              <a:gd name="adj2" fmla="val 50000"/>
            </a:avLst>
          </a:prstGeom>
          <a:noFill/>
          <a:ln w="19050">
            <a:solidFill>
              <a:schemeClr val="accent1">
                <a:lumMod val="60000"/>
                <a:lumOff val="40000"/>
              </a:schemeClr>
            </a:solidFill>
            <a:prstDash val="solid"/>
            <a:round/>
            <a:headEnd/>
            <a:tailEnd/>
          </a:ln>
          <a:effectLst/>
          <a:extLst>
            <a:ext uri="{909E8E84-426E-40DD-AFC4-6F175D3DCCD1}">
              <a14:hiddenFill xmlns:a14="http://schemas.microsoft.com/office/drawing/2010/main">
                <a:solidFill>
                  <a:schemeClr val="accent5">
                    <a:lumMod val="100000"/>
                    <a:lumOff val="0"/>
                  </a:schemeClr>
                </a:solidFill>
              </a14:hiddenFill>
            </a:ext>
            <a:ext uri="{AF507438-7753-43E0-B8FC-AC1667EBCBE1}">
              <a14:hiddenEffects xmlns:a14="http://schemas.microsoft.com/office/drawing/2010/main">
                <a:effectLst>
                  <a:outerShdw dist="28398" dir="3806097" algn="ctr" rotWithShape="0">
                    <a:schemeClr val="accent5">
                      <a:lumMod val="50000"/>
                      <a:lumOff val="0"/>
                      <a:alpha val="50000"/>
                    </a:schemeClr>
                  </a:outerShdw>
                </a:effectLst>
              </a14:hiddenEffects>
            </a:ext>
          </a:extLst>
        </p:spPr>
        <p:txBody>
          <a:bodyPr rot="0" vert="horz" wrap="square" lIns="91440" tIns="45720" rIns="91440" bIns="45720" anchor="t" anchorCtr="0" upright="1"/>
          <a:lstStyle/>
          <a:p>
            <a:endParaRPr lang="en-IN"/>
          </a:p>
        </p:txBody>
      </p:sp>
      <p:sp>
        <p:nvSpPr>
          <p:cNvPr id="10" name="Text Box 5">
            <a:extLst>
              <a:ext uri="{FF2B5EF4-FFF2-40B4-BE49-F238E27FC236}">
                <a16:creationId xmlns:a16="http://schemas.microsoft.com/office/drawing/2014/main" id="{9A0DC754-778A-4B91-B2F2-156A9934BBC0}"/>
              </a:ext>
            </a:extLst>
          </p:cNvPr>
          <p:cNvSpPr txBox="1">
            <a:spLocks noChangeArrowheads="1"/>
          </p:cNvSpPr>
          <p:nvPr/>
        </p:nvSpPr>
        <p:spPr bwMode="auto">
          <a:xfrm>
            <a:off x="4572000" y="2926080"/>
            <a:ext cx="3048000" cy="320040"/>
          </a:xfrm>
          <a:prstGeom prst="rect">
            <a:avLst/>
          </a:prstGeom>
          <a:solidFill>
            <a:schemeClr val="accent1">
              <a:lumMod val="75000"/>
              <a:lumOff val="0"/>
            </a:schemeClr>
          </a:solidFill>
          <a:ln w="9525">
            <a:solidFill>
              <a:srgbClr val="000000"/>
            </a:solidFill>
            <a:miter lim="800000"/>
            <a:headEnd/>
            <a:tailEnd/>
          </a:ln>
        </p:spPr>
        <p:txBody>
          <a:bodyPr rot="0" vert="horz" wrap="square" lIns="91440" tIns="45720" rIns="91440" bIns="45720" anchor="t" anchorCtr="0" upright="1"/>
          <a:lstStyle/>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If no more insertion possible. </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 Box 5">
            <a:extLst>
              <a:ext uri="{FF2B5EF4-FFF2-40B4-BE49-F238E27FC236}">
                <a16:creationId xmlns:a16="http://schemas.microsoft.com/office/drawing/2014/main" id="{AEA51EA6-203A-4840-91AA-E66A115E5340}"/>
              </a:ext>
            </a:extLst>
          </p:cNvPr>
          <p:cNvSpPr txBox="1">
            <a:spLocks noChangeArrowheads="1"/>
          </p:cNvSpPr>
          <p:nvPr/>
        </p:nvSpPr>
        <p:spPr bwMode="auto">
          <a:xfrm>
            <a:off x="4572000" y="4176871"/>
            <a:ext cx="3067050" cy="528320"/>
          </a:xfrm>
          <a:prstGeom prst="rect">
            <a:avLst/>
          </a:prstGeom>
          <a:solidFill>
            <a:schemeClr val="accent1">
              <a:lumMod val="75000"/>
              <a:lumOff val="0"/>
            </a:schemeClr>
          </a:solidFill>
          <a:ln w="9525">
            <a:solidFill>
              <a:srgbClr val="000000"/>
            </a:solidFill>
            <a:miter lim="800000"/>
            <a:headEnd/>
            <a:tailEnd/>
          </a:ln>
        </p:spPr>
        <p:txBody>
          <a:bodyPr rot="0" vert="horz" wrap="square" lIns="91440" tIns="45720" rIns="91440" bIns="45720" anchor="t" anchorCtr="0" upright="1"/>
          <a:lstStyle/>
          <a:p>
            <a:r>
              <a:rPr lang="en-US" sz="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Increment in Top index by 1. </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Insert the data item at the Top index of Stack.</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AutoShape 2">
            <a:extLst>
              <a:ext uri="{FF2B5EF4-FFF2-40B4-BE49-F238E27FC236}">
                <a16:creationId xmlns:a16="http://schemas.microsoft.com/office/drawing/2014/main" id="{293AFBE2-C239-4010-8A52-C5EB5E553759}"/>
              </a:ext>
            </a:extLst>
          </p:cNvPr>
          <p:cNvSpPr/>
          <p:nvPr/>
        </p:nvSpPr>
        <p:spPr bwMode="auto">
          <a:xfrm>
            <a:off x="4114800" y="4171791"/>
            <a:ext cx="76200" cy="533400"/>
          </a:xfrm>
          <a:prstGeom prst="rightBrace">
            <a:avLst>
              <a:gd name="adj1" fmla="val 25000"/>
              <a:gd name="adj2" fmla="val 50000"/>
            </a:avLst>
          </a:prstGeom>
          <a:noFill/>
          <a:ln w="19050">
            <a:solidFill>
              <a:schemeClr val="accent1">
                <a:lumMod val="60000"/>
                <a:lumOff val="40000"/>
              </a:schemeClr>
            </a:solidFill>
            <a:prstDash val="solid"/>
            <a:round/>
            <a:headEnd/>
            <a:tailEnd/>
          </a:ln>
          <a:effectLst/>
          <a:extLst>
            <a:ext uri="{909E8E84-426E-40DD-AFC4-6F175D3DCCD1}">
              <a14:hiddenFill xmlns:a14="http://schemas.microsoft.com/office/drawing/2010/main">
                <a:solidFill>
                  <a:schemeClr val="accent5">
                    <a:lumMod val="100000"/>
                    <a:lumOff val="0"/>
                  </a:schemeClr>
                </a:solidFill>
              </a14:hiddenFill>
            </a:ext>
            <a:ext uri="{AF507438-7753-43E0-B8FC-AC1667EBCBE1}">
              <a14:hiddenEffects xmlns:a14="http://schemas.microsoft.com/office/drawing/2010/main">
                <a:effectLst>
                  <a:outerShdw dist="28398" dir="3806097" algn="ctr" rotWithShape="0">
                    <a:schemeClr val="accent5">
                      <a:lumMod val="50000"/>
                      <a:lumOff val="0"/>
                      <a:alpha val="50000"/>
                    </a:schemeClr>
                  </a:outerShdw>
                </a:effectLst>
              </a14:hiddenEffects>
            </a:ext>
          </a:extLst>
        </p:spPr>
        <p:txBody>
          <a:bodyPr rot="0" vert="horz" wrap="square" lIns="91440" tIns="45720" rIns="91440" bIns="45720" anchor="t" anchorCtr="0" upright="1"/>
          <a:lstStyle/>
          <a:p>
            <a:endParaRPr lang="en-IN"/>
          </a:p>
        </p:txBody>
      </p:sp>
    </p:spTree>
    <p:extLst>
      <p:ext uri="{BB962C8B-B14F-4D97-AF65-F5344CB8AC3E}">
        <p14:creationId xmlns:p14="http://schemas.microsoft.com/office/powerpoint/2010/main" val="1588355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1D5F-C0AA-47E2-9AFA-2A0E6F321CB8}"/>
              </a:ext>
            </a:extLst>
          </p:cNvPr>
          <p:cNvSpPr>
            <a:spLocks noGrp="1"/>
          </p:cNvSpPr>
          <p:nvPr>
            <p:ph type="title"/>
          </p:nvPr>
        </p:nvSpPr>
        <p:spPr/>
        <p:txBody>
          <a:bodyPr/>
          <a:lstStyle/>
          <a:p>
            <a:r>
              <a:rPr lang="en-US" altLang="en-US" dirty="0">
                <a:solidFill>
                  <a:schemeClr val="accent6">
                    <a:lumMod val="75000"/>
                  </a:schemeClr>
                </a:solidFill>
              </a:rPr>
              <a:t>Stack</a:t>
            </a:r>
            <a:r>
              <a:rPr lang="en-US" altLang="en-US" dirty="0">
                <a:ea typeface="Times New Roman" panose="02020603050405020304" pitchFamily="18" charset="0"/>
              </a:rPr>
              <a:t> </a:t>
            </a:r>
            <a:r>
              <a:rPr lang="en-US" altLang="en-US" dirty="0">
                <a:solidFill>
                  <a:schemeClr val="accent6">
                    <a:lumMod val="75000"/>
                  </a:schemeClr>
                </a:solidFill>
              </a:rPr>
              <a:t>Insertion</a:t>
            </a:r>
            <a:r>
              <a:rPr lang="en-US" altLang="en-US" dirty="0">
                <a:ea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CE42277C-8960-468D-A308-60D04EB6A1BD}"/>
              </a:ext>
            </a:extLst>
          </p:cNvPr>
          <p:cNvSpPr>
            <a:spLocks noGrp="1"/>
          </p:cNvSpPr>
          <p:nvPr>
            <p:ph idx="1"/>
          </p:nvPr>
        </p:nvSpPr>
        <p:spPr/>
        <p:txBody>
          <a:bodyPr/>
          <a:lstStyle/>
          <a:p>
            <a:pPr algn="just">
              <a:lnSpc>
                <a:spcPct val="115000"/>
              </a:lnSpc>
            </a:pPr>
            <a:r>
              <a:rPr lang="en-US" sz="1800" b="1" dirty="0">
                <a:effectLst/>
                <a:ea typeface="Times New Roman" panose="02020603050405020304" pitchFamily="18" charset="0"/>
                <a:cs typeface="Calibri" panose="020F0502020204030204" pitchFamily="34" charset="0"/>
              </a:rPr>
              <a:t>Time Complexity:</a:t>
            </a:r>
            <a:r>
              <a:rPr lang="en-US" sz="1800" dirty="0">
                <a:effectLst/>
                <a:ea typeface="Times New Roman" panose="02020603050405020304" pitchFamily="18" charset="0"/>
                <a:cs typeface="Calibri" panose="020F0502020204030204" pitchFamily="34" charset="0"/>
              </a:rPr>
              <a:t> If the Overflow occurs, there will be one condition check plus two other statements to execute. If overflow does not take place, then one condition and two other statements will be executed. A total of 3 statements will be executed in both cases. Therefore, time Complexity of this Operation is constant i.e. Ɵ(1).</a:t>
            </a:r>
            <a:endParaRPr lang="en-IN" sz="1800" dirty="0">
              <a:effectLst/>
              <a:ea typeface="Times New Roman" panose="02020603050405020304" pitchFamily="18" charset="0"/>
              <a:cs typeface="Times New Roman" panose="02020603050405020304" pitchFamily="18" charset="0"/>
            </a:endParaRPr>
          </a:p>
          <a:p>
            <a:pPr algn="just">
              <a:lnSpc>
                <a:spcPct val="115000"/>
              </a:lnSpc>
            </a:pPr>
            <a:endParaRPr lang="en-IN" sz="1800" dirty="0">
              <a:effectLst/>
              <a:ea typeface="Times New Roman" panose="02020603050405020304" pitchFamily="18" charset="0"/>
              <a:cs typeface="Times New Roman" panose="02020603050405020304" pitchFamily="18" charset="0"/>
            </a:endParaRPr>
          </a:p>
          <a:p>
            <a:pPr algn="just">
              <a:lnSpc>
                <a:spcPct val="115000"/>
              </a:lnSpc>
            </a:pPr>
            <a:r>
              <a:rPr lang="en-US" sz="1800" b="1" dirty="0">
                <a:effectLst/>
                <a:ea typeface="Times New Roman" panose="02020603050405020304" pitchFamily="18" charset="0"/>
                <a:cs typeface="Calibri" panose="020F0502020204030204" pitchFamily="34" charset="0"/>
              </a:rPr>
              <a:t>Space Complexity:</a:t>
            </a:r>
            <a:r>
              <a:rPr lang="en-US" sz="1800" dirty="0">
                <a:effectLst/>
                <a:ea typeface="Times New Roman" panose="02020603050405020304" pitchFamily="18" charset="0"/>
                <a:cs typeface="Calibri" panose="020F0502020204030204" pitchFamily="34" charset="0"/>
              </a:rPr>
              <a:t> Since there is no auxiliary space used in the algorithm, the space function is 0 (constant) i.e., Space Complexity of this Operation is Ɵ(1).</a:t>
            </a:r>
            <a:endParaRPr lang="en-IN" sz="1800" dirty="0">
              <a:effectLst/>
              <a:ea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0664CAC6-86CF-41B6-8D0A-22E61AFACA4C}"/>
              </a:ext>
            </a:extLst>
          </p:cNvPr>
          <p:cNvSpPr>
            <a:spLocks noGrp="1"/>
          </p:cNvSpPr>
          <p:nvPr>
            <p:ph type="sldNum" sz="quarter" idx="10"/>
          </p:nvPr>
        </p:nvSpPr>
        <p:spPr/>
        <p:txBody>
          <a:bodyPr/>
          <a:lstStyle/>
          <a:p>
            <a:pPr>
              <a:defRPr/>
            </a:pPr>
            <a:fld id="{ABFF5F4A-8FC7-419E-B94C-CDDC8DE310AE}" type="slidenum">
              <a:rPr lang="en-US" altLang="en-US" smtClean="0"/>
              <a:pPr>
                <a:defRPr/>
              </a:pPr>
              <a:t>14</a:t>
            </a:fld>
            <a:endParaRPr lang="en-US" altLang="en-US"/>
          </a:p>
        </p:txBody>
      </p:sp>
    </p:spTree>
    <p:extLst>
      <p:ext uri="{BB962C8B-B14F-4D97-AF65-F5344CB8AC3E}">
        <p14:creationId xmlns:p14="http://schemas.microsoft.com/office/powerpoint/2010/main" val="2760046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F8B5-A7D5-4222-B94C-2E46205BFB7E}"/>
              </a:ext>
            </a:extLst>
          </p:cNvPr>
          <p:cNvSpPr>
            <a:spLocks noGrp="1"/>
          </p:cNvSpPr>
          <p:nvPr>
            <p:ph type="title"/>
          </p:nvPr>
        </p:nvSpPr>
        <p:spPr/>
        <p:txBody>
          <a:bodyPr/>
          <a:lstStyle/>
          <a:p>
            <a:r>
              <a:rPr lang="en-US" altLang="en-US" dirty="0">
                <a:solidFill>
                  <a:schemeClr val="accent6">
                    <a:lumMod val="75000"/>
                  </a:schemeClr>
                </a:solidFill>
              </a:rPr>
              <a:t>Deletion in a Stack</a:t>
            </a:r>
            <a:endParaRPr lang="en-IN" dirty="0">
              <a:latin typeface="+mj-lt"/>
            </a:endParaRPr>
          </a:p>
        </p:txBody>
      </p:sp>
      <p:sp>
        <p:nvSpPr>
          <p:cNvPr id="3" name="Content Placeholder 2">
            <a:extLst>
              <a:ext uri="{FF2B5EF4-FFF2-40B4-BE49-F238E27FC236}">
                <a16:creationId xmlns:a16="http://schemas.microsoft.com/office/drawing/2014/main" id="{DA34876A-B3A4-4EDB-83AC-CBB5FEA6EB34}"/>
              </a:ext>
            </a:extLst>
          </p:cNvPr>
          <p:cNvSpPr>
            <a:spLocks noGrp="1"/>
          </p:cNvSpPr>
          <p:nvPr>
            <p:ph idx="1"/>
          </p:nvPr>
        </p:nvSpPr>
        <p:spPr/>
        <p:txBody>
          <a:bodyPr/>
          <a:lstStyle/>
          <a:p>
            <a:r>
              <a:rPr lang="en-US" sz="1800" dirty="0">
                <a:effectLst/>
                <a:ea typeface="Times New Roman" panose="02020603050405020304" pitchFamily="18" charset="0"/>
                <a:cs typeface="Calibri" panose="020F0502020204030204" pitchFamily="34" charset="0"/>
              </a:rPr>
              <a:t>Deletion in stack is given a standard name </a:t>
            </a:r>
            <a:r>
              <a:rPr lang="en-US" sz="1800" b="1" dirty="0">
                <a:effectLst/>
                <a:ea typeface="Times New Roman" panose="02020603050405020304" pitchFamily="18" charset="0"/>
                <a:cs typeface="Calibri" panose="020F0502020204030204" pitchFamily="34" charset="0"/>
              </a:rPr>
              <a:t>‘Pop’</a:t>
            </a:r>
            <a:r>
              <a:rPr lang="en-US" sz="1800" dirty="0">
                <a:effectLst/>
                <a:ea typeface="Times New Roman" panose="02020603050405020304" pitchFamily="18" charset="0"/>
                <a:cs typeface="Calibri" panose="020F0502020204030204" pitchFamily="34" charset="0"/>
              </a:rPr>
              <a:t>. This operation will be used for deletion of a data element from the stack. Figure given below shows the deletion process on the stack.</a:t>
            </a:r>
            <a:endParaRPr lang="en-IN" sz="1800" dirty="0">
              <a:effectLst/>
              <a:ea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91D0315B-6166-4067-8FD4-780CD912F2FA}"/>
              </a:ext>
            </a:extLst>
          </p:cNvPr>
          <p:cNvSpPr>
            <a:spLocks noGrp="1"/>
          </p:cNvSpPr>
          <p:nvPr>
            <p:ph type="sldNum" sz="quarter" idx="10"/>
          </p:nvPr>
        </p:nvSpPr>
        <p:spPr/>
        <p:txBody>
          <a:bodyPr/>
          <a:lstStyle/>
          <a:p>
            <a:pPr>
              <a:defRPr/>
            </a:pPr>
            <a:fld id="{ABFF5F4A-8FC7-419E-B94C-CDDC8DE310AE}" type="slidenum">
              <a:rPr lang="en-US" altLang="en-US" smtClean="0"/>
              <a:pPr>
                <a:defRPr/>
              </a:pPr>
              <a:t>15</a:t>
            </a:fld>
            <a:endParaRPr lang="en-US" altLang="en-US"/>
          </a:p>
        </p:txBody>
      </p:sp>
      <p:pic>
        <p:nvPicPr>
          <p:cNvPr id="5" name="Picture 4">
            <a:extLst>
              <a:ext uri="{FF2B5EF4-FFF2-40B4-BE49-F238E27FC236}">
                <a16:creationId xmlns:a16="http://schemas.microsoft.com/office/drawing/2014/main" id="{09B6DA24-A0B1-4B3E-A49A-8917AE9A0AAB}"/>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447800" y="1981200"/>
            <a:ext cx="9067800" cy="4339432"/>
          </a:xfrm>
          <a:prstGeom prst="rect">
            <a:avLst/>
          </a:prstGeom>
          <a:ln w="127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341202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07A2-EA97-48B2-B896-0381263DAB3C}"/>
              </a:ext>
            </a:extLst>
          </p:cNvPr>
          <p:cNvSpPr>
            <a:spLocks noGrp="1"/>
          </p:cNvSpPr>
          <p:nvPr>
            <p:ph type="title"/>
          </p:nvPr>
        </p:nvSpPr>
        <p:spPr/>
        <p:txBody>
          <a:bodyPr/>
          <a:lstStyle/>
          <a:p>
            <a:r>
              <a:rPr lang="en-US" altLang="en-US" dirty="0">
                <a:solidFill>
                  <a:schemeClr val="accent6">
                    <a:lumMod val="75000"/>
                  </a:schemeClr>
                </a:solidFill>
              </a:rPr>
              <a:t>Deletion in a Stack</a:t>
            </a:r>
            <a:endParaRPr lang="en-IN" dirty="0"/>
          </a:p>
        </p:txBody>
      </p:sp>
      <p:sp>
        <p:nvSpPr>
          <p:cNvPr id="3" name="Content Placeholder 2">
            <a:extLst>
              <a:ext uri="{FF2B5EF4-FFF2-40B4-BE49-F238E27FC236}">
                <a16:creationId xmlns:a16="http://schemas.microsoft.com/office/drawing/2014/main" id="{196BF4B3-5732-4316-AA26-06542E504EB4}"/>
              </a:ext>
            </a:extLst>
          </p:cNvPr>
          <p:cNvSpPr>
            <a:spLocks noGrp="1"/>
          </p:cNvSpPr>
          <p:nvPr>
            <p:ph idx="1"/>
          </p:nvPr>
        </p:nvSpPr>
        <p:spPr>
          <a:xfrm>
            <a:off x="406400" y="1282700"/>
            <a:ext cx="3708400" cy="4881563"/>
          </a:xfrm>
        </p:spPr>
        <p:txBody>
          <a:bodyPr/>
          <a:lstStyle/>
          <a:p>
            <a:r>
              <a:rPr lang="en-US" sz="1800" dirty="0">
                <a:effectLst/>
                <a:ea typeface="Times New Roman" panose="02020603050405020304" pitchFamily="18" charset="0"/>
                <a:cs typeface="Calibri" panose="020F0502020204030204" pitchFamily="34" charset="0"/>
              </a:rPr>
              <a:t>For performing the Pop operation, we need to check if the Stack is Empty.</a:t>
            </a:r>
          </a:p>
          <a:p>
            <a:r>
              <a:rPr lang="en-US" sz="1800" dirty="0">
                <a:effectLst/>
                <a:ea typeface="Times New Roman" panose="02020603050405020304" pitchFamily="18" charset="0"/>
                <a:cs typeface="Calibri" panose="020F0502020204030204" pitchFamily="34" charset="0"/>
              </a:rPr>
              <a:t> Since an element cannot be deleted from the Empty Stack, the attempt to delete an element will lead to </a:t>
            </a:r>
            <a:r>
              <a:rPr lang="en-US" sz="1800" b="1" dirty="0">
                <a:effectLst/>
                <a:ea typeface="Times New Roman" panose="02020603050405020304" pitchFamily="18" charset="0"/>
                <a:cs typeface="Calibri" panose="020F0502020204030204" pitchFamily="34" charset="0"/>
              </a:rPr>
              <a:t>underflow</a:t>
            </a:r>
            <a:r>
              <a:rPr lang="en-US" sz="1800" dirty="0">
                <a:effectLst/>
                <a:ea typeface="Times New Roman" panose="02020603050405020304" pitchFamily="18" charset="0"/>
                <a:cs typeface="Calibri" panose="020F0502020204030204" pitchFamily="34" charset="0"/>
              </a:rPr>
              <a:t> condition. </a:t>
            </a:r>
          </a:p>
          <a:p>
            <a:r>
              <a:rPr lang="en-US" sz="1800" dirty="0">
                <a:effectLst/>
                <a:ea typeface="Times New Roman" panose="02020603050405020304" pitchFamily="18" charset="0"/>
                <a:cs typeface="Calibri" panose="020F0502020204030204" pitchFamily="34" charset="0"/>
              </a:rPr>
              <a:t>While performing deletion, Top index of the stack will be decremented by 1. </a:t>
            </a:r>
          </a:p>
          <a:p>
            <a:r>
              <a:rPr lang="en-US" sz="1800" dirty="0">
                <a:effectLst/>
                <a:ea typeface="Times New Roman" panose="02020603050405020304" pitchFamily="18" charset="0"/>
                <a:cs typeface="Calibri" panose="020F0502020204030204" pitchFamily="34" charset="0"/>
              </a:rPr>
              <a:t>Pop will return the deleted item to the calling function.</a:t>
            </a:r>
            <a:endParaRPr lang="en-IN" sz="1800" dirty="0">
              <a:effectLst/>
              <a:ea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737A8717-2B51-4DF8-9E07-31BE2A766E4E}"/>
              </a:ext>
            </a:extLst>
          </p:cNvPr>
          <p:cNvSpPr>
            <a:spLocks noGrp="1"/>
          </p:cNvSpPr>
          <p:nvPr>
            <p:ph type="sldNum" sz="quarter" idx="10"/>
          </p:nvPr>
        </p:nvSpPr>
        <p:spPr/>
        <p:txBody>
          <a:bodyPr/>
          <a:lstStyle/>
          <a:p>
            <a:pPr>
              <a:defRPr/>
            </a:pPr>
            <a:fld id="{ABFF5F4A-8FC7-419E-B94C-CDDC8DE310AE}" type="slidenum">
              <a:rPr lang="en-US" altLang="en-US" smtClean="0"/>
              <a:pPr>
                <a:defRPr/>
              </a:pPr>
              <a:t>16</a:t>
            </a:fld>
            <a:endParaRPr lang="en-US" altLang="en-US"/>
          </a:p>
        </p:txBody>
      </p:sp>
      <p:pic>
        <p:nvPicPr>
          <p:cNvPr id="6" name="Picture 5">
            <a:extLst>
              <a:ext uri="{FF2B5EF4-FFF2-40B4-BE49-F238E27FC236}">
                <a16:creationId xmlns:a16="http://schemas.microsoft.com/office/drawing/2014/main" id="{9F8D5716-871E-4673-B55F-CAAC1A75189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991102" y="1282700"/>
            <a:ext cx="6172200" cy="4339432"/>
          </a:xfrm>
          <a:prstGeom prst="rect">
            <a:avLst/>
          </a:prstGeom>
          <a:ln w="127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207348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167E-B892-47C5-9B43-9398DD78A0C5}"/>
              </a:ext>
            </a:extLst>
          </p:cNvPr>
          <p:cNvSpPr>
            <a:spLocks noGrp="1"/>
          </p:cNvSpPr>
          <p:nvPr>
            <p:ph type="title"/>
          </p:nvPr>
        </p:nvSpPr>
        <p:spPr/>
        <p:txBody>
          <a:bodyPr/>
          <a:lstStyle/>
          <a:p>
            <a:r>
              <a:rPr lang="en-US" altLang="en-US" dirty="0">
                <a:solidFill>
                  <a:schemeClr val="accent6">
                    <a:lumMod val="75000"/>
                  </a:schemeClr>
                </a:solidFill>
              </a:rPr>
              <a:t>Deletion in a Stack</a:t>
            </a:r>
            <a:endParaRPr lang="en-IN" dirty="0"/>
          </a:p>
        </p:txBody>
      </p:sp>
      <p:sp>
        <p:nvSpPr>
          <p:cNvPr id="3" name="Content Placeholder 2">
            <a:extLst>
              <a:ext uri="{FF2B5EF4-FFF2-40B4-BE49-F238E27FC236}">
                <a16:creationId xmlns:a16="http://schemas.microsoft.com/office/drawing/2014/main" id="{4FC203EB-588D-4A62-894C-D7C622F096F1}"/>
              </a:ext>
            </a:extLst>
          </p:cNvPr>
          <p:cNvSpPr>
            <a:spLocks noGrp="1"/>
          </p:cNvSpPr>
          <p:nvPr>
            <p:ph idx="1"/>
          </p:nvPr>
        </p:nvSpPr>
        <p:spPr/>
        <p:txBody>
          <a:bodyPr/>
          <a:lstStyle/>
          <a:p>
            <a:r>
              <a:rPr lang="en-US" sz="1800" b="1" dirty="0">
                <a:effectLst/>
                <a:latin typeface="Calibri" panose="020F0502020204030204" pitchFamily="34" charset="0"/>
                <a:ea typeface="Times New Roman" panose="02020603050405020304" pitchFamily="18" charset="0"/>
                <a:cs typeface="Calibri" panose="020F0502020204030204" pitchFamily="34" charset="0"/>
              </a:rPr>
              <a:t>ALGORITHM Pop (S)</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Input: </a:t>
            </a:r>
            <a:r>
              <a:rPr lang="en-US" sz="1800" dirty="0">
                <a:effectLst/>
                <a:latin typeface="Calibri" panose="020F0502020204030204" pitchFamily="34" charset="0"/>
                <a:ea typeface="Times New Roman" panose="02020603050405020304" pitchFamily="18" charset="0"/>
                <a:cs typeface="Calibri" panose="020F0502020204030204" pitchFamily="34" charset="0"/>
              </a:rPr>
              <a:t> Stack 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Output: </a:t>
            </a:r>
            <a:r>
              <a:rPr lang="en-US" sz="1800" dirty="0">
                <a:effectLst/>
                <a:latin typeface="Calibri" panose="020F0502020204030204" pitchFamily="34" charset="0"/>
                <a:ea typeface="Times New Roman" panose="02020603050405020304" pitchFamily="18" charset="0"/>
                <a:cs typeface="Calibri" panose="020F0502020204030204" pitchFamily="34" charset="0"/>
              </a:rPr>
              <a:t>Deleted item from top index of stack</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b="1" dirty="0">
                <a:effectLst/>
                <a:latin typeface="Calibri" panose="020F0502020204030204" pitchFamily="34" charset="0"/>
                <a:ea typeface="Times New Roman" panose="02020603050405020304" pitchFamily="18" charset="0"/>
              </a:rPr>
              <a:t>BEGIN: </a:t>
            </a:r>
            <a:br>
              <a:rPr lang="en-IN" sz="1800" b="1" dirty="0">
                <a:effectLst/>
                <a:latin typeface="Calibri" panose="020F0502020204030204" pitchFamily="34" charset="0"/>
                <a:ea typeface="Times New Roman" panose="02020603050405020304" pitchFamily="18" charset="0"/>
              </a:rPr>
            </a:br>
            <a:r>
              <a:rPr lang="en-IN" sz="1800" b="1"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IF </a:t>
            </a:r>
            <a:r>
              <a:rPr lang="en-US" sz="1800" dirty="0" err="1">
                <a:effectLst/>
                <a:latin typeface="Calibri" panose="020F0502020204030204" pitchFamily="34" charset="0"/>
                <a:ea typeface="Times New Roman" panose="02020603050405020304" pitchFamily="18" charset="0"/>
              </a:rPr>
              <a:t>S.Top</a:t>
            </a:r>
            <a:r>
              <a:rPr lang="en-US" sz="1800" dirty="0">
                <a:effectLst/>
                <a:latin typeface="Calibri" panose="020F0502020204030204" pitchFamily="34" charset="0"/>
                <a:ea typeface="Times New Roman" panose="02020603050405020304" pitchFamily="18" charset="0"/>
              </a:rPr>
              <a:t> == -1 THEN</a:t>
            </a:r>
            <a:br>
              <a:rPr lang="en-US" sz="1800" b="1" dirty="0">
                <a:latin typeface="Calibri" panose="020F0502020204030204" pitchFamily="34" charset="0"/>
                <a:ea typeface="Times New Roman" panose="02020603050405020304" pitchFamily="18" charset="0"/>
              </a:rPr>
            </a:br>
            <a:r>
              <a:rPr lang="en-US" sz="1800" b="1" dirty="0">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WRITE(“Stack Underflows”)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		EXIT(1)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	ELSE</a:t>
            </a:r>
            <a:br>
              <a:rPr lang="en-US" sz="1800" dirty="0">
                <a:effectLst/>
                <a:latin typeface="Calibri" panose="020F0502020204030204" pitchFamily="34" charset="0"/>
                <a:ea typeface="Times New Roman" panose="02020603050405020304" pitchFamily="18" charset="0"/>
                <a:cs typeface="Calibri" panose="020F0502020204030204" pitchFamily="34" charset="0"/>
              </a:rPr>
            </a:br>
            <a:r>
              <a:rPr lang="en-US" sz="1800" dirty="0">
                <a:effectLst/>
                <a:latin typeface="Calibri" panose="020F0502020204030204" pitchFamily="34" charset="0"/>
                <a:ea typeface="Times New Roman" panose="02020603050405020304" pitchFamily="18" charset="0"/>
                <a:cs typeface="Calibri" panose="020F0502020204030204" pitchFamily="34" charset="0"/>
              </a:rPr>
              <a:t>	    x =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S.Data</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S.Top</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S.Top</a:t>
            </a:r>
            <a:r>
              <a:rPr lang="en-US" sz="1800" dirty="0">
                <a:effectLst/>
                <a:latin typeface="Calibri" panose="020F0502020204030204" pitchFamily="34" charset="0"/>
                <a:ea typeface="Times New Roman" panose="02020603050405020304" pitchFamily="18" charset="0"/>
                <a:cs typeface="Calibri" panose="020F0502020204030204" pitchFamily="34" charset="0"/>
              </a:rPr>
              <a:t> =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S.Top</a:t>
            </a:r>
            <a:r>
              <a:rPr lang="en-US" sz="1800" dirty="0">
                <a:effectLst/>
                <a:latin typeface="Calibri" panose="020F0502020204030204" pitchFamily="34" charset="0"/>
                <a:ea typeface="Times New Roman" panose="02020603050405020304" pitchFamily="18" charset="0"/>
                <a:cs typeface="Calibri" panose="020F0502020204030204" pitchFamily="34" charset="0"/>
              </a:rPr>
              <a:t> – 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	RETURN 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END;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15000"/>
              </a:lnSpc>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dirty="0">
              <a:effectLst/>
              <a:latin typeface="Calibri" panose="020F0502020204030204" pitchFamily="34"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F171B1F4-67AD-4C63-99C6-B370161BCBFD}"/>
              </a:ext>
            </a:extLst>
          </p:cNvPr>
          <p:cNvSpPr>
            <a:spLocks noGrp="1"/>
          </p:cNvSpPr>
          <p:nvPr>
            <p:ph type="sldNum" sz="quarter" idx="10"/>
          </p:nvPr>
        </p:nvSpPr>
        <p:spPr/>
        <p:txBody>
          <a:bodyPr/>
          <a:lstStyle/>
          <a:p>
            <a:pPr>
              <a:defRPr/>
            </a:pPr>
            <a:fld id="{ABFF5F4A-8FC7-419E-B94C-CDDC8DE310AE}" type="slidenum">
              <a:rPr lang="en-US" altLang="en-US" smtClean="0"/>
              <a:pPr>
                <a:defRPr/>
              </a:pPr>
              <a:t>17</a:t>
            </a:fld>
            <a:endParaRPr lang="en-US" altLang="en-US"/>
          </a:p>
        </p:txBody>
      </p:sp>
      <p:sp>
        <p:nvSpPr>
          <p:cNvPr id="5" name="AutoShape 2">
            <a:extLst>
              <a:ext uri="{FF2B5EF4-FFF2-40B4-BE49-F238E27FC236}">
                <a16:creationId xmlns:a16="http://schemas.microsoft.com/office/drawing/2014/main" id="{63570A96-E28E-429F-9FA2-8A63A351C1B0}"/>
              </a:ext>
            </a:extLst>
          </p:cNvPr>
          <p:cNvSpPr/>
          <p:nvPr/>
        </p:nvSpPr>
        <p:spPr bwMode="auto">
          <a:xfrm>
            <a:off x="4114800" y="3009900"/>
            <a:ext cx="109220" cy="419100"/>
          </a:xfrm>
          <a:prstGeom prst="rightBrace">
            <a:avLst>
              <a:gd name="adj1" fmla="val 25000"/>
              <a:gd name="adj2" fmla="val 50000"/>
            </a:avLst>
          </a:prstGeom>
          <a:noFill/>
          <a:ln w="19050">
            <a:solidFill>
              <a:schemeClr val="accent1">
                <a:lumMod val="60000"/>
                <a:lumOff val="40000"/>
              </a:schemeClr>
            </a:solidFill>
            <a:prstDash val="solid"/>
            <a:round/>
            <a:headEnd/>
            <a:tailEnd/>
          </a:ln>
          <a:effectLst/>
          <a:extLst>
            <a:ext uri="{909E8E84-426E-40DD-AFC4-6F175D3DCCD1}">
              <a14:hiddenFill xmlns:a14="http://schemas.microsoft.com/office/drawing/2010/main">
                <a:solidFill>
                  <a:schemeClr val="accent5">
                    <a:lumMod val="100000"/>
                    <a:lumOff val="0"/>
                  </a:schemeClr>
                </a:solidFill>
              </a14:hiddenFill>
            </a:ext>
            <a:ext uri="{AF507438-7753-43E0-B8FC-AC1667EBCBE1}">
              <a14:hiddenEffects xmlns:a14="http://schemas.microsoft.com/office/drawing/2010/main">
                <a:effectLst>
                  <a:outerShdw dist="28398" dir="3806097" algn="ctr" rotWithShape="0">
                    <a:schemeClr val="accent5">
                      <a:lumMod val="50000"/>
                      <a:lumOff val="0"/>
                      <a:alpha val="50000"/>
                    </a:schemeClr>
                  </a:outerShdw>
                </a:effectLst>
              </a14:hiddenEffects>
            </a:ext>
          </a:extLst>
        </p:spPr>
        <p:txBody>
          <a:bodyPr rot="0" vert="horz" wrap="square" lIns="91440" tIns="45720" rIns="91440" bIns="45720" anchor="t" anchorCtr="0" upright="1"/>
          <a:lstStyle/>
          <a:p>
            <a:r>
              <a:rPr lang="en-IN" dirty="0"/>
              <a:t>  </a:t>
            </a:r>
          </a:p>
        </p:txBody>
      </p:sp>
      <p:sp>
        <p:nvSpPr>
          <p:cNvPr id="6" name="AutoShape 2">
            <a:extLst>
              <a:ext uri="{FF2B5EF4-FFF2-40B4-BE49-F238E27FC236}">
                <a16:creationId xmlns:a16="http://schemas.microsoft.com/office/drawing/2014/main" id="{F3E69609-7252-4AD3-8574-7E981E65F243}"/>
              </a:ext>
            </a:extLst>
          </p:cNvPr>
          <p:cNvSpPr/>
          <p:nvPr/>
        </p:nvSpPr>
        <p:spPr bwMode="auto">
          <a:xfrm>
            <a:off x="4114800" y="3962400"/>
            <a:ext cx="109220" cy="685800"/>
          </a:xfrm>
          <a:prstGeom prst="rightBrace">
            <a:avLst>
              <a:gd name="adj1" fmla="val 25000"/>
              <a:gd name="adj2" fmla="val 50000"/>
            </a:avLst>
          </a:prstGeom>
          <a:noFill/>
          <a:ln w="19050">
            <a:solidFill>
              <a:schemeClr val="accent1">
                <a:lumMod val="60000"/>
                <a:lumOff val="40000"/>
              </a:schemeClr>
            </a:solidFill>
            <a:prstDash val="solid"/>
            <a:round/>
            <a:headEnd/>
            <a:tailEnd/>
          </a:ln>
          <a:effectLst/>
          <a:extLst>
            <a:ext uri="{909E8E84-426E-40DD-AFC4-6F175D3DCCD1}">
              <a14:hiddenFill xmlns:a14="http://schemas.microsoft.com/office/drawing/2010/main">
                <a:solidFill>
                  <a:schemeClr val="accent5">
                    <a:lumMod val="100000"/>
                    <a:lumOff val="0"/>
                  </a:schemeClr>
                </a:solidFill>
              </a14:hiddenFill>
            </a:ext>
            <a:ext uri="{AF507438-7753-43E0-B8FC-AC1667EBCBE1}">
              <a14:hiddenEffects xmlns:a14="http://schemas.microsoft.com/office/drawing/2010/main">
                <a:effectLst>
                  <a:outerShdw dist="28398" dir="3806097" algn="ctr" rotWithShape="0">
                    <a:schemeClr val="accent5">
                      <a:lumMod val="50000"/>
                      <a:lumOff val="0"/>
                      <a:alpha val="50000"/>
                    </a:schemeClr>
                  </a:outerShdw>
                </a:effectLst>
              </a14:hiddenEffects>
            </a:ext>
          </a:extLst>
        </p:spPr>
        <p:txBody>
          <a:bodyPr rot="0" vert="horz" wrap="square" lIns="91440" tIns="45720" rIns="91440" bIns="45720" anchor="t" anchorCtr="0" upright="1"/>
          <a:lstStyle/>
          <a:p>
            <a:endParaRPr lang="en-IN"/>
          </a:p>
        </p:txBody>
      </p:sp>
      <p:sp>
        <p:nvSpPr>
          <p:cNvPr id="7" name="Text Box 5">
            <a:extLst>
              <a:ext uri="{FF2B5EF4-FFF2-40B4-BE49-F238E27FC236}">
                <a16:creationId xmlns:a16="http://schemas.microsoft.com/office/drawing/2014/main" id="{5285C9A0-E5DB-4C18-9A09-E65F56509975}"/>
              </a:ext>
            </a:extLst>
          </p:cNvPr>
          <p:cNvSpPr txBox="1">
            <a:spLocks noChangeArrowheads="1"/>
          </p:cNvSpPr>
          <p:nvPr/>
        </p:nvSpPr>
        <p:spPr bwMode="auto">
          <a:xfrm>
            <a:off x="4724400" y="3009900"/>
            <a:ext cx="2176145" cy="335280"/>
          </a:xfrm>
          <a:prstGeom prst="rect">
            <a:avLst/>
          </a:prstGeom>
          <a:solidFill>
            <a:schemeClr val="accent1">
              <a:lumMod val="75000"/>
              <a:lumOff val="0"/>
            </a:schemeClr>
          </a:solidFill>
          <a:ln w="9525">
            <a:solidFill>
              <a:srgbClr val="000000"/>
            </a:solidFill>
            <a:miter lim="800000"/>
            <a:headEnd/>
            <a:tailEnd/>
          </a:ln>
        </p:spPr>
        <p:txBody>
          <a:bodyPr rot="0" vert="horz" wrap="square" lIns="91440" tIns="45720" rIns="91440" bIns="45720" anchor="t" anchorCtr="0" upright="1"/>
          <a:lstStyle/>
          <a:p>
            <a:r>
              <a:rPr lang="en-US" sz="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Check Underflow condition </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 Box 5">
            <a:extLst>
              <a:ext uri="{FF2B5EF4-FFF2-40B4-BE49-F238E27FC236}">
                <a16:creationId xmlns:a16="http://schemas.microsoft.com/office/drawing/2014/main" id="{294C4BFF-8F6D-40B7-BAEA-8F919F58870C}"/>
              </a:ext>
            </a:extLst>
          </p:cNvPr>
          <p:cNvSpPr txBox="1">
            <a:spLocks noChangeArrowheads="1"/>
          </p:cNvSpPr>
          <p:nvPr/>
        </p:nvSpPr>
        <p:spPr bwMode="auto">
          <a:xfrm>
            <a:off x="4724400" y="3962400"/>
            <a:ext cx="2319655" cy="695960"/>
          </a:xfrm>
          <a:prstGeom prst="rect">
            <a:avLst/>
          </a:prstGeom>
          <a:solidFill>
            <a:schemeClr val="accent1">
              <a:lumMod val="75000"/>
              <a:lumOff val="0"/>
            </a:schemeClr>
          </a:solidFill>
          <a:ln w="9525">
            <a:solidFill>
              <a:srgbClr val="000000"/>
            </a:solidFill>
            <a:miter lim="800000"/>
            <a:headEnd/>
            <a:tailEnd/>
          </a:ln>
        </p:spPr>
        <p:txBody>
          <a:bodyPr rot="0" vert="horz" wrap="square" lIns="91440" tIns="45720" rIns="91440" bIns="45720" anchor="t" anchorCtr="0" upright="1"/>
          <a:lstStyle/>
          <a:p>
            <a:r>
              <a:rPr lang="en-US" sz="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Saving the Top index element in x.</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Decrement in Top index by 1.</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Returning deleted item.</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49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2FE7-9D90-4D22-9A2F-11AF3E783DD3}"/>
              </a:ext>
            </a:extLst>
          </p:cNvPr>
          <p:cNvSpPr>
            <a:spLocks noGrp="1"/>
          </p:cNvSpPr>
          <p:nvPr>
            <p:ph type="title"/>
          </p:nvPr>
        </p:nvSpPr>
        <p:spPr/>
        <p:txBody>
          <a:bodyPr/>
          <a:lstStyle/>
          <a:p>
            <a:r>
              <a:rPr lang="en-US" altLang="en-US" dirty="0">
                <a:solidFill>
                  <a:schemeClr val="accent6">
                    <a:lumMod val="75000"/>
                  </a:schemeClr>
                </a:solidFill>
              </a:rPr>
              <a:t>Deletion in a Stack</a:t>
            </a:r>
            <a:endParaRPr lang="en-IN" dirty="0"/>
          </a:p>
        </p:txBody>
      </p:sp>
      <p:sp>
        <p:nvSpPr>
          <p:cNvPr id="3" name="Content Placeholder 2">
            <a:extLst>
              <a:ext uri="{FF2B5EF4-FFF2-40B4-BE49-F238E27FC236}">
                <a16:creationId xmlns:a16="http://schemas.microsoft.com/office/drawing/2014/main" id="{9D60DB8D-AE5A-44B4-92F2-F78B6D780EA4}"/>
              </a:ext>
            </a:extLst>
          </p:cNvPr>
          <p:cNvSpPr>
            <a:spLocks noGrp="1"/>
          </p:cNvSpPr>
          <p:nvPr>
            <p:ph idx="1"/>
          </p:nvPr>
        </p:nvSpPr>
        <p:spPr/>
        <p:txBody>
          <a:bodyPr/>
          <a:lstStyle/>
          <a:p>
            <a:pPr algn="just">
              <a:lnSpc>
                <a:spcPct val="115000"/>
              </a:lnSpc>
            </a:pPr>
            <a:r>
              <a:rPr lang="en-US" sz="1800" b="1" dirty="0">
                <a:effectLst/>
                <a:ea typeface="Times New Roman" panose="02020603050405020304" pitchFamily="18" charset="0"/>
                <a:cs typeface="Calibri" panose="020F0502020204030204" pitchFamily="34" charset="0"/>
              </a:rPr>
              <a:t>Time Complexity:</a:t>
            </a:r>
            <a:r>
              <a:rPr lang="en-US" sz="1800" dirty="0">
                <a:effectLst/>
                <a:ea typeface="Times New Roman" panose="02020603050405020304" pitchFamily="18" charset="0"/>
                <a:cs typeface="Calibri" panose="020F0502020204030204" pitchFamily="34" charset="0"/>
              </a:rPr>
              <a:t> If the underflow occurs, there will be one condition check plus two other statements to execute. If underflow does not take place, then one condition and three other statements will be executed. A total of 3 or 4 statements will be executed in both the cases. Therefore, time Complexity of this Operation is constant i.e. Ɵ(1).</a:t>
            </a:r>
            <a:endParaRPr lang="en-IN" sz="1800" dirty="0">
              <a:effectLst/>
              <a:ea typeface="Times New Roman" panose="02020603050405020304" pitchFamily="18" charset="0"/>
              <a:cs typeface="Times New Roman" panose="02020603050405020304" pitchFamily="18" charset="0"/>
            </a:endParaRPr>
          </a:p>
          <a:p>
            <a:pPr marL="0" indent="0" algn="just">
              <a:lnSpc>
                <a:spcPct val="115000"/>
              </a:lnSpc>
              <a:buNone/>
            </a:pPr>
            <a:r>
              <a:rPr lang="en-US" sz="1800" dirty="0">
                <a:effectLst/>
                <a:ea typeface="Times New Roman" panose="02020603050405020304" pitchFamily="18" charset="0"/>
                <a:cs typeface="Calibri" panose="020F0502020204030204" pitchFamily="34" charset="0"/>
              </a:rPr>
              <a:t> </a:t>
            </a:r>
            <a:endParaRPr lang="en-IN" sz="1800" dirty="0">
              <a:effectLst/>
              <a:ea typeface="Times New Roman" panose="02020603050405020304" pitchFamily="18" charset="0"/>
              <a:cs typeface="Times New Roman" panose="02020603050405020304" pitchFamily="18" charset="0"/>
            </a:endParaRPr>
          </a:p>
          <a:p>
            <a:pPr algn="just">
              <a:lnSpc>
                <a:spcPct val="115000"/>
              </a:lnSpc>
            </a:pPr>
            <a:r>
              <a:rPr lang="en-US" sz="1800" b="1" dirty="0">
                <a:effectLst/>
                <a:ea typeface="Times New Roman" panose="02020603050405020304" pitchFamily="18" charset="0"/>
                <a:cs typeface="Calibri" panose="020F0502020204030204" pitchFamily="34" charset="0"/>
              </a:rPr>
              <a:t>Space Complexity: </a:t>
            </a:r>
            <a:r>
              <a:rPr lang="en-US" sz="1800" dirty="0">
                <a:effectLst/>
                <a:ea typeface="Times New Roman" panose="02020603050405020304" pitchFamily="18" charset="0"/>
                <a:cs typeface="Calibri" panose="020F0502020204030204" pitchFamily="34" charset="0"/>
              </a:rPr>
              <a:t>1 extra variable is used in the algorithm named x, the space function is 1 (constant) i.e. Space Complexity of this Operation is Ɵ(1).</a:t>
            </a:r>
            <a:endParaRPr lang="en-IN" sz="1800" dirty="0">
              <a:effectLst/>
              <a:ea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3BEE925D-4414-4708-B5A8-5A550C486B28}"/>
              </a:ext>
            </a:extLst>
          </p:cNvPr>
          <p:cNvSpPr>
            <a:spLocks noGrp="1"/>
          </p:cNvSpPr>
          <p:nvPr>
            <p:ph type="sldNum" sz="quarter" idx="10"/>
          </p:nvPr>
        </p:nvSpPr>
        <p:spPr/>
        <p:txBody>
          <a:bodyPr/>
          <a:lstStyle/>
          <a:p>
            <a:pPr>
              <a:defRPr/>
            </a:pPr>
            <a:fld id="{ABFF5F4A-8FC7-419E-B94C-CDDC8DE310AE}" type="slidenum">
              <a:rPr lang="en-US" altLang="en-US" smtClean="0"/>
              <a:pPr>
                <a:defRPr/>
              </a:pPr>
              <a:t>18</a:t>
            </a:fld>
            <a:endParaRPr lang="en-US" altLang="en-US"/>
          </a:p>
        </p:txBody>
      </p:sp>
    </p:spTree>
    <p:extLst>
      <p:ext uri="{BB962C8B-B14F-4D97-AF65-F5344CB8AC3E}">
        <p14:creationId xmlns:p14="http://schemas.microsoft.com/office/powerpoint/2010/main" val="839640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F38F-AB71-459C-B12D-9577D85D8363}"/>
              </a:ext>
            </a:extLst>
          </p:cNvPr>
          <p:cNvSpPr>
            <a:spLocks noGrp="1"/>
          </p:cNvSpPr>
          <p:nvPr>
            <p:ph type="title"/>
          </p:nvPr>
        </p:nvSpPr>
        <p:spPr/>
        <p:txBody>
          <a:bodyPr/>
          <a:lstStyle/>
          <a:p>
            <a:br>
              <a:rPr lang="en-US" b="1" dirty="0">
                <a:effectLst/>
                <a:latin typeface="+mj-lt"/>
                <a:ea typeface="Arial" panose="020B0604020202020204" pitchFamily="34" charset="0"/>
                <a:cs typeface="Calibri" panose="020F0502020204030204" pitchFamily="34" charset="0"/>
              </a:rPr>
            </a:br>
            <a:r>
              <a:rPr lang="en-US" b="1" dirty="0">
                <a:effectLst/>
                <a:latin typeface="+mj-lt"/>
                <a:ea typeface="Arial" panose="020B0604020202020204" pitchFamily="34" charset="0"/>
                <a:cs typeface="Calibri" panose="020F0502020204030204" pitchFamily="34" charset="0"/>
              </a:rPr>
              <a:t>Finding the top element</a:t>
            </a:r>
            <a:br>
              <a:rPr lang="en-IN" sz="1800" b="1" dirty="0">
                <a:effectLst/>
                <a:latin typeface="Calibri" panose="020F0502020204030204" pitchFamily="34" charset="0"/>
                <a:ea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9074E4C-3AB7-4218-B6D7-63AD80661D00}"/>
              </a:ext>
            </a:extLst>
          </p:cNvPr>
          <p:cNvSpPr>
            <a:spLocks noGrp="1"/>
          </p:cNvSpPr>
          <p:nvPr>
            <p:ph idx="1"/>
          </p:nvPr>
        </p:nvSpPr>
        <p:spPr/>
        <p:txBody>
          <a:bodyPr/>
          <a:lstStyle/>
          <a:p>
            <a:pPr algn="just">
              <a:lnSpc>
                <a:spcPct val="115000"/>
              </a:lnSpc>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ALGORITHM Peek (S)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Input: </a:t>
            </a:r>
            <a:r>
              <a:rPr lang="en-US" sz="1800" dirty="0">
                <a:effectLst/>
                <a:latin typeface="Calibri" panose="020F0502020204030204" pitchFamily="34" charset="0"/>
                <a:ea typeface="Times New Roman" panose="02020603050405020304" pitchFamily="18" charset="0"/>
                <a:cs typeface="Calibri" panose="020F0502020204030204" pitchFamily="34" charset="0"/>
              </a:rPr>
              <a:t>Stack 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b="1" dirty="0">
                <a:effectLst/>
                <a:latin typeface="Calibri" panose="020F0502020204030204" pitchFamily="34" charset="0"/>
                <a:ea typeface="Times New Roman" panose="02020603050405020304" pitchFamily="18" charset="0"/>
              </a:rPr>
              <a:t>Output: </a:t>
            </a:r>
            <a:r>
              <a:rPr lang="en-US" sz="1800" dirty="0">
                <a:effectLst/>
                <a:latin typeface="Calibri" panose="020F0502020204030204" pitchFamily="34" charset="0"/>
                <a:ea typeface="Times New Roman" panose="02020603050405020304" pitchFamily="18" charset="0"/>
              </a:rPr>
              <a:t>Top index element of Stack </a:t>
            </a:r>
          </a:p>
          <a:p>
            <a:pPr marL="0" indent="0">
              <a:buNone/>
            </a:pPr>
            <a:r>
              <a:rPr lang="en-US" sz="1800" b="1" dirty="0">
                <a:effectLst/>
                <a:latin typeface="Calibri" panose="020F0502020204030204" pitchFamily="34" charset="0"/>
                <a:ea typeface="Times New Roman" panose="02020603050405020304" pitchFamily="18" charset="0"/>
              </a:rPr>
              <a:t>BEGIN: </a:t>
            </a:r>
            <a:endParaRPr lang="en-US" sz="1800" b="1" dirty="0">
              <a:latin typeface="Calibri" panose="020F0502020204030204" pitchFamily="34" charset="0"/>
              <a:ea typeface="Times New Roman" panose="02020603050405020304" pitchFamily="18" charset="0"/>
            </a:endParaRPr>
          </a:p>
          <a:p>
            <a:pPr indent="0" algn="just">
              <a:lnSpc>
                <a:spcPct val="115000"/>
              </a:lnSpc>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RETURN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S.Data</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S.Top</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END;</a:t>
            </a:r>
          </a:p>
          <a:p>
            <a:pPr marL="0" indent="0" algn="just">
              <a:lnSpc>
                <a:spcPct val="115000"/>
              </a:lnSpc>
              <a:buNone/>
            </a:pP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marL="0" indent="0" algn="just">
              <a:lnSpc>
                <a:spcPct val="115000"/>
              </a:lnSpc>
              <a:buNone/>
            </a:pPr>
            <a:endParaRPr lang="en-US" sz="1800" b="1" dirty="0">
              <a:effectLst/>
              <a:latin typeface="Calibri" panose="020F0502020204030204" pitchFamily="34" charset="0"/>
              <a:ea typeface="Times New Roman" panose="02020603050405020304" pitchFamily="18" charset="0"/>
              <a:cs typeface="Calibri" panose="020F0502020204030204" pitchFamily="34" charset="0"/>
            </a:endParaRPr>
          </a:p>
          <a:p>
            <a:pPr marL="0" indent="0" algn="just">
              <a:lnSpc>
                <a:spcPct val="115000"/>
              </a:lnSpc>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Time Complexity:</a:t>
            </a:r>
            <a:r>
              <a:rPr lang="en-US" sz="1800" dirty="0">
                <a:effectLst/>
                <a:latin typeface="Calibri" panose="020F0502020204030204" pitchFamily="34" charset="0"/>
                <a:ea typeface="Times New Roman" panose="02020603050405020304" pitchFamily="18" charset="0"/>
                <a:cs typeface="Calibri" panose="020F0502020204030204" pitchFamily="34" charset="0"/>
              </a:rPr>
              <a:t> Time Complexity of this Operation is Ɵ(1) as there is only one statement to execute.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Space Complexity:</a:t>
            </a:r>
            <a:r>
              <a:rPr lang="en-US" sz="1800" dirty="0">
                <a:effectLst/>
                <a:latin typeface="Calibri" panose="020F0502020204030204" pitchFamily="34" charset="0"/>
                <a:ea typeface="Times New Roman" panose="02020603050405020304" pitchFamily="18" charset="0"/>
                <a:cs typeface="Calibri" panose="020F0502020204030204" pitchFamily="34" charset="0"/>
              </a:rPr>
              <a:t> Since there is no auxiliary space used in the Algorithm, the space function is 0 (constant) i.e. Space Complexity of this Operation is Ɵ(1).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BBAE59C3-4FA0-4170-B256-80A92BE768F5}"/>
              </a:ext>
            </a:extLst>
          </p:cNvPr>
          <p:cNvSpPr>
            <a:spLocks noGrp="1"/>
          </p:cNvSpPr>
          <p:nvPr>
            <p:ph type="sldNum" sz="quarter" idx="10"/>
          </p:nvPr>
        </p:nvSpPr>
        <p:spPr/>
        <p:txBody>
          <a:bodyPr/>
          <a:lstStyle/>
          <a:p>
            <a:pPr>
              <a:defRPr/>
            </a:pPr>
            <a:fld id="{ABFF5F4A-8FC7-419E-B94C-CDDC8DE310AE}" type="slidenum">
              <a:rPr lang="en-US" altLang="en-US" smtClean="0"/>
              <a:pPr>
                <a:defRPr/>
              </a:pPr>
              <a:t>19</a:t>
            </a:fld>
            <a:endParaRPr lang="en-US" altLang="en-US"/>
          </a:p>
        </p:txBody>
      </p:sp>
      <p:sp>
        <p:nvSpPr>
          <p:cNvPr id="6" name="AutoShape 2">
            <a:extLst>
              <a:ext uri="{FF2B5EF4-FFF2-40B4-BE49-F238E27FC236}">
                <a16:creationId xmlns:a16="http://schemas.microsoft.com/office/drawing/2014/main" id="{6C016078-5494-4494-A128-030CF29422BF}"/>
              </a:ext>
            </a:extLst>
          </p:cNvPr>
          <p:cNvSpPr/>
          <p:nvPr/>
        </p:nvSpPr>
        <p:spPr bwMode="auto">
          <a:xfrm>
            <a:off x="3048000" y="2819400"/>
            <a:ext cx="121920" cy="269240"/>
          </a:xfrm>
          <a:prstGeom prst="rightBrace">
            <a:avLst>
              <a:gd name="adj1" fmla="val 25000"/>
              <a:gd name="adj2" fmla="val 50000"/>
            </a:avLst>
          </a:prstGeom>
          <a:noFill/>
          <a:ln w="19050">
            <a:solidFill>
              <a:schemeClr val="accent1">
                <a:lumMod val="60000"/>
                <a:lumOff val="40000"/>
              </a:schemeClr>
            </a:solidFill>
            <a:prstDash val="solid"/>
            <a:round/>
            <a:headEnd/>
            <a:tailEnd/>
          </a:ln>
          <a:effectLst/>
          <a:extLst>
            <a:ext uri="{909E8E84-426E-40DD-AFC4-6F175D3DCCD1}">
              <a14:hiddenFill xmlns:a14="http://schemas.microsoft.com/office/drawing/2010/main">
                <a:solidFill>
                  <a:schemeClr val="accent5">
                    <a:lumMod val="100000"/>
                    <a:lumOff val="0"/>
                  </a:schemeClr>
                </a:solidFill>
              </a14:hiddenFill>
            </a:ext>
            <a:ext uri="{AF507438-7753-43E0-B8FC-AC1667EBCBE1}">
              <a14:hiddenEffects xmlns:a14="http://schemas.microsoft.com/office/drawing/2010/main">
                <a:effectLst>
                  <a:outerShdw dist="28398" dir="3806097" algn="ctr" rotWithShape="0">
                    <a:schemeClr val="accent5">
                      <a:lumMod val="50000"/>
                      <a:lumOff val="0"/>
                      <a:alpha val="50000"/>
                    </a:schemeClr>
                  </a:outerShdw>
                </a:effectLst>
              </a14:hiddenEffects>
            </a:ext>
          </a:extLst>
        </p:spPr>
        <p:txBody>
          <a:bodyPr rot="0" vert="horz" wrap="square" lIns="91440" tIns="45720" rIns="91440" bIns="45720" anchor="t" anchorCtr="0" upright="1"/>
          <a:lstStyle/>
          <a:p>
            <a:endParaRPr lang="en-IN"/>
          </a:p>
        </p:txBody>
      </p:sp>
      <p:sp>
        <p:nvSpPr>
          <p:cNvPr id="7" name="Text Box 5">
            <a:extLst>
              <a:ext uri="{FF2B5EF4-FFF2-40B4-BE49-F238E27FC236}">
                <a16:creationId xmlns:a16="http://schemas.microsoft.com/office/drawing/2014/main" id="{AF43C9C7-BD12-4F0E-8095-45E103AF51B5}"/>
              </a:ext>
            </a:extLst>
          </p:cNvPr>
          <p:cNvSpPr txBox="1">
            <a:spLocks noChangeArrowheads="1"/>
          </p:cNvSpPr>
          <p:nvPr/>
        </p:nvSpPr>
        <p:spPr bwMode="auto">
          <a:xfrm>
            <a:off x="3425426" y="2778760"/>
            <a:ext cx="3115310" cy="309880"/>
          </a:xfrm>
          <a:prstGeom prst="rect">
            <a:avLst/>
          </a:prstGeom>
          <a:solidFill>
            <a:schemeClr val="accent1">
              <a:lumMod val="75000"/>
              <a:lumOff val="0"/>
            </a:schemeClr>
          </a:solidFill>
          <a:ln w="9525">
            <a:solidFill>
              <a:srgbClr val="000000"/>
            </a:solidFill>
            <a:miter lim="800000"/>
            <a:headEnd/>
            <a:tailEnd/>
          </a:ln>
        </p:spPr>
        <p:txBody>
          <a:bodyPr rot="0" vert="horz" wrap="square" lIns="91440" tIns="45720" rIns="91440" bIns="45720" anchor="t" anchorCtr="0" upright="1"/>
          <a:lstStyle/>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Reading and returning the top index element</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1ABB975-3655-4AFE-A231-0E8174F77E6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8088431" y="1282700"/>
            <a:ext cx="2279015" cy="185039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210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200" b="1" i="0" u="none" strike="noStrike" cap="none">
                <a:solidFill>
                  <a:schemeClr val="lt1"/>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1200" b="1" i="0" u="none" strike="noStrike" cap="none">
                <a:solidFill>
                  <a:schemeClr val="lt1"/>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1200" b="1" i="0" u="none" strike="noStrike" cap="none">
                <a:solidFill>
                  <a:schemeClr val="lt1"/>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1200" b="1" i="0" u="none" strike="noStrike" cap="none">
                <a:solidFill>
                  <a:schemeClr val="lt1"/>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1200" b="1" i="0" u="none" strike="noStrike" cap="none">
                <a:solidFill>
                  <a:schemeClr val="lt1"/>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1200" b="1" i="0" u="none" strike="noStrike" cap="none">
                <a:solidFill>
                  <a:schemeClr val="lt1"/>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1200" b="1" i="0" u="none" strike="noStrike" cap="none">
                <a:solidFill>
                  <a:schemeClr val="lt1"/>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1200" b="1" i="0" u="none" strike="noStrike" cap="none">
                <a:solidFill>
                  <a:schemeClr val="lt1"/>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1200" b="1" i="0" u="none" strike="noStrike" cap="none">
                <a:solidFill>
                  <a:schemeClr val="lt1"/>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ts val="1200"/>
              <a:buFont typeface="Noto Sans Symbols"/>
              <a:buNone/>
            </a:pPr>
            <a:fld id="{00000000-1234-1234-1234-123412341234}" type="slidenum">
              <a:rPr lang="en-US" smtClean="0"/>
              <a:pPr marL="0" marR="0" lvl="0" indent="0" algn="ctr" rtl="0">
                <a:lnSpc>
                  <a:spcPct val="100000"/>
                </a:lnSpc>
                <a:spcBef>
                  <a:spcPts val="0"/>
                </a:spcBef>
                <a:spcAft>
                  <a:spcPts val="0"/>
                </a:spcAft>
                <a:buClr>
                  <a:schemeClr val="lt1"/>
                </a:buClr>
                <a:buSzPts val="1200"/>
                <a:buFont typeface="Noto Sans Symbols"/>
                <a:buNone/>
              </a:pPr>
              <a:t>2</a:t>
            </a:fld>
            <a:endParaRPr sz="1200" b="1">
              <a:solidFill>
                <a:schemeClr val="lt1"/>
              </a:solidFill>
              <a:latin typeface="Arial"/>
              <a:ea typeface="Arial"/>
              <a:cs typeface="Arial"/>
              <a:sym typeface="Arial"/>
            </a:endParaRPr>
          </a:p>
        </p:txBody>
      </p:sp>
      <p:sp>
        <p:nvSpPr>
          <p:cNvPr id="159" name="Google Shape;159;p21"/>
          <p:cNvSpPr txBox="1">
            <a:spLocks noGrp="1"/>
          </p:cNvSpPr>
          <p:nvPr>
            <p:ph type="body" idx="1"/>
          </p:nvPr>
        </p:nvSpPr>
        <p:spPr>
          <a:xfrm>
            <a:off x="1473200" y="1282700"/>
            <a:ext cx="8915400" cy="4881563"/>
          </a:xfrm>
          <a:prstGeom prst="rect">
            <a:avLst/>
          </a:prstGeom>
          <a:noFill/>
          <a:ln>
            <a:noFill/>
          </a:ln>
        </p:spPr>
        <p:txBody>
          <a:bodyPr spcFirstLastPara="1" wrap="square" lIns="91425" tIns="45700" rIns="91425" bIns="45700" anchor="t" anchorCtr="0">
            <a:noAutofit/>
          </a:bodyPr>
          <a:lstStyle/>
          <a:p>
            <a:r>
              <a:rPr lang="en-US" sz="2800" b="0" i="0" dirty="0">
                <a:effectLst/>
                <a:latin typeface="Calibri" panose="020F0502020204030204" pitchFamily="34" charset="0"/>
                <a:cs typeface="Calibri" panose="020F0502020204030204" pitchFamily="34" charset="0"/>
              </a:rPr>
              <a:t>“Fundamentals of </a:t>
            </a:r>
            <a:r>
              <a:rPr lang="en-US" sz="2800" b="1" i="0" dirty="0">
                <a:effectLst/>
                <a:latin typeface="Calibri" panose="020F0502020204030204" pitchFamily="34" charset="0"/>
                <a:cs typeface="Calibri" panose="020F0502020204030204" pitchFamily="34" charset="0"/>
              </a:rPr>
              <a:t>data structure</a:t>
            </a:r>
            <a:r>
              <a:rPr lang="en-US" sz="2800" b="0" i="0" dirty="0">
                <a:effectLst/>
                <a:latin typeface="Calibri" panose="020F0502020204030204" pitchFamily="34" charset="0"/>
                <a:cs typeface="Calibri" panose="020F0502020204030204" pitchFamily="34" charset="0"/>
              </a:rPr>
              <a:t> in C” Horowitz, </a:t>
            </a:r>
            <a:r>
              <a:rPr lang="en-US" sz="2800" b="0" i="0" dirty="0" err="1">
                <a:effectLst/>
                <a:latin typeface="Calibri" panose="020F0502020204030204" pitchFamily="34" charset="0"/>
                <a:cs typeface="Calibri" panose="020F0502020204030204" pitchFamily="34" charset="0"/>
              </a:rPr>
              <a:t>Sahani</a:t>
            </a:r>
            <a:r>
              <a:rPr lang="en-US" sz="2800" b="0" i="0" dirty="0">
                <a:effectLst/>
                <a:latin typeface="Calibri" panose="020F0502020204030204" pitchFamily="34" charset="0"/>
                <a:cs typeface="Calibri" panose="020F0502020204030204" pitchFamily="34" charset="0"/>
              </a:rPr>
              <a:t> &amp; Freed, </a:t>
            </a:r>
            <a:r>
              <a:rPr lang="en-US" sz="2800" b="1" i="0" dirty="0">
                <a:effectLst/>
                <a:latin typeface="Calibri" panose="020F0502020204030204" pitchFamily="34" charset="0"/>
                <a:cs typeface="Calibri" panose="020F0502020204030204" pitchFamily="34" charset="0"/>
              </a:rPr>
              <a:t>Computer Science</a:t>
            </a:r>
            <a:r>
              <a:rPr lang="en-US" sz="2800" b="0" i="0" dirty="0">
                <a:effectLst/>
                <a:latin typeface="Calibri" panose="020F0502020204030204" pitchFamily="34" charset="0"/>
                <a:cs typeface="Calibri" panose="020F0502020204030204" pitchFamily="34" charset="0"/>
              </a:rPr>
              <a:t>.</a:t>
            </a:r>
          </a:p>
          <a:p>
            <a:pPr marL="0" indent="0">
              <a:buNone/>
            </a:pPr>
            <a:r>
              <a:rPr lang="en-US" sz="2800" b="0" i="0" dirty="0">
                <a:effectLst/>
                <a:latin typeface="Calibri" panose="020F0502020204030204" pitchFamily="34" charset="0"/>
                <a:cs typeface="Calibri" panose="020F0502020204030204" pitchFamily="34" charset="0"/>
              </a:rPr>
              <a:t> </a:t>
            </a:r>
          </a:p>
          <a:p>
            <a:r>
              <a:rPr lang="en-US" sz="2800" b="0" i="0" dirty="0">
                <a:effectLst/>
                <a:latin typeface="Calibri" panose="020F0502020204030204" pitchFamily="34" charset="0"/>
                <a:cs typeface="Calibri" panose="020F0502020204030204" pitchFamily="34" charset="0"/>
              </a:rPr>
              <a:t>“Fundamental of </a:t>
            </a:r>
            <a:r>
              <a:rPr lang="en-US" sz="2800" b="1" i="0" dirty="0">
                <a:effectLst/>
                <a:latin typeface="Calibri" panose="020F0502020204030204" pitchFamily="34" charset="0"/>
                <a:cs typeface="Calibri" panose="020F0502020204030204" pitchFamily="34" charset="0"/>
              </a:rPr>
              <a:t>Data Structure</a:t>
            </a:r>
            <a:r>
              <a:rPr lang="en-US" sz="2800" b="0" i="0" dirty="0">
                <a:effectLst/>
                <a:latin typeface="Calibri" panose="020F0502020204030204" pitchFamily="34" charset="0"/>
                <a:cs typeface="Calibri" panose="020F0502020204030204" pitchFamily="34" charset="0"/>
              </a:rPr>
              <a:t>” ( </a:t>
            </a:r>
            <a:r>
              <a:rPr lang="en-US" sz="2800" b="0" i="0" dirty="0" err="1">
                <a:effectLst/>
                <a:latin typeface="Calibri" panose="020F0502020204030204" pitchFamily="34" charset="0"/>
                <a:cs typeface="Calibri" panose="020F0502020204030204" pitchFamily="34" charset="0"/>
              </a:rPr>
              <a:t>Schaums</a:t>
            </a:r>
            <a:r>
              <a:rPr lang="en-US" sz="2800" b="0" i="0" dirty="0">
                <a:effectLst/>
                <a:latin typeface="Calibri" panose="020F0502020204030204" pitchFamily="34" charset="0"/>
                <a:cs typeface="Calibri" panose="020F0502020204030204" pitchFamily="34" charset="0"/>
              </a:rPr>
              <a:t> Series).</a:t>
            </a:r>
          </a:p>
          <a:p>
            <a:pPr marL="0" indent="0">
              <a:buNone/>
            </a:pPr>
            <a:endParaRPr lang="en-US" sz="2800" b="0" i="0" dirty="0">
              <a:effectLst/>
              <a:latin typeface="Calibri" panose="020F0502020204030204" pitchFamily="34" charset="0"/>
              <a:cs typeface="Calibri" panose="020F0502020204030204" pitchFamily="34" charset="0"/>
            </a:endParaRPr>
          </a:p>
          <a:p>
            <a:r>
              <a:rPr lang="en-US" sz="2800" b="0" i="0" dirty="0">
                <a:effectLst/>
                <a:latin typeface="Calibri" panose="020F0502020204030204" pitchFamily="34" charset="0"/>
                <a:cs typeface="Calibri" panose="020F0502020204030204" pitchFamily="34" charset="0"/>
              </a:rPr>
              <a:t>Robert Kruse, Data Structures and Program Design , Prentice Hall, 1984.</a:t>
            </a:r>
          </a:p>
          <a:p>
            <a:pPr marL="342900" lvl="0" indent="-241300" algn="l" rtl="0">
              <a:spcBef>
                <a:spcPts val="0"/>
              </a:spcBef>
              <a:spcAft>
                <a:spcPts val="0"/>
              </a:spcAft>
              <a:buSzPts val="1600"/>
              <a:buFont typeface="Noto Sans Symbols"/>
              <a:buNone/>
            </a:pPr>
            <a:endParaRPr sz="1600" b="1" dirty="0"/>
          </a:p>
        </p:txBody>
      </p:sp>
      <p:sp>
        <p:nvSpPr>
          <p:cNvPr id="160" name="Google Shape;160;p21"/>
          <p:cNvSpPr txBox="1">
            <a:spLocks noGrp="1"/>
          </p:cNvSpPr>
          <p:nvPr>
            <p:ph type="title"/>
          </p:nvPr>
        </p:nvSpPr>
        <p:spPr>
          <a:xfrm>
            <a:off x="433137" y="-32084"/>
            <a:ext cx="9914188" cy="10179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solidFill>
                  <a:srgbClr val="21218A"/>
                </a:solidFill>
              </a:rPr>
              <a:t>References</a:t>
            </a:r>
            <a:endParaRPr sz="3600">
              <a:solidFill>
                <a:srgbClr val="21218A"/>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20</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2105090"/>
          <a:ext cx="10287000" cy="2641925"/>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pPr marL="0" marR="0" lvl="0" indent="0" algn="l" rtl="0">
                        <a:lnSpc>
                          <a:spcPct val="100000"/>
                        </a:lnSpc>
                        <a:spcBef>
                          <a:spcPts val="0"/>
                        </a:spcBef>
                        <a:spcAft>
                          <a:spcPts val="0"/>
                        </a:spcAft>
                        <a:buClr>
                          <a:srgbClr val="000000"/>
                        </a:buClr>
                        <a:buSzPts val="1800"/>
                        <a:buFont typeface="Arial"/>
                        <a:buNone/>
                      </a:pPr>
                      <a:r>
                        <a:rPr lang="en-US" sz="1800" kern="1200" baseline="0" dirty="0">
                          <a:solidFill>
                            <a:schemeClr val="tx1"/>
                          </a:solidFill>
                          <a:latin typeface="+mn-lt"/>
                          <a:ea typeface="+mn-ea"/>
                          <a:cs typeface="+mn-cs"/>
                        </a:rPr>
                        <a:t>The Order followed by stack data structure is </a:t>
                      </a:r>
                      <a:endParaRPr sz="1800" u="none" strike="noStrike" cap="none"/>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pPr marL="457200" marR="0" lvl="0" indent="-342900" algn="l" rtl="0">
                        <a:lnSpc>
                          <a:spcPct val="100000"/>
                        </a:lnSpc>
                        <a:spcBef>
                          <a:spcPts val="0"/>
                        </a:spcBef>
                        <a:spcAft>
                          <a:spcPts val="0"/>
                        </a:spcAft>
                        <a:buClr>
                          <a:srgbClr val="000000"/>
                        </a:buClr>
                        <a:buSzPts val="1800"/>
                        <a:buFont typeface="Arial"/>
                        <a:buAutoNum type="alphaUcPeriod"/>
                      </a:pPr>
                      <a:r>
                        <a:rPr lang="en-US" dirty="0">
                          <a:highlight>
                            <a:srgbClr val="FFFFFF"/>
                          </a:highlight>
                        </a:rPr>
                        <a:t>LIFO</a:t>
                      </a:r>
                      <a:endParaRPr>
                        <a:highlight>
                          <a:srgbClr val="FFFFFF"/>
                        </a:high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B. Random</a:t>
                      </a: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D.  FIFO</a:t>
                      </a:r>
                      <a:endParaRPr sz="18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C. None</a:t>
                      </a: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1392100" y="2655750"/>
            <a:ext cx="1351200" cy="400200"/>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21</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2105090"/>
          <a:ext cx="10287000" cy="2641925"/>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r>
                        <a:rPr lang="en-US" sz="1800" kern="1200" baseline="0" dirty="0">
                          <a:solidFill>
                            <a:schemeClr val="tx1"/>
                          </a:solidFill>
                          <a:latin typeface="+mn-lt"/>
                          <a:ea typeface="+mn-ea"/>
                          <a:cs typeface="+mn-cs"/>
                        </a:rPr>
                        <a:t>What is the time complexity of Push and Pop operation in Stack?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pPr marL="457200" marR="0" lvl="0" indent="-342900" algn="l" defTabSz="914400" rtl="0" eaLnBrk="1" fontAlgn="auto" latinLnBrk="0" hangingPunct="1">
                        <a:lnSpc>
                          <a:spcPct val="100000"/>
                        </a:lnSpc>
                        <a:spcBef>
                          <a:spcPts val="0"/>
                        </a:spcBef>
                        <a:spcAft>
                          <a:spcPts val="0"/>
                        </a:spcAft>
                        <a:buClr>
                          <a:srgbClr val="000000"/>
                        </a:buClr>
                        <a:buSzPts val="1800"/>
                        <a:buFont typeface="Arial"/>
                        <a:buAutoNum type="alphaUcPeriod"/>
                        <a:tabLst/>
                        <a:defRPr/>
                      </a:pPr>
                      <a:r>
                        <a:rPr lang="en-US" sz="1800" kern="1200" baseline="0" dirty="0">
                          <a:solidFill>
                            <a:schemeClr val="tx1"/>
                          </a:solidFill>
                          <a:latin typeface="+mn-lt"/>
                          <a:ea typeface="+mn-ea"/>
                          <a:cs typeface="+mn-cs"/>
                        </a:rPr>
                        <a:t>O(1) for Push and O(n) for Pop.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pt-BR" sz="1800" kern="1200" baseline="0" dirty="0">
                          <a:solidFill>
                            <a:schemeClr val="tx1"/>
                          </a:solidFill>
                          <a:latin typeface="+mn-lt"/>
                          <a:ea typeface="+mn-ea"/>
                          <a:cs typeface="+mn-cs"/>
                        </a:rPr>
                        <a:t>O(n) for Push and O(n) for Pop. 	</a:t>
                      </a: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D. </a:t>
                      </a:r>
                      <a:r>
                        <a:rPr lang="en-US" sz="1800" kern="1200" baseline="0" dirty="0">
                          <a:solidFill>
                            <a:schemeClr val="tx1"/>
                          </a:solidFill>
                          <a:latin typeface="+mn-lt"/>
                          <a:ea typeface="+mn-ea"/>
                          <a:cs typeface="+mn-cs"/>
                        </a:rPr>
                        <a:t>O(1) for Push and O(1) for Pop.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a:t>
                      </a:r>
                      <a:r>
                        <a:rPr lang="en-US" sz="1800" kern="1200" baseline="0" dirty="0">
                          <a:solidFill>
                            <a:schemeClr val="tx1"/>
                          </a:solidFill>
                          <a:latin typeface="+mn-lt"/>
                          <a:ea typeface="+mn-ea"/>
                          <a:cs typeface="+mn-cs"/>
                        </a:rPr>
                        <a:t>O(n) for Push and O(1) for Pop.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952464" y="3643314"/>
            <a:ext cx="3786214"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22</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2105090"/>
          <a:ext cx="10287000" cy="370715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Consider two stacks stored in the memory with the basic operations modified as follows: When a new element is pushed, the value is pushed into the first stack. The pop operation transfers all the elements of stack-1 to stack-2 and then pops the first element from the second stack. What will be the complexity of performing the pop operation? 	</a:t>
                      </a:r>
                    </a:p>
                    <a:p>
                      <a:r>
                        <a:rPr lang="en-US" sz="1800" kern="1200" baseline="0" dirty="0">
                          <a:solidFill>
                            <a:schemeClr val="tx1"/>
                          </a:solidFill>
                          <a:latin typeface="+mn-lt"/>
                          <a:ea typeface="+mn-ea"/>
                          <a:cs typeface="+mn-cs"/>
                        </a:rPr>
                        <a:t>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pPr marL="457200" marR="0" lvl="0" indent="-342900" algn="l" defTabSz="914400" rtl="0" eaLnBrk="1" fontAlgn="auto" latinLnBrk="0" hangingPunct="1">
                        <a:lnSpc>
                          <a:spcPct val="100000"/>
                        </a:lnSpc>
                        <a:spcBef>
                          <a:spcPts val="0"/>
                        </a:spcBef>
                        <a:spcAft>
                          <a:spcPts val="0"/>
                        </a:spcAft>
                        <a:buClr>
                          <a:srgbClr val="000000"/>
                        </a:buClr>
                        <a:buSzPts val="1800"/>
                        <a:buFont typeface="Arial"/>
                        <a:buAutoNum type="alphaUcPeriod"/>
                        <a:tabLst/>
                        <a:defRPr/>
                      </a:pPr>
                      <a:r>
                        <a:rPr lang="en-US" sz="1800" kern="1200" baseline="0" dirty="0">
                          <a:solidFill>
                            <a:schemeClr val="tx1"/>
                          </a:solidFill>
                          <a:latin typeface="+mn-lt"/>
                          <a:ea typeface="+mn-ea"/>
                          <a:cs typeface="+mn-cs"/>
                        </a:rPr>
                        <a:t>O(1).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pt-BR" sz="1800" kern="1200" baseline="0" dirty="0">
                          <a:solidFill>
                            <a:schemeClr val="tx1"/>
                          </a:solidFill>
                          <a:latin typeface="+mn-lt"/>
                          <a:ea typeface="+mn-ea"/>
                          <a:cs typeface="+mn-cs"/>
                        </a:rPr>
                        <a:t>O(n). 	</a:t>
                      </a: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D. </a:t>
                      </a:r>
                      <a:r>
                        <a:rPr lang="en-US" sz="1800" kern="1200" baseline="0" dirty="0">
                          <a:solidFill>
                            <a:schemeClr val="tx1"/>
                          </a:solidFill>
                          <a:latin typeface="+mn-lt"/>
                          <a:ea typeface="+mn-ea"/>
                          <a:cs typeface="+mn-cs"/>
                        </a:rPr>
                        <a:t>O(log(n)).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a:t>
                      </a:r>
                      <a:r>
                        <a:rPr lang="en-US" sz="1800" kern="1200" baseline="0" dirty="0">
                          <a:solidFill>
                            <a:schemeClr val="tx1"/>
                          </a:solidFill>
                          <a:latin typeface="+mn-lt"/>
                          <a:ea typeface="+mn-ea"/>
                          <a:cs typeface="+mn-cs"/>
                        </a:rPr>
                        <a:t>O(n^2)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952464" y="3643314"/>
            <a:ext cx="3786214"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23</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2105090"/>
          <a:ext cx="10287000" cy="370715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r>
                        <a:rPr lang="en-US" sz="1800" kern="1200" baseline="0" dirty="0">
                          <a:solidFill>
                            <a:schemeClr val="tx1"/>
                          </a:solidFill>
                          <a:latin typeface="+mn-lt"/>
                          <a:ea typeface="+mn-ea"/>
                          <a:cs typeface="+mn-cs"/>
                        </a:rPr>
                        <a:t>The following sequence of operation is performed on a stack S: </a:t>
                      </a:r>
                    </a:p>
                    <a:p>
                      <a:r>
                        <a:rPr lang="en-US" sz="1800" kern="1200" baseline="0" dirty="0">
                          <a:solidFill>
                            <a:schemeClr val="tx1"/>
                          </a:solidFill>
                          <a:latin typeface="+mn-lt"/>
                          <a:ea typeface="+mn-ea"/>
                          <a:cs typeface="+mn-cs"/>
                        </a:rPr>
                        <a:t>PUSH(23), PUSH(34), PUSH(20), POP, POP, PUSH(54), PUSH(35), POP, POP, POP, PUSH(4), POP. </a:t>
                      </a:r>
                    </a:p>
                    <a:p>
                      <a:r>
                        <a:rPr lang="en-US" sz="1800" kern="1200" baseline="0" dirty="0">
                          <a:solidFill>
                            <a:schemeClr val="tx1"/>
                          </a:solidFill>
                          <a:latin typeface="+mn-lt"/>
                          <a:ea typeface="+mn-ea"/>
                          <a:cs typeface="+mn-cs"/>
                        </a:rPr>
                        <a:t>The sequence of values popped out and the elements present at the top of stack after all these operations are.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r>
                        <a:rPr lang="en-US" sz="1800" kern="1200" baseline="0" dirty="0">
                          <a:solidFill>
                            <a:schemeClr val="tx1"/>
                          </a:solidFill>
                          <a:latin typeface="+mn-lt"/>
                          <a:ea typeface="+mn-ea"/>
                          <a:cs typeface="+mn-cs"/>
                        </a:rPr>
                        <a:t>A. 23, 34, 20, 54, 35, 4 and s[top] = NULL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en-US" sz="1800" kern="1200" baseline="0" dirty="0">
                          <a:solidFill>
                            <a:schemeClr val="tx1"/>
                          </a:solidFill>
                          <a:latin typeface="+mn-lt"/>
                          <a:ea typeface="+mn-ea"/>
                          <a:cs typeface="+mn-cs"/>
                        </a:rPr>
                        <a:t>23, 34, 35, 54, 4 and s[top] = 20 	</a:t>
                      </a: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D. </a:t>
                      </a:r>
                      <a:r>
                        <a:rPr lang="en-US" sz="1800" kern="1200" baseline="0" dirty="0">
                          <a:solidFill>
                            <a:schemeClr val="tx1"/>
                          </a:solidFill>
                          <a:latin typeface="+mn-lt"/>
                          <a:ea typeface="+mn-ea"/>
                          <a:cs typeface="+mn-cs"/>
                        </a:rPr>
                        <a:t>23, 54, 35, 34, 20 and s[top] = 4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a:t>
                      </a:r>
                      <a:r>
                        <a:rPr lang="en-US" sz="1800" b="0" kern="1200" baseline="0" dirty="0">
                          <a:solidFill>
                            <a:schemeClr val="tx1"/>
                          </a:solidFill>
                          <a:latin typeface="+mn-lt"/>
                          <a:ea typeface="+mn-ea"/>
                          <a:cs typeface="+mn-cs"/>
                        </a:rPr>
                        <a:t>20, 34, 35, 54, 23, 4 and s[top] = NULL </a:t>
                      </a:r>
                      <a:r>
                        <a:rPr lang="en-US" sz="1800" b="1"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6524628" y="4786322"/>
            <a:ext cx="4143404"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24</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2105090"/>
          <a:ext cx="10287000" cy="288419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r>
                        <a:rPr lang="en-US" sz="1800" kern="1200" baseline="0" dirty="0">
                          <a:solidFill>
                            <a:schemeClr val="tx1"/>
                          </a:solidFill>
                          <a:latin typeface="+mn-lt"/>
                          <a:ea typeface="+mn-ea"/>
                          <a:cs typeface="+mn-cs"/>
                        </a:rPr>
                        <a:t>What will be the maximum size of stack used for performing the following sequence of operations? </a:t>
                      </a:r>
                    </a:p>
                    <a:p>
                      <a:r>
                        <a:rPr lang="en-US" sz="1800" b="1" kern="1200" baseline="0" dirty="0">
                          <a:solidFill>
                            <a:schemeClr val="tx1"/>
                          </a:solidFill>
                          <a:latin typeface="+mn-lt"/>
                          <a:ea typeface="+mn-ea"/>
                          <a:cs typeface="+mn-cs"/>
                        </a:rPr>
                        <a:t>PUSH(23), PUSH(32), POP, PUSH(3), PUSH(45), POP, PUSH(1), POP, POP, PUSH(9) ?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r>
                        <a:rPr lang="en-US" sz="1800" kern="1200" baseline="0" dirty="0">
                          <a:solidFill>
                            <a:schemeClr val="tx1"/>
                          </a:solidFill>
                          <a:latin typeface="+mn-lt"/>
                          <a:ea typeface="+mn-ea"/>
                          <a:cs typeface="+mn-cs"/>
                        </a:rPr>
                        <a:t>A. 2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en-US" sz="1800" kern="1200" baseline="0" dirty="0">
                          <a:solidFill>
                            <a:schemeClr val="tx1"/>
                          </a:solidFill>
                          <a:latin typeface="+mn-lt"/>
                          <a:ea typeface="+mn-ea"/>
                          <a:cs typeface="+mn-cs"/>
                        </a:rPr>
                        <a:t>3	</a:t>
                      </a: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D. </a:t>
                      </a:r>
                      <a:r>
                        <a:rPr lang="en-US" sz="1800" kern="1200" baseline="0" dirty="0">
                          <a:solidFill>
                            <a:schemeClr val="tx1"/>
                          </a:solidFill>
                          <a:latin typeface="+mn-lt"/>
                          <a:ea typeface="+mn-ea"/>
                          <a:cs typeface="+mn-cs"/>
                        </a:rPr>
                        <a:t>1</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4</a:t>
                      </a:r>
                      <a:r>
                        <a:rPr lang="en-US" sz="1800" b="1"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6096000" y="2857496"/>
            <a:ext cx="928694"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25</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2105090"/>
          <a:ext cx="10287000" cy="288419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r>
                        <a:rPr lang="en-US" sz="1800" kern="1200" baseline="0" dirty="0">
                          <a:solidFill>
                            <a:schemeClr val="tx1"/>
                          </a:solidFill>
                          <a:latin typeface="+mn-lt"/>
                          <a:ea typeface="+mn-ea"/>
                          <a:cs typeface="+mn-cs"/>
                        </a:rPr>
                        <a:t>Which of the following permutations can be obtained in the output (in the same order) using a stack assuming that the input is the sequence 2, 13, 46, 75, 19.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A. 46, 2, 13, 19 , 75. 	</a:t>
                      </a:r>
                    </a:p>
                    <a:p>
                      <a:r>
                        <a:rPr lang="en-US" sz="1800" kern="1200" baseline="0" dirty="0">
                          <a:solidFill>
                            <a:schemeClr val="tx1"/>
                          </a:solidFill>
                          <a:latin typeface="+mn-lt"/>
                          <a:ea typeface="+mn-ea"/>
                          <a:cs typeface="+mn-cs"/>
                        </a:rPr>
                        <a:t>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en-US" sz="1800" kern="1200" baseline="0" dirty="0">
                          <a:solidFill>
                            <a:schemeClr val="tx1"/>
                          </a:solidFill>
                          <a:latin typeface="+mn-lt"/>
                          <a:ea typeface="+mn-ea"/>
                          <a:cs typeface="+mn-cs"/>
                        </a:rPr>
                        <a:t>46, 19, 2, 13, 75.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D. </a:t>
                      </a:r>
                      <a:r>
                        <a:rPr lang="en-US" sz="1800" kern="1200" baseline="0" dirty="0">
                          <a:solidFill>
                            <a:schemeClr val="tx1"/>
                          </a:solidFill>
                          <a:latin typeface="+mn-lt"/>
                          <a:ea typeface="+mn-ea"/>
                          <a:cs typeface="+mn-cs"/>
                        </a:rPr>
                        <a:t>2, 46, 13, 19, 75.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lang="en-US" sz="1800" kern="1200" baseline="0" dirty="0">
                        <a:solidFill>
                          <a:schemeClr val="tx1"/>
                        </a:solidFill>
                        <a:latin typeface="+mn-lt"/>
                        <a:ea typeface="+mn-ea"/>
                        <a:cs typeface="+mn-cs"/>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a:t>
                      </a:r>
                      <a:r>
                        <a:rPr lang="en-US" sz="1800" kern="1200" baseline="0" dirty="0">
                          <a:solidFill>
                            <a:schemeClr val="tx1"/>
                          </a:solidFill>
                          <a:latin typeface="+mn-lt"/>
                          <a:ea typeface="+mn-ea"/>
                          <a:cs typeface="+mn-cs"/>
                        </a:rPr>
                        <a:t>2, 75, 13, 46, 19.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b="1"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952464" y="3929066"/>
            <a:ext cx="2286016"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26</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666712" y="1000108"/>
          <a:ext cx="10287000" cy="535307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r>
                        <a:rPr lang="en-US" sz="1800" kern="1200" baseline="0" dirty="0">
                          <a:solidFill>
                            <a:schemeClr val="tx1"/>
                          </a:solidFill>
                          <a:latin typeface="+mn-lt"/>
                          <a:ea typeface="+mn-ea"/>
                          <a:cs typeface="+mn-cs"/>
                        </a:rPr>
                        <a:t>Consider the following operation performed on a stack of size 7. </a:t>
                      </a:r>
                    </a:p>
                    <a:p>
                      <a:r>
                        <a:rPr lang="en-US" sz="1800" kern="1200" baseline="0" dirty="0">
                          <a:solidFill>
                            <a:schemeClr val="tx1"/>
                          </a:solidFill>
                          <a:latin typeface="+mn-lt"/>
                          <a:ea typeface="+mn-ea"/>
                          <a:cs typeface="+mn-cs"/>
                        </a:rPr>
                        <a:t>Push(3); </a:t>
                      </a:r>
                    </a:p>
                    <a:p>
                      <a:r>
                        <a:rPr lang="en-US" sz="1800" kern="1200" baseline="0" dirty="0">
                          <a:solidFill>
                            <a:schemeClr val="tx1"/>
                          </a:solidFill>
                          <a:latin typeface="+mn-lt"/>
                          <a:ea typeface="+mn-ea"/>
                          <a:cs typeface="+mn-cs"/>
                        </a:rPr>
                        <a:t>Pop(); </a:t>
                      </a:r>
                    </a:p>
                    <a:p>
                      <a:r>
                        <a:rPr lang="en-US" sz="1800" kern="1200" baseline="0" dirty="0">
                          <a:solidFill>
                            <a:schemeClr val="tx1"/>
                          </a:solidFill>
                          <a:latin typeface="+mn-lt"/>
                          <a:ea typeface="+mn-ea"/>
                          <a:cs typeface="+mn-cs"/>
                        </a:rPr>
                        <a:t>Push(5); </a:t>
                      </a:r>
                    </a:p>
                    <a:p>
                      <a:r>
                        <a:rPr lang="en-US" sz="1800" kern="1200" baseline="0" dirty="0">
                          <a:solidFill>
                            <a:schemeClr val="tx1"/>
                          </a:solidFill>
                          <a:latin typeface="+mn-lt"/>
                          <a:ea typeface="+mn-ea"/>
                          <a:cs typeface="+mn-cs"/>
                        </a:rPr>
                        <a:t>Push(1); </a:t>
                      </a:r>
                    </a:p>
                    <a:p>
                      <a:r>
                        <a:rPr lang="en-US" sz="1800" kern="1200" baseline="0" dirty="0">
                          <a:solidFill>
                            <a:schemeClr val="tx1"/>
                          </a:solidFill>
                          <a:latin typeface="+mn-lt"/>
                          <a:ea typeface="+mn-ea"/>
                          <a:cs typeface="+mn-cs"/>
                        </a:rPr>
                        <a:t>Pop(); </a:t>
                      </a:r>
                    </a:p>
                    <a:p>
                      <a:r>
                        <a:rPr lang="en-US" sz="1800" kern="1200" baseline="0" dirty="0">
                          <a:solidFill>
                            <a:schemeClr val="tx1"/>
                          </a:solidFill>
                          <a:latin typeface="+mn-lt"/>
                          <a:ea typeface="+mn-ea"/>
                          <a:cs typeface="+mn-cs"/>
                        </a:rPr>
                        <a:t>Push(10); </a:t>
                      </a:r>
                    </a:p>
                    <a:p>
                      <a:r>
                        <a:rPr lang="en-US" sz="1800" kern="1200" baseline="0" dirty="0">
                          <a:solidFill>
                            <a:schemeClr val="tx1"/>
                          </a:solidFill>
                          <a:latin typeface="+mn-lt"/>
                          <a:ea typeface="+mn-ea"/>
                          <a:cs typeface="+mn-cs"/>
                        </a:rPr>
                        <a:t>Pop(); </a:t>
                      </a:r>
                    </a:p>
                    <a:p>
                      <a:r>
                        <a:rPr lang="en-US" sz="1800" kern="1200" baseline="0" dirty="0">
                          <a:solidFill>
                            <a:schemeClr val="tx1"/>
                          </a:solidFill>
                          <a:latin typeface="+mn-lt"/>
                          <a:ea typeface="+mn-ea"/>
                          <a:cs typeface="+mn-cs"/>
                        </a:rPr>
                        <a:t>Pop(); </a:t>
                      </a:r>
                    </a:p>
                    <a:p>
                      <a:r>
                        <a:rPr lang="en-US" sz="1800" kern="1200" baseline="0" dirty="0">
                          <a:solidFill>
                            <a:schemeClr val="tx1"/>
                          </a:solidFill>
                          <a:latin typeface="+mn-lt"/>
                          <a:ea typeface="+mn-ea"/>
                          <a:cs typeface="+mn-cs"/>
                        </a:rPr>
                        <a:t>Push(2); </a:t>
                      </a:r>
                    </a:p>
                    <a:p>
                      <a:r>
                        <a:rPr lang="en-US" sz="1800" kern="1200" baseline="0" dirty="0">
                          <a:solidFill>
                            <a:schemeClr val="tx1"/>
                          </a:solidFill>
                          <a:latin typeface="+mn-lt"/>
                          <a:ea typeface="+mn-ea"/>
                          <a:cs typeface="+mn-cs"/>
                        </a:rPr>
                        <a:t>After the completion of all operation, the no of unfilled cell present on stack are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r>
                        <a:rPr lang="en-US" sz="1800" kern="1200" baseline="0" dirty="0">
                          <a:solidFill>
                            <a:schemeClr val="tx1"/>
                          </a:solidFill>
                          <a:latin typeface="+mn-lt"/>
                          <a:ea typeface="+mn-ea"/>
                          <a:cs typeface="+mn-cs"/>
                        </a:rPr>
                        <a:t>A. 1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en-US" sz="1800" u="none" strike="noStrike" kern="1200" cap="none" baseline="0" dirty="0">
                          <a:solidFill>
                            <a:schemeClr val="tx1"/>
                          </a:solidFill>
                          <a:latin typeface="+mn-lt"/>
                          <a:ea typeface="+mn-ea"/>
                          <a:cs typeface="+mn-cs"/>
                        </a:rPr>
                        <a:t>2</a:t>
                      </a:r>
                      <a:r>
                        <a:rPr lang="en-US" sz="1800"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D. </a:t>
                      </a:r>
                      <a:r>
                        <a:rPr lang="en-US" sz="1800" u="none" strike="noStrike" kern="1200" cap="none" baseline="0" dirty="0">
                          <a:solidFill>
                            <a:schemeClr val="tx1"/>
                          </a:solidFill>
                          <a:latin typeface="+mn-lt"/>
                          <a:ea typeface="+mn-ea"/>
                          <a:cs typeface="+mn-cs"/>
                        </a:rPr>
                        <a:t>4</a:t>
                      </a:r>
                      <a:endParaRPr lang="en-US" sz="1800" kern="1200" baseline="0" dirty="0">
                        <a:solidFill>
                          <a:schemeClr val="tx1"/>
                        </a:solidFill>
                        <a:latin typeface="+mn-lt"/>
                        <a:ea typeface="+mn-ea"/>
                        <a:cs typeface="+mn-cs"/>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6</a:t>
                      </a:r>
                      <a:r>
                        <a:rPr lang="en-US" sz="1800" b="1"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6096000" y="2857496"/>
            <a:ext cx="928694"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27</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666712" y="928670"/>
          <a:ext cx="10287000" cy="536841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33051">
                <a:tc gridSpan="2">
                  <a:txBody>
                    <a:bodyPr/>
                    <a:lstStyle/>
                    <a:p>
                      <a:r>
                        <a:rPr lang="en-US" sz="1800" kern="1200" baseline="0" dirty="0">
                          <a:solidFill>
                            <a:schemeClr val="tx1"/>
                          </a:solidFill>
                          <a:latin typeface="+mn-lt"/>
                          <a:ea typeface="+mn-ea"/>
                          <a:cs typeface="+mn-cs"/>
                        </a:rPr>
                        <a:t>Consider the following </a:t>
                      </a:r>
                      <a:r>
                        <a:rPr lang="en-US" sz="1800" kern="1200" baseline="0" dirty="0" err="1">
                          <a:solidFill>
                            <a:schemeClr val="tx1"/>
                          </a:solidFill>
                          <a:latin typeface="+mn-lt"/>
                          <a:ea typeface="+mn-ea"/>
                          <a:cs typeface="+mn-cs"/>
                        </a:rPr>
                        <a:t>pseudocode</a:t>
                      </a:r>
                      <a:r>
                        <a:rPr lang="en-US" sz="1800" kern="1200" baseline="0" dirty="0">
                          <a:solidFill>
                            <a:schemeClr val="tx1"/>
                          </a:solidFill>
                          <a:latin typeface="+mn-lt"/>
                          <a:ea typeface="+mn-ea"/>
                          <a:cs typeface="+mn-cs"/>
                        </a:rPr>
                        <a:t>: </a:t>
                      </a:r>
                    </a:p>
                    <a:p>
                      <a:r>
                        <a:rPr lang="en-US" sz="1800" kern="1200" baseline="0" dirty="0">
                          <a:solidFill>
                            <a:schemeClr val="tx1"/>
                          </a:solidFill>
                          <a:latin typeface="+mn-lt"/>
                          <a:ea typeface="+mn-ea"/>
                          <a:cs typeface="+mn-cs"/>
                        </a:rPr>
                        <a:t>declare a stack of characters </a:t>
                      </a:r>
                    </a:p>
                    <a:p>
                      <a:r>
                        <a:rPr lang="en-US" sz="1800" kern="1200" baseline="0" dirty="0">
                          <a:solidFill>
                            <a:schemeClr val="tx1"/>
                          </a:solidFill>
                          <a:latin typeface="+mn-lt"/>
                          <a:ea typeface="+mn-ea"/>
                          <a:cs typeface="+mn-cs"/>
                        </a:rPr>
                        <a:t>while ( there are more characters in the word to read ) 	</a:t>
                      </a:r>
                    </a:p>
                    <a:p>
                      <a:r>
                        <a:rPr lang="en-US" sz="1800" kern="1200" baseline="0" dirty="0">
                          <a:solidFill>
                            <a:schemeClr val="tx1"/>
                          </a:solidFill>
                          <a:latin typeface="+mn-lt"/>
                          <a:ea typeface="+mn-ea"/>
                          <a:cs typeface="+mn-cs"/>
                        </a:rPr>
                        <a:t>{ </a:t>
                      </a:r>
                    </a:p>
                    <a:p>
                      <a:r>
                        <a:rPr lang="en-US" sz="1800" kern="1200" baseline="0" dirty="0">
                          <a:solidFill>
                            <a:schemeClr val="tx1"/>
                          </a:solidFill>
                          <a:latin typeface="+mn-lt"/>
                          <a:ea typeface="+mn-ea"/>
                          <a:cs typeface="+mn-cs"/>
                        </a:rPr>
                        <a:t>read a character </a:t>
                      </a:r>
                    </a:p>
                    <a:p>
                      <a:r>
                        <a:rPr lang="en-US" sz="1800" kern="1200" baseline="0" dirty="0">
                          <a:solidFill>
                            <a:schemeClr val="tx1"/>
                          </a:solidFill>
                          <a:latin typeface="+mn-lt"/>
                          <a:ea typeface="+mn-ea"/>
                          <a:cs typeface="+mn-cs"/>
                        </a:rPr>
                        <a:t>push the character on the stack </a:t>
                      </a:r>
                    </a:p>
                    <a:p>
                      <a:r>
                        <a:rPr lang="en-US" sz="1800" kern="1200" baseline="0" dirty="0">
                          <a:solidFill>
                            <a:schemeClr val="tx1"/>
                          </a:solidFill>
                          <a:latin typeface="+mn-lt"/>
                          <a:ea typeface="+mn-ea"/>
                          <a:cs typeface="+mn-cs"/>
                        </a:rPr>
                        <a:t>} </a:t>
                      </a:r>
                    </a:p>
                    <a:p>
                      <a:r>
                        <a:rPr lang="en-US" sz="1800" kern="1200" baseline="0" dirty="0">
                          <a:solidFill>
                            <a:schemeClr val="tx1"/>
                          </a:solidFill>
                          <a:latin typeface="+mn-lt"/>
                          <a:ea typeface="+mn-ea"/>
                          <a:cs typeface="+mn-cs"/>
                        </a:rPr>
                        <a:t>while ( the stack is not empty ) </a:t>
                      </a:r>
                    </a:p>
                    <a:p>
                      <a:r>
                        <a:rPr lang="en-US" sz="1800" kern="1200" baseline="0" dirty="0">
                          <a:solidFill>
                            <a:schemeClr val="tx1"/>
                          </a:solidFill>
                          <a:latin typeface="+mn-lt"/>
                          <a:ea typeface="+mn-ea"/>
                          <a:cs typeface="+mn-cs"/>
                        </a:rPr>
                        <a:t>{ </a:t>
                      </a:r>
                    </a:p>
                    <a:p>
                      <a:r>
                        <a:rPr lang="en-US" sz="1800" kern="1200" baseline="0" dirty="0">
                          <a:solidFill>
                            <a:schemeClr val="tx1"/>
                          </a:solidFill>
                          <a:latin typeface="+mn-lt"/>
                          <a:ea typeface="+mn-ea"/>
                          <a:cs typeface="+mn-cs"/>
                        </a:rPr>
                        <a:t>write the stack's top character to the screen </a:t>
                      </a:r>
                    </a:p>
                    <a:p>
                      <a:r>
                        <a:rPr lang="en-US" sz="1800" kern="1200" baseline="0" dirty="0">
                          <a:solidFill>
                            <a:schemeClr val="tx1"/>
                          </a:solidFill>
                          <a:latin typeface="+mn-lt"/>
                          <a:ea typeface="+mn-ea"/>
                          <a:cs typeface="+mn-cs"/>
                        </a:rPr>
                        <a:t>pop a character off the stack </a:t>
                      </a:r>
                    </a:p>
                    <a:p>
                      <a:r>
                        <a:rPr lang="en-US" sz="1800" kern="1200" baseline="0" dirty="0">
                          <a:solidFill>
                            <a:schemeClr val="tx1"/>
                          </a:solidFill>
                          <a:latin typeface="+mn-lt"/>
                          <a:ea typeface="+mn-ea"/>
                          <a:cs typeface="+mn-cs"/>
                        </a:rPr>
                        <a:t>} </a:t>
                      </a:r>
                    </a:p>
                    <a:p>
                      <a:r>
                        <a:rPr lang="en-US" sz="1800" kern="1200" baseline="0" dirty="0">
                          <a:solidFill>
                            <a:schemeClr val="tx1"/>
                          </a:solidFill>
                          <a:latin typeface="+mn-lt"/>
                          <a:ea typeface="+mn-ea"/>
                          <a:cs typeface="+mn-cs"/>
                        </a:rPr>
                        <a:t>What is written to the screen for the input "carpets"? 	</a:t>
                      </a:r>
                    </a:p>
                    <a:p>
                      <a:r>
                        <a:rPr lang="en-US" sz="1800" kern="1200" baseline="0" dirty="0">
                          <a:solidFill>
                            <a:schemeClr val="tx1"/>
                          </a:solidFill>
                          <a:latin typeface="+mn-lt"/>
                          <a:ea typeface="+mn-ea"/>
                          <a:cs typeface="+mn-cs"/>
                        </a:rPr>
                        <a:t>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6135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A. </a:t>
                      </a:r>
                      <a:r>
                        <a:rPr lang="en-US" sz="1800" kern="1200" baseline="0" dirty="0" err="1">
                          <a:solidFill>
                            <a:schemeClr val="tx1"/>
                          </a:solidFill>
                          <a:latin typeface="+mn-lt"/>
                          <a:ea typeface="+mn-ea"/>
                          <a:cs typeface="+mn-cs"/>
                        </a:rPr>
                        <a:t>serc</a:t>
                      </a:r>
                      <a:r>
                        <a:rPr lang="en-US" sz="1800" kern="1200" baseline="0" dirty="0">
                          <a:solidFill>
                            <a:schemeClr val="tx1"/>
                          </a:solidFill>
                          <a:latin typeface="+mn-lt"/>
                          <a:ea typeface="+mn-ea"/>
                          <a:cs typeface="+mn-cs"/>
                        </a:rPr>
                        <a:t>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en-US" sz="1800" kern="1200" baseline="0" dirty="0">
                          <a:solidFill>
                            <a:schemeClr val="tx1"/>
                          </a:solidFill>
                          <a:latin typeface="+mn-lt"/>
                          <a:ea typeface="+mn-ea"/>
                          <a:cs typeface="+mn-cs"/>
                        </a:rPr>
                        <a:t>carpets 		</a:t>
                      </a:r>
                    </a:p>
                  </a:txBody>
                  <a:tcPr marL="91425" marR="91425" marT="91425" marB="91425"/>
                </a:tc>
                <a:extLst>
                  <a:ext uri="{0D108BD9-81ED-4DB2-BD59-A6C34878D82A}">
                    <a16:rowId xmlns:a16="http://schemas.microsoft.com/office/drawing/2014/main" val="10001"/>
                  </a:ext>
                </a:extLst>
              </a:tr>
              <a:tr h="696895">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D.</a:t>
                      </a:r>
                      <a:r>
                        <a:rPr lang="en-US" sz="1800" u="none" strike="noStrike" cap="none" baseline="0" dirty="0"/>
                        <a:t> </a:t>
                      </a:r>
                      <a:r>
                        <a:rPr lang="en-US" sz="1800" kern="1200" baseline="0" dirty="0" err="1">
                          <a:solidFill>
                            <a:schemeClr val="tx1"/>
                          </a:solidFill>
                          <a:latin typeface="+mn-lt"/>
                          <a:ea typeface="+mn-ea"/>
                          <a:cs typeface="+mn-cs"/>
                        </a:rPr>
                        <a:t>steprac</a:t>
                      </a:r>
                      <a:r>
                        <a:rPr lang="en-US" sz="1800" kern="1200" baseline="0" dirty="0">
                          <a:solidFill>
                            <a:schemeClr val="tx1"/>
                          </a:solidFill>
                          <a:latin typeface="+mn-lt"/>
                          <a:ea typeface="+mn-ea"/>
                          <a:cs typeface="+mn-cs"/>
                        </a:rPr>
                        <a:t>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a:t>
                      </a:r>
                      <a:r>
                        <a:rPr lang="en-US" sz="1800" kern="1200" baseline="0" dirty="0" err="1">
                          <a:solidFill>
                            <a:schemeClr val="tx1"/>
                          </a:solidFill>
                          <a:latin typeface="+mn-lt"/>
                          <a:ea typeface="+mn-ea"/>
                          <a:cs typeface="+mn-cs"/>
                        </a:rPr>
                        <a:t>ccaarrppeettss</a:t>
                      </a:r>
                      <a:r>
                        <a:rPr lang="en-US" sz="1800" kern="1200" baseline="0" dirty="0">
                          <a:solidFill>
                            <a:schemeClr val="tx1"/>
                          </a:solidFill>
                          <a:latin typeface="+mn-lt"/>
                          <a:ea typeface="+mn-ea"/>
                          <a:cs typeface="+mn-cs"/>
                        </a:rPr>
                        <a:t> 	</a:t>
                      </a:r>
                      <a:r>
                        <a:rPr lang="en-US" sz="1800" b="1"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666712" y="5572140"/>
            <a:ext cx="1571636"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28</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666712" y="1419440"/>
          <a:ext cx="10287000" cy="3572671"/>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2295312">
                <a:tc gridSpan="2">
                  <a:txBody>
                    <a:bodyPr/>
                    <a:lstStyle/>
                    <a:p>
                      <a:r>
                        <a:rPr lang="en-US" sz="1800" kern="1200" baseline="0" dirty="0">
                          <a:solidFill>
                            <a:schemeClr val="tx1"/>
                          </a:solidFill>
                          <a:latin typeface="+mn-lt"/>
                          <a:ea typeface="+mn-ea"/>
                          <a:cs typeface="+mn-cs"/>
                        </a:rPr>
                        <a:t>Let there be a stack of integer values. How many elements does the stack contain after </a:t>
                      </a:r>
                    </a:p>
                    <a:p>
                      <a:r>
                        <a:rPr lang="en-US" sz="1800" kern="1200" baseline="0" dirty="0">
                          <a:solidFill>
                            <a:schemeClr val="tx1"/>
                          </a:solidFill>
                          <a:latin typeface="+mn-lt"/>
                          <a:ea typeface="+mn-ea"/>
                          <a:cs typeface="+mn-cs"/>
                        </a:rPr>
                        <a:t>following operations </a:t>
                      </a:r>
                    </a:p>
                    <a:p>
                      <a:r>
                        <a:rPr lang="en-US" sz="1800" kern="1200" baseline="0" dirty="0">
                          <a:solidFill>
                            <a:schemeClr val="tx1"/>
                          </a:solidFill>
                          <a:latin typeface="+mn-lt"/>
                          <a:ea typeface="+mn-ea"/>
                          <a:cs typeface="+mn-cs"/>
                        </a:rPr>
                        <a:t>PUSH(S, 1), PUSH(S, 2), … , PUSH(S, 10) </a:t>
                      </a:r>
                    </a:p>
                    <a:p>
                      <a:r>
                        <a:rPr lang="en-US" sz="1800" kern="1200" baseline="0" dirty="0" err="1">
                          <a:solidFill>
                            <a:schemeClr val="tx1"/>
                          </a:solidFill>
                          <a:latin typeface="+mn-lt"/>
                          <a:ea typeface="+mn-ea"/>
                          <a:cs typeface="+mn-cs"/>
                        </a:rPr>
                        <a:t>Multipop</a:t>
                      </a:r>
                      <a:r>
                        <a:rPr lang="en-US" sz="1800" kern="1200" baseline="0" dirty="0">
                          <a:solidFill>
                            <a:schemeClr val="tx1"/>
                          </a:solidFill>
                          <a:latin typeface="+mn-lt"/>
                          <a:ea typeface="+mn-ea"/>
                          <a:cs typeface="+mn-cs"/>
                        </a:rPr>
                        <a:t>(S, 5) </a:t>
                      </a:r>
                    </a:p>
                    <a:p>
                      <a:r>
                        <a:rPr lang="en-US" sz="1800" kern="1200" baseline="0" dirty="0">
                          <a:solidFill>
                            <a:schemeClr val="tx1"/>
                          </a:solidFill>
                          <a:latin typeface="+mn-lt"/>
                          <a:ea typeface="+mn-ea"/>
                          <a:cs typeface="+mn-cs"/>
                        </a:rPr>
                        <a:t>PUSH(S, 11), PUSH(S, 12), … , PUSH(S, 30) </a:t>
                      </a:r>
                    </a:p>
                    <a:p>
                      <a:r>
                        <a:rPr lang="en-US" sz="1800" kern="1200" baseline="0" dirty="0" err="1">
                          <a:solidFill>
                            <a:schemeClr val="tx1"/>
                          </a:solidFill>
                          <a:latin typeface="+mn-lt"/>
                          <a:ea typeface="+mn-ea"/>
                          <a:cs typeface="+mn-cs"/>
                        </a:rPr>
                        <a:t>Multipop</a:t>
                      </a:r>
                      <a:r>
                        <a:rPr lang="en-US" sz="1800" kern="1200" baseline="0" dirty="0">
                          <a:solidFill>
                            <a:schemeClr val="tx1"/>
                          </a:solidFill>
                          <a:latin typeface="+mn-lt"/>
                          <a:ea typeface="+mn-ea"/>
                          <a:cs typeface="+mn-cs"/>
                        </a:rPr>
                        <a:t>(S, 10)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5458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A. 20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en-US" sz="1800" kern="1200" baseline="0" dirty="0">
                          <a:solidFill>
                            <a:schemeClr val="tx1"/>
                          </a:solidFill>
                          <a:latin typeface="+mn-lt"/>
                          <a:ea typeface="+mn-ea"/>
                          <a:cs typeface="+mn-cs"/>
                        </a:rPr>
                        <a:t>30 		</a:t>
                      </a:r>
                    </a:p>
                  </a:txBody>
                  <a:tcPr marL="91425" marR="91425" marT="91425" marB="91425"/>
                </a:tc>
                <a:extLst>
                  <a:ext uri="{0D108BD9-81ED-4DB2-BD59-A6C34878D82A}">
                    <a16:rowId xmlns:a16="http://schemas.microsoft.com/office/drawing/2014/main" val="10001"/>
                  </a:ext>
                </a:extLst>
              </a:tr>
              <a:tr h="650756">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D.</a:t>
                      </a:r>
                      <a:r>
                        <a:rPr lang="en-US" sz="1800" u="none" strike="noStrike" cap="none" baseline="0" dirty="0"/>
                        <a:t> </a:t>
                      </a:r>
                      <a:r>
                        <a:rPr lang="en-US" sz="1800" kern="1200" baseline="0" dirty="0">
                          <a:solidFill>
                            <a:schemeClr val="tx1"/>
                          </a:solidFill>
                          <a:latin typeface="+mn-lt"/>
                          <a:ea typeface="+mn-ea"/>
                          <a:cs typeface="+mn-cs"/>
                        </a:rPr>
                        <a:t>10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a:t>
                      </a:r>
                      <a:r>
                        <a:rPr lang="en-US" sz="1800" kern="1200" baseline="0" dirty="0">
                          <a:solidFill>
                            <a:schemeClr val="tx1"/>
                          </a:solidFill>
                          <a:latin typeface="+mn-lt"/>
                          <a:ea typeface="+mn-ea"/>
                          <a:cs typeface="+mn-cs"/>
                        </a:rPr>
                        <a:t>15 	</a:t>
                      </a:r>
                      <a:r>
                        <a:rPr lang="en-US" sz="1800" b="1"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5810248" y="3714752"/>
            <a:ext cx="1571636"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966F-F4BF-4F72-89DE-071146F7ADD2}"/>
              </a:ext>
            </a:extLst>
          </p:cNvPr>
          <p:cNvSpPr>
            <a:spLocks noGrp="1"/>
          </p:cNvSpPr>
          <p:nvPr>
            <p:ph type="title"/>
          </p:nvPr>
        </p:nvSpPr>
        <p:spPr>
          <a:xfrm>
            <a:off x="2590800" y="2920039"/>
            <a:ext cx="9914188" cy="1017922"/>
          </a:xfrm>
        </p:spPr>
        <p:txBody>
          <a:bodyPr/>
          <a:lstStyle/>
          <a:p>
            <a:r>
              <a:rPr lang="en-US" sz="4000" b="1" dirty="0">
                <a:effectLst/>
                <a:latin typeface="Calibri" panose="020F0502020204030204" pitchFamily="34" charset="0"/>
                <a:ea typeface="Times New Roman" panose="02020603050405020304" pitchFamily="18" charset="0"/>
              </a:rPr>
              <a:t>Applications of Stack </a:t>
            </a:r>
            <a:endParaRPr lang="en-IN" sz="4000" dirty="0"/>
          </a:p>
        </p:txBody>
      </p:sp>
      <p:sp>
        <p:nvSpPr>
          <p:cNvPr id="4" name="Slide Number Placeholder 3">
            <a:extLst>
              <a:ext uri="{FF2B5EF4-FFF2-40B4-BE49-F238E27FC236}">
                <a16:creationId xmlns:a16="http://schemas.microsoft.com/office/drawing/2014/main" id="{B3F27085-1440-4EC9-92DC-E6F4E5A09961}"/>
              </a:ext>
            </a:extLst>
          </p:cNvPr>
          <p:cNvSpPr>
            <a:spLocks noGrp="1"/>
          </p:cNvSpPr>
          <p:nvPr>
            <p:ph type="sldNum" sz="quarter" idx="10"/>
          </p:nvPr>
        </p:nvSpPr>
        <p:spPr/>
        <p:txBody>
          <a:bodyPr/>
          <a:lstStyle/>
          <a:p>
            <a:pPr>
              <a:defRPr/>
            </a:pPr>
            <a:fld id="{ABFF5F4A-8FC7-419E-B94C-CDDC8DE310AE}" type="slidenum">
              <a:rPr lang="en-US" altLang="en-US" smtClean="0"/>
              <a:pPr>
                <a:defRPr/>
              </a:pPr>
              <a:t>29</a:t>
            </a:fld>
            <a:endParaRPr lang="en-US" altLang="en-US"/>
          </a:p>
        </p:txBody>
      </p:sp>
    </p:spTree>
    <p:extLst>
      <p:ext uri="{BB962C8B-B14F-4D97-AF65-F5344CB8AC3E}">
        <p14:creationId xmlns:p14="http://schemas.microsoft.com/office/powerpoint/2010/main" val="2284519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6" name="Rectangle 2"/>
          <p:cNvSpPr>
            <a:spLocks noGrp="1" noChangeArrowheads="1"/>
          </p:cNvSpPr>
          <p:nvPr>
            <p:ph type="ctrTitle"/>
          </p:nvPr>
        </p:nvSpPr>
        <p:spPr>
          <a:xfrm>
            <a:off x="1885950" y="1700808"/>
            <a:ext cx="8420100" cy="685800"/>
          </a:xfrm>
          <a:effectLst/>
        </p:spPr>
        <p:txBody>
          <a:bodyPr/>
          <a:lstStyle/>
          <a:p>
            <a:pPr eaLnBrk="1" hangingPunct="1">
              <a:defRPr/>
            </a:pPr>
            <a:r>
              <a:rPr lang="en-US" sz="3600" dirty="0">
                <a:solidFill>
                  <a:schemeClr val="accent6">
                    <a:lumMod val="75000"/>
                  </a:schemeClr>
                </a:solidFill>
              </a:rPr>
              <a:t>INTRODUCTION TO STACK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C8CA-317C-49DF-BBC2-320544FB8914}"/>
              </a:ext>
            </a:extLst>
          </p:cNvPr>
          <p:cNvSpPr>
            <a:spLocks noGrp="1"/>
          </p:cNvSpPr>
          <p:nvPr>
            <p:ph type="title"/>
          </p:nvPr>
        </p:nvSpPr>
        <p:spPr/>
        <p:txBody>
          <a:bodyPr/>
          <a:lstStyle/>
          <a:p>
            <a:r>
              <a:rPr lang="en-US" sz="4000" b="1" dirty="0">
                <a:effectLst/>
                <a:latin typeface="Calibri" panose="020F0502020204030204" pitchFamily="34" charset="0"/>
                <a:ea typeface="Times New Roman" panose="02020603050405020304" pitchFamily="18" charset="0"/>
              </a:rPr>
              <a:t>Number Conversion </a:t>
            </a:r>
            <a:endParaRPr lang="en-IN" sz="4000" dirty="0"/>
          </a:p>
        </p:txBody>
      </p:sp>
      <p:sp>
        <p:nvSpPr>
          <p:cNvPr id="3" name="Content Placeholder 2">
            <a:extLst>
              <a:ext uri="{FF2B5EF4-FFF2-40B4-BE49-F238E27FC236}">
                <a16:creationId xmlns:a16="http://schemas.microsoft.com/office/drawing/2014/main" id="{3C93A17F-5E55-4DF5-84B5-EBEA57B07430}"/>
              </a:ext>
            </a:extLst>
          </p:cNvPr>
          <p:cNvSpPr>
            <a:spLocks noGrp="1"/>
          </p:cNvSpPr>
          <p:nvPr>
            <p:ph idx="1"/>
          </p:nvPr>
        </p:nvSpPr>
        <p:spPr/>
        <p:txBody>
          <a:bodyPr/>
          <a:lstStyle/>
          <a:p>
            <a:pPr marL="0" indent="0">
              <a:buNone/>
            </a:pPr>
            <a:r>
              <a:rPr lang="en-US" dirty="0">
                <a:effectLst/>
                <a:latin typeface="Calibri" panose="020F0502020204030204" pitchFamily="34" charset="0"/>
                <a:ea typeface="Times New Roman" panose="02020603050405020304" pitchFamily="18" charset="0"/>
                <a:cs typeface="Calibri" panose="020F0502020204030204" pitchFamily="34" charset="0"/>
              </a:rPr>
              <a:t>Using stack, we can easily convert a decimal number to its equivalent Binary, Hexadecimal, Octal or a number in any desired base. </a:t>
            </a:r>
          </a:p>
          <a:p>
            <a:endParaRPr lang="en-US" dirty="0">
              <a:latin typeface="Calibri" panose="020F0502020204030204" pitchFamily="34" charset="0"/>
              <a:ea typeface="Times New Roman" panose="02020603050405020304" pitchFamily="18" charset="0"/>
              <a:cs typeface="Calibri" panose="020F0502020204030204" pitchFamily="34" charset="0"/>
            </a:endParaRPr>
          </a:p>
          <a:p>
            <a:pPr marL="0" indent="0" algn="just">
              <a:lnSpc>
                <a:spcPct val="115000"/>
              </a:lnSpc>
              <a:buNone/>
            </a:pP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US" dirty="0">
                <a:effectLst/>
                <a:latin typeface="Calibri" panose="020F0502020204030204" pitchFamily="34" charset="0"/>
                <a:ea typeface="Times New Roman" panose="02020603050405020304" pitchFamily="18" charset="0"/>
                <a:cs typeface="Calibri" panose="020F0502020204030204" pitchFamily="34" charset="0"/>
              </a:rPr>
              <a:t>Step 1: Take the Modulus of number with 2.</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r>
              <a:rPr lang="en-US" dirty="0">
                <a:effectLst/>
                <a:latin typeface="Calibri" panose="020F0502020204030204" pitchFamily="34" charset="0"/>
                <a:ea typeface="Times New Roman" panose="02020603050405020304" pitchFamily="18" charset="0"/>
                <a:cs typeface="Calibri" panose="020F0502020204030204" pitchFamily="34" charset="0"/>
              </a:rPr>
              <a:t>	Step 2: Push the remainder in Step 1 into a Stack.</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r>
              <a:rPr lang="en-US" dirty="0">
                <a:effectLst/>
                <a:latin typeface="Calibri" panose="020F0502020204030204" pitchFamily="34" charset="0"/>
                <a:ea typeface="Times New Roman" panose="02020603050405020304" pitchFamily="18" charset="0"/>
                <a:cs typeface="Calibri" panose="020F0502020204030204" pitchFamily="34" charset="0"/>
              </a:rPr>
              <a:t>	Step 3: Divide the number by 2 and save the quotient in the same number.</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r>
              <a:rPr lang="en-US" dirty="0">
                <a:effectLst/>
                <a:latin typeface="Calibri" panose="020F0502020204030204" pitchFamily="34" charset="0"/>
                <a:ea typeface="Times New Roman" panose="02020603050405020304" pitchFamily="18" charset="0"/>
                <a:cs typeface="Calibri" panose="020F0502020204030204" pitchFamily="34" charset="0"/>
              </a:rPr>
              <a:t>	Step 4: Repeat Step 1 to 3 until number becomes zero.</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r>
              <a:rPr lang="en-US" dirty="0">
                <a:effectLst/>
                <a:latin typeface="Calibri" panose="020F0502020204030204" pitchFamily="34" charset="0"/>
                <a:ea typeface="Times New Roman" panose="02020603050405020304" pitchFamily="18" charset="0"/>
                <a:cs typeface="Calibri" panose="020F0502020204030204" pitchFamily="34" charset="0"/>
              </a:rPr>
              <a:t>	Step 5: Pop the Stack and display the popped item.</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r>
              <a:rPr lang="en-US" dirty="0">
                <a:effectLst/>
                <a:latin typeface="Calibri" panose="020F0502020204030204" pitchFamily="34" charset="0"/>
                <a:ea typeface="Times New Roman" panose="02020603050405020304" pitchFamily="18" charset="0"/>
                <a:cs typeface="Calibri" panose="020F0502020204030204" pitchFamily="34" charset="0"/>
              </a:rPr>
              <a:t>	Step 6: Repeat Step 5 until Stack becomes empty.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A806E16D-769B-44F4-AD2E-97A4E16B48F4}"/>
              </a:ext>
            </a:extLst>
          </p:cNvPr>
          <p:cNvSpPr>
            <a:spLocks noGrp="1"/>
          </p:cNvSpPr>
          <p:nvPr>
            <p:ph type="sldNum" sz="quarter" idx="10"/>
          </p:nvPr>
        </p:nvSpPr>
        <p:spPr/>
        <p:txBody>
          <a:bodyPr/>
          <a:lstStyle/>
          <a:p>
            <a:pPr>
              <a:defRPr/>
            </a:pPr>
            <a:fld id="{ABFF5F4A-8FC7-419E-B94C-CDDC8DE310AE}" type="slidenum">
              <a:rPr lang="en-US" altLang="en-US" smtClean="0"/>
              <a:pPr>
                <a:defRPr/>
              </a:pPr>
              <a:t>30</a:t>
            </a:fld>
            <a:endParaRPr lang="en-US" altLang="en-US"/>
          </a:p>
        </p:txBody>
      </p:sp>
    </p:spTree>
    <p:extLst>
      <p:ext uri="{BB962C8B-B14F-4D97-AF65-F5344CB8AC3E}">
        <p14:creationId xmlns:p14="http://schemas.microsoft.com/office/powerpoint/2010/main" val="27546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66F9-B5DB-4ACF-9CC7-A48E37540A4E}"/>
              </a:ext>
            </a:extLst>
          </p:cNvPr>
          <p:cNvSpPr>
            <a:spLocks noGrp="1"/>
          </p:cNvSpPr>
          <p:nvPr>
            <p:ph type="title"/>
          </p:nvPr>
        </p:nvSpPr>
        <p:spPr/>
        <p:txBody>
          <a:bodyPr/>
          <a:lstStyle/>
          <a:p>
            <a:r>
              <a:rPr lang="en-US" dirty="0">
                <a:latin typeface="Calibri" panose="020F0502020204030204" pitchFamily="34" charset="0"/>
                <a:ea typeface="Times New Roman" panose="02020603050405020304" pitchFamily="18" charset="0"/>
                <a:cs typeface="Calibri" panose="020F0502020204030204" pitchFamily="34" charset="0"/>
              </a:rPr>
              <a:t>ALGORITHM: </a:t>
            </a:r>
            <a:r>
              <a:rPr lang="en-US" dirty="0" err="1">
                <a:latin typeface="Calibri" panose="020F0502020204030204" pitchFamily="34" charset="0"/>
                <a:ea typeface="Times New Roman" panose="02020603050405020304" pitchFamily="18" charset="0"/>
                <a:cs typeface="Calibri" panose="020F0502020204030204" pitchFamily="34" charset="0"/>
              </a:rPr>
              <a:t>DecimalToBinary</a:t>
            </a:r>
            <a:r>
              <a:rPr lang="en-US" dirty="0">
                <a:latin typeface="Calibri" panose="020F0502020204030204" pitchFamily="34" charset="0"/>
                <a:ea typeface="Times New Roman" panose="02020603050405020304" pitchFamily="18" charset="0"/>
                <a:cs typeface="Calibri" panose="020F0502020204030204" pitchFamily="34" charset="0"/>
              </a:rPr>
              <a:t> (Decimal) </a:t>
            </a:r>
            <a:endParaRPr lang="en-IN" dirty="0"/>
          </a:p>
        </p:txBody>
      </p:sp>
      <p:sp>
        <p:nvSpPr>
          <p:cNvPr id="3" name="Content Placeholder 2">
            <a:extLst>
              <a:ext uri="{FF2B5EF4-FFF2-40B4-BE49-F238E27FC236}">
                <a16:creationId xmlns:a16="http://schemas.microsoft.com/office/drawing/2014/main" id="{96C95341-EA3D-4C62-8F97-4FE677750153}"/>
              </a:ext>
            </a:extLst>
          </p:cNvPr>
          <p:cNvSpPr>
            <a:spLocks noGrp="1"/>
          </p:cNvSpPr>
          <p:nvPr>
            <p:ph idx="1"/>
          </p:nvPr>
        </p:nvSpPr>
        <p:spPr>
          <a:xfrm>
            <a:off x="407477" y="985838"/>
            <a:ext cx="10972800" cy="5188745"/>
          </a:xfrm>
        </p:spPr>
        <p:txBody>
          <a:bodyPr/>
          <a:lstStyle/>
          <a:p>
            <a:pPr marL="0" indent="0">
              <a:lnSpc>
                <a:spcPct val="115000"/>
              </a:lnSpc>
              <a:buNone/>
            </a:pPr>
            <a:r>
              <a:rPr lang="en-US" sz="2000" b="1" dirty="0">
                <a:effectLst/>
                <a:latin typeface="Calibri" panose="020F0502020204030204" pitchFamily="34" charset="0"/>
                <a:ea typeface="Times New Roman" panose="02020603050405020304" pitchFamily="18" charset="0"/>
                <a:cs typeface="Calibri" panose="020F0502020204030204" pitchFamily="34" charset="0"/>
              </a:rPr>
              <a:t>Input: </a:t>
            </a:r>
            <a:r>
              <a:rPr lang="en-US" sz="2000" dirty="0">
                <a:effectLst/>
                <a:latin typeface="Calibri" panose="020F0502020204030204" pitchFamily="34" charset="0"/>
                <a:ea typeface="Times New Roman" panose="02020603050405020304" pitchFamily="18" charset="0"/>
                <a:cs typeface="Calibri" panose="020F0502020204030204" pitchFamily="34" charset="0"/>
              </a:rPr>
              <a:t>A Decimal number</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2000" b="1" dirty="0">
                <a:effectLst/>
                <a:latin typeface="Calibri" panose="020F0502020204030204" pitchFamily="34" charset="0"/>
                <a:ea typeface="Times New Roman" panose="02020603050405020304" pitchFamily="18" charset="0"/>
                <a:cs typeface="Calibri" panose="020F0502020204030204" pitchFamily="34" charset="0"/>
              </a:rPr>
              <a:t>Output: </a:t>
            </a:r>
            <a:r>
              <a:rPr lang="en-US" sz="2000" dirty="0">
                <a:effectLst/>
                <a:latin typeface="Calibri" panose="020F0502020204030204" pitchFamily="34" charset="0"/>
                <a:ea typeface="Times New Roman" panose="02020603050405020304" pitchFamily="18" charset="0"/>
                <a:cs typeface="Calibri" panose="020F0502020204030204" pitchFamily="34" charset="0"/>
              </a:rPr>
              <a:t>Binary equivalent</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2000" b="1" dirty="0">
                <a:effectLst/>
                <a:latin typeface="Calibri" panose="020F0502020204030204" pitchFamily="34" charset="0"/>
                <a:ea typeface="Times New Roman" panose="02020603050405020304" pitchFamily="18" charset="0"/>
                <a:cs typeface="Calibri" panose="020F0502020204030204" pitchFamily="34" charset="0"/>
              </a:rPr>
              <a:t>BEGIN:</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15000"/>
              </a:lnSpc>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Stack 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InitializeStack</a:t>
            </a:r>
            <a:r>
              <a:rPr lang="en-US" sz="2000" dirty="0">
                <a:effectLst/>
                <a:latin typeface="Calibri" panose="020F0502020204030204" pitchFamily="34" charset="0"/>
                <a:ea typeface="Times New Roman" panose="02020603050405020304" pitchFamily="18" charset="0"/>
                <a:cs typeface="Calibri" panose="020F0502020204030204" pitchFamily="34" charset="0"/>
              </a:rPr>
              <a:t>(S)</a:t>
            </a:r>
          </a:p>
          <a:p>
            <a:pPr marL="0" indent="0" algn="just">
              <a:lnSpc>
                <a:spcPct val="115000"/>
              </a:lnSpc>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WHILE Decimal != 0 DO</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r = Decimal % 2</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Push(S, r)</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r>
              <a:rPr lang="en-US" sz="2000" dirty="0">
                <a:effectLst/>
                <a:latin typeface="Calibri" panose="020F0502020204030204" pitchFamily="34" charset="0"/>
                <a:ea typeface="Times New Roman" panose="02020603050405020304" pitchFamily="18" charset="0"/>
              </a:rPr>
              <a:t>		Decimal = Decimal / 2 </a:t>
            </a:r>
          </a:p>
          <a:p>
            <a:pPr marL="0" indent="0" algn="just">
              <a:lnSpc>
                <a:spcPct val="115000"/>
              </a:lnSpc>
              <a:buNone/>
            </a:pP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WHILE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IsEmpty</a:t>
            </a:r>
            <a:r>
              <a:rPr lang="en-US" sz="2000" dirty="0">
                <a:effectLst/>
                <a:latin typeface="Calibri" panose="020F0502020204030204" pitchFamily="34" charset="0"/>
                <a:ea typeface="Times New Roman" panose="02020603050405020304" pitchFamily="18" charset="0"/>
                <a:cs typeface="Calibri" panose="020F0502020204030204" pitchFamily="34" charset="0"/>
              </a:rPr>
              <a:t>(S) DO</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x = Pop(S)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WRITE(x)</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2000" b="1" dirty="0">
                <a:effectLst/>
                <a:latin typeface="Calibri" panose="020F0502020204030204" pitchFamily="34" charset="0"/>
                <a:ea typeface="Times New Roman" panose="02020603050405020304" pitchFamily="18" charset="0"/>
                <a:cs typeface="Calibri" panose="020F0502020204030204" pitchFamily="34" charset="0"/>
              </a:rPr>
              <a:t>END;</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1B411C06-BD7D-46D4-83A6-5786CFD5C124}"/>
              </a:ext>
            </a:extLst>
          </p:cNvPr>
          <p:cNvSpPr>
            <a:spLocks noGrp="1"/>
          </p:cNvSpPr>
          <p:nvPr>
            <p:ph type="sldNum" sz="quarter" idx="10"/>
          </p:nvPr>
        </p:nvSpPr>
        <p:spPr/>
        <p:txBody>
          <a:bodyPr/>
          <a:lstStyle/>
          <a:p>
            <a:pPr>
              <a:defRPr/>
            </a:pPr>
            <a:fld id="{ABFF5F4A-8FC7-419E-B94C-CDDC8DE310AE}" type="slidenum">
              <a:rPr lang="en-US" altLang="en-US" smtClean="0"/>
              <a:pPr>
                <a:defRPr/>
              </a:pPr>
              <a:t>31</a:t>
            </a:fld>
            <a:endParaRPr lang="en-US" altLang="en-US"/>
          </a:p>
        </p:txBody>
      </p:sp>
      <p:sp>
        <p:nvSpPr>
          <p:cNvPr id="5" name="AutoShape 2">
            <a:extLst>
              <a:ext uri="{FF2B5EF4-FFF2-40B4-BE49-F238E27FC236}">
                <a16:creationId xmlns:a16="http://schemas.microsoft.com/office/drawing/2014/main" id="{EE85B2F8-C22C-47D8-AB07-47B11CB9F9F8}"/>
              </a:ext>
            </a:extLst>
          </p:cNvPr>
          <p:cNvSpPr/>
          <p:nvPr/>
        </p:nvSpPr>
        <p:spPr bwMode="auto">
          <a:xfrm>
            <a:off x="5779577" y="3560606"/>
            <a:ext cx="228600" cy="1229519"/>
          </a:xfrm>
          <a:prstGeom prst="rightBrace">
            <a:avLst>
              <a:gd name="adj1" fmla="val 25000"/>
              <a:gd name="adj2" fmla="val 50000"/>
            </a:avLst>
          </a:prstGeom>
          <a:noFill/>
          <a:ln w="19050">
            <a:solidFill>
              <a:schemeClr val="accent1">
                <a:lumMod val="60000"/>
                <a:lumOff val="40000"/>
              </a:schemeClr>
            </a:solidFill>
            <a:prstDash val="solid"/>
            <a:round/>
            <a:headEnd/>
            <a:tailEnd/>
          </a:ln>
          <a:effectLst/>
          <a:extLst>
            <a:ext uri="{909E8E84-426E-40DD-AFC4-6F175D3DCCD1}">
              <a14:hiddenFill xmlns:a14="http://schemas.microsoft.com/office/drawing/2010/main">
                <a:solidFill>
                  <a:schemeClr val="accent5">
                    <a:lumMod val="100000"/>
                    <a:lumOff val="0"/>
                  </a:schemeClr>
                </a:solidFill>
              </a14:hiddenFill>
            </a:ext>
            <a:ext uri="{AF507438-7753-43E0-B8FC-AC1667EBCBE1}">
              <a14:hiddenEffects xmlns:a14="http://schemas.microsoft.com/office/drawing/2010/main">
                <a:effectLst>
                  <a:outerShdw dist="28398" dir="3806097" algn="ctr" rotWithShape="0">
                    <a:schemeClr val="accent5">
                      <a:lumMod val="50000"/>
                      <a:lumOff val="0"/>
                      <a:alpha val="50000"/>
                    </a:schemeClr>
                  </a:outerShdw>
                </a:effectLst>
              </a14:hiddenEffects>
            </a:ext>
          </a:extLst>
        </p:spPr>
        <p:txBody>
          <a:bodyPr rot="0" vert="horz" wrap="square" lIns="91440" tIns="45720" rIns="91440" bIns="45720" anchor="t" anchorCtr="0" upright="1"/>
          <a:lstStyle/>
          <a:p>
            <a:endParaRPr lang="en-IN"/>
          </a:p>
        </p:txBody>
      </p:sp>
      <p:sp>
        <p:nvSpPr>
          <p:cNvPr id="6" name="AutoShape 2">
            <a:extLst>
              <a:ext uri="{FF2B5EF4-FFF2-40B4-BE49-F238E27FC236}">
                <a16:creationId xmlns:a16="http://schemas.microsoft.com/office/drawing/2014/main" id="{C3BE86E4-74F0-42B1-8384-E66B36B42064}"/>
              </a:ext>
            </a:extLst>
          </p:cNvPr>
          <p:cNvSpPr/>
          <p:nvPr/>
        </p:nvSpPr>
        <p:spPr bwMode="auto">
          <a:xfrm>
            <a:off x="5795379" y="5179279"/>
            <a:ext cx="159333" cy="739140"/>
          </a:xfrm>
          <a:prstGeom prst="rightBrace">
            <a:avLst>
              <a:gd name="adj1" fmla="val 25000"/>
              <a:gd name="adj2" fmla="val 50000"/>
            </a:avLst>
          </a:prstGeom>
          <a:noFill/>
          <a:ln w="19050">
            <a:solidFill>
              <a:schemeClr val="accent1">
                <a:lumMod val="60000"/>
                <a:lumOff val="40000"/>
              </a:schemeClr>
            </a:solidFill>
            <a:prstDash val="solid"/>
            <a:round/>
            <a:headEnd/>
            <a:tailEnd/>
          </a:ln>
          <a:effectLst/>
          <a:extLst>
            <a:ext uri="{909E8E84-426E-40DD-AFC4-6F175D3DCCD1}">
              <a14:hiddenFill xmlns:a14="http://schemas.microsoft.com/office/drawing/2010/main">
                <a:solidFill>
                  <a:schemeClr val="accent5">
                    <a:lumMod val="100000"/>
                    <a:lumOff val="0"/>
                  </a:schemeClr>
                </a:solidFill>
              </a14:hiddenFill>
            </a:ext>
            <a:ext uri="{AF507438-7753-43E0-B8FC-AC1667EBCBE1}">
              <a14:hiddenEffects xmlns:a14="http://schemas.microsoft.com/office/drawing/2010/main">
                <a:effectLst>
                  <a:outerShdw dist="28398" dir="3806097" algn="ctr" rotWithShape="0">
                    <a:schemeClr val="accent5">
                      <a:lumMod val="50000"/>
                      <a:lumOff val="0"/>
                      <a:alpha val="50000"/>
                    </a:schemeClr>
                  </a:outerShdw>
                </a:effectLst>
              </a14:hiddenEffects>
            </a:ext>
          </a:extLst>
        </p:spPr>
        <p:txBody>
          <a:bodyPr rot="0" vert="horz" wrap="square" lIns="91440" tIns="45720" rIns="91440" bIns="45720" anchor="t" anchorCtr="0" upright="1"/>
          <a:lstStyle/>
          <a:p>
            <a:endParaRPr lang="en-IN"/>
          </a:p>
        </p:txBody>
      </p:sp>
      <p:sp>
        <p:nvSpPr>
          <p:cNvPr id="8" name="Text Box 5">
            <a:extLst>
              <a:ext uri="{FF2B5EF4-FFF2-40B4-BE49-F238E27FC236}">
                <a16:creationId xmlns:a16="http://schemas.microsoft.com/office/drawing/2014/main" id="{8BB2A638-814C-4E49-B953-C9DC49D3ED48}"/>
              </a:ext>
            </a:extLst>
          </p:cNvPr>
          <p:cNvSpPr txBox="1">
            <a:spLocks noChangeArrowheads="1"/>
          </p:cNvSpPr>
          <p:nvPr/>
        </p:nvSpPr>
        <p:spPr bwMode="auto">
          <a:xfrm>
            <a:off x="7536160" y="3680535"/>
            <a:ext cx="2590800" cy="838200"/>
          </a:xfrm>
          <a:prstGeom prst="rect">
            <a:avLst/>
          </a:prstGeom>
          <a:solidFill>
            <a:schemeClr val="accent1">
              <a:lumMod val="75000"/>
              <a:lumOff val="0"/>
            </a:schemeClr>
          </a:solidFill>
          <a:ln w="9525">
            <a:solidFill>
              <a:srgbClr val="000000"/>
            </a:solidFill>
            <a:miter lim="800000"/>
            <a:headEnd/>
            <a:tailEnd/>
          </a:ln>
        </p:spPr>
        <p:txBody>
          <a:bodyPr rot="0" vert="horz" wrap="square" lIns="91440" tIns="45720" rIns="91440" bIns="45720" anchor="t" anchorCtr="0" upright="1"/>
          <a:lstStyle/>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Finding the remainder.</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Push the remainder into Stack.</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Saving the quotient.</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Text Box 5">
            <a:extLst>
              <a:ext uri="{FF2B5EF4-FFF2-40B4-BE49-F238E27FC236}">
                <a16:creationId xmlns:a16="http://schemas.microsoft.com/office/drawing/2014/main" id="{37524564-A944-490D-BEAC-018927BFBFDE}"/>
              </a:ext>
            </a:extLst>
          </p:cNvPr>
          <p:cNvSpPr txBox="1">
            <a:spLocks noChangeArrowheads="1"/>
          </p:cNvSpPr>
          <p:nvPr/>
        </p:nvSpPr>
        <p:spPr bwMode="auto">
          <a:xfrm>
            <a:off x="6759412" y="5240516"/>
            <a:ext cx="3367548" cy="487184"/>
          </a:xfrm>
          <a:prstGeom prst="rect">
            <a:avLst/>
          </a:prstGeom>
          <a:solidFill>
            <a:schemeClr val="accent1">
              <a:lumMod val="75000"/>
              <a:lumOff val="0"/>
            </a:schemeClr>
          </a:solidFill>
          <a:ln w="9525">
            <a:solidFill>
              <a:srgbClr val="000000"/>
            </a:solidFill>
            <a:miter lim="800000"/>
            <a:headEnd/>
            <a:tailEnd/>
          </a:ln>
        </p:spPr>
        <p:txBody>
          <a:bodyPr rot="0" vert="horz" wrap="square" lIns="91440" tIns="45720" rIns="91440" bIns="45720" anchor="t" anchorCtr="0" upright="1"/>
          <a:lstStyle/>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Printing the Stack elements until Stack is empty.</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127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EF556-D5DF-42A5-85D8-122CD1FA2201}"/>
              </a:ext>
            </a:extLst>
          </p:cNvPr>
          <p:cNvSpPr>
            <a:spLocks noGrp="1"/>
          </p:cNvSpPr>
          <p:nvPr>
            <p:ph type="title"/>
          </p:nvPr>
        </p:nvSpPr>
        <p:spPr/>
        <p:txBody>
          <a:bodyPr/>
          <a:lstStyle/>
          <a:p>
            <a:r>
              <a:rPr lang="en-US" dirty="0">
                <a:latin typeface="Calibri" panose="020F0502020204030204" pitchFamily="34" charset="0"/>
                <a:ea typeface="Times New Roman" panose="02020603050405020304" pitchFamily="18" charset="0"/>
                <a:cs typeface="Calibri" panose="020F0502020204030204" pitchFamily="34" charset="0"/>
              </a:rPr>
              <a:t>ALGORITHM: </a:t>
            </a:r>
            <a:r>
              <a:rPr lang="en-US" dirty="0" err="1">
                <a:latin typeface="Calibri" panose="020F0502020204030204" pitchFamily="34" charset="0"/>
                <a:ea typeface="Times New Roman" panose="02020603050405020304" pitchFamily="18" charset="0"/>
                <a:cs typeface="Calibri" panose="020F0502020204030204" pitchFamily="34" charset="0"/>
              </a:rPr>
              <a:t>DecimalToHexadecimal</a:t>
            </a:r>
            <a:r>
              <a:rPr lang="en-US" dirty="0">
                <a:latin typeface="Calibri" panose="020F0502020204030204" pitchFamily="34" charset="0"/>
                <a:ea typeface="Times New Roman" panose="02020603050405020304" pitchFamily="18" charset="0"/>
                <a:cs typeface="Calibri" panose="020F0502020204030204" pitchFamily="34" charset="0"/>
              </a:rPr>
              <a:t>(Decimal) </a:t>
            </a:r>
            <a:endParaRPr lang="en-IN" dirty="0"/>
          </a:p>
        </p:txBody>
      </p:sp>
      <p:sp>
        <p:nvSpPr>
          <p:cNvPr id="3" name="Content Placeholder 2">
            <a:extLst>
              <a:ext uri="{FF2B5EF4-FFF2-40B4-BE49-F238E27FC236}">
                <a16:creationId xmlns:a16="http://schemas.microsoft.com/office/drawing/2014/main" id="{66B83DA1-CA17-41A0-A979-DAECD9310A9F}"/>
              </a:ext>
            </a:extLst>
          </p:cNvPr>
          <p:cNvSpPr>
            <a:spLocks noGrp="1"/>
          </p:cNvSpPr>
          <p:nvPr>
            <p:ph idx="1"/>
          </p:nvPr>
        </p:nvSpPr>
        <p:spPr>
          <a:xfrm>
            <a:off x="335360" y="999031"/>
            <a:ext cx="10972800" cy="4881563"/>
          </a:xfrm>
        </p:spPr>
        <p:txBody>
          <a:bodyPr/>
          <a:lstStyle/>
          <a:p>
            <a:pPr marL="0" indent="0">
              <a:lnSpc>
                <a:spcPct val="115000"/>
              </a:lnSpc>
              <a:buNone/>
            </a:pPr>
            <a:r>
              <a:rPr lang="en-US" sz="2000" b="1" dirty="0">
                <a:effectLst/>
                <a:latin typeface="Calibri" panose="020F0502020204030204" pitchFamily="34" charset="0"/>
                <a:ea typeface="Times New Roman" panose="02020603050405020304" pitchFamily="18" charset="0"/>
                <a:cs typeface="Calibri" panose="020F0502020204030204" pitchFamily="34" charset="0"/>
              </a:rPr>
              <a:t>Input:  </a:t>
            </a:r>
            <a:r>
              <a:rPr lang="en-US" sz="2000" dirty="0">
                <a:effectLst/>
                <a:latin typeface="Calibri" panose="020F0502020204030204" pitchFamily="34" charset="0"/>
                <a:ea typeface="Times New Roman" panose="02020603050405020304" pitchFamily="18" charset="0"/>
                <a:cs typeface="Calibri" panose="020F0502020204030204" pitchFamily="34" charset="0"/>
              </a:rPr>
              <a:t>A Decimal Number</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2000" b="1" dirty="0">
                <a:effectLst/>
                <a:latin typeface="Calibri" panose="020F0502020204030204" pitchFamily="34" charset="0"/>
                <a:ea typeface="Times New Roman" panose="02020603050405020304" pitchFamily="18" charset="0"/>
                <a:cs typeface="Calibri" panose="020F0502020204030204" pitchFamily="34" charset="0"/>
              </a:rPr>
              <a:t>Output: </a:t>
            </a:r>
            <a:r>
              <a:rPr lang="en-US" sz="2000" dirty="0">
                <a:effectLst/>
                <a:latin typeface="Calibri" panose="020F0502020204030204" pitchFamily="34" charset="0"/>
                <a:ea typeface="Times New Roman" panose="02020603050405020304" pitchFamily="18" charset="0"/>
                <a:cs typeface="Calibri" panose="020F0502020204030204" pitchFamily="34" charset="0"/>
              </a:rPr>
              <a:t>Equivalent Hexadecimal Number</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2000" b="1" dirty="0">
                <a:effectLst/>
                <a:latin typeface="Calibri" panose="020F0502020204030204" pitchFamily="34" charset="0"/>
                <a:ea typeface="Times New Roman" panose="02020603050405020304" pitchFamily="18" charset="0"/>
                <a:cs typeface="Calibri" panose="020F0502020204030204" pitchFamily="34" charset="0"/>
              </a:rPr>
              <a:t>BEGIN:    </a:t>
            </a:r>
            <a:r>
              <a:rPr lang="en-US" sz="2000" dirty="0">
                <a:effectLst/>
                <a:latin typeface="Calibri" panose="020F0502020204030204" pitchFamily="34" charset="0"/>
                <a:ea typeface="Times New Roman" panose="02020603050405020304" pitchFamily="18" charset="0"/>
                <a:cs typeface="Calibri" panose="020F0502020204030204" pitchFamily="34" charset="0"/>
              </a:rPr>
              <a:t>Stack S</a:t>
            </a:r>
            <a:endParaRPr lang="en-US" sz="2000" dirty="0">
              <a:effectLst/>
              <a:latin typeface="Calibri" panose="020F0502020204030204" pitchFamily="34" charset="0"/>
              <a:ea typeface="Times New Roman" panose="02020603050405020304" pitchFamily="18" charset="0"/>
            </a:endParaRPr>
          </a:p>
          <a:p>
            <a:pPr marL="0" indent="0" algn="just">
              <a:lnSpc>
                <a:spcPct val="115000"/>
              </a:lnSpc>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InitializeStack</a:t>
            </a:r>
            <a:r>
              <a:rPr lang="en-US" sz="2000" dirty="0">
                <a:effectLst/>
                <a:latin typeface="Calibri" panose="020F0502020204030204" pitchFamily="34" charset="0"/>
                <a:ea typeface="Times New Roman" panose="02020603050405020304" pitchFamily="18" charset="0"/>
                <a:cs typeface="Calibri" panose="020F0502020204030204" pitchFamily="34" charset="0"/>
              </a:rPr>
              <a:t>(S)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2000" dirty="0">
                <a:effectLst/>
                <a:latin typeface="Calibri" panose="020F0502020204030204" pitchFamily="34" charset="0"/>
                <a:ea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rPr>
              <a:t>Arr</a:t>
            </a:r>
            <a:r>
              <a:rPr lang="en-US" sz="2000" dirty="0">
                <a:effectLst/>
                <a:latin typeface="Calibri" panose="020F0502020204030204" pitchFamily="34" charset="0"/>
                <a:ea typeface="Times New Roman" panose="02020603050405020304" pitchFamily="18" charset="0"/>
              </a:rPr>
              <a:t>[ ] = { ‘0’, ’1’, ‘2’, ‘3’ , ‘4’, ‘5’, ‘6’, ‘7’, ‘8’, ‘9’, ‘A’, ‘B’, ‘C’, ‘D’, ‘E’, ‘F’ }</a:t>
            </a:r>
            <a:endParaRPr lang="en-US" sz="2000" dirty="0">
              <a:latin typeface="Calibri" panose="020F0502020204030204" pitchFamily="34" charset="0"/>
              <a:ea typeface="Times New Roman" panose="02020603050405020304" pitchFamily="18" charset="0"/>
            </a:endParaRPr>
          </a:p>
          <a:p>
            <a:pPr marL="0" indent="0">
              <a:buNone/>
            </a:pPr>
            <a:r>
              <a:rPr lang="en-US" sz="2000" dirty="0">
                <a:effectLst/>
                <a:latin typeface="Calibri" panose="020F0502020204030204" pitchFamily="34" charset="0"/>
                <a:ea typeface="Times New Roman" panose="02020603050405020304" pitchFamily="18" charset="0"/>
              </a:rPr>
              <a:t>	WHILE Decimal!= 0 DO</a:t>
            </a:r>
          </a:p>
          <a:p>
            <a:pPr marL="0" indent="0" algn="just">
              <a:lnSpc>
                <a:spcPct val="115000"/>
              </a:lnSpc>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r = Decimal % 16</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Push(S,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Arr</a:t>
            </a:r>
            <a:r>
              <a:rPr lang="en-US" sz="2000" dirty="0">
                <a:effectLst/>
                <a:latin typeface="Calibri" panose="020F0502020204030204" pitchFamily="34" charset="0"/>
                <a:ea typeface="Times New Roman" panose="02020603050405020304" pitchFamily="18" charset="0"/>
                <a:cs typeface="Calibri" panose="020F0502020204030204" pitchFamily="34" charset="0"/>
              </a:rPr>
              <a:t>[r])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Decimal = Decimal / 16</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WHILE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IsEmpty</a:t>
            </a:r>
            <a:r>
              <a:rPr lang="en-US" sz="2000" dirty="0">
                <a:effectLst/>
                <a:latin typeface="Calibri" panose="020F0502020204030204" pitchFamily="34" charset="0"/>
                <a:ea typeface="Times New Roman" panose="02020603050405020304" pitchFamily="18" charset="0"/>
                <a:cs typeface="Calibri" panose="020F0502020204030204" pitchFamily="34" charset="0"/>
              </a:rPr>
              <a:t>(S) DO</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x = Pop(S)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WRITE(x)</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2000" b="1" dirty="0">
                <a:effectLst/>
                <a:latin typeface="Calibri" panose="020F0502020204030204" pitchFamily="34" charset="0"/>
                <a:ea typeface="Times New Roman" panose="02020603050405020304" pitchFamily="18" charset="0"/>
                <a:cs typeface="Calibri" panose="020F0502020204030204" pitchFamily="34" charset="0"/>
              </a:rPr>
              <a:t>END;</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01A7E469-A5DB-4808-9C48-D6B7D01A4988}"/>
              </a:ext>
            </a:extLst>
          </p:cNvPr>
          <p:cNvSpPr>
            <a:spLocks noGrp="1"/>
          </p:cNvSpPr>
          <p:nvPr>
            <p:ph type="sldNum" sz="quarter" idx="10"/>
          </p:nvPr>
        </p:nvSpPr>
        <p:spPr/>
        <p:txBody>
          <a:bodyPr/>
          <a:lstStyle/>
          <a:p>
            <a:pPr>
              <a:defRPr/>
            </a:pPr>
            <a:fld id="{ABFF5F4A-8FC7-419E-B94C-CDDC8DE310AE}" type="slidenum">
              <a:rPr lang="en-US" altLang="en-US" smtClean="0"/>
              <a:pPr>
                <a:defRPr/>
              </a:pPr>
              <a:t>32</a:t>
            </a:fld>
            <a:endParaRPr lang="en-US" altLang="en-US"/>
          </a:p>
        </p:txBody>
      </p:sp>
      <p:sp>
        <p:nvSpPr>
          <p:cNvPr id="16" name="AutoShape 2">
            <a:extLst>
              <a:ext uri="{FF2B5EF4-FFF2-40B4-BE49-F238E27FC236}">
                <a16:creationId xmlns:a16="http://schemas.microsoft.com/office/drawing/2014/main" id="{1242754F-DA47-497A-97D3-1BE82BA36B97}"/>
              </a:ext>
            </a:extLst>
          </p:cNvPr>
          <p:cNvSpPr/>
          <p:nvPr/>
        </p:nvSpPr>
        <p:spPr bwMode="auto">
          <a:xfrm>
            <a:off x="8098913" y="3561430"/>
            <a:ext cx="228600" cy="990600"/>
          </a:xfrm>
          <a:prstGeom prst="rightBrace">
            <a:avLst>
              <a:gd name="adj1" fmla="val 25000"/>
              <a:gd name="adj2" fmla="val 50000"/>
            </a:avLst>
          </a:prstGeom>
          <a:noFill/>
          <a:ln w="19050">
            <a:solidFill>
              <a:schemeClr val="accent1">
                <a:lumMod val="60000"/>
                <a:lumOff val="40000"/>
              </a:schemeClr>
            </a:solidFill>
            <a:prstDash val="solid"/>
            <a:round/>
            <a:headEnd/>
            <a:tailEnd/>
          </a:ln>
          <a:effectLst/>
          <a:extLst>
            <a:ext uri="{909E8E84-426E-40DD-AFC4-6F175D3DCCD1}">
              <a14:hiddenFill xmlns:a14="http://schemas.microsoft.com/office/drawing/2010/main">
                <a:solidFill>
                  <a:schemeClr val="accent5">
                    <a:lumMod val="100000"/>
                    <a:lumOff val="0"/>
                  </a:schemeClr>
                </a:solidFill>
              </a14:hiddenFill>
            </a:ext>
            <a:ext uri="{AF507438-7753-43E0-B8FC-AC1667EBCBE1}">
              <a14:hiddenEffects xmlns:a14="http://schemas.microsoft.com/office/drawing/2010/main">
                <a:effectLst>
                  <a:outerShdw dist="28398" dir="3806097" algn="ctr" rotWithShape="0">
                    <a:schemeClr val="accent5">
                      <a:lumMod val="50000"/>
                      <a:lumOff val="0"/>
                      <a:alpha val="50000"/>
                    </a:schemeClr>
                  </a:outerShdw>
                </a:effectLst>
              </a14:hiddenEffects>
            </a:ext>
          </a:extLst>
        </p:spPr>
        <p:txBody>
          <a:bodyPr rot="0" vert="horz" wrap="square" lIns="91440" tIns="45720" rIns="91440" bIns="45720" anchor="t" anchorCtr="0" upright="1"/>
          <a:lstStyle/>
          <a:p>
            <a:endParaRPr lang="en-IN"/>
          </a:p>
        </p:txBody>
      </p:sp>
      <p:sp>
        <p:nvSpPr>
          <p:cNvPr id="17" name="AutoShape 2">
            <a:extLst>
              <a:ext uri="{FF2B5EF4-FFF2-40B4-BE49-F238E27FC236}">
                <a16:creationId xmlns:a16="http://schemas.microsoft.com/office/drawing/2014/main" id="{FEC69398-D8F9-46FB-AE63-1177E6D46E22}"/>
              </a:ext>
            </a:extLst>
          </p:cNvPr>
          <p:cNvSpPr/>
          <p:nvPr/>
        </p:nvSpPr>
        <p:spPr bwMode="auto">
          <a:xfrm>
            <a:off x="7297647" y="4836160"/>
            <a:ext cx="220345" cy="739140"/>
          </a:xfrm>
          <a:prstGeom prst="rightBrace">
            <a:avLst>
              <a:gd name="adj1" fmla="val 25000"/>
              <a:gd name="adj2" fmla="val 50000"/>
            </a:avLst>
          </a:prstGeom>
          <a:noFill/>
          <a:ln w="19050">
            <a:solidFill>
              <a:schemeClr val="accent1">
                <a:lumMod val="60000"/>
                <a:lumOff val="40000"/>
              </a:schemeClr>
            </a:solidFill>
            <a:prstDash val="solid"/>
            <a:round/>
            <a:headEnd/>
            <a:tailEnd/>
          </a:ln>
          <a:effectLst/>
          <a:extLst>
            <a:ext uri="{909E8E84-426E-40DD-AFC4-6F175D3DCCD1}">
              <a14:hiddenFill xmlns:a14="http://schemas.microsoft.com/office/drawing/2010/main">
                <a:solidFill>
                  <a:schemeClr val="accent5">
                    <a:lumMod val="100000"/>
                    <a:lumOff val="0"/>
                  </a:schemeClr>
                </a:solidFill>
              </a14:hiddenFill>
            </a:ext>
            <a:ext uri="{AF507438-7753-43E0-B8FC-AC1667EBCBE1}">
              <a14:hiddenEffects xmlns:a14="http://schemas.microsoft.com/office/drawing/2010/main">
                <a:effectLst>
                  <a:outerShdw dist="28398" dir="3806097" algn="ctr" rotWithShape="0">
                    <a:schemeClr val="accent5">
                      <a:lumMod val="50000"/>
                      <a:lumOff val="0"/>
                      <a:alpha val="50000"/>
                    </a:schemeClr>
                  </a:outerShdw>
                </a:effectLst>
              </a14:hiddenEffects>
            </a:ext>
          </a:extLst>
        </p:spPr>
        <p:txBody>
          <a:bodyPr rot="0" vert="horz" wrap="square" lIns="91440" tIns="45720" rIns="91440" bIns="45720" anchor="t" anchorCtr="0" upright="1"/>
          <a:lstStyle/>
          <a:p>
            <a:endParaRPr lang="en-IN"/>
          </a:p>
        </p:txBody>
      </p:sp>
      <p:sp>
        <p:nvSpPr>
          <p:cNvPr id="18" name="AutoShape 2">
            <a:extLst>
              <a:ext uri="{FF2B5EF4-FFF2-40B4-BE49-F238E27FC236}">
                <a16:creationId xmlns:a16="http://schemas.microsoft.com/office/drawing/2014/main" id="{1C75D9E8-54A3-4DBD-A995-EC84D9F384F7}"/>
              </a:ext>
            </a:extLst>
          </p:cNvPr>
          <p:cNvSpPr/>
          <p:nvPr/>
        </p:nvSpPr>
        <p:spPr bwMode="auto">
          <a:xfrm>
            <a:off x="8926660" y="2597209"/>
            <a:ext cx="228600" cy="533400"/>
          </a:xfrm>
          <a:prstGeom prst="rightBrace">
            <a:avLst>
              <a:gd name="adj1" fmla="val 25000"/>
              <a:gd name="adj2" fmla="val 50000"/>
            </a:avLst>
          </a:prstGeom>
          <a:noFill/>
          <a:ln w="19050">
            <a:solidFill>
              <a:schemeClr val="accent1">
                <a:lumMod val="60000"/>
                <a:lumOff val="40000"/>
              </a:schemeClr>
            </a:solidFill>
            <a:prstDash val="solid"/>
            <a:round/>
            <a:headEnd/>
            <a:tailEnd/>
          </a:ln>
          <a:effectLst/>
          <a:extLst>
            <a:ext uri="{909E8E84-426E-40DD-AFC4-6F175D3DCCD1}">
              <a14:hiddenFill xmlns:a14="http://schemas.microsoft.com/office/drawing/2010/main">
                <a:solidFill>
                  <a:schemeClr val="accent5">
                    <a:lumMod val="100000"/>
                    <a:lumOff val="0"/>
                  </a:schemeClr>
                </a:solidFill>
              </a14:hiddenFill>
            </a:ext>
            <a:ext uri="{AF507438-7753-43E0-B8FC-AC1667EBCBE1}">
              <a14:hiddenEffects xmlns:a14="http://schemas.microsoft.com/office/drawing/2010/main">
                <a:effectLst>
                  <a:outerShdw dist="28398" dir="3806097" algn="ctr" rotWithShape="0">
                    <a:schemeClr val="accent5">
                      <a:lumMod val="50000"/>
                      <a:lumOff val="0"/>
                      <a:alpha val="50000"/>
                    </a:schemeClr>
                  </a:outerShdw>
                </a:effectLst>
              </a14:hiddenEffects>
            </a:ext>
          </a:extLst>
        </p:spPr>
        <p:txBody>
          <a:bodyPr rot="0" vert="horz" wrap="square" lIns="91440" tIns="45720" rIns="91440" bIns="45720" anchor="t" anchorCtr="0" upright="1"/>
          <a:lstStyle/>
          <a:p>
            <a:endParaRPr lang="en-IN"/>
          </a:p>
        </p:txBody>
      </p:sp>
      <p:sp>
        <p:nvSpPr>
          <p:cNvPr id="19" name="Text Box 5">
            <a:extLst>
              <a:ext uri="{FF2B5EF4-FFF2-40B4-BE49-F238E27FC236}">
                <a16:creationId xmlns:a16="http://schemas.microsoft.com/office/drawing/2014/main" id="{9BF4A1A3-1528-4001-BB7B-EDE48E6BD001}"/>
              </a:ext>
            </a:extLst>
          </p:cNvPr>
          <p:cNvSpPr txBox="1">
            <a:spLocks noChangeArrowheads="1"/>
          </p:cNvSpPr>
          <p:nvPr/>
        </p:nvSpPr>
        <p:spPr bwMode="auto">
          <a:xfrm>
            <a:off x="9339941" y="2507033"/>
            <a:ext cx="1676400" cy="685800"/>
          </a:xfrm>
          <a:prstGeom prst="rect">
            <a:avLst/>
          </a:prstGeom>
          <a:solidFill>
            <a:schemeClr val="accent1">
              <a:lumMod val="75000"/>
              <a:lumOff val="0"/>
            </a:schemeClr>
          </a:solidFill>
          <a:ln w="9525">
            <a:solidFill>
              <a:srgbClr val="000000"/>
            </a:solidFill>
            <a:miter lim="800000"/>
            <a:headEnd/>
            <a:tailEnd/>
          </a:ln>
        </p:spPr>
        <p:txBody>
          <a:bodyPr rot="0" vert="horz" wrap="square" lIns="91440" tIns="45720" rIns="91440" bIns="45720" anchor="t" anchorCtr="0" upright="1"/>
          <a:lstStyle/>
          <a:p>
            <a:r>
              <a:rPr lang="en-US" sz="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Direct Address Table containing possible remainders in sequence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1" name="Text Box 5">
            <a:extLst>
              <a:ext uri="{FF2B5EF4-FFF2-40B4-BE49-F238E27FC236}">
                <a16:creationId xmlns:a16="http://schemas.microsoft.com/office/drawing/2014/main" id="{DBD344ED-E7C2-4568-964B-E15D1214682F}"/>
              </a:ext>
            </a:extLst>
          </p:cNvPr>
          <p:cNvSpPr txBox="1">
            <a:spLocks noChangeArrowheads="1"/>
          </p:cNvSpPr>
          <p:nvPr/>
        </p:nvSpPr>
        <p:spPr bwMode="auto">
          <a:xfrm>
            <a:off x="8695063" y="3709861"/>
            <a:ext cx="2317697" cy="842169"/>
          </a:xfrm>
          <a:prstGeom prst="rect">
            <a:avLst/>
          </a:prstGeom>
          <a:solidFill>
            <a:schemeClr val="accent1">
              <a:lumMod val="75000"/>
              <a:lumOff val="0"/>
            </a:schemeClr>
          </a:solidFill>
          <a:ln w="9525">
            <a:solidFill>
              <a:srgbClr val="000000"/>
            </a:solidFill>
            <a:miter lim="800000"/>
            <a:headEnd/>
            <a:tailEnd/>
          </a:ln>
        </p:spPr>
        <p:txBody>
          <a:bodyPr rot="0" vert="horz" wrap="square" lIns="91440" tIns="45720" rIns="91440" bIns="45720" anchor="t" anchorCtr="0" upright="1"/>
          <a:lstStyle/>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Finding the remainder.</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Push the remainder into Stack.</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Saving the quotient.</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2" name="Text Box 5">
            <a:extLst>
              <a:ext uri="{FF2B5EF4-FFF2-40B4-BE49-F238E27FC236}">
                <a16:creationId xmlns:a16="http://schemas.microsoft.com/office/drawing/2014/main" id="{045BBFF7-F486-4BD2-AA1B-A043594DE52D}"/>
              </a:ext>
            </a:extLst>
          </p:cNvPr>
          <p:cNvSpPr txBox="1">
            <a:spLocks noChangeArrowheads="1"/>
          </p:cNvSpPr>
          <p:nvPr/>
        </p:nvSpPr>
        <p:spPr bwMode="auto">
          <a:xfrm>
            <a:off x="7774260" y="5069058"/>
            <a:ext cx="3238500" cy="314325"/>
          </a:xfrm>
          <a:prstGeom prst="rect">
            <a:avLst/>
          </a:prstGeom>
          <a:solidFill>
            <a:schemeClr val="accent1">
              <a:lumMod val="75000"/>
              <a:lumOff val="0"/>
            </a:schemeClr>
          </a:solidFill>
          <a:ln w="9525">
            <a:solidFill>
              <a:srgbClr val="000000"/>
            </a:solidFill>
            <a:miter lim="800000"/>
            <a:headEnd/>
            <a:tailEnd/>
          </a:ln>
        </p:spPr>
        <p:txBody>
          <a:bodyPr rot="0" vert="horz" wrap="square" lIns="91440" tIns="45720" rIns="91440" bIns="45720" anchor="t" anchorCtr="0" upright="1"/>
          <a:lstStyle/>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Printing the Stack elements until Stack is empty.</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268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0667-A8B2-4915-AFEF-01389D8D8247}"/>
              </a:ext>
            </a:extLst>
          </p:cNvPr>
          <p:cNvSpPr>
            <a:spLocks noGrp="1"/>
          </p:cNvSpPr>
          <p:nvPr>
            <p:ph type="title"/>
          </p:nvPr>
        </p:nvSpPr>
        <p:spPr/>
        <p:txBody>
          <a:bodyPr/>
          <a:lstStyle/>
          <a:p>
            <a:r>
              <a:rPr lang="en-US" sz="4000" b="1" dirty="0">
                <a:effectLst/>
                <a:latin typeface="Calibri" panose="020F0502020204030204" pitchFamily="34" charset="0"/>
                <a:ea typeface="Times New Roman" panose="02020603050405020304" pitchFamily="18" charset="0"/>
              </a:rPr>
              <a:t>Reversal of String using Stack </a:t>
            </a:r>
            <a:endParaRPr lang="en-IN" sz="4000" dirty="0"/>
          </a:p>
        </p:txBody>
      </p:sp>
      <p:sp>
        <p:nvSpPr>
          <p:cNvPr id="3" name="Content Placeholder 2">
            <a:extLst>
              <a:ext uri="{FF2B5EF4-FFF2-40B4-BE49-F238E27FC236}">
                <a16:creationId xmlns:a16="http://schemas.microsoft.com/office/drawing/2014/main" id="{C4976A12-9587-4F79-A401-C2FC5DD11E72}"/>
              </a:ext>
            </a:extLst>
          </p:cNvPr>
          <p:cNvSpPr>
            <a:spLocks noGrp="1"/>
          </p:cNvSpPr>
          <p:nvPr>
            <p:ph idx="1"/>
          </p:nvPr>
        </p:nvSpPr>
        <p:spPr/>
        <p:txBody>
          <a:bodyPr/>
          <a:lstStyle/>
          <a:p>
            <a:r>
              <a:rPr lang="en-US" sz="1600" dirty="0">
                <a:effectLst/>
                <a:latin typeface="Calibri" panose="020F0502020204030204" pitchFamily="34" charset="0"/>
                <a:ea typeface="Times New Roman" panose="02020603050405020304" pitchFamily="18" charset="0"/>
                <a:cs typeface="Calibri" panose="020F0502020204030204" pitchFamily="34" charset="0"/>
              </a:rPr>
              <a:t>We can simply reverse a string using stack. By reversing, we mean that if a string is "live" then when we read it from last, it will be "evil.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1600" b="1" dirty="0">
                <a:effectLst/>
                <a:latin typeface="Calibri" panose="020F0502020204030204" pitchFamily="34" charset="0"/>
                <a:ea typeface="Times New Roman" panose="02020603050405020304" pitchFamily="18" charset="0"/>
                <a:cs typeface="Calibri" panose="020F0502020204030204" pitchFamily="34" charset="0"/>
              </a:rPr>
              <a:t>Algorithm </a:t>
            </a:r>
            <a:r>
              <a:rPr lang="en-US" sz="1600" b="1" dirty="0" err="1">
                <a:effectLst/>
                <a:latin typeface="Calibri" panose="020F0502020204030204" pitchFamily="34" charset="0"/>
                <a:ea typeface="Times New Roman" panose="02020603050405020304" pitchFamily="18" charset="0"/>
                <a:cs typeface="Calibri" panose="020F0502020204030204" pitchFamily="34" charset="0"/>
              </a:rPr>
              <a:t>StringReverse</a:t>
            </a:r>
            <a:r>
              <a:rPr lang="en-US" sz="1600" b="1" dirty="0">
                <a:effectLst/>
                <a:latin typeface="Calibri" panose="020F0502020204030204" pitchFamily="34" charset="0"/>
                <a:ea typeface="Times New Roman" panose="02020603050405020304" pitchFamily="18" charset="0"/>
                <a:cs typeface="Calibri" panose="020F0502020204030204" pitchFamily="34" charset="0"/>
              </a:rPr>
              <a:t> (Str[])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1600" b="1" dirty="0">
                <a:effectLst/>
                <a:latin typeface="Calibri" panose="020F0502020204030204" pitchFamily="34" charset="0"/>
                <a:ea typeface="Times New Roman" panose="02020603050405020304" pitchFamily="18" charset="0"/>
                <a:cs typeface="Calibri" panose="020F0502020204030204" pitchFamily="34" charset="0"/>
              </a:rPr>
              <a:t>Input:  </a:t>
            </a:r>
            <a:r>
              <a:rPr lang="en-US" sz="1600" dirty="0">
                <a:effectLst/>
                <a:latin typeface="Calibri" panose="020F0502020204030204" pitchFamily="34" charset="0"/>
                <a:ea typeface="Times New Roman" panose="02020603050405020304" pitchFamily="18" charset="0"/>
                <a:cs typeface="Calibri" panose="020F0502020204030204" pitchFamily="34" charset="0"/>
              </a:rPr>
              <a:t>A String</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1600" b="1" dirty="0">
                <a:effectLst/>
                <a:latin typeface="Calibri" panose="020F0502020204030204" pitchFamily="34" charset="0"/>
                <a:ea typeface="Times New Roman" panose="02020603050405020304" pitchFamily="18" charset="0"/>
                <a:cs typeface="Calibri" panose="020F0502020204030204" pitchFamily="34" charset="0"/>
              </a:rPr>
              <a:t>Output: </a:t>
            </a:r>
            <a:r>
              <a:rPr lang="en-US" sz="1600" dirty="0">
                <a:effectLst/>
                <a:latin typeface="Calibri" panose="020F0502020204030204" pitchFamily="34" charset="0"/>
                <a:ea typeface="Times New Roman" panose="02020603050405020304" pitchFamily="18" charset="0"/>
                <a:cs typeface="Calibri" panose="020F0502020204030204" pitchFamily="34" charset="0"/>
              </a:rPr>
              <a:t>String in reverse order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1600" b="1" dirty="0">
                <a:effectLst/>
                <a:latin typeface="Calibri" panose="020F0502020204030204" pitchFamily="34" charset="0"/>
                <a:ea typeface="Times New Roman" panose="02020603050405020304" pitchFamily="18" charset="0"/>
                <a:cs typeface="Calibri" panose="020F0502020204030204" pitchFamily="34" charset="0"/>
              </a:rPr>
              <a:t>Begin: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600" dirty="0">
                <a:effectLst/>
                <a:latin typeface="Calibri" panose="020F0502020204030204" pitchFamily="34" charset="0"/>
                <a:ea typeface="Times New Roman" panose="02020603050405020304" pitchFamily="18" charset="0"/>
              </a:rPr>
              <a:t>	Stack S</a:t>
            </a:r>
          </a:p>
          <a:p>
            <a:pPr marL="0" indent="0">
              <a:buNone/>
            </a:pPr>
            <a:r>
              <a:rPr lang="en-US" sz="1600" dirty="0">
                <a:effectLst/>
                <a:latin typeface="Calibri" panose="020F0502020204030204" pitchFamily="34" charset="0"/>
                <a:ea typeface="Times New Roman" panose="02020603050405020304" pitchFamily="18" charset="0"/>
              </a:rPr>
              <a:t>	</a:t>
            </a:r>
            <a:r>
              <a:rPr lang="en-US" sz="1600" dirty="0" err="1">
                <a:effectLst/>
                <a:latin typeface="Calibri" panose="020F0502020204030204" pitchFamily="34" charset="0"/>
                <a:ea typeface="Times New Roman" panose="02020603050405020304" pitchFamily="18" charset="0"/>
              </a:rPr>
              <a:t>i</a:t>
            </a:r>
            <a:r>
              <a:rPr lang="en-US" sz="1600" dirty="0">
                <a:effectLst/>
                <a:latin typeface="Calibri" panose="020F0502020204030204" pitchFamily="34" charset="0"/>
                <a:ea typeface="Times New Roman" panose="02020603050405020304" pitchFamily="18" charset="0"/>
              </a:rPr>
              <a:t>=0</a:t>
            </a:r>
            <a:endParaRPr lang="en-US" sz="1600" dirty="0">
              <a:latin typeface="Calibri" panose="020F0502020204030204" pitchFamily="34" charset="0"/>
              <a:ea typeface="Times New Roman" panose="02020603050405020304" pitchFamily="18" charset="0"/>
            </a:endParaRPr>
          </a:p>
          <a:p>
            <a:pPr indent="0">
              <a:lnSpc>
                <a:spcPct val="115000"/>
              </a:lnSpc>
              <a:buNone/>
            </a:pPr>
            <a:r>
              <a:rPr lang="en-US" sz="1600" dirty="0">
                <a:effectLst/>
                <a:latin typeface="Calibri" panose="020F0502020204030204" pitchFamily="34" charset="0"/>
                <a:ea typeface="Times New Roman" panose="02020603050405020304" pitchFamily="18" charset="0"/>
                <a:cs typeface="Calibri" panose="020F0502020204030204" pitchFamily="34" charset="0"/>
              </a:rPr>
              <a:t>	WHILE Str[</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i</a:t>
            </a:r>
            <a:r>
              <a:rPr lang="en-US" sz="1600" dirty="0">
                <a:effectLst/>
                <a:latin typeface="Calibri" panose="020F0502020204030204" pitchFamily="34" charset="0"/>
                <a:ea typeface="Times New Roman" panose="02020603050405020304" pitchFamily="18" charset="0"/>
                <a:cs typeface="Calibri" panose="020F0502020204030204" pitchFamily="34" charset="0"/>
              </a:rPr>
              <a:t>] ! = ‘\0’ DO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1600" dirty="0">
                <a:effectLst/>
                <a:latin typeface="Calibri" panose="020F0502020204030204" pitchFamily="34" charset="0"/>
                <a:ea typeface="Times New Roman" panose="02020603050405020304" pitchFamily="18" charset="0"/>
                <a:cs typeface="Calibri" panose="020F0502020204030204" pitchFamily="34" charset="0"/>
              </a:rPr>
              <a:t>		Push(S, str[</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i</a:t>
            </a:r>
            <a:r>
              <a:rPr lang="en-US" sz="1600" dirty="0">
                <a:effectLst/>
                <a:latin typeface="Calibri" panose="020F0502020204030204" pitchFamily="34" charset="0"/>
                <a:ea typeface="Times New Roman" panose="02020603050405020304" pitchFamily="18" charset="0"/>
                <a:cs typeface="Calibri" panose="020F0502020204030204" pitchFamily="34" charset="0"/>
              </a:rPr>
              <a: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1600" dirty="0">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i</a:t>
            </a:r>
            <a:r>
              <a:rPr lang="en-US" sz="1600" dirty="0">
                <a:effectLst/>
                <a:latin typeface="Calibri" panose="020F0502020204030204" pitchFamily="34" charset="0"/>
                <a:ea typeface="Times New Roman" panose="02020603050405020304" pitchFamily="18" charset="0"/>
                <a:cs typeface="Calibri" panose="020F0502020204030204" pitchFamily="34" charset="0"/>
              </a:rPr>
              <a: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1600" dirty="0">
                <a:effectLst/>
                <a:latin typeface="Calibri" panose="020F0502020204030204" pitchFamily="34" charset="0"/>
                <a:ea typeface="Times New Roman" panose="02020603050405020304" pitchFamily="18" charset="0"/>
                <a:cs typeface="Calibri" panose="020F0502020204030204" pitchFamily="34" charset="0"/>
              </a:rPr>
              <a:t>	WHILE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IsEmpty</a:t>
            </a:r>
            <a:r>
              <a:rPr lang="en-US" sz="1600" dirty="0">
                <a:effectLst/>
                <a:latin typeface="Calibri" panose="020F0502020204030204" pitchFamily="34" charset="0"/>
                <a:ea typeface="Times New Roman" panose="02020603050405020304" pitchFamily="18" charset="0"/>
                <a:cs typeface="Calibri" panose="020F0502020204030204" pitchFamily="34" charset="0"/>
              </a:rPr>
              <a:t>(S) Do</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1600" dirty="0">
                <a:effectLst/>
                <a:latin typeface="Calibri" panose="020F0502020204030204" pitchFamily="34" charset="0"/>
                <a:ea typeface="Times New Roman" panose="02020603050405020304" pitchFamily="18" charset="0"/>
                <a:cs typeface="Calibri" panose="020F0502020204030204" pitchFamily="34" charset="0"/>
              </a:rPr>
              <a:t>		x = Pop(S)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1600" dirty="0">
                <a:effectLst/>
                <a:latin typeface="Calibri" panose="020F0502020204030204" pitchFamily="34" charset="0"/>
                <a:ea typeface="Times New Roman" panose="02020603050405020304" pitchFamily="18" charset="0"/>
                <a:cs typeface="Calibri" panose="020F0502020204030204" pitchFamily="34" charset="0"/>
              </a:rPr>
              <a:t>		WRITE (x)</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1600" b="1" dirty="0">
                <a:effectLst/>
                <a:latin typeface="Calibri" panose="020F0502020204030204" pitchFamily="34" charset="0"/>
                <a:ea typeface="Times New Roman" panose="02020603050405020304" pitchFamily="18" charset="0"/>
                <a:cs typeface="Calibri" panose="020F0502020204030204" pitchFamily="34" charset="0"/>
              </a:rPr>
              <a:t>End;</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35F786B9-C1B9-4298-9823-7AA14AB74539}"/>
              </a:ext>
            </a:extLst>
          </p:cNvPr>
          <p:cNvSpPr>
            <a:spLocks noGrp="1"/>
          </p:cNvSpPr>
          <p:nvPr>
            <p:ph type="sldNum" sz="quarter" idx="10"/>
          </p:nvPr>
        </p:nvSpPr>
        <p:spPr/>
        <p:txBody>
          <a:bodyPr/>
          <a:lstStyle/>
          <a:p>
            <a:pPr>
              <a:defRPr/>
            </a:pPr>
            <a:fld id="{ABFF5F4A-8FC7-419E-B94C-CDDC8DE310AE}" type="slidenum">
              <a:rPr lang="en-US" altLang="en-US" smtClean="0"/>
              <a:pPr>
                <a:defRPr/>
              </a:pPr>
              <a:t>33</a:t>
            </a:fld>
            <a:endParaRPr lang="en-US" altLang="en-US"/>
          </a:p>
        </p:txBody>
      </p:sp>
      <p:sp>
        <p:nvSpPr>
          <p:cNvPr id="5" name="AutoShape 2">
            <a:extLst>
              <a:ext uri="{FF2B5EF4-FFF2-40B4-BE49-F238E27FC236}">
                <a16:creationId xmlns:a16="http://schemas.microsoft.com/office/drawing/2014/main" id="{8CB0CAF7-9FB0-402F-9CE1-1CBA8F178885}"/>
              </a:ext>
            </a:extLst>
          </p:cNvPr>
          <p:cNvSpPr/>
          <p:nvPr/>
        </p:nvSpPr>
        <p:spPr bwMode="auto">
          <a:xfrm>
            <a:off x="4655840" y="3440902"/>
            <a:ext cx="220345" cy="1120140"/>
          </a:xfrm>
          <a:prstGeom prst="rightBrace">
            <a:avLst>
              <a:gd name="adj1" fmla="val 25000"/>
              <a:gd name="adj2" fmla="val 50000"/>
            </a:avLst>
          </a:prstGeom>
          <a:noFill/>
          <a:ln w="19050">
            <a:solidFill>
              <a:schemeClr val="accent1">
                <a:lumMod val="60000"/>
                <a:lumOff val="40000"/>
              </a:schemeClr>
            </a:solidFill>
            <a:prstDash val="solid"/>
            <a:round/>
            <a:headEnd/>
            <a:tailEnd/>
          </a:ln>
          <a:effectLst/>
          <a:extLst>
            <a:ext uri="{909E8E84-426E-40DD-AFC4-6F175D3DCCD1}">
              <a14:hiddenFill xmlns:a14="http://schemas.microsoft.com/office/drawing/2010/main">
                <a:solidFill>
                  <a:schemeClr val="accent5">
                    <a:lumMod val="100000"/>
                    <a:lumOff val="0"/>
                  </a:schemeClr>
                </a:solidFill>
              </a14:hiddenFill>
            </a:ext>
            <a:ext uri="{AF507438-7753-43E0-B8FC-AC1667EBCBE1}">
              <a14:hiddenEffects xmlns:a14="http://schemas.microsoft.com/office/drawing/2010/main">
                <a:effectLst>
                  <a:outerShdw dist="28398" dir="3806097" algn="ctr" rotWithShape="0">
                    <a:schemeClr val="accent5">
                      <a:lumMod val="50000"/>
                      <a:lumOff val="0"/>
                      <a:alpha val="50000"/>
                    </a:schemeClr>
                  </a:outerShdw>
                </a:effectLst>
              </a14:hiddenEffects>
            </a:ext>
          </a:extLst>
        </p:spPr>
        <p:txBody>
          <a:bodyPr rot="0" vert="horz" wrap="square" lIns="91440" tIns="45720" rIns="91440" bIns="45720" anchor="t" anchorCtr="0" upright="1"/>
          <a:lstStyle/>
          <a:p>
            <a:endParaRPr lang="en-IN"/>
          </a:p>
        </p:txBody>
      </p:sp>
      <p:sp>
        <p:nvSpPr>
          <p:cNvPr id="6" name="AutoShape 2">
            <a:extLst>
              <a:ext uri="{FF2B5EF4-FFF2-40B4-BE49-F238E27FC236}">
                <a16:creationId xmlns:a16="http://schemas.microsoft.com/office/drawing/2014/main" id="{9B772013-8875-4E50-9695-6A864A8FCA70}"/>
              </a:ext>
            </a:extLst>
          </p:cNvPr>
          <p:cNvSpPr/>
          <p:nvPr/>
        </p:nvSpPr>
        <p:spPr bwMode="auto">
          <a:xfrm>
            <a:off x="4657261" y="4828578"/>
            <a:ext cx="220345" cy="739140"/>
          </a:xfrm>
          <a:prstGeom prst="rightBrace">
            <a:avLst>
              <a:gd name="adj1" fmla="val 25000"/>
              <a:gd name="adj2" fmla="val 50000"/>
            </a:avLst>
          </a:prstGeom>
          <a:noFill/>
          <a:ln w="19050">
            <a:solidFill>
              <a:schemeClr val="accent1">
                <a:lumMod val="60000"/>
                <a:lumOff val="40000"/>
              </a:schemeClr>
            </a:solidFill>
            <a:prstDash val="solid"/>
            <a:round/>
            <a:headEnd/>
            <a:tailEnd/>
          </a:ln>
          <a:effectLst/>
          <a:extLst>
            <a:ext uri="{909E8E84-426E-40DD-AFC4-6F175D3DCCD1}">
              <a14:hiddenFill xmlns:a14="http://schemas.microsoft.com/office/drawing/2010/main">
                <a:solidFill>
                  <a:schemeClr val="accent5">
                    <a:lumMod val="100000"/>
                    <a:lumOff val="0"/>
                  </a:schemeClr>
                </a:solidFill>
              </a14:hiddenFill>
            </a:ext>
            <a:ext uri="{AF507438-7753-43E0-B8FC-AC1667EBCBE1}">
              <a14:hiddenEffects xmlns:a14="http://schemas.microsoft.com/office/drawing/2010/main">
                <a:effectLst>
                  <a:outerShdw dist="28398" dir="3806097" algn="ctr" rotWithShape="0">
                    <a:schemeClr val="accent5">
                      <a:lumMod val="50000"/>
                      <a:lumOff val="0"/>
                      <a:alpha val="50000"/>
                    </a:schemeClr>
                  </a:outerShdw>
                </a:effectLst>
              </a14:hiddenEffects>
            </a:ext>
          </a:extLst>
        </p:spPr>
        <p:txBody>
          <a:bodyPr rot="0" vert="horz" wrap="square" lIns="91440" tIns="45720" rIns="91440" bIns="45720" anchor="t" anchorCtr="0" upright="1"/>
          <a:lstStyle/>
          <a:p>
            <a:endParaRPr lang="en-IN"/>
          </a:p>
        </p:txBody>
      </p:sp>
      <p:sp>
        <p:nvSpPr>
          <p:cNvPr id="7" name="Text Box 5">
            <a:extLst>
              <a:ext uri="{FF2B5EF4-FFF2-40B4-BE49-F238E27FC236}">
                <a16:creationId xmlns:a16="http://schemas.microsoft.com/office/drawing/2014/main" id="{BAEFDD03-7663-4424-A6F7-F84028BFBE25}"/>
              </a:ext>
            </a:extLst>
          </p:cNvPr>
          <p:cNvSpPr txBox="1">
            <a:spLocks noChangeArrowheads="1"/>
          </p:cNvSpPr>
          <p:nvPr/>
        </p:nvSpPr>
        <p:spPr bwMode="auto">
          <a:xfrm>
            <a:off x="5442716" y="3501008"/>
            <a:ext cx="3665857" cy="601345"/>
          </a:xfrm>
          <a:prstGeom prst="rect">
            <a:avLst/>
          </a:prstGeom>
          <a:solidFill>
            <a:schemeClr val="accent1">
              <a:lumMod val="75000"/>
              <a:lumOff val="0"/>
            </a:schemeClr>
          </a:solidFill>
          <a:ln w="9525">
            <a:solidFill>
              <a:srgbClr val="000000"/>
            </a:solidFill>
            <a:miter lim="800000"/>
            <a:headEnd/>
            <a:tailEnd/>
          </a:ln>
        </p:spPr>
        <p:txBody>
          <a:bodyPr rot="0" vert="horz" wrap="square" lIns="91440" tIns="45720" rIns="91440" bIns="45720" anchor="t" anchorCtr="0" upright="1">
            <a:noAutofit/>
          </a:bodyPr>
          <a:lstStyle/>
          <a:p>
            <a:r>
              <a:rPr lang="en-US" sz="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Reading all elements present in string str[ ] one by one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and pushing them in the stack 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 Box 5">
            <a:extLst>
              <a:ext uri="{FF2B5EF4-FFF2-40B4-BE49-F238E27FC236}">
                <a16:creationId xmlns:a16="http://schemas.microsoft.com/office/drawing/2014/main" id="{7603F914-F03F-4062-B8E7-CA440F89C613}"/>
              </a:ext>
            </a:extLst>
          </p:cNvPr>
          <p:cNvSpPr txBox="1">
            <a:spLocks noChangeArrowheads="1"/>
          </p:cNvSpPr>
          <p:nvPr/>
        </p:nvSpPr>
        <p:spPr bwMode="auto">
          <a:xfrm>
            <a:off x="5503994" y="5064619"/>
            <a:ext cx="3604579" cy="503099"/>
          </a:xfrm>
          <a:prstGeom prst="rect">
            <a:avLst/>
          </a:prstGeom>
          <a:solidFill>
            <a:schemeClr val="accent1">
              <a:lumMod val="75000"/>
              <a:lumOff val="0"/>
            </a:schemeClr>
          </a:solidFill>
          <a:ln w="9525">
            <a:solidFill>
              <a:srgbClr val="000000"/>
            </a:solidFill>
            <a:miter lim="800000"/>
            <a:headEnd/>
            <a:tailEnd/>
          </a:ln>
        </p:spPr>
        <p:txBody>
          <a:bodyPr rot="0" vert="horz" wrap="square" lIns="91440" tIns="45720" rIns="91440" bIns="45720" anchor="t" anchorCtr="0" upright="1"/>
          <a:lstStyle/>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Printing the stack elements until Stack is empty.</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884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937E-51CF-4F84-BE86-4E2088593478}"/>
              </a:ext>
            </a:extLst>
          </p:cNvPr>
          <p:cNvSpPr>
            <a:spLocks noGrp="1"/>
          </p:cNvSpPr>
          <p:nvPr>
            <p:ph type="title"/>
          </p:nvPr>
        </p:nvSpPr>
        <p:spPr/>
        <p:txBody>
          <a:bodyPr/>
          <a:lstStyle/>
          <a:p>
            <a:r>
              <a:rPr lang="en-US" sz="4000" b="1" dirty="0">
                <a:effectLst/>
                <a:latin typeface="Calibri" panose="020F0502020204030204" pitchFamily="34" charset="0"/>
                <a:ea typeface="Times New Roman" panose="02020603050405020304" pitchFamily="18" charset="0"/>
              </a:rPr>
              <a:t>Palindrome Check using Stack</a:t>
            </a:r>
            <a:endParaRPr lang="en-IN" sz="4000" dirty="0"/>
          </a:p>
        </p:txBody>
      </p:sp>
      <p:sp>
        <p:nvSpPr>
          <p:cNvPr id="3" name="Content Placeholder 2">
            <a:extLst>
              <a:ext uri="{FF2B5EF4-FFF2-40B4-BE49-F238E27FC236}">
                <a16:creationId xmlns:a16="http://schemas.microsoft.com/office/drawing/2014/main" id="{17B74130-14A3-47B7-90B2-978A21D4FCA5}"/>
              </a:ext>
            </a:extLst>
          </p:cNvPr>
          <p:cNvSpPr>
            <a:spLocks noGrp="1"/>
          </p:cNvSpPr>
          <p:nvPr>
            <p:ph idx="1"/>
          </p:nvPr>
        </p:nvSpPr>
        <p:spPr/>
        <p:txBody>
          <a:bodyPr/>
          <a:lstStyle/>
          <a:p>
            <a:pPr marL="0" indent="0">
              <a:lnSpc>
                <a:spcPct val="115000"/>
              </a:lnSpc>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A String is a palindrome if we read a string from left to right or right to left, both refers to the same string. That means the original and reversed strings are same. E.g. “madam”, “Kanak”.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2000" b="1" dirty="0">
                <a:latin typeface="Calibri" panose="020F0502020204030204" pitchFamily="34" charset="0"/>
                <a:ea typeface="Times New Roman" panose="02020603050405020304" pitchFamily="18" charset="0"/>
                <a:cs typeface="Calibri" panose="020F0502020204030204" pitchFamily="34" charset="0"/>
              </a:rPr>
              <a:t>ALGORITHM </a:t>
            </a:r>
            <a:r>
              <a:rPr lang="en-US" sz="2000" b="1" dirty="0" err="1">
                <a:latin typeface="Calibri" panose="020F0502020204030204" pitchFamily="34" charset="0"/>
                <a:ea typeface="Times New Roman" panose="02020603050405020304" pitchFamily="18" charset="0"/>
                <a:cs typeface="Calibri" panose="020F0502020204030204" pitchFamily="34" charset="0"/>
              </a:rPr>
              <a:t>PalindromeCheck</a:t>
            </a:r>
            <a:r>
              <a:rPr lang="en-US" sz="2000" b="1" dirty="0">
                <a:latin typeface="Calibri" panose="020F0502020204030204" pitchFamily="34" charset="0"/>
                <a:ea typeface="Times New Roman" panose="02020603050405020304" pitchFamily="18" charset="0"/>
                <a:cs typeface="Calibri" panose="020F0502020204030204" pitchFamily="34" charset="0"/>
              </a:rPr>
              <a:t> (Str[]) </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2000" b="1" dirty="0">
                <a:latin typeface="Calibri" panose="020F0502020204030204" pitchFamily="34" charset="0"/>
                <a:ea typeface="Times New Roman" panose="02020603050405020304" pitchFamily="18" charset="0"/>
                <a:cs typeface="Calibri" panose="020F0502020204030204" pitchFamily="34" charset="0"/>
              </a:rPr>
              <a:t>Input:  </a:t>
            </a:r>
            <a:r>
              <a:rPr lang="en-US" sz="2000" dirty="0">
                <a:latin typeface="Calibri" panose="020F0502020204030204" pitchFamily="34" charset="0"/>
                <a:ea typeface="Times New Roman" panose="02020603050405020304" pitchFamily="18" charset="0"/>
                <a:cs typeface="Calibri" panose="020F0502020204030204" pitchFamily="34" charset="0"/>
              </a:rPr>
              <a:t>A String</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2000" b="1" dirty="0">
                <a:latin typeface="Calibri" panose="020F0502020204030204" pitchFamily="34" charset="0"/>
                <a:ea typeface="Times New Roman" panose="02020603050405020304" pitchFamily="18" charset="0"/>
                <a:cs typeface="Calibri" panose="020F0502020204030204" pitchFamily="34" charset="0"/>
              </a:rPr>
              <a:t>Output: </a:t>
            </a:r>
            <a:r>
              <a:rPr lang="en-US" sz="2000" dirty="0">
                <a:latin typeface="Calibri" panose="020F0502020204030204" pitchFamily="34" charset="0"/>
                <a:ea typeface="Times New Roman" panose="02020603050405020304" pitchFamily="18" charset="0"/>
                <a:cs typeface="Calibri" panose="020F0502020204030204" pitchFamily="34" charset="0"/>
              </a:rPr>
              <a:t>Decision about string’s palindrome status</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2000" b="1" dirty="0">
                <a:latin typeface="Calibri" panose="020F0502020204030204" pitchFamily="34" charset="0"/>
                <a:ea typeface="Times New Roman" panose="02020603050405020304" pitchFamily="18" charset="0"/>
                <a:cs typeface="Calibri" panose="020F0502020204030204" pitchFamily="34" charset="0"/>
              </a:rPr>
              <a:t>Begin:</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indent="0">
              <a:buNone/>
            </a:pPr>
            <a:r>
              <a:rPr lang="en-US" sz="2000" dirty="0">
                <a:latin typeface="Calibri" panose="020F0502020204030204" pitchFamily="34" charset="0"/>
                <a:ea typeface="Times New Roman" panose="02020603050405020304" pitchFamily="18" charset="0"/>
                <a:cs typeface="Calibri" panose="020F0502020204030204" pitchFamily="34" charset="0"/>
              </a:rPr>
              <a:t>	Stack S</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2000" dirty="0">
                <a:latin typeface="Calibri" panose="020F0502020204030204" pitchFamily="34" charset="0"/>
                <a:ea typeface="Times New Roman" panose="02020603050405020304" pitchFamily="18" charset="0"/>
              </a:rPr>
              <a:t>	</a:t>
            </a:r>
            <a:r>
              <a:rPr lang="en-US" sz="2000" dirty="0" err="1">
                <a:latin typeface="Calibri" panose="020F0502020204030204" pitchFamily="34" charset="0"/>
                <a:ea typeface="Times New Roman" panose="02020603050405020304" pitchFamily="18" charset="0"/>
              </a:rPr>
              <a:t>InitializeStack</a:t>
            </a:r>
            <a:r>
              <a:rPr lang="en-US" sz="2000" dirty="0">
                <a:latin typeface="Calibri" panose="020F0502020204030204" pitchFamily="34" charset="0"/>
                <a:ea typeface="Times New Roman" panose="02020603050405020304" pitchFamily="18" charset="0"/>
              </a:rPr>
              <a:t>(S)</a:t>
            </a:r>
          </a:p>
          <a:p>
            <a:pPr marL="0" indent="0">
              <a:buNone/>
            </a:pPr>
            <a:r>
              <a:rPr lang="en-US" sz="2000" dirty="0">
                <a:latin typeface="Calibri" panose="020F0502020204030204" pitchFamily="34" charset="0"/>
                <a:ea typeface="Times New Roman" panose="02020603050405020304" pitchFamily="18" charset="0"/>
              </a:rPr>
              <a:t>	</a:t>
            </a:r>
            <a:r>
              <a:rPr lang="en-US" sz="2000" dirty="0" err="1">
                <a:latin typeface="Calibri" panose="020F0502020204030204" pitchFamily="34" charset="0"/>
                <a:ea typeface="Times New Roman" panose="02020603050405020304" pitchFamily="18" charset="0"/>
              </a:rPr>
              <a:t>i</a:t>
            </a:r>
            <a:r>
              <a:rPr lang="en-US" sz="2000" dirty="0">
                <a:latin typeface="Calibri" panose="020F0502020204030204" pitchFamily="34" charset="0"/>
                <a:ea typeface="Times New Roman" panose="02020603050405020304" pitchFamily="18" charset="0"/>
              </a:rPr>
              <a:t>=0</a:t>
            </a:r>
          </a:p>
          <a:p>
            <a:pPr indent="0">
              <a:buNone/>
            </a:pPr>
            <a:r>
              <a:rPr lang="en-US" sz="2000" dirty="0">
                <a:latin typeface="Calibri" panose="020F0502020204030204" pitchFamily="34" charset="0"/>
                <a:ea typeface="Times New Roman" panose="02020603050405020304" pitchFamily="18" charset="0"/>
                <a:cs typeface="Calibri" panose="020F0502020204030204" pitchFamily="34" charset="0"/>
              </a:rPr>
              <a:t>	WHILE Str[</a:t>
            </a:r>
            <a:r>
              <a:rPr lang="en-US" sz="2000" dirty="0" err="1">
                <a:latin typeface="Calibri" panose="020F0502020204030204" pitchFamily="34" charset="0"/>
                <a:ea typeface="Times New Roman" panose="02020603050405020304" pitchFamily="18" charset="0"/>
                <a:cs typeface="Calibri" panose="020F0502020204030204" pitchFamily="34" charset="0"/>
              </a:rPr>
              <a:t>i</a:t>
            </a:r>
            <a:r>
              <a:rPr lang="en-US" sz="2000" dirty="0">
                <a:latin typeface="Calibri" panose="020F0502020204030204" pitchFamily="34" charset="0"/>
                <a:ea typeface="Times New Roman" panose="02020603050405020304" pitchFamily="18" charset="0"/>
                <a:cs typeface="Calibri" panose="020F0502020204030204" pitchFamily="34" charset="0"/>
              </a:rPr>
              <a:t>] ! = ‘\0’ DO</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2000" dirty="0">
                <a:latin typeface="Calibri" panose="020F0502020204030204" pitchFamily="34" charset="0"/>
                <a:ea typeface="Times New Roman" panose="02020603050405020304" pitchFamily="18" charset="0"/>
                <a:cs typeface="Calibri" panose="020F0502020204030204" pitchFamily="34" charset="0"/>
              </a:rPr>
              <a:t>		Push(S, str[</a:t>
            </a:r>
            <a:r>
              <a:rPr lang="en-US" sz="2000" dirty="0" err="1">
                <a:latin typeface="Calibri" panose="020F0502020204030204" pitchFamily="34" charset="0"/>
                <a:ea typeface="Times New Roman" panose="02020603050405020304" pitchFamily="18" charset="0"/>
                <a:cs typeface="Calibri" panose="020F0502020204030204" pitchFamily="34" charset="0"/>
              </a:rPr>
              <a:t>i</a:t>
            </a:r>
            <a:r>
              <a:rPr lang="en-US" sz="2000" dirty="0">
                <a:latin typeface="Calibri" panose="020F0502020204030204" pitchFamily="34" charset="0"/>
                <a:ea typeface="Times New Roman" panose="02020603050405020304" pitchFamily="18" charset="0"/>
                <a:cs typeface="Calibri" panose="020F0502020204030204" pitchFamily="34" charset="0"/>
              </a:rPr>
              <a:t>])                               </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2000" dirty="0">
                <a:latin typeface="Calibri" panose="020F0502020204030204" pitchFamily="34" charset="0"/>
                <a:ea typeface="Times New Roman" panose="02020603050405020304" pitchFamily="18" charset="0"/>
              </a:rPr>
              <a:t>	                           </a:t>
            </a:r>
            <a:r>
              <a:rPr lang="en-US" sz="2000" dirty="0" err="1">
                <a:latin typeface="Calibri" panose="020F0502020204030204" pitchFamily="34" charset="0"/>
                <a:ea typeface="Times New Roman" panose="02020603050405020304" pitchFamily="18" charset="0"/>
              </a:rPr>
              <a:t>i</a:t>
            </a:r>
            <a:r>
              <a:rPr lang="en-US" sz="2000" dirty="0">
                <a:latin typeface="Calibri" panose="020F0502020204030204" pitchFamily="34" charset="0"/>
                <a:ea typeface="Times New Roman" panose="02020603050405020304" pitchFamily="18" charset="0"/>
              </a:rPr>
              <a:t>++</a:t>
            </a:r>
          </a:p>
          <a:p>
            <a:pPr marL="0" indent="0">
              <a:buNone/>
            </a:pPr>
            <a:r>
              <a:rPr lang="en-US" sz="2000" dirty="0">
                <a:latin typeface="Calibri" panose="020F0502020204030204" pitchFamily="34" charset="0"/>
                <a:ea typeface="Times New Roman" panose="02020603050405020304" pitchFamily="18" charset="0"/>
                <a:cs typeface="Calibri" panose="020F0502020204030204" pitchFamily="34" charset="0"/>
              </a:rPr>
              <a:t>	j= 0</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24793249-7A63-4B24-8FC7-BB59280A39B2}"/>
              </a:ext>
            </a:extLst>
          </p:cNvPr>
          <p:cNvSpPr>
            <a:spLocks noGrp="1"/>
          </p:cNvSpPr>
          <p:nvPr>
            <p:ph type="sldNum" sz="quarter" idx="10"/>
          </p:nvPr>
        </p:nvSpPr>
        <p:spPr/>
        <p:txBody>
          <a:bodyPr/>
          <a:lstStyle/>
          <a:p>
            <a:pPr>
              <a:defRPr/>
            </a:pPr>
            <a:fld id="{ABFF5F4A-8FC7-419E-B94C-CDDC8DE310AE}" type="slidenum">
              <a:rPr lang="en-US" altLang="en-US" smtClean="0"/>
              <a:pPr>
                <a:defRPr/>
              </a:pPr>
              <a:t>34</a:t>
            </a:fld>
            <a:endParaRPr lang="en-US" altLang="en-US"/>
          </a:p>
        </p:txBody>
      </p:sp>
      <p:sp>
        <p:nvSpPr>
          <p:cNvPr id="5" name="AutoShape 2">
            <a:extLst>
              <a:ext uri="{FF2B5EF4-FFF2-40B4-BE49-F238E27FC236}">
                <a16:creationId xmlns:a16="http://schemas.microsoft.com/office/drawing/2014/main" id="{37732CC1-F9C7-43C3-B886-E6A29464B15C}"/>
              </a:ext>
            </a:extLst>
          </p:cNvPr>
          <p:cNvSpPr/>
          <p:nvPr/>
        </p:nvSpPr>
        <p:spPr bwMode="auto">
          <a:xfrm>
            <a:off x="5783031" y="4662665"/>
            <a:ext cx="158750" cy="739140"/>
          </a:xfrm>
          <a:prstGeom prst="rightBrace">
            <a:avLst>
              <a:gd name="adj1" fmla="val 25000"/>
              <a:gd name="adj2" fmla="val 50000"/>
            </a:avLst>
          </a:prstGeom>
          <a:noFill/>
          <a:ln w="19050">
            <a:solidFill>
              <a:schemeClr val="accent1">
                <a:lumMod val="60000"/>
                <a:lumOff val="40000"/>
              </a:schemeClr>
            </a:solidFill>
            <a:prstDash val="solid"/>
            <a:round/>
            <a:headEnd/>
            <a:tailEnd/>
          </a:ln>
          <a:effectLst/>
          <a:extLst>
            <a:ext uri="{909E8E84-426E-40DD-AFC4-6F175D3DCCD1}">
              <a14:hiddenFill xmlns:a14="http://schemas.microsoft.com/office/drawing/2010/main">
                <a:solidFill>
                  <a:schemeClr val="accent5">
                    <a:lumMod val="100000"/>
                    <a:lumOff val="0"/>
                  </a:schemeClr>
                </a:solidFill>
              </a14:hiddenFill>
            </a:ext>
            <a:ext uri="{AF507438-7753-43E0-B8FC-AC1667EBCBE1}">
              <a14:hiddenEffects xmlns:a14="http://schemas.microsoft.com/office/drawing/2010/main">
                <a:effectLst>
                  <a:outerShdw dist="28398" dir="3806097" algn="ctr" rotWithShape="0">
                    <a:schemeClr val="accent5">
                      <a:lumMod val="50000"/>
                      <a:lumOff val="0"/>
                      <a:alpha val="50000"/>
                    </a:schemeClr>
                  </a:outerShdw>
                </a:effectLst>
              </a14:hiddenEffects>
            </a:ext>
          </a:extLst>
        </p:spPr>
        <p:txBody>
          <a:bodyPr rot="0" vert="horz" wrap="square" lIns="91440" tIns="45720" rIns="91440" bIns="45720" anchor="t" anchorCtr="0" upright="1"/>
          <a:lstStyle/>
          <a:p>
            <a:endParaRPr lang="en-IN"/>
          </a:p>
        </p:txBody>
      </p:sp>
      <p:sp>
        <p:nvSpPr>
          <p:cNvPr id="6" name="Text Box 5">
            <a:extLst>
              <a:ext uri="{FF2B5EF4-FFF2-40B4-BE49-F238E27FC236}">
                <a16:creationId xmlns:a16="http://schemas.microsoft.com/office/drawing/2014/main" id="{2D20AFB3-9F98-43BD-A555-E3E1FF7C55FB}"/>
              </a:ext>
            </a:extLst>
          </p:cNvPr>
          <p:cNvSpPr txBox="1">
            <a:spLocks noChangeArrowheads="1"/>
          </p:cNvSpPr>
          <p:nvPr/>
        </p:nvSpPr>
        <p:spPr bwMode="auto">
          <a:xfrm>
            <a:off x="7104112" y="4662665"/>
            <a:ext cx="3695700" cy="523875"/>
          </a:xfrm>
          <a:prstGeom prst="rect">
            <a:avLst/>
          </a:prstGeom>
          <a:solidFill>
            <a:schemeClr val="accent1">
              <a:lumMod val="75000"/>
              <a:lumOff val="0"/>
            </a:schemeClr>
          </a:solidFill>
          <a:ln w="9525">
            <a:solidFill>
              <a:srgbClr val="000000"/>
            </a:solidFill>
            <a:miter lim="800000"/>
            <a:headEnd/>
            <a:tailEnd/>
          </a:ln>
        </p:spPr>
        <p:txBody>
          <a:bodyPr rot="0" vert="horz" wrap="square" lIns="91440" tIns="45720" rIns="91440" bIns="45720" anchor="t" anchorCtr="0" upright="1"/>
          <a:lstStyle/>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Reading all elements present in string str[ ] one by one</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and pushing them in the stack S</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793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7DFF1-6C75-4709-8736-603B1BBB7F3F}"/>
              </a:ext>
            </a:extLst>
          </p:cNvPr>
          <p:cNvSpPr>
            <a:spLocks noGrp="1"/>
          </p:cNvSpPr>
          <p:nvPr>
            <p:ph type="title"/>
          </p:nvPr>
        </p:nvSpPr>
        <p:spPr/>
        <p:txBody>
          <a:bodyPr/>
          <a:lstStyle/>
          <a:p>
            <a:r>
              <a:rPr lang="en-US" dirty="0">
                <a:latin typeface="Calibri" panose="020F0502020204030204" pitchFamily="34" charset="0"/>
                <a:ea typeface="Times New Roman" panose="02020603050405020304" pitchFamily="18" charset="0"/>
              </a:rPr>
              <a:t>Palindrome Check using Stack</a:t>
            </a:r>
            <a:endParaRPr lang="en-IN" dirty="0"/>
          </a:p>
        </p:txBody>
      </p:sp>
      <p:sp>
        <p:nvSpPr>
          <p:cNvPr id="3" name="Content Placeholder 2">
            <a:extLst>
              <a:ext uri="{FF2B5EF4-FFF2-40B4-BE49-F238E27FC236}">
                <a16:creationId xmlns:a16="http://schemas.microsoft.com/office/drawing/2014/main" id="{5458AAA4-E786-4B09-9194-05832B46D956}"/>
              </a:ext>
            </a:extLst>
          </p:cNvPr>
          <p:cNvSpPr>
            <a:spLocks noGrp="1"/>
          </p:cNvSpPr>
          <p:nvPr>
            <p:ph idx="1"/>
          </p:nvPr>
        </p:nvSpPr>
        <p:spPr>
          <a:xfrm>
            <a:off x="365847" y="1143000"/>
            <a:ext cx="10972800" cy="4881563"/>
          </a:xfrm>
        </p:spPr>
        <p:txBody>
          <a:bodyPr/>
          <a:lstStyle/>
          <a:p>
            <a:pPr marL="0" indent="0">
              <a:buNone/>
            </a:pPr>
            <a:r>
              <a:rPr lang="en-US" sz="13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WHILE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IsEmpty</a:t>
            </a:r>
            <a:r>
              <a:rPr lang="en-US" sz="2000" dirty="0">
                <a:effectLst/>
                <a:latin typeface="Calibri" panose="020F0502020204030204" pitchFamily="34" charset="0"/>
                <a:ea typeface="Times New Roman" panose="02020603050405020304" pitchFamily="18" charset="0"/>
                <a:cs typeface="Calibri" panose="020F0502020204030204" pitchFamily="34" charset="0"/>
              </a:rPr>
              <a:t>(S) Do</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IF(Str[j]==</a:t>
            </a:r>
            <a:r>
              <a:rPr lang="en-US" sz="2000" b="1"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Peek (S)) THEN</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914400" indent="0">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x = Pop(S)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ELSE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BREAK</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2000" dirty="0">
                <a:effectLst/>
                <a:latin typeface="Calibri" panose="020F0502020204030204" pitchFamily="34" charset="0"/>
                <a:ea typeface="Times New Roman" panose="02020603050405020304" pitchFamily="18" charset="0"/>
              </a:rPr>
              <a:t>		j=j+1</a:t>
            </a:r>
            <a:endParaRPr lang="en-US" sz="2000" dirty="0">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IF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IsEmpty</a:t>
            </a:r>
            <a:r>
              <a:rPr lang="en-US" sz="2000" dirty="0">
                <a:effectLst/>
                <a:latin typeface="Calibri" panose="020F0502020204030204" pitchFamily="34" charset="0"/>
                <a:ea typeface="Times New Roman" panose="02020603050405020304" pitchFamily="18" charset="0"/>
                <a:cs typeface="Calibri" panose="020F0502020204030204" pitchFamily="34" charset="0"/>
              </a:rPr>
              <a:t>(S) THEN</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WRITE (“Palindrome”)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ELSE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WRITE (“Not Palindrome”)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2000" b="1" dirty="0">
                <a:effectLst/>
                <a:latin typeface="Calibri" panose="020F0502020204030204" pitchFamily="34" charset="0"/>
                <a:ea typeface="Times New Roman" panose="02020603050405020304" pitchFamily="18" charset="0"/>
                <a:cs typeface="Calibri" panose="020F0502020204030204" pitchFamily="34" charset="0"/>
              </a:rPr>
              <a:t>End</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0EB0FC3C-3506-405B-81DC-A87BD52D711F}"/>
              </a:ext>
            </a:extLst>
          </p:cNvPr>
          <p:cNvSpPr>
            <a:spLocks noGrp="1"/>
          </p:cNvSpPr>
          <p:nvPr>
            <p:ph type="sldNum" sz="quarter" idx="10"/>
          </p:nvPr>
        </p:nvSpPr>
        <p:spPr/>
        <p:txBody>
          <a:bodyPr/>
          <a:lstStyle/>
          <a:p>
            <a:pPr>
              <a:defRPr/>
            </a:pPr>
            <a:fld id="{ABFF5F4A-8FC7-419E-B94C-CDDC8DE310AE}" type="slidenum">
              <a:rPr lang="en-US" altLang="en-US" smtClean="0"/>
              <a:pPr>
                <a:defRPr/>
              </a:pPr>
              <a:t>35</a:t>
            </a:fld>
            <a:endParaRPr lang="en-US" altLang="en-US"/>
          </a:p>
        </p:txBody>
      </p:sp>
      <p:sp>
        <p:nvSpPr>
          <p:cNvPr id="6" name="AutoShape 2">
            <a:extLst>
              <a:ext uri="{FF2B5EF4-FFF2-40B4-BE49-F238E27FC236}">
                <a16:creationId xmlns:a16="http://schemas.microsoft.com/office/drawing/2014/main" id="{483A51EB-0C05-4FA1-9426-0CF4FCF27A8D}"/>
              </a:ext>
            </a:extLst>
          </p:cNvPr>
          <p:cNvSpPr/>
          <p:nvPr/>
        </p:nvSpPr>
        <p:spPr bwMode="auto">
          <a:xfrm>
            <a:off x="5877888" y="1335237"/>
            <a:ext cx="158750" cy="739140"/>
          </a:xfrm>
          <a:prstGeom prst="rightBrace">
            <a:avLst>
              <a:gd name="adj1" fmla="val 25000"/>
              <a:gd name="adj2" fmla="val 50000"/>
            </a:avLst>
          </a:prstGeom>
          <a:noFill/>
          <a:ln w="19050">
            <a:solidFill>
              <a:schemeClr val="accent1">
                <a:lumMod val="60000"/>
                <a:lumOff val="40000"/>
              </a:schemeClr>
            </a:solidFill>
            <a:prstDash val="solid"/>
            <a:round/>
            <a:headEnd/>
            <a:tailEnd/>
          </a:ln>
          <a:effectLst/>
          <a:extLst>
            <a:ext uri="{909E8E84-426E-40DD-AFC4-6F175D3DCCD1}">
              <a14:hiddenFill xmlns:a14="http://schemas.microsoft.com/office/drawing/2010/main">
                <a:solidFill>
                  <a:schemeClr val="accent5">
                    <a:lumMod val="100000"/>
                    <a:lumOff val="0"/>
                  </a:schemeClr>
                </a:solidFill>
              </a14:hiddenFill>
            </a:ext>
            <a:ext uri="{AF507438-7753-43E0-B8FC-AC1667EBCBE1}">
              <a14:hiddenEffects xmlns:a14="http://schemas.microsoft.com/office/drawing/2010/main">
                <a:effectLst>
                  <a:outerShdw dist="28398" dir="3806097" algn="ctr" rotWithShape="0">
                    <a:schemeClr val="accent5">
                      <a:lumMod val="50000"/>
                      <a:lumOff val="0"/>
                      <a:alpha val="50000"/>
                    </a:schemeClr>
                  </a:outerShdw>
                </a:effectLst>
              </a14:hiddenEffects>
            </a:ext>
          </a:extLst>
        </p:spPr>
        <p:txBody>
          <a:bodyPr rot="0" vert="horz" wrap="square" lIns="91440" tIns="45720" rIns="91440" bIns="45720" anchor="t" anchorCtr="0" upright="1"/>
          <a:lstStyle/>
          <a:p>
            <a:endParaRPr lang="en-IN"/>
          </a:p>
        </p:txBody>
      </p:sp>
      <p:sp>
        <p:nvSpPr>
          <p:cNvPr id="7" name="AutoShape 2">
            <a:extLst>
              <a:ext uri="{FF2B5EF4-FFF2-40B4-BE49-F238E27FC236}">
                <a16:creationId xmlns:a16="http://schemas.microsoft.com/office/drawing/2014/main" id="{5DF07C9E-D1A5-4630-83F5-CF62F9C5A951}"/>
              </a:ext>
            </a:extLst>
          </p:cNvPr>
          <p:cNvSpPr/>
          <p:nvPr/>
        </p:nvSpPr>
        <p:spPr bwMode="auto">
          <a:xfrm>
            <a:off x="5875337" y="3717032"/>
            <a:ext cx="158750" cy="739140"/>
          </a:xfrm>
          <a:prstGeom prst="rightBrace">
            <a:avLst>
              <a:gd name="adj1" fmla="val 25000"/>
              <a:gd name="adj2" fmla="val 50000"/>
            </a:avLst>
          </a:prstGeom>
          <a:noFill/>
          <a:ln w="19050">
            <a:solidFill>
              <a:schemeClr val="accent1">
                <a:lumMod val="60000"/>
                <a:lumOff val="40000"/>
              </a:schemeClr>
            </a:solidFill>
            <a:prstDash val="solid"/>
            <a:round/>
            <a:headEnd/>
            <a:tailEnd/>
          </a:ln>
          <a:effectLst/>
          <a:extLst>
            <a:ext uri="{909E8E84-426E-40DD-AFC4-6F175D3DCCD1}">
              <a14:hiddenFill xmlns:a14="http://schemas.microsoft.com/office/drawing/2010/main">
                <a:solidFill>
                  <a:schemeClr val="accent5">
                    <a:lumMod val="100000"/>
                    <a:lumOff val="0"/>
                  </a:schemeClr>
                </a:solidFill>
              </a14:hiddenFill>
            </a:ext>
            <a:ext uri="{AF507438-7753-43E0-B8FC-AC1667EBCBE1}">
              <a14:hiddenEffects xmlns:a14="http://schemas.microsoft.com/office/drawing/2010/main">
                <a:effectLst>
                  <a:outerShdw dist="28398" dir="3806097" algn="ctr" rotWithShape="0">
                    <a:schemeClr val="accent5">
                      <a:lumMod val="50000"/>
                      <a:lumOff val="0"/>
                      <a:alpha val="50000"/>
                    </a:schemeClr>
                  </a:outerShdw>
                </a:effectLst>
              </a14:hiddenEffects>
            </a:ext>
          </a:extLst>
        </p:spPr>
        <p:txBody>
          <a:bodyPr rot="0" vert="horz" wrap="square" lIns="91440" tIns="45720" rIns="91440" bIns="45720" anchor="t" anchorCtr="0" upright="1"/>
          <a:lstStyle/>
          <a:p>
            <a:endParaRPr lang="en-IN"/>
          </a:p>
        </p:txBody>
      </p:sp>
      <p:sp>
        <p:nvSpPr>
          <p:cNvPr id="10" name="Text Box 5">
            <a:extLst>
              <a:ext uri="{FF2B5EF4-FFF2-40B4-BE49-F238E27FC236}">
                <a16:creationId xmlns:a16="http://schemas.microsoft.com/office/drawing/2014/main" id="{D511D28B-C2AC-4ED7-989A-E6E34A3E3974}"/>
              </a:ext>
            </a:extLst>
          </p:cNvPr>
          <p:cNvSpPr txBox="1">
            <a:spLocks noChangeArrowheads="1"/>
          </p:cNvSpPr>
          <p:nvPr/>
        </p:nvSpPr>
        <p:spPr bwMode="auto">
          <a:xfrm>
            <a:off x="7039817" y="1268760"/>
            <a:ext cx="3295650" cy="1097280"/>
          </a:xfrm>
          <a:prstGeom prst="rect">
            <a:avLst/>
          </a:prstGeom>
          <a:solidFill>
            <a:schemeClr val="accent1">
              <a:lumMod val="75000"/>
              <a:lumOff val="0"/>
            </a:schemeClr>
          </a:solidFill>
          <a:ln w="9525">
            <a:solidFill>
              <a:srgbClr val="000000"/>
            </a:solidFill>
            <a:miter lim="800000"/>
            <a:headEnd/>
            <a:tailEnd/>
          </a:ln>
        </p:spPr>
        <p:txBody>
          <a:bodyPr rot="0" vert="horz" wrap="square" lIns="91440" tIns="45720" rIns="91440" bIns="45720" anchor="t" anchorCtr="0" upright="1"/>
          <a:lstStyle/>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If top element of stack is matched with current character of string, </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Pop the element from Stack.</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Terminate the process otherwise</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Process is repeated till Stack becomes empty</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 Box 5">
            <a:extLst>
              <a:ext uri="{FF2B5EF4-FFF2-40B4-BE49-F238E27FC236}">
                <a16:creationId xmlns:a16="http://schemas.microsoft.com/office/drawing/2014/main" id="{448E0A83-0826-477B-80A2-A3AB43E37DFA}"/>
              </a:ext>
            </a:extLst>
          </p:cNvPr>
          <p:cNvSpPr txBox="1">
            <a:spLocks noChangeArrowheads="1"/>
          </p:cNvSpPr>
          <p:nvPr/>
        </p:nvSpPr>
        <p:spPr bwMode="auto">
          <a:xfrm>
            <a:off x="7734935" y="3752737"/>
            <a:ext cx="2612390" cy="318135"/>
          </a:xfrm>
          <a:prstGeom prst="rect">
            <a:avLst/>
          </a:prstGeom>
          <a:solidFill>
            <a:schemeClr val="accent1">
              <a:lumMod val="75000"/>
              <a:lumOff val="0"/>
            </a:schemeClr>
          </a:solidFill>
          <a:ln w="9525">
            <a:solidFill>
              <a:srgbClr val="000000"/>
            </a:solidFill>
            <a:miter lim="800000"/>
            <a:headEnd/>
            <a:tailEnd/>
          </a:ln>
        </p:spPr>
        <p:txBody>
          <a:bodyPr rot="0" vert="horz" wrap="square" lIns="91440" tIns="45720" rIns="91440" bIns="45720" anchor="t" anchorCtr="0" upright="1"/>
          <a:lstStyle/>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If all characters  have  matched </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Text Box 5">
            <a:extLst>
              <a:ext uri="{FF2B5EF4-FFF2-40B4-BE49-F238E27FC236}">
                <a16:creationId xmlns:a16="http://schemas.microsoft.com/office/drawing/2014/main" id="{AD39E250-8E5D-4C98-96DA-5E73D3BB7A24}"/>
              </a:ext>
            </a:extLst>
          </p:cNvPr>
          <p:cNvSpPr txBox="1">
            <a:spLocks noChangeArrowheads="1"/>
          </p:cNvSpPr>
          <p:nvPr/>
        </p:nvSpPr>
        <p:spPr bwMode="auto">
          <a:xfrm>
            <a:off x="7734935" y="4456172"/>
            <a:ext cx="2612390" cy="318135"/>
          </a:xfrm>
          <a:prstGeom prst="rect">
            <a:avLst/>
          </a:prstGeom>
          <a:solidFill>
            <a:schemeClr val="accent1">
              <a:lumMod val="75000"/>
              <a:lumOff val="0"/>
            </a:schemeClr>
          </a:solidFill>
          <a:ln w="9525">
            <a:solidFill>
              <a:srgbClr val="000000"/>
            </a:solidFill>
            <a:miter lim="800000"/>
            <a:headEnd/>
            <a:tailEnd/>
          </a:ln>
        </p:spPr>
        <p:txBody>
          <a:bodyPr rot="0" vert="horz" wrap="square" lIns="91440" tIns="45720" rIns="91440" bIns="45720" anchor="t" anchorCtr="0" upright="1"/>
          <a:lstStyle/>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If any character had a mismatch</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669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36</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2105090"/>
          <a:ext cx="10287000" cy="288419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r>
                        <a:rPr lang="en-US" sz="1800" kern="1200" baseline="0" dirty="0">
                          <a:solidFill>
                            <a:schemeClr val="tx1"/>
                          </a:solidFill>
                          <a:latin typeface="+mn-lt"/>
                          <a:ea typeface="+mn-ea"/>
                          <a:cs typeface="+mn-cs"/>
                        </a:rPr>
                        <a:t>Suppose we need to check whether a given string is palindrome or not. What will be the minimum number of comparisons required in order to check this?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r>
                        <a:rPr lang="en-US" sz="1800" kern="1200" baseline="0" dirty="0">
                          <a:solidFill>
                            <a:schemeClr val="tx1"/>
                          </a:solidFill>
                          <a:latin typeface="+mn-lt"/>
                          <a:ea typeface="+mn-ea"/>
                          <a:cs typeface="+mn-cs"/>
                        </a:rPr>
                        <a:t>A. Exactly n comparisons.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en-US" sz="1800" kern="1200" baseline="0" dirty="0">
                          <a:solidFill>
                            <a:schemeClr val="tx1"/>
                          </a:solidFill>
                          <a:latin typeface="+mn-lt"/>
                          <a:ea typeface="+mn-ea"/>
                          <a:cs typeface="+mn-cs"/>
                        </a:rPr>
                        <a:t>Exactly n-1 comparisons. 	</a:t>
                      </a: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D. </a:t>
                      </a:r>
                      <a:r>
                        <a:rPr lang="en-US" sz="1800" kern="1200" baseline="0" dirty="0">
                          <a:solidFill>
                            <a:schemeClr val="tx1"/>
                          </a:solidFill>
                          <a:latin typeface="+mn-lt"/>
                          <a:ea typeface="+mn-ea"/>
                          <a:cs typeface="+mn-cs"/>
                        </a:rPr>
                        <a:t>n/2 comparison.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a:t>
                      </a:r>
                      <a:r>
                        <a:rPr lang="en-US" sz="1800" kern="1200" baseline="0" dirty="0">
                          <a:solidFill>
                            <a:schemeClr val="tx1"/>
                          </a:solidFill>
                          <a:latin typeface="+mn-lt"/>
                          <a:ea typeface="+mn-ea"/>
                          <a:cs typeface="+mn-cs"/>
                        </a:rPr>
                        <a:t>None of these.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952464" y="3929066"/>
            <a:ext cx="2214578"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37</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2105090"/>
          <a:ext cx="10287000" cy="288419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r>
                        <a:rPr lang="en-US" sz="1800" kern="1200" baseline="0" dirty="0">
                          <a:solidFill>
                            <a:schemeClr val="tx1"/>
                          </a:solidFill>
                          <a:latin typeface="+mn-lt"/>
                          <a:ea typeface="+mn-ea"/>
                          <a:cs typeface="+mn-cs"/>
                        </a:rPr>
                        <a:t>Which data structure is more appropriate to use while calculating factorial of a number using </a:t>
                      </a:r>
                    </a:p>
                    <a:p>
                      <a:r>
                        <a:rPr lang="en-US" sz="1800" kern="1200" baseline="0" dirty="0">
                          <a:solidFill>
                            <a:schemeClr val="tx1"/>
                          </a:solidFill>
                          <a:latin typeface="+mn-lt"/>
                          <a:ea typeface="+mn-ea"/>
                          <a:cs typeface="+mn-cs"/>
                        </a:rPr>
                        <a:t>recursion?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r>
                        <a:rPr lang="en-US" sz="1800" kern="1200" baseline="0" dirty="0">
                          <a:solidFill>
                            <a:schemeClr val="tx1"/>
                          </a:solidFill>
                          <a:latin typeface="+mn-lt"/>
                          <a:ea typeface="+mn-ea"/>
                          <a:cs typeface="+mn-cs"/>
                        </a:rPr>
                        <a:t>A. Queue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en-US" sz="1800" kern="1200" baseline="0" dirty="0">
                          <a:solidFill>
                            <a:schemeClr val="tx1"/>
                          </a:solidFill>
                          <a:latin typeface="+mn-lt"/>
                          <a:ea typeface="+mn-ea"/>
                          <a:cs typeface="+mn-cs"/>
                        </a:rPr>
                        <a:t>Array	</a:t>
                      </a: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D. </a:t>
                      </a:r>
                      <a:r>
                        <a:rPr lang="en-US" sz="1800" kern="1200" baseline="0" dirty="0">
                          <a:solidFill>
                            <a:schemeClr val="tx1"/>
                          </a:solidFill>
                          <a:latin typeface="+mn-lt"/>
                          <a:ea typeface="+mn-ea"/>
                          <a:cs typeface="+mn-cs"/>
                        </a:rPr>
                        <a:t>Stack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a:t>
                      </a:r>
                      <a:r>
                        <a:rPr lang="en-US" sz="1800" kern="1200" baseline="0" dirty="0">
                          <a:solidFill>
                            <a:schemeClr val="tx1"/>
                          </a:solidFill>
                          <a:latin typeface="+mn-lt"/>
                          <a:ea typeface="+mn-ea"/>
                          <a:cs typeface="+mn-cs"/>
                        </a:rPr>
                        <a:t>None of these.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952464" y="3929066"/>
            <a:ext cx="2214578"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38</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2105090"/>
          <a:ext cx="10287000" cy="343283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r>
                        <a:rPr lang="en-US" sz="1800" kern="1200" baseline="0" dirty="0">
                          <a:solidFill>
                            <a:schemeClr val="tx1"/>
                          </a:solidFill>
                          <a:latin typeface="+mn-lt"/>
                          <a:ea typeface="+mn-ea"/>
                          <a:cs typeface="+mn-cs"/>
                        </a:rPr>
                        <a:t>Stack A has four values a, b, c, d which are inserted in reverse order with a at the top of the stack. Elements popped from stack A are pushed in Stack B. Determine the sequence that is not possible while popping out the elements from stack B? 	</a:t>
                      </a:r>
                    </a:p>
                    <a:p>
                      <a:r>
                        <a:rPr lang="en-US" sz="1800" kern="1200" baseline="0" dirty="0">
                          <a:solidFill>
                            <a:schemeClr val="tx1"/>
                          </a:solidFill>
                          <a:latin typeface="+mn-lt"/>
                          <a:ea typeface="+mn-ea"/>
                          <a:cs typeface="+mn-cs"/>
                        </a:rPr>
                        <a:t>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A. a, b, c, d 	</a:t>
                      </a:r>
                    </a:p>
                    <a:p>
                      <a:r>
                        <a:rPr lang="en-US" sz="1800" kern="1200" baseline="0" dirty="0">
                          <a:solidFill>
                            <a:schemeClr val="tx1"/>
                          </a:solidFill>
                          <a:latin typeface="+mn-lt"/>
                          <a:ea typeface="+mn-ea"/>
                          <a:cs typeface="+mn-cs"/>
                        </a:rPr>
                        <a:t>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en-US" sz="1800" kern="1200" baseline="0" dirty="0">
                          <a:solidFill>
                            <a:schemeClr val="tx1"/>
                          </a:solidFill>
                          <a:latin typeface="+mn-lt"/>
                          <a:ea typeface="+mn-ea"/>
                          <a:cs typeface="+mn-cs"/>
                        </a:rPr>
                        <a:t>d, c, b, a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D. </a:t>
                      </a:r>
                      <a:r>
                        <a:rPr lang="en-US" sz="1800" kern="1200" baseline="0" dirty="0">
                          <a:solidFill>
                            <a:schemeClr val="tx1"/>
                          </a:solidFill>
                          <a:latin typeface="+mn-lt"/>
                          <a:ea typeface="+mn-ea"/>
                          <a:cs typeface="+mn-cs"/>
                        </a:rPr>
                        <a:t>d, b, c, a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a:t>
                      </a:r>
                      <a:r>
                        <a:rPr lang="en-US" sz="1800" kern="1200" baseline="0" dirty="0">
                          <a:solidFill>
                            <a:schemeClr val="tx1"/>
                          </a:solidFill>
                          <a:latin typeface="+mn-lt"/>
                          <a:ea typeface="+mn-ea"/>
                          <a:cs typeface="+mn-cs"/>
                        </a:rPr>
                        <a:t>a, c, b, d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952464" y="4429132"/>
            <a:ext cx="2214578"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39</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595274" y="928670"/>
          <a:ext cx="10287000" cy="630927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577734">
                <a:tc gridSpan="2">
                  <a:txBody>
                    <a:bodyPr/>
                    <a:lstStyle/>
                    <a:p>
                      <a:r>
                        <a:rPr lang="en-US" sz="1800" kern="1200" baseline="0" dirty="0">
                          <a:solidFill>
                            <a:schemeClr val="tx1"/>
                          </a:solidFill>
                          <a:latin typeface="+mn-lt"/>
                          <a:ea typeface="+mn-ea"/>
                          <a:cs typeface="+mn-cs"/>
                        </a:rPr>
                        <a:t>declare a character stack </a:t>
                      </a:r>
                    </a:p>
                    <a:p>
                      <a:r>
                        <a:rPr lang="en-US" sz="1800" kern="1200" baseline="0" dirty="0">
                          <a:solidFill>
                            <a:schemeClr val="tx1"/>
                          </a:solidFill>
                          <a:latin typeface="+mn-lt"/>
                          <a:ea typeface="+mn-ea"/>
                          <a:cs typeface="+mn-cs"/>
                        </a:rPr>
                        <a:t>while ( more input is available) </a:t>
                      </a:r>
                    </a:p>
                    <a:p>
                      <a:r>
                        <a:rPr lang="en-US" sz="1800" kern="1200" baseline="0" dirty="0">
                          <a:solidFill>
                            <a:schemeClr val="tx1"/>
                          </a:solidFill>
                          <a:latin typeface="+mn-lt"/>
                          <a:ea typeface="+mn-ea"/>
                          <a:cs typeface="+mn-cs"/>
                        </a:rPr>
                        <a:t>{ </a:t>
                      </a:r>
                    </a:p>
                    <a:p>
                      <a:r>
                        <a:rPr lang="en-US" sz="1800" kern="1200" baseline="0" dirty="0">
                          <a:solidFill>
                            <a:schemeClr val="tx1"/>
                          </a:solidFill>
                          <a:latin typeface="+mn-lt"/>
                          <a:ea typeface="+mn-ea"/>
                          <a:cs typeface="+mn-cs"/>
                        </a:rPr>
                        <a:t>read a character </a:t>
                      </a:r>
                    </a:p>
                    <a:p>
                      <a:r>
                        <a:rPr lang="en-US" sz="1800" kern="1200" baseline="0" dirty="0">
                          <a:solidFill>
                            <a:schemeClr val="tx1"/>
                          </a:solidFill>
                          <a:latin typeface="+mn-lt"/>
                          <a:ea typeface="+mn-ea"/>
                          <a:cs typeface="+mn-cs"/>
                        </a:rPr>
                        <a:t>if ( the character is a '(' ) </a:t>
                      </a:r>
                    </a:p>
                    <a:p>
                      <a:r>
                        <a:rPr lang="en-US" sz="1800" kern="1200" baseline="0" dirty="0">
                          <a:solidFill>
                            <a:schemeClr val="tx1"/>
                          </a:solidFill>
                          <a:latin typeface="+mn-lt"/>
                          <a:ea typeface="+mn-ea"/>
                          <a:cs typeface="+mn-cs"/>
                        </a:rPr>
                        <a:t>push it on the stack </a:t>
                      </a:r>
                    </a:p>
                    <a:p>
                      <a:r>
                        <a:rPr lang="en-US" sz="1800" kern="1200" baseline="0" dirty="0">
                          <a:solidFill>
                            <a:schemeClr val="tx1"/>
                          </a:solidFill>
                          <a:latin typeface="+mn-lt"/>
                          <a:ea typeface="+mn-ea"/>
                          <a:cs typeface="+mn-cs"/>
                        </a:rPr>
                        <a:t>else if ( the character is a ')' and the stack is not empty ) </a:t>
                      </a:r>
                    </a:p>
                    <a:p>
                      <a:r>
                        <a:rPr lang="en-US" sz="1800" kern="1200" baseline="0" dirty="0">
                          <a:solidFill>
                            <a:schemeClr val="tx1"/>
                          </a:solidFill>
                          <a:latin typeface="+mn-lt"/>
                          <a:ea typeface="+mn-ea"/>
                          <a:cs typeface="+mn-cs"/>
                        </a:rPr>
                        <a:t>pop a character off the stack </a:t>
                      </a:r>
                    </a:p>
                    <a:p>
                      <a:r>
                        <a:rPr lang="en-US" sz="1800" kern="1200" baseline="0" dirty="0">
                          <a:solidFill>
                            <a:schemeClr val="tx1"/>
                          </a:solidFill>
                          <a:latin typeface="+mn-lt"/>
                          <a:ea typeface="+mn-ea"/>
                          <a:cs typeface="+mn-cs"/>
                        </a:rPr>
                        <a:t>else </a:t>
                      </a:r>
                    </a:p>
                    <a:p>
                      <a:r>
                        <a:rPr lang="en-US" sz="1800" kern="1200" baseline="0" dirty="0">
                          <a:solidFill>
                            <a:schemeClr val="tx1"/>
                          </a:solidFill>
                          <a:latin typeface="+mn-lt"/>
                          <a:ea typeface="+mn-ea"/>
                          <a:cs typeface="+mn-cs"/>
                        </a:rPr>
                        <a:t>print "unbalanced" and exit </a:t>
                      </a:r>
                    </a:p>
                    <a:p>
                      <a:r>
                        <a:rPr lang="en-US" sz="1800" kern="1200" baseline="0" dirty="0">
                          <a:solidFill>
                            <a:schemeClr val="tx1"/>
                          </a:solidFill>
                          <a:latin typeface="+mn-lt"/>
                          <a:ea typeface="+mn-ea"/>
                          <a:cs typeface="+mn-cs"/>
                        </a:rPr>
                        <a:t>} </a:t>
                      </a:r>
                    </a:p>
                    <a:p>
                      <a:r>
                        <a:rPr lang="en-US" sz="1800" kern="1200" baseline="0" dirty="0">
                          <a:solidFill>
                            <a:schemeClr val="tx1"/>
                          </a:solidFill>
                          <a:latin typeface="+mn-lt"/>
                          <a:ea typeface="+mn-ea"/>
                          <a:cs typeface="+mn-cs"/>
                        </a:rPr>
                        <a:t>print "balanced" </a:t>
                      </a:r>
                    </a:p>
                    <a:p>
                      <a:r>
                        <a:rPr lang="en-US" sz="1800" kern="1200" baseline="0" dirty="0">
                          <a:solidFill>
                            <a:schemeClr val="tx1"/>
                          </a:solidFill>
                          <a:latin typeface="+mn-lt"/>
                          <a:ea typeface="+mn-ea"/>
                          <a:cs typeface="+mn-cs"/>
                        </a:rPr>
                        <a:t>Which of these unbalanced sequences does the above code think is balanced? 	</a:t>
                      </a:r>
                    </a:p>
                    <a:p>
                      <a:r>
                        <a:rPr lang="en-US" sz="1800" kern="1200" baseline="0" dirty="0">
                          <a:solidFill>
                            <a:schemeClr val="tx1"/>
                          </a:solidFill>
                          <a:latin typeface="+mn-lt"/>
                          <a:ea typeface="+mn-ea"/>
                          <a:cs typeface="+mn-cs"/>
                        </a:rPr>
                        <a:t>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894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A. ((())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	</a:t>
                      </a:r>
                    </a:p>
                    <a:p>
                      <a:r>
                        <a:rPr lang="en-US" sz="1800" kern="1200" baseline="0" dirty="0">
                          <a:solidFill>
                            <a:schemeClr val="tx1"/>
                          </a:solidFill>
                          <a:latin typeface="+mn-lt"/>
                          <a:ea typeface="+mn-ea"/>
                          <a:cs typeface="+mn-cs"/>
                        </a:rPr>
                        <a:t>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en-US" sz="1800" kern="1200" baseline="0" dirty="0">
                          <a:solidFill>
                            <a:schemeClr val="tx1"/>
                          </a:solidFill>
                          <a:latin typeface="+mn-lt"/>
                          <a:ea typeface="+mn-ea"/>
                          <a:cs typeface="+mn-cs"/>
                        </a:rPr>
                        <a:t>())(() 	</a:t>
                      </a:r>
                    </a:p>
                  </a:txBody>
                  <a:tcPr marL="91425" marR="91425" marT="91425" marB="91425"/>
                </a:tc>
                <a:extLst>
                  <a:ext uri="{0D108BD9-81ED-4DB2-BD59-A6C34878D82A}">
                    <a16:rowId xmlns:a16="http://schemas.microsoft.com/office/drawing/2014/main" val="10001"/>
                  </a:ext>
                </a:extLst>
              </a:tr>
              <a:tr h="957141">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D. </a:t>
                      </a:r>
                      <a:r>
                        <a:rPr lang="en-US" sz="1800"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a:t>
                      </a:r>
                      <a:r>
                        <a:rPr lang="en-US" sz="1800"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595274" y="6000768"/>
            <a:ext cx="1428760"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4</a:t>
            </a:fld>
            <a:endParaRPr lang="en-US" altLang="en-US" sz="1200">
              <a:solidFill>
                <a:schemeClr val="bg1"/>
              </a:solidFill>
            </a:endParaRPr>
          </a:p>
        </p:txBody>
      </p:sp>
      <p:sp>
        <p:nvSpPr>
          <p:cNvPr id="18436" name="Content Placeholder 2"/>
          <p:cNvSpPr>
            <a:spLocks noGrp="1"/>
          </p:cNvSpPr>
          <p:nvPr>
            <p:ph idx="1"/>
          </p:nvPr>
        </p:nvSpPr>
        <p:spPr>
          <a:xfrm>
            <a:off x="1473200" y="1282700"/>
            <a:ext cx="8915400" cy="4881563"/>
          </a:xfrm>
        </p:spPr>
        <p:txBody>
          <a:bodyPr/>
          <a:lstStyle/>
          <a:p>
            <a:pPr algn="just">
              <a:lnSpc>
                <a:spcPct val="115000"/>
              </a:lnSpc>
            </a:pPr>
            <a:r>
              <a:rPr lang="en-US" sz="1800" b="0" i="0" dirty="0">
                <a:solidFill>
                  <a:srgbClr val="424242"/>
                </a:solidFill>
                <a:effectLst/>
              </a:rPr>
              <a:t>A stack is a conceptual structure consisting of a set of homogeneous elements and is based on the principle of last in first out (LIFO). </a:t>
            </a:r>
            <a:r>
              <a:rPr lang="en-US" sz="1800" dirty="0">
                <a:effectLst/>
                <a:ea typeface="Times New Roman" panose="02020603050405020304" pitchFamily="18" charset="0"/>
                <a:cs typeface="Calibri" panose="020F0502020204030204" pitchFamily="34" charset="0"/>
              </a:rPr>
              <a:t>Stack is a data structure where elements can be inserted and deleted from one end only known as ‘</a:t>
            </a:r>
            <a:r>
              <a:rPr lang="en-US" sz="1800" b="1" dirty="0">
                <a:effectLst/>
                <a:ea typeface="Times New Roman" panose="02020603050405020304" pitchFamily="18" charset="0"/>
                <a:cs typeface="Calibri" panose="020F0502020204030204" pitchFamily="34" charset="0"/>
              </a:rPr>
              <a:t>Top</a:t>
            </a:r>
            <a:r>
              <a:rPr lang="en-US" sz="1800" dirty="0">
                <a:effectLst/>
                <a:ea typeface="Times New Roman" panose="02020603050405020304" pitchFamily="18" charset="0"/>
                <a:cs typeface="Calibri" panose="020F0502020204030204" pitchFamily="34" charset="0"/>
              </a:rPr>
              <a:t>’ of the Stack. </a:t>
            </a:r>
            <a:endParaRPr lang="en-IN" sz="1800" dirty="0">
              <a:effectLst/>
              <a:ea typeface="Times New Roman" panose="02020603050405020304" pitchFamily="18" charset="0"/>
              <a:cs typeface="Times New Roman" panose="02020603050405020304" pitchFamily="18" charset="0"/>
            </a:endParaRPr>
          </a:p>
          <a:p>
            <a:r>
              <a:rPr lang="en-US" sz="1800" dirty="0">
                <a:effectLst/>
                <a:ea typeface="Times New Roman" panose="02020603050405020304" pitchFamily="18" charset="0"/>
              </a:rPr>
              <a:t>Insertion in Stack is given a standard name </a:t>
            </a:r>
            <a:r>
              <a:rPr lang="en-US" sz="1800" b="1" dirty="0">
                <a:effectLst/>
                <a:ea typeface="Times New Roman" panose="02020603050405020304" pitchFamily="18" charset="0"/>
              </a:rPr>
              <a:t>Push</a:t>
            </a:r>
            <a:r>
              <a:rPr lang="en-US" sz="1800" dirty="0">
                <a:effectLst/>
                <a:ea typeface="Times New Roman" panose="02020603050405020304" pitchFamily="18" charset="0"/>
              </a:rPr>
              <a:t> and deletion is given a standard name </a:t>
            </a:r>
            <a:r>
              <a:rPr lang="en-US" sz="1800" b="1" dirty="0">
                <a:effectLst/>
                <a:ea typeface="Times New Roman" panose="02020603050405020304" pitchFamily="18" charset="0"/>
              </a:rPr>
              <a:t>Pop</a:t>
            </a:r>
            <a:r>
              <a:rPr lang="en-US" sz="1800" dirty="0">
                <a:effectLst/>
                <a:ea typeface="Times New Roman" panose="02020603050405020304" pitchFamily="18" charset="0"/>
              </a:rPr>
              <a:t>.</a:t>
            </a:r>
          </a:p>
          <a:p>
            <a:endParaRPr lang="en-US" altLang="en-US" sz="1600" b="1" dirty="0"/>
          </a:p>
        </p:txBody>
      </p:sp>
      <p:sp>
        <p:nvSpPr>
          <p:cNvPr id="2" name="Title 1"/>
          <p:cNvSpPr>
            <a:spLocks noGrp="1"/>
          </p:cNvSpPr>
          <p:nvPr>
            <p:ph type="title"/>
          </p:nvPr>
        </p:nvSpPr>
        <p:spPr>
          <a:effectLst/>
        </p:spPr>
        <p:txBody>
          <a:bodyPr/>
          <a:lstStyle/>
          <a:p>
            <a:r>
              <a:rPr lang="en-US" altLang="en-US" dirty="0">
                <a:solidFill>
                  <a:schemeClr val="accent6">
                    <a:lumMod val="75000"/>
                  </a:schemeClr>
                </a:solidFill>
              </a:rPr>
              <a:t>Introduction to Stack </a:t>
            </a:r>
            <a:endParaRPr lang="en-US" dirty="0">
              <a:solidFill>
                <a:schemeClr val="accent6">
                  <a:lumMod val="75000"/>
                </a:schemeClr>
              </a:solidFill>
            </a:endParaRPr>
          </a:p>
        </p:txBody>
      </p:sp>
      <p:pic>
        <p:nvPicPr>
          <p:cNvPr id="5" name="Picture 4">
            <a:extLst>
              <a:ext uri="{FF2B5EF4-FFF2-40B4-BE49-F238E27FC236}">
                <a16:creationId xmlns:a16="http://schemas.microsoft.com/office/drawing/2014/main" id="{3ABA8CF5-E2A2-4006-B93D-2FF29B39ED5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126105" y="3581400"/>
            <a:ext cx="5939790" cy="232600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6" name="Rectangle 2">
            <a:extLst>
              <a:ext uri="{FF2B5EF4-FFF2-40B4-BE49-F238E27FC236}">
                <a16:creationId xmlns:a16="http://schemas.microsoft.com/office/drawing/2014/main" id="{93B0265B-06DF-4523-A164-E28BE9922CE8}"/>
              </a:ext>
            </a:extLst>
          </p:cNvPr>
          <p:cNvSpPr>
            <a:spLocks noGrp="1" noChangeArrowheads="1"/>
          </p:cNvSpPr>
          <p:nvPr>
            <p:ph type="ctrTitle"/>
          </p:nvPr>
        </p:nvSpPr>
        <p:spPr>
          <a:xfrm>
            <a:off x="1676400" y="1143000"/>
            <a:ext cx="8420100" cy="1219200"/>
          </a:xfrm>
          <a:effectLst/>
        </p:spPr>
        <p:txBody>
          <a:bodyPr/>
          <a:lstStyle/>
          <a:p>
            <a:pPr eaLnBrk="1" hangingPunct="1">
              <a:defRPr/>
            </a:pPr>
            <a:r>
              <a:rPr sz="3600"/>
              <a:t>5.5 Inter-conversion and Evaluation of Polish Notation Expressions</a:t>
            </a:r>
            <a:endParaRPr sz="3600" dirty="0">
              <a:solidFill>
                <a:schemeClr val="accent6">
                  <a:lumMod val="75000"/>
                </a:schemeClr>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a:extLst>
              <a:ext uri="{FF2B5EF4-FFF2-40B4-BE49-F238E27FC236}">
                <a16:creationId xmlns:a16="http://schemas.microsoft.com/office/drawing/2014/main" id="{218262A3-90F0-4B23-BA5C-68B5F9896CD3}"/>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1ACA2501-E73F-4829-A086-B65606775A29}" type="slidenum">
              <a:rPr lang="en-US" altLang="en-US">
                <a:solidFill>
                  <a:schemeClr val="bg1"/>
                </a:solidFill>
                <a:latin typeface="Arial" panose="020B0604020202020204" pitchFamily="34" charset="0"/>
              </a:rPr>
              <a:pPr eaLnBrk="1" hangingPunct="1"/>
              <a:t>41</a:t>
            </a:fld>
            <a:endParaRPr lang="en-US" altLang="en-US">
              <a:solidFill>
                <a:schemeClr val="bg1"/>
              </a:solidFill>
              <a:latin typeface="Arial" panose="020B0604020202020204" pitchFamily="34" charset="0"/>
            </a:endParaRPr>
          </a:p>
        </p:txBody>
      </p:sp>
      <p:sp>
        <p:nvSpPr>
          <p:cNvPr id="10243" name="Content Placeholder 2">
            <a:extLst>
              <a:ext uri="{FF2B5EF4-FFF2-40B4-BE49-F238E27FC236}">
                <a16:creationId xmlns:a16="http://schemas.microsoft.com/office/drawing/2014/main" id="{5910F83C-ECB0-41F6-B4DB-BBCAB1F3059F}"/>
              </a:ext>
            </a:extLst>
          </p:cNvPr>
          <p:cNvSpPr>
            <a:spLocks noGrp="1"/>
          </p:cNvSpPr>
          <p:nvPr>
            <p:ph idx="1"/>
          </p:nvPr>
        </p:nvSpPr>
        <p:spPr>
          <a:xfrm>
            <a:off x="1473200" y="1282700"/>
            <a:ext cx="8915400" cy="4881563"/>
          </a:xfrm>
        </p:spPr>
        <p:txBody>
          <a:bodyPr/>
          <a:lstStyle/>
          <a:p>
            <a:r>
              <a:rPr lang="en-US" altLang="en-US" sz="1600"/>
              <a:t>Consider an expression x+y. Here x and y are the operands and + is the operator. There are three fashions in which an arithmetic expression can be written:</a:t>
            </a:r>
          </a:p>
          <a:p>
            <a:endParaRPr lang="en-US" altLang="en-US" sz="1600"/>
          </a:p>
          <a:p>
            <a:endParaRPr lang="en-US" altLang="en-US" sz="1600"/>
          </a:p>
          <a:p>
            <a:endParaRPr lang="en-US" altLang="en-US" sz="1600"/>
          </a:p>
          <a:p>
            <a:endParaRPr lang="en-US" altLang="en-US" sz="1600"/>
          </a:p>
          <a:p>
            <a:endParaRPr lang="en-US" altLang="en-US" sz="1600"/>
          </a:p>
          <a:p>
            <a:endParaRPr lang="en-US" altLang="en-US" sz="1600"/>
          </a:p>
          <a:p>
            <a:endParaRPr lang="en-US" altLang="en-US" sz="1600"/>
          </a:p>
          <a:p>
            <a:endParaRPr lang="en-US" altLang="en-US" sz="1600"/>
          </a:p>
          <a:p>
            <a:endParaRPr lang="en-US" altLang="en-US" sz="1600"/>
          </a:p>
          <a:p>
            <a:endParaRPr lang="en-US" altLang="en-US" sz="1600"/>
          </a:p>
          <a:p>
            <a:r>
              <a:rPr lang="en-US" altLang="en-US" sz="1600"/>
              <a:t>The above expressions denote the addition of operand 2 and operand 3.The </a:t>
            </a:r>
            <a:r>
              <a:rPr lang="en-US" altLang="en-US" sz="1600" b="1"/>
              <a:t>Prefix</a:t>
            </a:r>
            <a:r>
              <a:rPr lang="en-US" altLang="en-US" sz="1600"/>
              <a:t> is </a:t>
            </a:r>
            <a:r>
              <a:rPr lang="en-US" altLang="en-US" sz="1600" b="1"/>
              <a:t>called Polish Notation</a:t>
            </a:r>
            <a:r>
              <a:rPr lang="en-US" altLang="en-US" sz="1600"/>
              <a:t>, and </a:t>
            </a:r>
            <a:r>
              <a:rPr lang="en-US" altLang="en-US" sz="1600" b="1"/>
              <a:t>Postfix</a:t>
            </a:r>
            <a:r>
              <a:rPr lang="en-US" altLang="en-US" sz="1600"/>
              <a:t> is called </a:t>
            </a:r>
            <a:r>
              <a:rPr lang="en-US" altLang="en-US" sz="1600" b="1"/>
              <a:t>Reverse Polish Notation</a:t>
            </a:r>
            <a:r>
              <a:rPr lang="en-US" altLang="en-US" sz="1600"/>
              <a:t>.</a:t>
            </a:r>
          </a:p>
          <a:p>
            <a:pPr>
              <a:buFont typeface="Wingdings" panose="05000000000000000000" pitchFamily="2" charset="2"/>
              <a:buNone/>
            </a:pPr>
            <a:endParaRPr lang="en-US" altLang="en-US" sz="1600"/>
          </a:p>
          <a:p>
            <a:pPr>
              <a:buFont typeface="Wingdings" panose="05000000000000000000" pitchFamily="2" charset="2"/>
              <a:buNone/>
            </a:pPr>
            <a:endParaRPr lang="en-US" altLang="en-US" sz="1600"/>
          </a:p>
          <a:p>
            <a:pPr>
              <a:buFont typeface="Wingdings" panose="05000000000000000000" pitchFamily="2" charset="2"/>
              <a:buNone/>
            </a:pPr>
            <a:endParaRPr lang="en-US" altLang="en-US" sz="1600"/>
          </a:p>
        </p:txBody>
      </p:sp>
      <p:sp>
        <p:nvSpPr>
          <p:cNvPr id="2" name="Title 1">
            <a:extLst>
              <a:ext uri="{FF2B5EF4-FFF2-40B4-BE49-F238E27FC236}">
                <a16:creationId xmlns:a16="http://schemas.microsoft.com/office/drawing/2014/main" id="{3C8914B3-66F8-471D-95E1-9FD3B701FC70}"/>
              </a:ext>
            </a:extLst>
          </p:cNvPr>
          <p:cNvSpPr>
            <a:spLocks noGrp="1"/>
          </p:cNvSpPr>
          <p:nvPr>
            <p:ph type="title"/>
          </p:nvPr>
        </p:nvSpPr>
        <p:spPr>
          <a:effectLst/>
        </p:spPr>
        <p:txBody>
          <a:bodyPr/>
          <a:lstStyle/>
          <a:p>
            <a:pPr>
              <a:defRPr/>
            </a:pPr>
            <a:r>
              <a:rPr>
                <a:solidFill>
                  <a:schemeClr val="accent6">
                    <a:lumMod val="75000"/>
                  </a:schemeClr>
                </a:solidFill>
              </a:rPr>
              <a:t>Types of Expression</a:t>
            </a:r>
          </a:p>
        </p:txBody>
      </p:sp>
      <p:pic>
        <p:nvPicPr>
          <p:cNvPr id="5" name="Picture 4">
            <a:extLst>
              <a:ext uri="{FF2B5EF4-FFF2-40B4-BE49-F238E27FC236}">
                <a16:creationId xmlns:a16="http://schemas.microsoft.com/office/drawing/2014/main" id="{576B4B44-77C2-48FE-9761-2A98BFF1BFE7}"/>
              </a:ext>
            </a:extLst>
          </p:cNvPr>
          <p:cNvPicPr/>
          <p:nvPr/>
        </p:nvPicPr>
        <p:blipFill>
          <a:blip r:embed="rId3"/>
          <a:stretch>
            <a:fillRect/>
          </a:stretch>
        </p:blipFill>
        <p:spPr bwMode="auto">
          <a:xfrm>
            <a:off x="1143000" y="2133600"/>
            <a:ext cx="10134600" cy="2209800"/>
          </a:xfrm>
          <a:prstGeom prst="rect">
            <a:avLst/>
          </a:prstGeom>
          <a:ln w="127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a:extLst>
              <a:ext uri="{FF2B5EF4-FFF2-40B4-BE49-F238E27FC236}">
                <a16:creationId xmlns:a16="http://schemas.microsoft.com/office/drawing/2014/main" id="{C1553818-3B93-4533-9C00-93773BDF9B9A}"/>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DD266E46-F63E-40F4-AC20-E5980E34B259}" type="slidenum">
              <a:rPr lang="en-US" altLang="en-US">
                <a:solidFill>
                  <a:schemeClr val="bg1"/>
                </a:solidFill>
                <a:latin typeface="Arial" panose="020B0604020202020204" pitchFamily="34" charset="0"/>
              </a:rPr>
              <a:pPr eaLnBrk="1" hangingPunct="1"/>
              <a:t>42</a:t>
            </a:fld>
            <a:endParaRPr lang="en-US" altLang="en-US">
              <a:solidFill>
                <a:schemeClr val="bg1"/>
              </a:solidFill>
              <a:latin typeface="Arial" panose="020B0604020202020204" pitchFamily="34" charset="0"/>
            </a:endParaRPr>
          </a:p>
        </p:txBody>
      </p:sp>
      <p:sp>
        <p:nvSpPr>
          <p:cNvPr id="11267" name="Content Placeholder 2">
            <a:extLst>
              <a:ext uri="{FF2B5EF4-FFF2-40B4-BE49-F238E27FC236}">
                <a16:creationId xmlns:a16="http://schemas.microsoft.com/office/drawing/2014/main" id="{3C2F0526-8A62-48A6-92F4-D5A86142211D}"/>
              </a:ext>
            </a:extLst>
          </p:cNvPr>
          <p:cNvSpPr>
            <a:spLocks noGrp="1"/>
          </p:cNvSpPr>
          <p:nvPr>
            <p:ph idx="1"/>
          </p:nvPr>
        </p:nvSpPr>
        <p:spPr>
          <a:xfrm>
            <a:off x="1473200" y="1282700"/>
            <a:ext cx="8915400" cy="4881563"/>
          </a:xfrm>
        </p:spPr>
        <p:txBody>
          <a:bodyPr/>
          <a:lstStyle/>
          <a:p>
            <a:r>
              <a:rPr lang="en-US" altLang="en-US" sz="2000"/>
              <a:t>Suppose we have been given an Infix expression:</a:t>
            </a:r>
          </a:p>
          <a:p>
            <a:pPr>
              <a:buFont typeface="Wingdings" panose="05000000000000000000" pitchFamily="2" charset="2"/>
              <a:buNone/>
            </a:pPr>
            <a:r>
              <a:rPr lang="en-US" altLang="en-US" sz="2000"/>
              <a:t>			2+5*6 – 8/4+3↑2 – (4/2)</a:t>
            </a:r>
          </a:p>
          <a:p>
            <a:pPr>
              <a:buFont typeface="Wingdings" panose="05000000000000000000" pitchFamily="2" charset="2"/>
              <a:buNone/>
            </a:pPr>
            <a:r>
              <a:rPr lang="en-US" altLang="en-US" sz="2000"/>
              <a:t>	To solve such expression, we need to traverse the entire expression to find which operator has the highest precedence. We need to go from Left to Right and Right to Left multiple times to evaluate the expression (according to BODMAS rule).</a:t>
            </a:r>
          </a:p>
          <a:p>
            <a:r>
              <a:rPr lang="en-US" altLang="en-US" sz="2000"/>
              <a:t>In case we are given another type of expression (Postfix), e.g., 897-*, if we solve this like:</a:t>
            </a:r>
          </a:p>
          <a:p>
            <a:pPr>
              <a:buFont typeface="Arial" panose="020B0604020202020204" pitchFamily="34" charset="0"/>
              <a:buChar char="•"/>
            </a:pPr>
            <a:r>
              <a:rPr lang="en-US" altLang="en-US" sz="2000"/>
              <a:t>If operands are observed, push this on the stack</a:t>
            </a:r>
          </a:p>
          <a:p>
            <a:pPr>
              <a:buFont typeface="Arial" panose="020B0604020202020204" pitchFamily="34" charset="0"/>
              <a:buChar char="•"/>
            </a:pPr>
            <a:r>
              <a:rPr lang="en-US" altLang="en-US" sz="2000"/>
              <a:t>If operators are observed, Pop the stack twice and store elements in b and a, respectively. Then, apply the operator on a and b and Push the result in the stack.</a:t>
            </a:r>
          </a:p>
          <a:p>
            <a:pPr>
              <a:buFont typeface="Arial" panose="020B0604020202020204" pitchFamily="34" charset="0"/>
              <a:buChar char="•"/>
            </a:pPr>
            <a:r>
              <a:rPr lang="en-US" altLang="en-US" sz="2000"/>
              <a:t>If no term left in the expression, the stack top element will be the result</a:t>
            </a:r>
          </a:p>
          <a:p>
            <a:pPr>
              <a:buFont typeface="Arial" panose="020B0604020202020204" pitchFamily="34" charset="0"/>
              <a:buChar char="•"/>
            </a:pPr>
            <a:r>
              <a:rPr lang="en-US" altLang="en-US" sz="2000"/>
              <a:t>In this case, we only need to move from Left to Right once. As soon as we reach the Right end, we have the answer.</a:t>
            </a:r>
          </a:p>
          <a:p>
            <a:pPr>
              <a:buFont typeface="Wingdings" panose="05000000000000000000" pitchFamily="2" charset="2"/>
              <a:buNone/>
            </a:pPr>
            <a:endParaRPr lang="en-US" altLang="en-US" sz="1600"/>
          </a:p>
          <a:p>
            <a:pPr eaLnBrk="1" hangingPunct="1">
              <a:spcBef>
                <a:spcPts val="100"/>
              </a:spcBef>
              <a:buFont typeface="Wingdings" panose="05000000000000000000" pitchFamily="2" charset="2"/>
              <a:buChar char="§"/>
            </a:pPr>
            <a:endParaRPr lang="en-US" altLang="en-US" sz="1600" b="1"/>
          </a:p>
        </p:txBody>
      </p:sp>
      <p:sp>
        <p:nvSpPr>
          <p:cNvPr id="6" name="Title 1">
            <a:extLst>
              <a:ext uri="{FF2B5EF4-FFF2-40B4-BE49-F238E27FC236}">
                <a16:creationId xmlns:a16="http://schemas.microsoft.com/office/drawing/2014/main" id="{CFB8BD66-099C-4A85-BD9D-20AE8D4F606C}"/>
              </a:ext>
            </a:extLst>
          </p:cNvPr>
          <p:cNvSpPr>
            <a:spLocks noGrp="1"/>
          </p:cNvSpPr>
          <p:nvPr>
            <p:ph type="title"/>
          </p:nvPr>
        </p:nvSpPr>
        <p:spPr>
          <a:xfrm>
            <a:off x="406400" y="0"/>
            <a:ext cx="9940925" cy="1143000"/>
          </a:xfrm>
          <a:effectLst/>
        </p:spPr>
        <p:txBody>
          <a:bodyPr/>
          <a:lstStyle/>
          <a:p>
            <a:pPr>
              <a:defRPr/>
            </a:pPr>
            <a:br>
              <a:rPr>
                <a:solidFill>
                  <a:schemeClr val="tx2">
                    <a:lumMod val="85000"/>
                    <a:lumOff val="15000"/>
                  </a:schemeClr>
                </a:solidFill>
              </a:rPr>
            </a:br>
            <a:r>
              <a:rPr>
                <a:solidFill>
                  <a:schemeClr val="tx2">
                    <a:lumMod val="85000"/>
                    <a:lumOff val="15000"/>
                  </a:schemeClr>
                </a:solidFill>
              </a:rPr>
              <a:t>5.5.1 Requirement of Polish/Reverse Polish Notation</a:t>
            </a:r>
            <a:br>
              <a:rPr>
                <a:solidFill>
                  <a:schemeClr val="tx2">
                    <a:lumMod val="85000"/>
                    <a:lumOff val="15000"/>
                  </a:schemeClr>
                </a:solidFill>
              </a:rPr>
            </a:br>
            <a:endParaRPr>
              <a:solidFill>
                <a:schemeClr val="accent6">
                  <a:lumMod val="75000"/>
                </a:scheme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A8272-AD8E-430D-9A4A-556A2C5655BA}"/>
              </a:ext>
            </a:extLst>
          </p:cNvPr>
          <p:cNvSpPr>
            <a:spLocks noGrp="1"/>
          </p:cNvSpPr>
          <p:nvPr>
            <p:ph type="title"/>
          </p:nvPr>
        </p:nvSpPr>
        <p:spPr/>
        <p:txBody>
          <a:bodyPr/>
          <a:lstStyle/>
          <a:p>
            <a:pPr>
              <a:defRPr/>
            </a:pPr>
            <a:r>
              <a:rPr>
                <a:solidFill>
                  <a:schemeClr val="tx2">
                    <a:lumMod val="85000"/>
                    <a:lumOff val="15000"/>
                  </a:schemeClr>
                </a:solidFill>
              </a:rPr>
              <a:t>5.5.2 Evaluation of Postfix Expression</a:t>
            </a:r>
            <a:br>
              <a:rPr>
                <a:solidFill>
                  <a:schemeClr val="tx2">
                    <a:lumMod val="85000"/>
                    <a:lumOff val="15000"/>
                  </a:schemeClr>
                </a:solidFill>
              </a:rPr>
            </a:br>
            <a:endParaRPr>
              <a:solidFill>
                <a:schemeClr val="tx2">
                  <a:lumMod val="85000"/>
                  <a:lumOff val="15000"/>
                </a:schemeClr>
              </a:solidFill>
            </a:endParaRPr>
          </a:p>
        </p:txBody>
      </p:sp>
      <p:sp>
        <p:nvSpPr>
          <p:cNvPr id="12291" name="Content Placeholder 2">
            <a:extLst>
              <a:ext uri="{FF2B5EF4-FFF2-40B4-BE49-F238E27FC236}">
                <a16:creationId xmlns:a16="http://schemas.microsoft.com/office/drawing/2014/main" id="{2351C9C0-34DA-40B8-BCCF-7018DFA5C11E}"/>
              </a:ext>
            </a:extLst>
          </p:cNvPr>
          <p:cNvSpPr>
            <a:spLocks noGrp="1"/>
          </p:cNvSpPr>
          <p:nvPr>
            <p:ph idx="1"/>
          </p:nvPr>
        </p:nvSpPr>
        <p:spPr/>
        <p:txBody>
          <a:bodyPr/>
          <a:lstStyle/>
          <a:p>
            <a:r>
              <a:rPr lang="en-US" altLang="en-US"/>
              <a:t>The precedence and associativity of operators are not required to be checked while evaluating the expression using stack.</a:t>
            </a:r>
          </a:p>
          <a:p>
            <a:pPr>
              <a:buFont typeface="Wingdings" panose="05000000000000000000" pitchFamily="2" charset="2"/>
              <a:buNone/>
            </a:pPr>
            <a:endParaRPr lang="en-US" altLang="en-US"/>
          </a:p>
        </p:txBody>
      </p:sp>
      <p:sp>
        <p:nvSpPr>
          <p:cNvPr id="4" name="Slide Number Placeholder 3">
            <a:extLst>
              <a:ext uri="{FF2B5EF4-FFF2-40B4-BE49-F238E27FC236}">
                <a16:creationId xmlns:a16="http://schemas.microsoft.com/office/drawing/2014/main" id="{2DC6860D-5FD0-48E9-B4B2-338B976F469C}"/>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42DA8E5E-3196-4781-B92C-745E950EF3C0}" type="slidenum">
              <a:rPr lang="en-US" altLang="en-US">
                <a:solidFill>
                  <a:schemeClr val="bg1"/>
                </a:solidFill>
                <a:latin typeface="Arial" panose="020B0604020202020204" pitchFamily="34" charset="0"/>
              </a:rPr>
              <a:pPr eaLnBrk="1" hangingPunct="1"/>
              <a:t>43</a:t>
            </a:fld>
            <a:endParaRPr lang="en-US" altLang="en-US">
              <a:solidFill>
                <a:schemeClr val="bg1"/>
              </a:solidFill>
              <a:latin typeface="Arial" panose="020B0604020202020204" pitchFamily="34" charset="0"/>
            </a:endParaRPr>
          </a:p>
        </p:txBody>
      </p:sp>
      <p:pic>
        <p:nvPicPr>
          <p:cNvPr id="5" name="Picture 4" descr="C:\Users\pc\Desktop\postfix.png">
            <a:extLst>
              <a:ext uri="{FF2B5EF4-FFF2-40B4-BE49-F238E27FC236}">
                <a16:creationId xmlns:a16="http://schemas.microsoft.com/office/drawing/2014/main" id="{9B333A57-9953-44E4-B0DB-3E0051DA1373}"/>
              </a:ext>
            </a:extLst>
          </p:cNvPr>
          <p:cNvPicPr/>
          <p:nvPr/>
        </p:nvPicPr>
        <p:blipFill>
          <a:blip r:embed="rId2"/>
          <a:stretch>
            <a:fillRect/>
          </a:stretch>
        </p:blipFill>
        <p:spPr bwMode="auto">
          <a:xfrm>
            <a:off x="990600" y="2209800"/>
            <a:ext cx="9448800" cy="3810000"/>
          </a:xfrm>
          <a:prstGeom prst="rect">
            <a:avLst/>
          </a:prstGeom>
          <a:ln w="127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CCE02-DB76-4DD0-BE1D-2EE5020CCEC1}"/>
              </a:ext>
            </a:extLst>
          </p:cNvPr>
          <p:cNvSpPr>
            <a:spLocks noGrp="1"/>
          </p:cNvSpPr>
          <p:nvPr>
            <p:ph type="title"/>
          </p:nvPr>
        </p:nvSpPr>
        <p:spPr/>
        <p:txBody>
          <a:bodyPr/>
          <a:lstStyle/>
          <a:p>
            <a:pPr>
              <a:defRPr/>
            </a:pPr>
            <a:r>
              <a:rPr>
                <a:solidFill>
                  <a:schemeClr val="tx2">
                    <a:lumMod val="85000"/>
                    <a:lumOff val="15000"/>
                  </a:schemeClr>
                </a:solidFill>
              </a:rPr>
              <a:t>Continue..</a:t>
            </a:r>
          </a:p>
        </p:txBody>
      </p:sp>
      <p:sp>
        <p:nvSpPr>
          <p:cNvPr id="13315" name="Content Placeholder 2">
            <a:extLst>
              <a:ext uri="{FF2B5EF4-FFF2-40B4-BE49-F238E27FC236}">
                <a16:creationId xmlns:a16="http://schemas.microsoft.com/office/drawing/2014/main" id="{3D56FC94-5E51-41B2-A71E-2999BD2D2DFC}"/>
              </a:ext>
            </a:extLst>
          </p:cNvPr>
          <p:cNvSpPr>
            <a:spLocks noGrp="1"/>
          </p:cNvSpPr>
          <p:nvPr>
            <p:ph idx="1"/>
          </p:nvPr>
        </p:nvSpPr>
        <p:spPr/>
        <p:txBody>
          <a:bodyPr/>
          <a:lstStyle/>
          <a:p>
            <a:r>
              <a:rPr lang="en-US" altLang="en-US" b="1"/>
              <a:t>Tabular method to represent the evaluation of Postfix Expression:</a:t>
            </a:r>
            <a:endParaRPr lang="en-US" altLang="en-US"/>
          </a:p>
          <a:p>
            <a:pPr>
              <a:buFont typeface="Wingdings" panose="05000000000000000000" pitchFamily="2" charset="2"/>
              <a:buNone/>
            </a:pPr>
            <a:r>
              <a:rPr lang="en-US" altLang="en-US" b="1"/>
              <a:t>			Example: 4 3 2 5 * </a:t>
            </a:r>
            <a:r>
              <a:rPr lang="en-US" altLang="en-US"/>
              <a:t>– </a:t>
            </a:r>
            <a:r>
              <a:rPr lang="en-US" altLang="en-US" b="1"/>
              <a:t>+</a:t>
            </a:r>
          </a:p>
          <a:p>
            <a:pPr>
              <a:buFont typeface="Wingdings" panose="05000000000000000000" pitchFamily="2" charset="2"/>
              <a:buNone/>
            </a:pPr>
            <a:endParaRPr lang="en-US" altLang="en-US" b="1"/>
          </a:p>
          <a:p>
            <a:pPr>
              <a:buFont typeface="Wingdings" panose="05000000000000000000" pitchFamily="2" charset="2"/>
              <a:buNone/>
            </a:pPr>
            <a:endParaRPr lang="en-US" altLang="en-US" b="1"/>
          </a:p>
          <a:p>
            <a:pPr>
              <a:buFont typeface="Wingdings" panose="05000000000000000000" pitchFamily="2" charset="2"/>
              <a:buNone/>
            </a:pPr>
            <a:endParaRPr lang="en-US" altLang="en-US" b="1"/>
          </a:p>
          <a:p>
            <a:pPr>
              <a:buFont typeface="Wingdings" panose="05000000000000000000" pitchFamily="2" charset="2"/>
              <a:buNone/>
            </a:pPr>
            <a:endParaRPr lang="en-US" altLang="en-US" b="1"/>
          </a:p>
          <a:p>
            <a:pPr>
              <a:buFont typeface="Wingdings" panose="05000000000000000000" pitchFamily="2" charset="2"/>
              <a:buNone/>
            </a:pPr>
            <a:endParaRPr lang="en-US" altLang="en-US" b="1"/>
          </a:p>
          <a:p>
            <a:pPr>
              <a:buFont typeface="Wingdings" panose="05000000000000000000" pitchFamily="2" charset="2"/>
              <a:buNone/>
            </a:pPr>
            <a:endParaRPr lang="en-US" altLang="en-US" b="1"/>
          </a:p>
          <a:p>
            <a:pPr>
              <a:buFont typeface="Wingdings" panose="05000000000000000000" pitchFamily="2" charset="2"/>
              <a:buNone/>
            </a:pPr>
            <a:endParaRPr lang="en-US" altLang="en-US" b="1"/>
          </a:p>
          <a:p>
            <a:pPr>
              <a:buFont typeface="Wingdings" panose="05000000000000000000" pitchFamily="2" charset="2"/>
              <a:buNone/>
            </a:pPr>
            <a:endParaRPr lang="en-US" altLang="en-US" b="1"/>
          </a:p>
          <a:p>
            <a:pPr>
              <a:buFont typeface="Wingdings" panose="05000000000000000000" pitchFamily="2" charset="2"/>
              <a:buNone/>
            </a:pPr>
            <a:r>
              <a:rPr lang="en-US" altLang="en-US" b="1"/>
              <a:t>Value of the given Expression = </a:t>
            </a:r>
            <a:r>
              <a:rPr lang="en-US" altLang="en-US"/>
              <a:t>–3</a:t>
            </a:r>
          </a:p>
          <a:p>
            <a:pPr>
              <a:buFont typeface="Wingdings" panose="05000000000000000000" pitchFamily="2" charset="2"/>
              <a:buNone/>
            </a:pPr>
            <a:endParaRPr lang="en-US" altLang="en-US" b="1"/>
          </a:p>
          <a:p>
            <a:pPr>
              <a:buFont typeface="Wingdings" panose="05000000000000000000" pitchFamily="2" charset="2"/>
              <a:buNone/>
            </a:pPr>
            <a:endParaRPr lang="en-US" altLang="en-US"/>
          </a:p>
          <a:p>
            <a:endParaRPr lang="en-US" altLang="en-US"/>
          </a:p>
        </p:txBody>
      </p:sp>
      <p:sp>
        <p:nvSpPr>
          <p:cNvPr id="4" name="Slide Number Placeholder 3">
            <a:extLst>
              <a:ext uri="{FF2B5EF4-FFF2-40B4-BE49-F238E27FC236}">
                <a16:creationId xmlns:a16="http://schemas.microsoft.com/office/drawing/2014/main" id="{99944CE9-DB96-4737-BA2C-42E654A5A607}"/>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5E0BDC4B-15BE-4E7F-9390-53BC75C3E026}" type="slidenum">
              <a:rPr lang="en-US" altLang="en-US">
                <a:solidFill>
                  <a:schemeClr val="bg1"/>
                </a:solidFill>
                <a:latin typeface="Arial" panose="020B0604020202020204" pitchFamily="34" charset="0"/>
              </a:rPr>
              <a:pPr eaLnBrk="1" hangingPunct="1"/>
              <a:t>44</a:t>
            </a:fld>
            <a:endParaRPr lang="en-US" altLang="en-US">
              <a:solidFill>
                <a:schemeClr val="bg1"/>
              </a:solidFill>
              <a:latin typeface="Arial" panose="020B0604020202020204" pitchFamily="34" charset="0"/>
            </a:endParaRPr>
          </a:p>
        </p:txBody>
      </p:sp>
      <p:pic>
        <p:nvPicPr>
          <p:cNvPr id="13317" name="Picture 4" descr="stack.PNG">
            <a:extLst>
              <a:ext uri="{FF2B5EF4-FFF2-40B4-BE49-F238E27FC236}">
                <a16:creationId xmlns:a16="http://schemas.microsoft.com/office/drawing/2014/main" id="{FC579D6D-8F7D-4929-9291-7E8B50CBF0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33600"/>
            <a:ext cx="8610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A049-AC84-4872-A784-B53AFBC5991D}"/>
              </a:ext>
            </a:extLst>
          </p:cNvPr>
          <p:cNvSpPr>
            <a:spLocks noGrp="1"/>
          </p:cNvSpPr>
          <p:nvPr>
            <p:ph type="title"/>
          </p:nvPr>
        </p:nvSpPr>
        <p:spPr>
          <a:xfrm>
            <a:off x="433388" y="-457200"/>
            <a:ext cx="9913937" cy="1443038"/>
          </a:xfrm>
        </p:spPr>
        <p:txBody>
          <a:bodyPr/>
          <a:lstStyle/>
          <a:p>
            <a:pPr>
              <a:defRPr/>
            </a:pPr>
            <a:br>
              <a:rPr>
                <a:solidFill>
                  <a:schemeClr val="tx2">
                    <a:lumMod val="85000"/>
                    <a:lumOff val="15000"/>
                  </a:schemeClr>
                </a:solidFill>
              </a:rPr>
            </a:br>
            <a:br>
              <a:rPr>
                <a:solidFill>
                  <a:schemeClr val="tx2">
                    <a:lumMod val="85000"/>
                    <a:lumOff val="15000"/>
                  </a:schemeClr>
                </a:solidFill>
              </a:rPr>
            </a:br>
            <a:r>
              <a:rPr>
                <a:solidFill>
                  <a:schemeClr val="tx2">
                    <a:lumMod val="85000"/>
                    <a:lumOff val="15000"/>
                  </a:schemeClr>
                </a:solidFill>
              </a:rPr>
              <a:t>ALGORITHM   POSTFIX EVALUATION (Postfix Expression)</a:t>
            </a:r>
            <a:br>
              <a:rPr>
                <a:solidFill>
                  <a:schemeClr val="tx2">
                    <a:lumMod val="85000"/>
                    <a:lumOff val="15000"/>
                  </a:schemeClr>
                </a:solidFill>
              </a:rPr>
            </a:br>
            <a:endParaRPr>
              <a:solidFill>
                <a:schemeClr val="tx2">
                  <a:lumMod val="85000"/>
                  <a:lumOff val="15000"/>
                </a:schemeClr>
              </a:solidFill>
            </a:endParaRPr>
          </a:p>
        </p:txBody>
      </p:sp>
      <p:sp>
        <p:nvSpPr>
          <p:cNvPr id="4" name="Slide Number Placeholder 3">
            <a:extLst>
              <a:ext uri="{FF2B5EF4-FFF2-40B4-BE49-F238E27FC236}">
                <a16:creationId xmlns:a16="http://schemas.microsoft.com/office/drawing/2014/main" id="{3C98A9C8-D74F-464A-B7F9-D5A3B0F45A65}"/>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FA923394-8AA3-41FF-8BBE-F75395FCA211}" type="slidenum">
              <a:rPr lang="en-US" altLang="en-US">
                <a:solidFill>
                  <a:schemeClr val="bg1"/>
                </a:solidFill>
                <a:latin typeface="Arial" panose="020B0604020202020204" pitchFamily="34" charset="0"/>
              </a:rPr>
              <a:pPr eaLnBrk="1" hangingPunct="1"/>
              <a:t>45</a:t>
            </a:fld>
            <a:endParaRPr lang="en-US" altLang="en-US">
              <a:solidFill>
                <a:schemeClr val="bg1"/>
              </a:solidFill>
              <a:latin typeface="Arial" panose="020B0604020202020204" pitchFamily="34" charset="0"/>
            </a:endParaRPr>
          </a:p>
        </p:txBody>
      </p:sp>
      <p:pic>
        <p:nvPicPr>
          <p:cNvPr id="14340" name="Content Placeholder 6" descr="st1.PNG">
            <a:extLst>
              <a:ext uri="{FF2B5EF4-FFF2-40B4-BE49-F238E27FC236}">
                <a16:creationId xmlns:a16="http://schemas.microsoft.com/office/drawing/2014/main" id="{5E9EDAF0-B9DD-4219-8D23-A0294002A43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728" y="0"/>
            <a:ext cx="10970816" cy="6324600"/>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F383-5FBD-404C-9A98-F00CB6D55FE4}"/>
              </a:ext>
            </a:extLst>
          </p:cNvPr>
          <p:cNvSpPr>
            <a:spLocks noGrp="1"/>
          </p:cNvSpPr>
          <p:nvPr>
            <p:ph type="title"/>
          </p:nvPr>
        </p:nvSpPr>
        <p:spPr/>
        <p:txBody>
          <a:bodyPr/>
          <a:lstStyle/>
          <a:p>
            <a:pPr>
              <a:defRPr/>
            </a:pPr>
            <a:r>
              <a:rPr>
                <a:solidFill>
                  <a:schemeClr val="tx2">
                    <a:lumMod val="85000"/>
                    <a:lumOff val="15000"/>
                  </a:schemeClr>
                </a:solidFill>
              </a:rPr>
              <a:t>Time &amp; Space Complexity of Polish Expression</a:t>
            </a:r>
          </a:p>
        </p:txBody>
      </p:sp>
      <p:sp>
        <p:nvSpPr>
          <p:cNvPr id="15363" name="Content Placeholder 2">
            <a:extLst>
              <a:ext uri="{FF2B5EF4-FFF2-40B4-BE49-F238E27FC236}">
                <a16:creationId xmlns:a16="http://schemas.microsoft.com/office/drawing/2014/main" id="{33D469A0-FBA5-4530-B193-F6260B164948}"/>
              </a:ext>
            </a:extLst>
          </p:cNvPr>
          <p:cNvSpPr>
            <a:spLocks noGrp="1"/>
          </p:cNvSpPr>
          <p:nvPr>
            <p:ph idx="1"/>
          </p:nvPr>
        </p:nvSpPr>
        <p:spPr>
          <a:xfrm>
            <a:off x="406400" y="990600"/>
            <a:ext cx="10972800" cy="5173663"/>
          </a:xfrm>
        </p:spPr>
        <p:txBody>
          <a:bodyPr/>
          <a:lstStyle/>
          <a:p>
            <a:r>
              <a:rPr lang="en-US" altLang="en-US" b="1"/>
              <a:t>Time Complexity: ϴ(N)</a:t>
            </a:r>
          </a:p>
          <a:p>
            <a:pPr>
              <a:buFont typeface="Wingdings" panose="05000000000000000000" pitchFamily="2" charset="2"/>
              <a:buNone/>
            </a:pPr>
            <a:r>
              <a:rPr lang="en-US" altLang="en-US"/>
              <a:t>	There are N symbols in the Expression. For each symbol, decision is to be taken for Push or Pop. In the case of operand, 2 statement execution (including a condition) and for operator, 5 statement executions (including the condition) are required. There are N/2+1 IF element is operand, insert them onto Stack IF operator, Pop twice and Store these elements in two different variables. Apply operator on the popped operands Returning the Final answer operands and N/2 operators. There are 4 other statements outside the Loop which are compulsory. Hence total statements = 4 + (N/2+1) *2 + (N/2) *5 = 4+N+2+5*N/2 = 7*N/2+6 = ϴ(N) </a:t>
            </a:r>
          </a:p>
          <a:p>
            <a:r>
              <a:rPr lang="en-US" altLang="en-US" b="1"/>
              <a:t>Space Complexity: ϴ(N)</a:t>
            </a:r>
          </a:p>
          <a:p>
            <a:pPr>
              <a:buFont typeface="Wingdings" panose="05000000000000000000" pitchFamily="2" charset="2"/>
              <a:buNone/>
            </a:pPr>
            <a:r>
              <a:rPr lang="en-US" altLang="en-US"/>
              <a:t>	N/2+1 size stack is required and three variables for Symbol, value, and result. Total space=N/2+1+3=N/2+4 </a:t>
            </a:r>
          </a:p>
        </p:txBody>
      </p:sp>
      <p:sp>
        <p:nvSpPr>
          <p:cNvPr id="4" name="Slide Number Placeholder 3">
            <a:extLst>
              <a:ext uri="{FF2B5EF4-FFF2-40B4-BE49-F238E27FC236}">
                <a16:creationId xmlns:a16="http://schemas.microsoft.com/office/drawing/2014/main" id="{91D36D67-C45B-4131-B02B-1509AB931A3D}"/>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B1132ED5-5697-4BB2-8A19-1F80EEA8A549}" type="slidenum">
              <a:rPr lang="en-US" altLang="en-US">
                <a:solidFill>
                  <a:schemeClr val="bg1"/>
                </a:solidFill>
                <a:latin typeface="Arial" panose="020B0604020202020204" pitchFamily="34" charset="0"/>
              </a:rPr>
              <a:pPr eaLnBrk="1" hangingPunct="1"/>
              <a:t>46</a:t>
            </a:fld>
            <a:endParaRPr lang="en-US" altLang="en-US">
              <a:solidFill>
                <a:schemeClr val="bg1"/>
              </a:solidFill>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47</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2105090"/>
          <a:ext cx="10287000" cy="2641925"/>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r>
                        <a:rPr lang="en-US" sz="1800" kern="1200" baseline="0" dirty="0">
                          <a:solidFill>
                            <a:schemeClr val="tx1"/>
                          </a:solidFill>
                          <a:latin typeface="+mn-lt"/>
                          <a:ea typeface="+mn-ea"/>
                          <a:cs typeface="+mn-cs"/>
                        </a:rPr>
                        <a:t>PUSH and POP operations for evaluation of postfix expression 4 3 2 ↑ * 6 – 8+ is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r>
                        <a:rPr lang="en-US" sz="1800" kern="1200" baseline="0" dirty="0">
                          <a:solidFill>
                            <a:schemeClr val="tx1"/>
                          </a:solidFill>
                          <a:latin typeface="+mn-lt"/>
                          <a:ea typeface="+mn-ea"/>
                          <a:cs typeface="+mn-cs"/>
                        </a:rPr>
                        <a:t>A. 9 PUSH, 8 POP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en-US" sz="1800" kern="1200" baseline="0" dirty="0">
                          <a:solidFill>
                            <a:schemeClr val="tx1"/>
                          </a:solidFill>
                          <a:latin typeface="+mn-lt"/>
                          <a:ea typeface="+mn-ea"/>
                          <a:cs typeface="+mn-cs"/>
                        </a:rPr>
                        <a:t>5 PUSH, 4 POP 	</a:t>
                      </a: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D. </a:t>
                      </a:r>
                      <a:r>
                        <a:rPr lang="en-US" sz="1800" kern="1200" baseline="0" dirty="0">
                          <a:solidFill>
                            <a:schemeClr val="tx1"/>
                          </a:solidFill>
                          <a:latin typeface="+mn-lt"/>
                          <a:ea typeface="+mn-ea"/>
                          <a:cs typeface="+mn-cs"/>
                        </a:rPr>
                        <a:t>5 PUSH, 9 POP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a:t>
                      </a:r>
                      <a:r>
                        <a:rPr lang="en-US" sz="1800" kern="1200" baseline="0" dirty="0">
                          <a:solidFill>
                            <a:schemeClr val="tx1"/>
                          </a:solidFill>
                          <a:latin typeface="+mn-lt"/>
                          <a:ea typeface="+mn-ea"/>
                          <a:cs typeface="+mn-cs"/>
                        </a:rPr>
                        <a:t>9 PUSH, 9 POP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6096000" y="3714752"/>
            <a:ext cx="2143140"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48</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2105090"/>
          <a:ext cx="10287000" cy="2641925"/>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pPr marL="0" marR="0" lvl="0" indent="0" algn="l" rtl="0">
                        <a:lnSpc>
                          <a:spcPct val="100000"/>
                        </a:lnSpc>
                        <a:spcBef>
                          <a:spcPts val="0"/>
                        </a:spcBef>
                        <a:spcAft>
                          <a:spcPts val="0"/>
                        </a:spcAft>
                        <a:buClr>
                          <a:srgbClr val="000000"/>
                        </a:buClr>
                        <a:buSzPts val="1800"/>
                        <a:buFont typeface="Arial"/>
                        <a:buNone/>
                      </a:pPr>
                      <a:r>
                        <a:rPr lang="en-US" sz="1800" kern="1200" baseline="0" dirty="0">
                          <a:solidFill>
                            <a:schemeClr val="tx1"/>
                          </a:solidFill>
                          <a:latin typeface="+mn-lt"/>
                          <a:ea typeface="+mn-ea"/>
                          <a:cs typeface="+mn-cs"/>
                        </a:rPr>
                        <a:t>How many stack will be needed for the evaluation of a prefix expression </a:t>
                      </a:r>
                      <a:endParaRPr sz="1800" u="none" strike="noStrike" cap="none"/>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pPr marL="457200" marR="0" lvl="0" indent="-342900" algn="l" rtl="0">
                        <a:lnSpc>
                          <a:spcPct val="100000"/>
                        </a:lnSpc>
                        <a:spcBef>
                          <a:spcPts val="0"/>
                        </a:spcBef>
                        <a:spcAft>
                          <a:spcPts val="0"/>
                        </a:spcAft>
                        <a:buClr>
                          <a:srgbClr val="000000"/>
                        </a:buClr>
                        <a:buSzPts val="1800"/>
                        <a:buFont typeface="Arial"/>
                        <a:buAutoNum type="alphaUcPeriod"/>
                      </a:pPr>
                      <a:r>
                        <a:rPr lang="en-US" sz="1800" u="none" strike="noStrike" cap="none" dirty="0">
                          <a:highlight>
                            <a:srgbClr val="FFFFFF"/>
                          </a:highlight>
                        </a:rPr>
                        <a:t>2</a:t>
                      </a:r>
                      <a:endParaRPr>
                        <a:highlight>
                          <a:srgbClr val="FFFFFF"/>
                        </a:high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B. 1</a:t>
                      </a: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D.  0</a:t>
                      </a:r>
                      <a:endParaRPr sz="18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C. None of the above</a:t>
                      </a: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1392100" y="2655750"/>
            <a:ext cx="1351200" cy="400200"/>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49</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2105090"/>
          <a:ext cx="10287000" cy="288419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r>
                        <a:rPr lang="en-US" sz="1800" kern="1200" baseline="0" dirty="0">
                          <a:solidFill>
                            <a:schemeClr val="tx1"/>
                          </a:solidFill>
                          <a:latin typeface="+mn-lt"/>
                          <a:ea typeface="+mn-ea"/>
                          <a:cs typeface="+mn-cs"/>
                        </a:rPr>
                        <a:t>Suppose the following postfix expression </a:t>
                      </a:r>
                      <a:r>
                        <a:rPr lang="en-US" sz="1800" kern="1200" baseline="0" dirty="0" err="1">
                          <a:solidFill>
                            <a:schemeClr val="tx1"/>
                          </a:solidFill>
                          <a:latin typeface="+mn-lt"/>
                          <a:ea typeface="+mn-ea"/>
                          <a:cs typeface="+mn-cs"/>
                        </a:rPr>
                        <a:t>abc</a:t>
                      </a:r>
                      <a:r>
                        <a:rPr lang="en-US" sz="1800" kern="1200" baseline="0" dirty="0">
                          <a:solidFill>
                            <a:schemeClr val="tx1"/>
                          </a:solidFill>
                          <a:latin typeface="+mn-lt"/>
                          <a:ea typeface="+mn-ea"/>
                          <a:cs typeface="+mn-cs"/>
                        </a:rPr>
                        <a:t>*de+*- is evaluated, what will be the value when first * is evaluated? Assume a = 3, b = 4, c = 2, d = 4, e = 5.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pPr marL="457200" marR="0" lvl="0" indent="-342900" algn="l" rtl="0">
                        <a:lnSpc>
                          <a:spcPct val="100000"/>
                        </a:lnSpc>
                        <a:spcBef>
                          <a:spcPts val="0"/>
                        </a:spcBef>
                        <a:spcAft>
                          <a:spcPts val="0"/>
                        </a:spcAft>
                        <a:buClr>
                          <a:srgbClr val="000000"/>
                        </a:buClr>
                        <a:buSzPts val="1800"/>
                        <a:buFont typeface="Arial"/>
                        <a:buAutoNum type="alphaUcPeriod"/>
                      </a:pPr>
                      <a:r>
                        <a:rPr lang="en-US" sz="1800" u="none" strike="noStrike" cap="none" dirty="0">
                          <a:highlight>
                            <a:srgbClr val="FFFFFF"/>
                          </a:highlight>
                        </a:rPr>
                        <a:t>21</a:t>
                      </a:r>
                      <a:endParaRPr>
                        <a:highlight>
                          <a:srgbClr val="FFFFFF"/>
                        </a:high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B. 12</a:t>
                      </a: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D. 18</a:t>
                      </a:r>
                      <a:endParaRPr sz="18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C. None of the above</a:t>
                      </a: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6096000" y="3929066"/>
            <a:ext cx="2500330"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5</a:t>
            </a:fld>
            <a:endParaRPr lang="en-US" altLang="en-US" sz="1200">
              <a:solidFill>
                <a:schemeClr val="bg1"/>
              </a:solidFill>
            </a:endParaRPr>
          </a:p>
        </p:txBody>
      </p:sp>
      <p:sp>
        <p:nvSpPr>
          <p:cNvPr id="6" name="Title 1"/>
          <p:cNvSpPr>
            <a:spLocks noGrp="1"/>
          </p:cNvSpPr>
          <p:nvPr>
            <p:ph type="title"/>
          </p:nvPr>
        </p:nvSpPr>
        <p:spPr>
          <a:xfrm>
            <a:off x="406400" y="12700"/>
            <a:ext cx="9940925" cy="973138"/>
          </a:xfrm>
          <a:effectLst/>
        </p:spPr>
        <p:txBody>
          <a:bodyPr/>
          <a:lstStyle/>
          <a:p>
            <a:r>
              <a:rPr lang="en-US" altLang="en-US" dirty="0">
                <a:solidFill>
                  <a:schemeClr val="accent6">
                    <a:lumMod val="75000"/>
                  </a:schemeClr>
                </a:solidFill>
              </a:rPr>
              <a:t>Introduction to Stack - Example</a:t>
            </a:r>
            <a:endParaRPr lang="en-US" dirty="0">
              <a:solidFill>
                <a:schemeClr val="accent6">
                  <a:lumMod val="75000"/>
                </a:schemeClr>
              </a:solidFill>
            </a:endParaRPr>
          </a:p>
        </p:txBody>
      </p:sp>
      <p:pic>
        <p:nvPicPr>
          <p:cNvPr id="5" name="Content Placeholder 4">
            <a:extLst>
              <a:ext uri="{FF2B5EF4-FFF2-40B4-BE49-F238E27FC236}">
                <a16:creationId xmlns:a16="http://schemas.microsoft.com/office/drawing/2014/main" id="{03145F10-5CD1-49C3-B68E-DE7D6D58D0C1}"/>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1497012" y="1149493"/>
            <a:ext cx="8915400" cy="2581926"/>
          </a:xfrm>
          <a:prstGeom prst="rect">
            <a:avLst/>
          </a:prstGeom>
          <a:noFill/>
          <a:ln>
            <a:noFill/>
          </a:ln>
        </p:spPr>
      </p:pic>
      <p:pic>
        <p:nvPicPr>
          <p:cNvPr id="7" name="Picture 6">
            <a:extLst>
              <a:ext uri="{FF2B5EF4-FFF2-40B4-BE49-F238E27FC236}">
                <a16:creationId xmlns:a16="http://schemas.microsoft.com/office/drawing/2014/main" id="{B1602159-9A51-4CA6-B3E9-A193CF68E334}"/>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3276600" y="3755136"/>
            <a:ext cx="5715000" cy="2340863"/>
          </a:xfrm>
          <a:prstGeom prst="rect">
            <a:avLst/>
          </a:prstGeom>
          <a:noFill/>
          <a:ln>
            <a:noFill/>
          </a:ln>
        </p:spPr>
      </p:pic>
      <p:sp>
        <p:nvSpPr>
          <p:cNvPr id="8" name="TextBox 7">
            <a:extLst>
              <a:ext uri="{FF2B5EF4-FFF2-40B4-BE49-F238E27FC236}">
                <a16:creationId xmlns:a16="http://schemas.microsoft.com/office/drawing/2014/main" id="{3036130E-3D87-4946-817C-FD9F99771992}"/>
              </a:ext>
            </a:extLst>
          </p:cNvPr>
          <p:cNvSpPr txBox="1"/>
          <p:nvPr/>
        </p:nvSpPr>
        <p:spPr>
          <a:xfrm>
            <a:off x="3044042" y="3525742"/>
            <a:ext cx="6103916" cy="369332"/>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rPr>
              <a:t>Insertion of a new plate on top of the pile of plates</a:t>
            </a:r>
            <a:endParaRPr lang="en-IN" dirty="0"/>
          </a:p>
        </p:txBody>
      </p:sp>
      <p:sp>
        <p:nvSpPr>
          <p:cNvPr id="10" name="TextBox 9">
            <a:extLst>
              <a:ext uri="{FF2B5EF4-FFF2-40B4-BE49-F238E27FC236}">
                <a16:creationId xmlns:a16="http://schemas.microsoft.com/office/drawing/2014/main" id="{05AE2EA2-CA19-4CFC-AAA8-9AAB32AEE690}"/>
              </a:ext>
            </a:extLst>
          </p:cNvPr>
          <p:cNvSpPr txBox="1"/>
          <p:nvPr/>
        </p:nvSpPr>
        <p:spPr>
          <a:xfrm>
            <a:off x="3082142" y="5923636"/>
            <a:ext cx="6103916" cy="392159"/>
          </a:xfrm>
          <a:prstGeom prst="rect">
            <a:avLst/>
          </a:prstGeom>
          <a:noFill/>
        </p:spPr>
        <p:txBody>
          <a:bodyPr wrap="square">
            <a:spAutoFit/>
          </a:bodyPr>
          <a:lstStyle/>
          <a:p>
            <a:pPr algn="ctr">
              <a:lnSpc>
                <a:spcPct val="115000"/>
              </a:lnSpc>
            </a:pPr>
            <a:r>
              <a:rPr lang="en-US" sz="1800" dirty="0">
                <a:effectLst/>
                <a:latin typeface="Calibri" panose="020F0502020204030204" pitchFamily="34" charset="0"/>
                <a:ea typeface="Times New Roman" panose="02020603050405020304" pitchFamily="18" charset="0"/>
                <a:cs typeface="Calibri" panose="020F0502020204030204" pitchFamily="34" charset="0"/>
              </a:rPr>
              <a:t>Deletion of last inserted plate</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1640-CA74-4E8A-8FC5-CB6B38386FD1}"/>
              </a:ext>
            </a:extLst>
          </p:cNvPr>
          <p:cNvSpPr>
            <a:spLocks noGrp="1"/>
          </p:cNvSpPr>
          <p:nvPr>
            <p:ph type="title"/>
          </p:nvPr>
        </p:nvSpPr>
        <p:spPr/>
        <p:txBody>
          <a:bodyPr/>
          <a:lstStyle/>
          <a:p>
            <a:pPr>
              <a:defRPr/>
            </a:pPr>
            <a:r>
              <a:rPr>
                <a:solidFill>
                  <a:schemeClr val="tx2">
                    <a:lumMod val="85000"/>
                    <a:lumOff val="15000"/>
                  </a:schemeClr>
                </a:solidFill>
              </a:rPr>
              <a:t>5.5.3 Evaluation of Prefix Expression</a:t>
            </a:r>
          </a:p>
        </p:txBody>
      </p:sp>
      <p:sp>
        <p:nvSpPr>
          <p:cNvPr id="4" name="Slide Number Placeholder 3">
            <a:extLst>
              <a:ext uri="{FF2B5EF4-FFF2-40B4-BE49-F238E27FC236}">
                <a16:creationId xmlns:a16="http://schemas.microsoft.com/office/drawing/2014/main" id="{E444E205-52F8-48FA-8A90-9B80E7FFEDDD}"/>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94E85ADE-94A3-4062-A8D2-3816A15C56CC}" type="slidenum">
              <a:rPr lang="en-US" altLang="en-US">
                <a:solidFill>
                  <a:schemeClr val="bg1"/>
                </a:solidFill>
                <a:latin typeface="Arial" panose="020B0604020202020204" pitchFamily="34" charset="0"/>
              </a:rPr>
              <a:pPr eaLnBrk="1" hangingPunct="1"/>
              <a:t>50</a:t>
            </a:fld>
            <a:endParaRPr lang="en-US" altLang="en-US">
              <a:solidFill>
                <a:schemeClr val="bg1"/>
              </a:solidFill>
              <a:latin typeface="Arial" panose="020B0604020202020204" pitchFamily="34" charset="0"/>
            </a:endParaRPr>
          </a:p>
        </p:txBody>
      </p:sp>
      <p:pic>
        <p:nvPicPr>
          <p:cNvPr id="16388" name="Content Placeholder 6" descr="st3.PNG">
            <a:extLst>
              <a:ext uri="{FF2B5EF4-FFF2-40B4-BE49-F238E27FC236}">
                <a16:creationId xmlns:a16="http://schemas.microsoft.com/office/drawing/2014/main" id="{944E9109-3344-4D13-BF23-7E41B363CA0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83432" y="1124744"/>
            <a:ext cx="9577064" cy="4874096"/>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F733-E22E-4459-96E8-52DBBBF6A488}"/>
              </a:ext>
            </a:extLst>
          </p:cNvPr>
          <p:cNvSpPr>
            <a:spLocks noGrp="1"/>
          </p:cNvSpPr>
          <p:nvPr>
            <p:ph type="title"/>
          </p:nvPr>
        </p:nvSpPr>
        <p:spPr/>
        <p:txBody>
          <a:bodyPr/>
          <a:lstStyle/>
          <a:p>
            <a:pPr>
              <a:defRPr/>
            </a:pPr>
            <a:r>
              <a:rPr lang="en-US" altLang="en-US" dirty="0"/>
              <a:t>Procedure: To evaluate the prefix expression</a:t>
            </a:r>
            <a:endParaRPr dirty="0">
              <a:solidFill>
                <a:schemeClr val="tx2">
                  <a:lumMod val="85000"/>
                  <a:lumOff val="15000"/>
                </a:schemeClr>
              </a:solidFill>
            </a:endParaRPr>
          </a:p>
        </p:txBody>
      </p:sp>
      <p:sp>
        <p:nvSpPr>
          <p:cNvPr id="17411" name="Content Placeholder 2">
            <a:extLst>
              <a:ext uri="{FF2B5EF4-FFF2-40B4-BE49-F238E27FC236}">
                <a16:creationId xmlns:a16="http://schemas.microsoft.com/office/drawing/2014/main" id="{9A002392-5441-4CBC-B422-DB9445D5FCF9}"/>
              </a:ext>
            </a:extLst>
          </p:cNvPr>
          <p:cNvSpPr>
            <a:spLocks noGrp="1"/>
          </p:cNvSpPr>
          <p:nvPr>
            <p:ph idx="1"/>
          </p:nvPr>
        </p:nvSpPr>
        <p:spPr/>
        <p:txBody>
          <a:bodyPr/>
          <a:lstStyle/>
          <a:p>
            <a:pPr marL="0" indent="0">
              <a:buNone/>
            </a:pPr>
            <a:r>
              <a:rPr lang="en-US" altLang="en-US" dirty="0"/>
              <a:t>T he following steps are performed: - </a:t>
            </a:r>
          </a:p>
          <a:p>
            <a:pPr marL="0" indent="0">
              <a:buNone/>
            </a:pPr>
            <a:r>
              <a:rPr lang="en-US" altLang="en-US" dirty="0"/>
              <a:t>	Take an empty operator stack</a:t>
            </a:r>
          </a:p>
          <a:p>
            <a:pPr marL="0" indent="0">
              <a:buNone/>
            </a:pPr>
            <a:r>
              <a:rPr lang="en-US" altLang="en-US" dirty="0"/>
              <a:t>	Reverse the prefix expression </a:t>
            </a:r>
          </a:p>
          <a:p>
            <a:pPr marL="0" indent="0">
              <a:buNone/>
            </a:pPr>
            <a:r>
              <a:rPr lang="en-US" altLang="en-US" dirty="0"/>
              <a:t>	If operands are observed, push the operand on the stack </a:t>
            </a:r>
          </a:p>
          <a:p>
            <a:pPr marL="0" indent="0">
              <a:buNone/>
            </a:pPr>
            <a:r>
              <a:rPr lang="en-US" altLang="en-US" dirty="0"/>
              <a:t>	If operators are observed, pop stack twice and store elements in a and b, respectively </a:t>
            </a:r>
          </a:p>
          <a:p>
            <a:pPr marL="0" indent="0">
              <a:buNone/>
            </a:pPr>
            <a:r>
              <a:rPr lang="en-US" altLang="en-US" dirty="0"/>
              <a:t>	Apply the operator on a and b and push the result in stack. </a:t>
            </a:r>
          </a:p>
          <a:p>
            <a:pPr marL="0" indent="0">
              <a:buNone/>
            </a:pPr>
            <a:r>
              <a:rPr lang="en-US" altLang="en-US" dirty="0"/>
              <a:t>	If no term Left in the expression, pop the stack and this is the result</a:t>
            </a:r>
          </a:p>
        </p:txBody>
      </p:sp>
      <p:sp>
        <p:nvSpPr>
          <p:cNvPr id="4" name="Slide Number Placeholder 3">
            <a:extLst>
              <a:ext uri="{FF2B5EF4-FFF2-40B4-BE49-F238E27FC236}">
                <a16:creationId xmlns:a16="http://schemas.microsoft.com/office/drawing/2014/main" id="{5324FDD4-2BD3-4E74-BD86-8F80C4EC6D4C}"/>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63F46DF2-6B25-47E1-B237-D48A388D563A}" type="slidenum">
              <a:rPr lang="en-US" altLang="en-US">
                <a:solidFill>
                  <a:schemeClr val="bg1"/>
                </a:solidFill>
                <a:latin typeface="Arial" panose="020B0604020202020204" pitchFamily="34" charset="0"/>
              </a:rPr>
              <a:pPr eaLnBrk="1" hangingPunct="1"/>
              <a:t>51</a:t>
            </a:fld>
            <a:endParaRPr lang="en-US" altLang="en-US">
              <a:solidFill>
                <a:schemeClr val="bg1"/>
              </a:solidFill>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FCD7-EFC7-47FF-9F55-81A84E5051F7}"/>
              </a:ext>
            </a:extLst>
          </p:cNvPr>
          <p:cNvSpPr>
            <a:spLocks noGrp="1"/>
          </p:cNvSpPr>
          <p:nvPr>
            <p:ph type="title"/>
          </p:nvPr>
        </p:nvSpPr>
        <p:spPr/>
        <p:txBody>
          <a:bodyPr/>
          <a:lstStyle/>
          <a:p>
            <a:pPr>
              <a:defRPr/>
            </a:pPr>
            <a:r>
              <a:rPr dirty="0">
                <a:solidFill>
                  <a:schemeClr val="tx2">
                    <a:lumMod val="85000"/>
                    <a:lumOff val="15000"/>
                  </a:schemeClr>
                </a:solidFill>
              </a:rPr>
              <a:t>Continue</a:t>
            </a:r>
            <a:r>
              <a:rPr lang="en-IN" dirty="0">
                <a:solidFill>
                  <a:schemeClr val="tx2">
                    <a:lumMod val="85000"/>
                    <a:lumOff val="15000"/>
                  </a:schemeClr>
                </a:solidFill>
              </a:rPr>
              <a:t>d</a:t>
            </a:r>
            <a:r>
              <a:rPr dirty="0">
                <a:solidFill>
                  <a:schemeClr val="tx2">
                    <a:lumMod val="85000"/>
                    <a:lumOff val="15000"/>
                  </a:schemeClr>
                </a:solidFill>
              </a:rPr>
              <a:t>…</a:t>
            </a:r>
          </a:p>
        </p:txBody>
      </p:sp>
      <p:pic>
        <p:nvPicPr>
          <p:cNvPr id="18435" name="Content Placeholder 4" descr="st2.PNG">
            <a:extLst>
              <a:ext uri="{FF2B5EF4-FFF2-40B4-BE49-F238E27FC236}">
                <a16:creationId xmlns:a16="http://schemas.microsoft.com/office/drawing/2014/main" id="{22D85B5F-7EA9-41A7-8F22-BDA174FDB9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1447800"/>
            <a:ext cx="8382000" cy="4800600"/>
          </a:xfrm>
        </p:spPr>
      </p:pic>
      <p:sp>
        <p:nvSpPr>
          <p:cNvPr id="4" name="Slide Number Placeholder 3">
            <a:extLst>
              <a:ext uri="{FF2B5EF4-FFF2-40B4-BE49-F238E27FC236}">
                <a16:creationId xmlns:a16="http://schemas.microsoft.com/office/drawing/2014/main" id="{7C8CAB68-8355-4A5A-996D-A2B90159A9C8}"/>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E6244817-EED7-4740-82C0-0948F53AC388}" type="slidenum">
              <a:rPr lang="en-US" altLang="en-US">
                <a:solidFill>
                  <a:schemeClr val="bg1"/>
                </a:solidFill>
                <a:latin typeface="Arial" panose="020B0604020202020204" pitchFamily="34" charset="0"/>
              </a:rPr>
              <a:pPr eaLnBrk="1" hangingPunct="1"/>
              <a:t>52</a:t>
            </a:fld>
            <a:endParaRPr lang="en-US" altLang="en-US">
              <a:solidFill>
                <a:schemeClr val="bg1"/>
              </a:solidFill>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A293B-9F13-4B9F-BFD2-067E782E8E40}"/>
              </a:ext>
            </a:extLst>
          </p:cNvPr>
          <p:cNvSpPr>
            <a:spLocks noGrp="1"/>
          </p:cNvSpPr>
          <p:nvPr>
            <p:ph type="title"/>
          </p:nvPr>
        </p:nvSpPr>
        <p:spPr/>
        <p:txBody>
          <a:bodyPr/>
          <a:lstStyle/>
          <a:p>
            <a:pPr>
              <a:defRPr/>
            </a:pPr>
            <a:r>
              <a:rPr dirty="0">
                <a:solidFill>
                  <a:schemeClr val="tx2">
                    <a:lumMod val="85000"/>
                    <a:lumOff val="15000"/>
                  </a:schemeClr>
                </a:solidFill>
              </a:rPr>
              <a:t>Continue</a:t>
            </a:r>
            <a:r>
              <a:rPr lang="en-IN" dirty="0">
                <a:solidFill>
                  <a:schemeClr val="tx2">
                    <a:lumMod val="85000"/>
                    <a:lumOff val="15000"/>
                  </a:schemeClr>
                </a:solidFill>
              </a:rPr>
              <a:t>d.</a:t>
            </a:r>
            <a:r>
              <a:rPr dirty="0">
                <a:solidFill>
                  <a:schemeClr val="tx2">
                    <a:lumMod val="85000"/>
                    <a:lumOff val="15000"/>
                  </a:schemeClr>
                </a:solidFill>
              </a:rPr>
              <a:t>..</a:t>
            </a:r>
          </a:p>
        </p:txBody>
      </p:sp>
      <p:pic>
        <p:nvPicPr>
          <p:cNvPr id="19459" name="Content Placeholder 4" descr="st4.PNG">
            <a:extLst>
              <a:ext uri="{FF2B5EF4-FFF2-40B4-BE49-F238E27FC236}">
                <a16:creationId xmlns:a16="http://schemas.microsoft.com/office/drawing/2014/main" id="{76C42C6D-32CC-4F3E-ABB2-038AFD87DFF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1219200"/>
            <a:ext cx="8001000" cy="4876800"/>
          </a:xfrm>
        </p:spPr>
      </p:pic>
      <p:sp>
        <p:nvSpPr>
          <p:cNvPr id="4" name="Slide Number Placeholder 3">
            <a:extLst>
              <a:ext uri="{FF2B5EF4-FFF2-40B4-BE49-F238E27FC236}">
                <a16:creationId xmlns:a16="http://schemas.microsoft.com/office/drawing/2014/main" id="{3F7CB40E-F25E-47A9-B37A-29A21E061D30}"/>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BECA4C79-E14E-42FE-B682-E51E04C19D86}" type="slidenum">
              <a:rPr lang="en-US" altLang="en-US">
                <a:solidFill>
                  <a:schemeClr val="bg1"/>
                </a:solidFill>
                <a:latin typeface="Arial" panose="020B0604020202020204" pitchFamily="34" charset="0"/>
              </a:rPr>
              <a:pPr eaLnBrk="1" hangingPunct="1"/>
              <a:t>53</a:t>
            </a:fld>
            <a:endParaRPr lang="en-US" altLang="en-US">
              <a:solidFill>
                <a:schemeClr val="bg1"/>
              </a:solidFill>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472F-FE3F-4AB2-803A-64407FCEDDBD}"/>
              </a:ext>
            </a:extLst>
          </p:cNvPr>
          <p:cNvSpPr>
            <a:spLocks noGrp="1"/>
          </p:cNvSpPr>
          <p:nvPr>
            <p:ph type="title"/>
          </p:nvPr>
        </p:nvSpPr>
        <p:spPr/>
        <p:txBody>
          <a:bodyPr/>
          <a:lstStyle/>
          <a:p>
            <a:pPr>
              <a:defRPr/>
            </a:pPr>
            <a:r>
              <a:rPr>
                <a:solidFill>
                  <a:schemeClr val="tx2">
                    <a:lumMod val="85000"/>
                    <a:lumOff val="15000"/>
                  </a:schemeClr>
                </a:solidFill>
              </a:rPr>
              <a:t>ALGORITHM PrefixEvaluation (Prefix Expression)</a:t>
            </a:r>
          </a:p>
        </p:txBody>
      </p:sp>
      <p:pic>
        <p:nvPicPr>
          <p:cNvPr id="20483" name="Content Placeholder 4" descr="st5.PNG">
            <a:extLst>
              <a:ext uri="{FF2B5EF4-FFF2-40B4-BE49-F238E27FC236}">
                <a16:creationId xmlns:a16="http://schemas.microsoft.com/office/drawing/2014/main" id="{E10852CF-DD59-401E-89D3-CD240D32B7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143000"/>
            <a:ext cx="9713912" cy="5257800"/>
          </a:xfrm>
        </p:spPr>
      </p:pic>
      <p:sp>
        <p:nvSpPr>
          <p:cNvPr id="4" name="Slide Number Placeholder 3">
            <a:extLst>
              <a:ext uri="{FF2B5EF4-FFF2-40B4-BE49-F238E27FC236}">
                <a16:creationId xmlns:a16="http://schemas.microsoft.com/office/drawing/2014/main" id="{DF726A47-03E5-4BB2-ABB6-0DB4A4034C4F}"/>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C02EE5E7-82C7-4BAF-A1B0-8F886CC611FB}" type="slidenum">
              <a:rPr lang="en-US" altLang="en-US">
                <a:solidFill>
                  <a:schemeClr val="bg1"/>
                </a:solidFill>
                <a:latin typeface="Arial" panose="020B0604020202020204" pitchFamily="34" charset="0"/>
              </a:rPr>
              <a:pPr eaLnBrk="1" hangingPunct="1"/>
              <a:t>54</a:t>
            </a:fld>
            <a:endParaRPr lang="en-US" altLang="en-US">
              <a:solidFill>
                <a:schemeClr val="bg1"/>
              </a:solidFill>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1845-BC94-48D0-A9C2-029EDA779B20}"/>
              </a:ext>
            </a:extLst>
          </p:cNvPr>
          <p:cNvSpPr>
            <a:spLocks noGrp="1"/>
          </p:cNvSpPr>
          <p:nvPr>
            <p:ph type="title"/>
          </p:nvPr>
        </p:nvSpPr>
        <p:spPr/>
        <p:txBody>
          <a:bodyPr/>
          <a:lstStyle/>
          <a:p>
            <a:pPr>
              <a:defRPr/>
            </a:pPr>
            <a:r>
              <a:rPr>
                <a:solidFill>
                  <a:schemeClr val="tx2">
                    <a:lumMod val="85000"/>
                    <a:lumOff val="15000"/>
                  </a:schemeClr>
                </a:solidFill>
              </a:rPr>
              <a:t>Time &amp; Space Complexity of Prefix Expression</a:t>
            </a:r>
          </a:p>
        </p:txBody>
      </p:sp>
      <p:sp>
        <p:nvSpPr>
          <p:cNvPr id="21507" name="Content Placeholder 2">
            <a:extLst>
              <a:ext uri="{FF2B5EF4-FFF2-40B4-BE49-F238E27FC236}">
                <a16:creationId xmlns:a16="http://schemas.microsoft.com/office/drawing/2014/main" id="{760D7F7E-E118-4208-8F4F-FF64383D5C69}"/>
              </a:ext>
            </a:extLst>
          </p:cNvPr>
          <p:cNvSpPr>
            <a:spLocks noGrp="1"/>
          </p:cNvSpPr>
          <p:nvPr>
            <p:ph idx="1"/>
          </p:nvPr>
        </p:nvSpPr>
        <p:spPr/>
        <p:txBody>
          <a:bodyPr/>
          <a:lstStyle/>
          <a:p>
            <a:r>
              <a:rPr lang="en-US" altLang="en-US" b="1" dirty="0"/>
              <a:t>Time Complexity: ϴ(N)</a:t>
            </a:r>
          </a:p>
          <a:p>
            <a:pPr>
              <a:buFont typeface="Wingdings" panose="05000000000000000000" pitchFamily="2" charset="2"/>
              <a:buNone/>
            </a:pPr>
            <a:r>
              <a:rPr lang="en-US" altLang="en-US" dirty="0"/>
              <a:t>	 Reverse will take ϴ(N) time with any approach. There are N symbols in the Expression. For each symbol, decision is to be taken for Push or Pop. There are N/2+1 operands and N/2 operators. There are 4 other statements outside the Loop which are compulsory.</a:t>
            </a:r>
          </a:p>
          <a:p>
            <a:pPr>
              <a:buFont typeface="Wingdings" panose="05000000000000000000" pitchFamily="2" charset="2"/>
              <a:buNone/>
            </a:pPr>
            <a:r>
              <a:rPr lang="en-US" altLang="en-US" dirty="0"/>
              <a:t>	 </a:t>
            </a:r>
            <a:r>
              <a:rPr lang="en-US" altLang="en-US" b="1" dirty="0"/>
              <a:t>Hence total statements = C*N+4 + (N/2+1) *2 + (N/2) *5 = ϴ(N)</a:t>
            </a:r>
          </a:p>
          <a:p>
            <a:r>
              <a:rPr lang="en-US" altLang="en-US" b="1" dirty="0"/>
              <a:t> Space Complexity: ϴ(N)</a:t>
            </a:r>
          </a:p>
          <a:p>
            <a:pPr>
              <a:buFont typeface="Wingdings" panose="05000000000000000000" pitchFamily="2" charset="2"/>
              <a:buNone/>
            </a:pPr>
            <a:r>
              <a:rPr lang="en-US" altLang="en-US" dirty="0"/>
              <a:t>	 N/2+1 size stack is required and three variables for symbol, value, and result. For reversing the string another N size stack is required. </a:t>
            </a:r>
          </a:p>
          <a:p>
            <a:pPr>
              <a:buFont typeface="Wingdings" panose="05000000000000000000" pitchFamily="2" charset="2"/>
              <a:buNone/>
            </a:pPr>
            <a:r>
              <a:rPr lang="en-US" altLang="en-US" dirty="0"/>
              <a:t>	</a:t>
            </a:r>
            <a:r>
              <a:rPr lang="en-US" altLang="en-US" b="1" dirty="0"/>
              <a:t>Total space=N+N/2+1+3=3N/2+4</a:t>
            </a:r>
          </a:p>
        </p:txBody>
      </p:sp>
      <p:sp>
        <p:nvSpPr>
          <p:cNvPr id="4" name="Slide Number Placeholder 3">
            <a:extLst>
              <a:ext uri="{FF2B5EF4-FFF2-40B4-BE49-F238E27FC236}">
                <a16:creationId xmlns:a16="http://schemas.microsoft.com/office/drawing/2014/main" id="{EEAA2D94-4ED0-46DC-9C41-ECE3E2E3D881}"/>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F736FD2D-0EC0-4A95-952C-C6D6EA980B61}" type="slidenum">
              <a:rPr lang="en-US" altLang="en-US">
                <a:solidFill>
                  <a:schemeClr val="bg1"/>
                </a:solidFill>
                <a:latin typeface="Arial" panose="020B0604020202020204" pitchFamily="34" charset="0"/>
              </a:rPr>
              <a:pPr eaLnBrk="1" hangingPunct="1"/>
              <a:t>55</a:t>
            </a:fld>
            <a:endParaRPr lang="en-US" altLang="en-US">
              <a:solidFill>
                <a:schemeClr val="bg1"/>
              </a:solidFill>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21ED-8560-4716-84A6-1DD014A69546}"/>
              </a:ext>
            </a:extLst>
          </p:cNvPr>
          <p:cNvSpPr>
            <a:spLocks noGrp="1"/>
          </p:cNvSpPr>
          <p:nvPr>
            <p:ph type="title"/>
          </p:nvPr>
        </p:nvSpPr>
        <p:spPr/>
        <p:txBody>
          <a:bodyPr/>
          <a:lstStyle/>
          <a:p>
            <a:pPr>
              <a:defRPr/>
            </a:pPr>
            <a:r>
              <a:rPr lang="fr-FR">
                <a:solidFill>
                  <a:schemeClr val="tx2">
                    <a:lumMod val="85000"/>
                    <a:lumOff val="15000"/>
                  </a:schemeClr>
                </a:solidFill>
              </a:rPr>
              <a:t>5.5.4 </a:t>
            </a:r>
            <a:r>
              <a:rPr lang="fr-FR" err="1">
                <a:solidFill>
                  <a:schemeClr val="tx2">
                    <a:lumMod val="85000"/>
                    <a:lumOff val="15000"/>
                  </a:schemeClr>
                </a:solidFill>
              </a:rPr>
              <a:t>Infix</a:t>
            </a:r>
            <a:r>
              <a:rPr lang="fr-FR">
                <a:solidFill>
                  <a:schemeClr val="tx2">
                    <a:lumMod val="85000"/>
                    <a:lumOff val="15000"/>
                  </a:schemeClr>
                </a:solidFill>
              </a:rPr>
              <a:t> to </a:t>
            </a:r>
            <a:r>
              <a:rPr lang="fr-FR" err="1">
                <a:solidFill>
                  <a:schemeClr val="tx2">
                    <a:lumMod val="85000"/>
                    <a:lumOff val="15000"/>
                  </a:schemeClr>
                </a:solidFill>
              </a:rPr>
              <a:t>Postfix</a:t>
            </a:r>
            <a:r>
              <a:rPr lang="fr-FR">
                <a:solidFill>
                  <a:schemeClr val="tx2">
                    <a:lumMod val="85000"/>
                    <a:lumOff val="15000"/>
                  </a:schemeClr>
                </a:solidFill>
              </a:rPr>
              <a:t> Conversion</a:t>
            </a:r>
            <a:endParaRPr>
              <a:solidFill>
                <a:schemeClr val="tx2">
                  <a:lumMod val="85000"/>
                  <a:lumOff val="15000"/>
                </a:schemeClr>
              </a:solidFill>
            </a:endParaRPr>
          </a:p>
        </p:txBody>
      </p:sp>
      <p:sp>
        <p:nvSpPr>
          <p:cNvPr id="22531" name="Content Placeholder 2">
            <a:extLst>
              <a:ext uri="{FF2B5EF4-FFF2-40B4-BE49-F238E27FC236}">
                <a16:creationId xmlns:a16="http://schemas.microsoft.com/office/drawing/2014/main" id="{6BE23185-A7E5-4357-AE44-BF48F5D87FC3}"/>
              </a:ext>
            </a:extLst>
          </p:cNvPr>
          <p:cNvSpPr>
            <a:spLocks noGrp="1"/>
          </p:cNvSpPr>
          <p:nvPr>
            <p:ph idx="1"/>
          </p:nvPr>
        </p:nvSpPr>
        <p:spPr/>
        <p:txBody>
          <a:bodyPr/>
          <a:lstStyle/>
          <a:p>
            <a:r>
              <a:rPr lang="en-US" altLang="en-US"/>
              <a:t>To convert the given Infix expression to Postfix Expression, let us re-write the Precedence and Associativity rules.</a:t>
            </a:r>
          </a:p>
          <a:p>
            <a:r>
              <a:rPr lang="en-US" altLang="en-US"/>
              <a:t> Precedence and Associativity Rules for Arithmetic Operators:</a:t>
            </a:r>
          </a:p>
          <a:p>
            <a:pPr>
              <a:buFont typeface="Wingdings" panose="05000000000000000000" pitchFamily="2" charset="2"/>
              <a:buNone/>
            </a:pPr>
            <a:endParaRPr lang="en-US" altLang="en-US"/>
          </a:p>
        </p:txBody>
      </p:sp>
      <p:sp>
        <p:nvSpPr>
          <p:cNvPr id="4" name="Slide Number Placeholder 3">
            <a:extLst>
              <a:ext uri="{FF2B5EF4-FFF2-40B4-BE49-F238E27FC236}">
                <a16:creationId xmlns:a16="http://schemas.microsoft.com/office/drawing/2014/main" id="{7BE341EB-976F-4B26-98E9-1865D32E5EEB}"/>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1ACDB8D4-9DAD-4192-8891-BA5AD8F0EAC8}" type="slidenum">
              <a:rPr lang="en-US" altLang="en-US">
                <a:solidFill>
                  <a:schemeClr val="bg1"/>
                </a:solidFill>
                <a:latin typeface="Arial" panose="020B0604020202020204" pitchFamily="34" charset="0"/>
              </a:rPr>
              <a:pPr eaLnBrk="1" hangingPunct="1"/>
              <a:t>56</a:t>
            </a:fld>
            <a:endParaRPr lang="en-US" altLang="en-US">
              <a:solidFill>
                <a:schemeClr val="bg1"/>
              </a:solidFill>
              <a:latin typeface="Arial" panose="020B0604020202020204" pitchFamily="34" charset="0"/>
            </a:endParaRPr>
          </a:p>
        </p:txBody>
      </p:sp>
      <p:pic>
        <p:nvPicPr>
          <p:cNvPr id="22533" name="Picture 4" descr="st6.PNG">
            <a:extLst>
              <a:ext uri="{FF2B5EF4-FFF2-40B4-BE49-F238E27FC236}">
                <a16:creationId xmlns:a16="http://schemas.microsoft.com/office/drawing/2014/main" id="{5503A539-A68C-4F33-B2FD-AE705C4B63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14600"/>
            <a:ext cx="792956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32A1-D436-4AE8-9B6F-07D333897949}"/>
              </a:ext>
            </a:extLst>
          </p:cNvPr>
          <p:cNvSpPr>
            <a:spLocks noGrp="1"/>
          </p:cNvSpPr>
          <p:nvPr>
            <p:ph type="title"/>
          </p:nvPr>
        </p:nvSpPr>
        <p:spPr/>
        <p:txBody>
          <a:bodyPr/>
          <a:lstStyle/>
          <a:p>
            <a:pPr>
              <a:defRPr/>
            </a:pPr>
            <a:r>
              <a:rPr dirty="0">
                <a:solidFill>
                  <a:schemeClr val="tx2">
                    <a:lumMod val="85000"/>
                    <a:lumOff val="15000"/>
                  </a:schemeClr>
                </a:solidFill>
              </a:rPr>
              <a:t>Continue</a:t>
            </a:r>
            <a:r>
              <a:rPr lang="en-IN" dirty="0">
                <a:solidFill>
                  <a:schemeClr val="tx2">
                    <a:lumMod val="85000"/>
                    <a:lumOff val="15000"/>
                  </a:schemeClr>
                </a:solidFill>
              </a:rPr>
              <a:t>d</a:t>
            </a:r>
            <a:r>
              <a:rPr dirty="0">
                <a:solidFill>
                  <a:schemeClr val="tx2">
                    <a:lumMod val="85000"/>
                    <a:lumOff val="15000"/>
                  </a:schemeClr>
                </a:solidFill>
              </a:rPr>
              <a:t>..</a:t>
            </a:r>
          </a:p>
        </p:txBody>
      </p:sp>
      <p:pic>
        <p:nvPicPr>
          <p:cNvPr id="23555" name="Content Placeholder 4" descr="st7.PNG">
            <a:extLst>
              <a:ext uri="{FF2B5EF4-FFF2-40B4-BE49-F238E27FC236}">
                <a16:creationId xmlns:a16="http://schemas.microsoft.com/office/drawing/2014/main" id="{0CC6CE61-4BA5-410F-B51A-52A99E670CC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200400" y="1219200"/>
            <a:ext cx="5791200" cy="4953000"/>
          </a:xfrm>
        </p:spPr>
      </p:pic>
      <p:sp>
        <p:nvSpPr>
          <p:cNvPr id="4" name="Slide Number Placeholder 3">
            <a:extLst>
              <a:ext uri="{FF2B5EF4-FFF2-40B4-BE49-F238E27FC236}">
                <a16:creationId xmlns:a16="http://schemas.microsoft.com/office/drawing/2014/main" id="{F77E2261-E631-4853-82E0-CC73FF1C146F}"/>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D9D0C202-3249-47C5-92FA-1EC4E2275AD0}" type="slidenum">
              <a:rPr lang="en-US" altLang="en-US">
                <a:solidFill>
                  <a:schemeClr val="bg1"/>
                </a:solidFill>
                <a:latin typeface="Arial" panose="020B0604020202020204" pitchFamily="34" charset="0"/>
              </a:rPr>
              <a:pPr eaLnBrk="1" hangingPunct="1"/>
              <a:t>57</a:t>
            </a:fld>
            <a:endParaRPr lang="en-US" altLang="en-US">
              <a:solidFill>
                <a:schemeClr val="bg1"/>
              </a:solidFill>
              <a:latin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06ED-BFE0-410B-BB68-A53CCF861903}"/>
              </a:ext>
            </a:extLst>
          </p:cNvPr>
          <p:cNvSpPr>
            <a:spLocks noGrp="1"/>
          </p:cNvSpPr>
          <p:nvPr>
            <p:ph type="title"/>
          </p:nvPr>
        </p:nvSpPr>
        <p:spPr/>
        <p:txBody>
          <a:bodyPr/>
          <a:lstStyle/>
          <a:p>
            <a:pPr>
              <a:defRPr/>
            </a:pPr>
            <a:r>
              <a:rPr dirty="0">
                <a:solidFill>
                  <a:schemeClr val="tx2">
                    <a:lumMod val="85000"/>
                    <a:lumOff val="15000"/>
                  </a:schemeClr>
                </a:solidFill>
              </a:rPr>
              <a:t>Continue</a:t>
            </a:r>
            <a:r>
              <a:rPr lang="en-IN" dirty="0">
                <a:solidFill>
                  <a:schemeClr val="tx2">
                    <a:lumMod val="85000"/>
                    <a:lumOff val="15000"/>
                  </a:schemeClr>
                </a:solidFill>
              </a:rPr>
              <a:t>d</a:t>
            </a:r>
            <a:r>
              <a:rPr dirty="0">
                <a:solidFill>
                  <a:schemeClr val="tx2">
                    <a:lumMod val="85000"/>
                    <a:lumOff val="15000"/>
                  </a:schemeClr>
                </a:solidFill>
              </a:rPr>
              <a:t>..</a:t>
            </a:r>
          </a:p>
        </p:txBody>
      </p:sp>
      <p:pic>
        <p:nvPicPr>
          <p:cNvPr id="24579" name="Content Placeholder 4" descr="st8.PNG">
            <a:extLst>
              <a:ext uri="{FF2B5EF4-FFF2-40B4-BE49-F238E27FC236}">
                <a16:creationId xmlns:a16="http://schemas.microsoft.com/office/drawing/2014/main" id="{0BE3C440-36CD-4286-9850-8E83AC6971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143000"/>
            <a:ext cx="9914188" cy="4953000"/>
          </a:xfrm>
        </p:spPr>
      </p:pic>
      <p:sp>
        <p:nvSpPr>
          <p:cNvPr id="4" name="Slide Number Placeholder 3">
            <a:extLst>
              <a:ext uri="{FF2B5EF4-FFF2-40B4-BE49-F238E27FC236}">
                <a16:creationId xmlns:a16="http://schemas.microsoft.com/office/drawing/2014/main" id="{9DEF6421-ADE4-4209-9F35-F13444A32EAA}"/>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FED0BF7F-60BE-4919-A75F-64A89595B229}" type="slidenum">
              <a:rPr lang="en-US" altLang="en-US">
                <a:solidFill>
                  <a:schemeClr val="bg1"/>
                </a:solidFill>
                <a:latin typeface="Arial" panose="020B0604020202020204" pitchFamily="34" charset="0"/>
              </a:rPr>
              <a:pPr eaLnBrk="1" hangingPunct="1"/>
              <a:t>58</a:t>
            </a:fld>
            <a:endParaRPr lang="en-US" altLang="en-US">
              <a:solidFill>
                <a:schemeClr val="bg1"/>
              </a:solidFill>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0A4CF-CBD0-43ED-83A9-BFBD33730DDA}"/>
              </a:ext>
            </a:extLst>
          </p:cNvPr>
          <p:cNvSpPr>
            <a:spLocks noGrp="1"/>
          </p:cNvSpPr>
          <p:nvPr>
            <p:ph type="title"/>
          </p:nvPr>
        </p:nvSpPr>
        <p:spPr/>
        <p:txBody>
          <a:bodyPr/>
          <a:lstStyle/>
          <a:p>
            <a:pPr>
              <a:defRPr/>
            </a:pPr>
            <a:r>
              <a:rPr>
                <a:solidFill>
                  <a:schemeClr val="tx2">
                    <a:lumMod val="85000"/>
                    <a:lumOff val="15000"/>
                  </a:schemeClr>
                </a:solidFill>
              </a:rPr>
              <a:t>Tabular Method for Conversion of Infix Expression to Postfix </a:t>
            </a:r>
          </a:p>
        </p:txBody>
      </p:sp>
      <p:pic>
        <p:nvPicPr>
          <p:cNvPr id="25603" name="Content Placeholder 4" descr="st9.PNG">
            <a:extLst>
              <a:ext uri="{FF2B5EF4-FFF2-40B4-BE49-F238E27FC236}">
                <a16:creationId xmlns:a16="http://schemas.microsoft.com/office/drawing/2014/main" id="{9768932A-932E-4338-BD8D-6FF37B02CFA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371600"/>
            <a:ext cx="7010400" cy="2209800"/>
          </a:xfrm>
        </p:spPr>
      </p:pic>
      <p:sp>
        <p:nvSpPr>
          <p:cNvPr id="4" name="Slide Number Placeholder 3">
            <a:extLst>
              <a:ext uri="{FF2B5EF4-FFF2-40B4-BE49-F238E27FC236}">
                <a16:creationId xmlns:a16="http://schemas.microsoft.com/office/drawing/2014/main" id="{0229ADB0-6EE7-430F-8BA3-279F0858446D}"/>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A8831FEC-17DC-449A-96F5-CDA6EE245C26}" type="slidenum">
              <a:rPr lang="en-US" altLang="en-US">
                <a:solidFill>
                  <a:schemeClr val="bg1"/>
                </a:solidFill>
                <a:latin typeface="Arial" panose="020B0604020202020204" pitchFamily="34" charset="0"/>
              </a:rPr>
              <a:pPr eaLnBrk="1" hangingPunct="1"/>
              <a:t>59</a:t>
            </a:fld>
            <a:endParaRPr lang="en-US" altLang="en-US">
              <a:solidFill>
                <a:schemeClr val="bg1"/>
              </a:solidFill>
              <a:latin typeface="Arial" panose="020B0604020202020204" pitchFamily="34" charset="0"/>
            </a:endParaRPr>
          </a:p>
        </p:txBody>
      </p:sp>
      <p:pic>
        <p:nvPicPr>
          <p:cNvPr id="25605" name="Picture 5" descr="st10.PNG">
            <a:extLst>
              <a:ext uri="{FF2B5EF4-FFF2-40B4-BE49-F238E27FC236}">
                <a16:creationId xmlns:a16="http://schemas.microsoft.com/office/drawing/2014/main" id="{ABEC6B52-653F-493F-A019-0A23BAB46A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200400"/>
            <a:ext cx="6400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6286-93A5-4874-B65D-D8AA22D99965}"/>
              </a:ext>
            </a:extLst>
          </p:cNvPr>
          <p:cNvSpPr>
            <a:spLocks noGrp="1"/>
          </p:cNvSpPr>
          <p:nvPr>
            <p:ph type="title"/>
          </p:nvPr>
        </p:nvSpPr>
        <p:spPr/>
        <p:txBody>
          <a:bodyPr/>
          <a:lstStyle/>
          <a:p>
            <a:r>
              <a:rPr lang="en-US" altLang="en-US" dirty="0">
                <a:solidFill>
                  <a:schemeClr val="accent6">
                    <a:lumMod val="75000"/>
                  </a:schemeClr>
                </a:solidFill>
              </a:rPr>
              <a:t>Operations in Stack </a:t>
            </a:r>
            <a:endParaRPr lang="en-IN" altLang="en-US" dirty="0">
              <a:solidFill>
                <a:schemeClr val="accent6">
                  <a:lumMod val="75000"/>
                </a:schemeClr>
              </a:solidFill>
            </a:endParaRPr>
          </a:p>
        </p:txBody>
      </p:sp>
      <p:sp>
        <p:nvSpPr>
          <p:cNvPr id="3" name="Content Placeholder 2">
            <a:extLst>
              <a:ext uri="{FF2B5EF4-FFF2-40B4-BE49-F238E27FC236}">
                <a16:creationId xmlns:a16="http://schemas.microsoft.com/office/drawing/2014/main" id="{AFBE9E1A-4095-4D36-A051-FF8082903840}"/>
              </a:ext>
            </a:extLst>
          </p:cNvPr>
          <p:cNvSpPr>
            <a:spLocks noGrp="1"/>
          </p:cNvSpPr>
          <p:nvPr>
            <p:ph idx="1"/>
          </p:nvPr>
        </p:nvSpPr>
        <p:spPr/>
        <p:txBody>
          <a:bodyPr/>
          <a:lstStyle/>
          <a:p>
            <a:pPr marL="0" indent="0">
              <a:lnSpc>
                <a:spcPct val="115000"/>
              </a:lnSpc>
              <a:buNone/>
            </a:pPr>
            <a:r>
              <a:rPr lang="en-US" sz="2800" dirty="0">
                <a:effectLst/>
                <a:ea typeface="Times New Roman" panose="02020603050405020304" pitchFamily="18" charset="0"/>
                <a:cs typeface="Calibri" panose="020F0502020204030204" pitchFamily="34" charset="0"/>
              </a:rPr>
              <a:t>The various primitive operations that are needed for stack are:</a:t>
            </a:r>
            <a:endParaRPr lang="en-IN" sz="2800" dirty="0">
              <a:effectLst/>
              <a:ea typeface="Times New Roman" panose="02020603050405020304" pitchFamily="18" charset="0"/>
              <a:cs typeface="Times New Roman" panose="02020603050405020304" pitchFamily="18" charset="0"/>
            </a:endParaRPr>
          </a:p>
          <a:p>
            <a:pPr>
              <a:lnSpc>
                <a:spcPct val="115000"/>
              </a:lnSpc>
              <a:spcAft>
                <a:spcPts val="1000"/>
              </a:spcAft>
              <a:buClr>
                <a:srgbClr val="000000"/>
              </a:buClr>
              <a:buSzPts val="1200"/>
            </a:pPr>
            <a:r>
              <a:rPr lang="en-US" sz="2800" u="none" strike="noStrike" dirty="0">
                <a:effectLst/>
                <a:uFill>
                  <a:solidFill>
                    <a:srgbClr val="000000"/>
                  </a:solidFill>
                </a:uFill>
                <a:ea typeface="Calibri" panose="020F0502020204030204" pitchFamily="34" charset="0"/>
                <a:cs typeface="Calibri" panose="020F0502020204030204" pitchFamily="34" charset="0"/>
              </a:rPr>
              <a:t>Initialization</a:t>
            </a:r>
            <a:endParaRPr lang="en-IN" sz="2800" u="none" strike="noStrike" dirty="0">
              <a:effectLst/>
              <a:uFill>
                <a:solidFill>
                  <a:srgbClr val="000000"/>
                </a:solidFill>
              </a:uFill>
              <a:ea typeface="Calibri" panose="020F0502020204030204" pitchFamily="34" charset="0"/>
              <a:cs typeface="Times New Roman" panose="02020603050405020304" pitchFamily="18" charset="0"/>
            </a:endParaRPr>
          </a:p>
          <a:p>
            <a:pPr>
              <a:lnSpc>
                <a:spcPct val="115000"/>
              </a:lnSpc>
              <a:spcAft>
                <a:spcPts val="1000"/>
              </a:spcAft>
              <a:buClr>
                <a:srgbClr val="000000"/>
              </a:buClr>
              <a:buSzPts val="1200"/>
            </a:pPr>
            <a:r>
              <a:rPr lang="en-US" sz="2800" u="none" strike="noStrike" dirty="0">
                <a:effectLst/>
                <a:uFill>
                  <a:solidFill>
                    <a:srgbClr val="000000"/>
                  </a:solidFill>
                </a:uFill>
                <a:ea typeface="Calibri" panose="020F0502020204030204" pitchFamily="34" charset="0"/>
                <a:cs typeface="Calibri" panose="020F0502020204030204" pitchFamily="34" charset="0"/>
              </a:rPr>
              <a:t>Emptiness check</a:t>
            </a:r>
            <a:endParaRPr lang="en-IN" sz="2800" u="none" strike="noStrike" dirty="0">
              <a:effectLst/>
              <a:uFill>
                <a:solidFill>
                  <a:srgbClr val="000000"/>
                </a:solidFill>
              </a:uFill>
              <a:ea typeface="Calibri" panose="020F0502020204030204" pitchFamily="34" charset="0"/>
              <a:cs typeface="Times New Roman" panose="02020603050405020304" pitchFamily="18" charset="0"/>
            </a:endParaRPr>
          </a:p>
          <a:p>
            <a:pPr>
              <a:lnSpc>
                <a:spcPct val="115000"/>
              </a:lnSpc>
              <a:spcAft>
                <a:spcPts val="1000"/>
              </a:spcAft>
              <a:buClr>
                <a:srgbClr val="000000"/>
              </a:buClr>
              <a:buSzPts val="1200"/>
            </a:pPr>
            <a:r>
              <a:rPr lang="en-US" sz="2800" u="none" strike="noStrike" dirty="0">
                <a:effectLst/>
                <a:uFill>
                  <a:solidFill>
                    <a:srgbClr val="000000"/>
                  </a:solidFill>
                </a:uFill>
                <a:ea typeface="Calibri" panose="020F0502020204030204" pitchFamily="34" charset="0"/>
                <a:cs typeface="Calibri" panose="020F0502020204030204" pitchFamily="34" charset="0"/>
              </a:rPr>
              <a:t>Insertion or Push</a:t>
            </a:r>
            <a:endParaRPr lang="en-IN" sz="2800" u="none" strike="noStrike" dirty="0">
              <a:effectLst/>
              <a:uFill>
                <a:solidFill>
                  <a:srgbClr val="000000"/>
                </a:solidFill>
              </a:uFill>
              <a:ea typeface="Calibri" panose="020F0502020204030204" pitchFamily="34" charset="0"/>
              <a:cs typeface="Times New Roman" panose="02020603050405020304" pitchFamily="18" charset="0"/>
            </a:endParaRPr>
          </a:p>
          <a:p>
            <a:pPr>
              <a:lnSpc>
                <a:spcPct val="115000"/>
              </a:lnSpc>
              <a:spcAft>
                <a:spcPts val="1000"/>
              </a:spcAft>
              <a:buClr>
                <a:srgbClr val="000000"/>
              </a:buClr>
              <a:buSzPts val="1200"/>
            </a:pPr>
            <a:r>
              <a:rPr lang="en-US" sz="2800" u="none" strike="noStrike" dirty="0">
                <a:effectLst/>
                <a:uFill>
                  <a:solidFill>
                    <a:srgbClr val="000000"/>
                  </a:solidFill>
                </a:uFill>
                <a:ea typeface="Calibri" panose="020F0502020204030204" pitchFamily="34" charset="0"/>
                <a:cs typeface="Calibri" panose="020F0502020204030204" pitchFamily="34" charset="0"/>
              </a:rPr>
              <a:t>Deletion or Pop</a:t>
            </a:r>
            <a:endParaRPr lang="en-IN" sz="2800" u="none" strike="noStrike" dirty="0">
              <a:effectLst/>
              <a:uFill>
                <a:solidFill>
                  <a:srgbClr val="000000"/>
                </a:solidFill>
              </a:uFill>
              <a:ea typeface="Calibri" panose="020F0502020204030204" pitchFamily="34" charset="0"/>
              <a:cs typeface="Times New Roman" panose="02020603050405020304" pitchFamily="18" charset="0"/>
            </a:endParaRPr>
          </a:p>
          <a:p>
            <a:pPr>
              <a:lnSpc>
                <a:spcPct val="115000"/>
              </a:lnSpc>
              <a:spcAft>
                <a:spcPts val="1000"/>
              </a:spcAft>
              <a:buClr>
                <a:srgbClr val="000000"/>
              </a:buClr>
              <a:buSzPts val="1200"/>
            </a:pPr>
            <a:r>
              <a:rPr lang="en-US" sz="2800" u="none" strike="noStrike" dirty="0">
                <a:effectLst/>
                <a:uFill>
                  <a:solidFill>
                    <a:srgbClr val="000000"/>
                  </a:solidFill>
                </a:uFill>
                <a:ea typeface="Calibri" panose="020F0502020204030204" pitchFamily="34" charset="0"/>
                <a:cs typeface="Calibri" panose="020F0502020204030204" pitchFamily="34" charset="0"/>
              </a:rPr>
              <a:t>Finding Stack Top element or Peek</a:t>
            </a:r>
          </a:p>
          <a:p>
            <a:pPr marL="342900" lvl="0" indent="-342900" fontAlgn="base">
              <a:lnSpc>
                <a:spcPct val="115000"/>
              </a:lnSpc>
              <a:spcAft>
                <a:spcPts val="1000"/>
              </a:spcAft>
              <a:buClr>
                <a:srgbClr val="000000"/>
              </a:buClr>
              <a:buSzPts val="1200"/>
              <a:buFont typeface="Calibri" panose="020F0502020204030204" pitchFamily="34" charset="0"/>
              <a:buChar char="-"/>
            </a:pPr>
            <a:endParaRPr lang="en-US" sz="1800" dirty="0">
              <a:uFill>
                <a:solidFill>
                  <a:srgbClr val="000000"/>
                </a:solidFill>
              </a:uFill>
              <a:ea typeface="Calibri" panose="020F0502020204030204" pitchFamily="34" charset="0"/>
              <a:cs typeface="Calibri" panose="020F0502020204030204" pitchFamily="34" charset="0"/>
            </a:endParaRPr>
          </a:p>
          <a:p>
            <a:pPr marL="342900" lvl="0" indent="-342900" fontAlgn="base">
              <a:lnSpc>
                <a:spcPct val="115000"/>
              </a:lnSpc>
              <a:spcAft>
                <a:spcPts val="1000"/>
              </a:spcAft>
              <a:buClr>
                <a:srgbClr val="000000"/>
              </a:buClr>
              <a:buSzPts val="1200"/>
              <a:buFont typeface="Calibri" panose="020F0502020204030204" pitchFamily="34" charset="0"/>
              <a:buChar char="-"/>
            </a:pPr>
            <a:endParaRPr lang="en-IN" sz="1800" u="none" strike="noStrike" dirty="0">
              <a:effectLst/>
              <a:uFill>
                <a:solidFill>
                  <a:srgbClr val="000000"/>
                </a:solidFill>
              </a:uFill>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52CDCCCA-6442-48FB-AF5D-B56D9918D8A0}"/>
              </a:ext>
            </a:extLst>
          </p:cNvPr>
          <p:cNvSpPr>
            <a:spLocks noGrp="1"/>
          </p:cNvSpPr>
          <p:nvPr>
            <p:ph type="sldNum" sz="quarter" idx="10"/>
          </p:nvPr>
        </p:nvSpPr>
        <p:spPr/>
        <p:txBody>
          <a:bodyPr/>
          <a:lstStyle/>
          <a:p>
            <a:pPr>
              <a:defRPr/>
            </a:pPr>
            <a:fld id="{ABFF5F4A-8FC7-419E-B94C-CDDC8DE310AE}" type="slidenum">
              <a:rPr lang="en-US" altLang="en-US" smtClean="0"/>
              <a:pPr>
                <a:defRPr/>
              </a:pPr>
              <a:t>6</a:t>
            </a:fld>
            <a:endParaRPr lang="en-US" altLang="en-US"/>
          </a:p>
        </p:txBody>
      </p:sp>
    </p:spTree>
    <p:extLst>
      <p:ext uri="{BB962C8B-B14F-4D97-AF65-F5344CB8AC3E}">
        <p14:creationId xmlns:p14="http://schemas.microsoft.com/office/powerpoint/2010/main" val="3362681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82FE-51E0-4EA2-A293-889BEB7CE9B6}"/>
              </a:ext>
            </a:extLst>
          </p:cNvPr>
          <p:cNvSpPr>
            <a:spLocks noGrp="1"/>
          </p:cNvSpPr>
          <p:nvPr>
            <p:ph type="title"/>
          </p:nvPr>
        </p:nvSpPr>
        <p:spPr/>
        <p:txBody>
          <a:bodyPr/>
          <a:lstStyle/>
          <a:p>
            <a:pPr>
              <a:defRPr/>
            </a:pPr>
            <a:r>
              <a:rPr>
                <a:solidFill>
                  <a:schemeClr val="tx2">
                    <a:lumMod val="85000"/>
                    <a:lumOff val="15000"/>
                  </a:schemeClr>
                </a:solidFill>
              </a:rPr>
              <a:t>Algorithm Infix to Postfix</a:t>
            </a:r>
          </a:p>
        </p:txBody>
      </p:sp>
      <p:pic>
        <p:nvPicPr>
          <p:cNvPr id="26627" name="Content Placeholder 4" descr="st11.PNG">
            <a:extLst>
              <a:ext uri="{FF2B5EF4-FFF2-40B4-BE49-F238E27FC236}">
                <a16:creationId xmlns:a16="http://schemas.microsoft.com/office/drawing/2014/main" id="{EBECC34C-BF60-4DE6-AF7B-FD5F6C13DA9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554" y="-1"/>
            <a:ext cx="11001098" cy="6383045"/>
          </a:xfrm>
        </p:spPr>
      </p:pic>
      <p:sp>
        <p:nvSpPr>
          <p:cNvPr id="4" name="Slide Number Placeholder 3">
            <a:extLst>
              <a:ext uri="{FF2B5EF4-FFF2-40B4-BE49-F238E27FC236}">
                <a16:creationId xmlns:a16="http://schemas.microsoft.com/office/drawing/2014/main" id="{1ACC5B11-A1E6-4535-9932-3B58604FCE67}"/>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466E153B-C630-4E34-9499-2A2C8440DEA4}" type="slidenum">
              <a:rPr lang="en-US" altLang="en-US">
                <a:solidFill>
                  <a:schemeClr val="bg1"/>
                </a:solidFill>
                <a:latin typeface="Arial" panose="020B0604020202020204" pitchFamily="34" charset="0"/>
              </a:rPr>
              <a:pPr eaLnBrk="1" hangingPunct="1"/>
              <a:t>60</a:t>
            </a:fld>
            <a:endParaRPr lang="en-US" altLang="en-US">
              <a:solidFill>
                <a:schemeClr val="bg1"/>
              </a:solidFill>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279D-1C7F-49DD-BFBE-57EAA58E8900}"/>
              </a:ext>
            </a:extLst>
          </p:cNvPr>
          <p:cNvSpPr>
            <a:spLocks noGrp="1"/>
          </p:cNvSpPr>
          <p:nvPr>
            <p:ph type="title"/>
          </p:nvPr>
        </p:nvSpPr>
        <p:spPr/>
        <p:txBody>
          <a:bodyPr/>
          <a:lstStyle/>
          <a:p>
            <a:pPr>
              <a:defRPr/>
            </a:pPr>
            <a:r>
              <a:rPr>
                <a:solidFill>
                  <a:schemeClr val="tx2">
                    <a:lumMod val="85000"/>
                    <a:lumOff val="15000"/>
                  </a:schemeClr>
                </a:solidFill>
              </a:rPr>
              <a:t>Algorithm for precedence</a:t>
            </a:r>
          </a:p>
        </p:txBody>
      </p:sp>
      <p:sp>
        <p:nvSpPr>
          <p:cNvPr id="4" name="Slide Number Placeholder 3">
            <a:extLst>
              <a:ext uri="{FF2B5EF4-FFF2-40B4-BE49-F238E27FC236}">
                <a16:creationId xmlns:a16="http://schemas.microsoft.com/office/drawing/2014/main" id="{3B93CB0D-4E7B-4B70-8D2B-D357D0779303}"/>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84F3435D-C8F1-4A74-9B53-0B166F079D22}" type="slidenum">
              <a:rPr lang="en-US" altLang="en-US">
                <a:solidFill>
                  <a:schemeClr val="bg1"/>
                </a:solidFill>
                <a:latin typeface="Arial" panose="020B0604020202020204" pitchFamily="34" charset="0"/>
              </a:rPr>
              <a:pPr eaLnBrk="1" hangingPunct="1"/>
              <a:t>61</a:t>
            </a:fld>
            <a:endParaRPr lang="en-US" altLang="en-US">
              <a:solidFill>
                <a:schemeClr val="bg1"/>
              </a:solidFill>
              <a:latin typeface="Arial" panose="020B0604020202020204" pitchFamily="34" charset="0"/>
            </a:endParaRPr>
          </a:p>
        </p:txBody>
      </p:sp>
      <p:pic>
        <p:nvPicPr>
          <p:cNvPr id="27652" name="Picture 2">
            <a:extLst>
              <a:ext uri="{FF2B5EF4-FFF2-40B4-BE49-F238E27FC236}">
                <a16:creationId xmlns:a16="http://schemas.microsoft.com/office/drawing/2014/main" id="{9E8C4012-EC07-45B0-ADE1-E8F7016611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76400" y="1143000"/>
            <a:ext cx="6858000" cy="5105400"/>
          </a:xfr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BFEF4-424F-4520-B6A4-BCC92A44E681}"/>
              </a:ext>
            </a:extLst>
          </p:cNvPr>
          <p:cNvSpPr>
            <a:spLocks noGrp="1"/>
          </p:cNvSpPr>
          <p:nvPr>
            <p:ph type="title"/>
          </p:nvPr>
        </p:nvSpPr>
        <p:spPr/>
        <p:txBody>
          <a:bodyPr/>
          <a:lstStyle/>
          <a:p>
            <a:pPr>
              <a:defRPr/>
            </a:pPr>
            <a:r>
              <a:rPr b="0">
                <a:solidFill>
                  <a:schemeClr val="tx2">
                    <a:lumMod val="85000"/>
                    <a:lumOff val="15000"/>
                  </a:schemeClr>
                </a:solidFill>
              </a:rPr>
              <a:t>Time &amp; Space Complexity of Infix to Postfix</a:t>
            </a:r>
          </a:p>
        </p:txBody>
      </p:sp>
      <p:sp>
        <p:nvSpPr>
          <p:cNvPr id="28675" name="Content Placeholder 2">
            <a:extLst>
              <a:ext uri="{FF2B5EF4-FFF2-40B4-BE49-F238E27FC236}">
                <a16:creationId xmlns:a16="http://schemas.microsoft.com/office/drawing/2014/main" id="{0E92B836-AE44-4B26-9D05-EDFAC7AC437B}"/>
              </a:ext>
            </a:extLst>
          </p:cNvPr>
          <p:cNvSpPr>
            <a:spLocks noGrp="1"/>
          </p:cNvSpPr>
          <p:nvPr>
            <p:ph idx="1"/>
          </p:nvPr>
        </p:nvSpPr>
        <p:spPr/>
        <p:txBody>
          <a:bodyPr/>
          <a:lstStyle/>
          <a:p>
            <a:r>
              <a:rPr lang="en-US" altLang="en-US" b="1"/>
              <a:t>Time Complexity: ϴ(N)</a:t>
            </a:r>
          </a:p>
          <a:p>
            <a:pPr>
              <a:buFont typeface="Wingdings" panose="05000000000000000000" pitchFamily="2" charset="2"/>
              <a:buNone/>
            </a:pPr>
            <a:r>
              <a:rPr lang="en-US" altLang="en-US"/>
              <a:t>	 For any symbol, there are two decisions to make. If the symbol is an operand two statement is required to be executed (including condition). In case of operator, 3 statements in case the loop condition is true otherwise 1 statement for Push. Overall there are N symbols for which decision has to be made. The statement execution required are in the order of N.</a:t>
            </a:r>
          </a:p>
          <a:p>
            <a:r>
              <a:rPr lang="en-US" altLang="en-US"/>
              <a:t> </a:t>
            </a:r>
            <a:r>
              <a:rPr lang="en-US" altLang="en-US" b="1"/>
              <a:t>Space Complexity: ϴ(N) </a:t>
            </a:r>
          </a:p>
          <a:p>
            <a:pPr>
              <a:buFont typeface="Wingdings" panose="05000000000000000000" pitchFamily="2" charset="2"/>
              <a:buNone/>
            </a:pPr>
            <a:r>
              <a:rPr lang="en-US" altLang="en-US"/>
              <a:t>	The operator stack is required which will be of size N/2. Some other variables are required that can be treated as constant space. Total space complexity in this case will be in the order of N.</a:t>
            </a:r>
          </a:p>
        </p:txBody>
      </p:sp>
      <p:sp>
        <p:nvSpPr>
          <p:cNvPr id="4" name="Slide Number Placeholder 3">
            <a:extLst>
              <a:ext uri="{FF2B5EF4-FFF2-40B4-BE49-F238E27FC236}">
                <a16:creationId xmlns:a16="http://schemas.microsoft.com/office/drawing/2014/main" id="{4A951DB1-4BB3-46E6-9526-8F6AF01BD530}"/>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AF48680E-69A3-4B57-84A6-CA672DF812CA}" type="slidenum">
              <a:rPr lang="en-US" altLang="en-US">
                <a:solidFill>
                  <a:schemeClr val="bg1"/>
                </a:solidFill>
                <a:latin typeface="Arial" panose="020B0604020202020204" pitchFamily="34" charset="0"/>
              </a:rPr>
              <a:pPr eaLnBrk="1" hangingPunct="1"/>
              <a:t>62</a:t>
            </a:fld>
            <a:endParaRPr lang="en-US" altLang="en-US">
              <a:solidFill>
                <a:schemeClr val="bg1"/>
              </a:solidFill>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63</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2105090"/>
          <a:ext cx="10287000" cy="315851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Which among the following algorithms requires reversing the input string before processing through stacks? 	</a:t>
                      </a:r>
                    </a:p>
                    <a:p>
                      <a:r>
                        <a:rPr lang="en-US" sz="1800" kern="1200" baseline="0" dirty="0">
                          <a:solidFill>
                            <a:schemeClr val="tx1"/>
                          </a:solidFill>
                          <a:latin typeface="+mn-lt"/>
                          <a:ea typeface="+mn-ea"/>
                          <a:cs typeface="+mn-cs"/>
                        </a:rPr>
                        <a:t>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A. Infix to postfix conversion 	</a:t>
                      </a:r>
                    </a:p>
                    <a:p>
                      <a:r>
                        <a:rPr lang="en-US" sz="1800" kern="1200" baseline="0" dirty="0">
                          <a:solidFill>
                            <a:schemeClr val="tx1"/>
                          </a:solidFill>
                          <a:latin typeface="+mn-lt"/>
                          <a:ea typeface="+mn-ea"/>
                          <a:cs typeface="+mn-cs"/>
                        </a:rPr>
                        <a:t>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en-US" sz="1800" kern="1200" baseline="0" dirty="0">
                          <a:solidFill>
                            <a:schemeClr val="tx1"/>
                          </a:solidFill>
                          <a:latin typeface="+mn-lt"/>
                          <a:ea typeface="+mn-ea"/>
                          <a:cs typeface="+mn-cs"/>
                        </a:rPr>
                        <a:t>Infix to prefix conversion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D. </a:t>
                      </a:r>
                      <a:r>
                        <a:rPr lang="en-US" sz="1800" kern="1200" baseline="0" dirty="0">
                          <a:solidFill>
                            <a:schemeClr val="tx1"/>
                          </a:solidFill>
                          <a:latin typeface="+mn-lt"/>
                          <a:ea typeface="+mn-ea"/>
                          <a:cs typeface="+mn-cs"/>
                        </a:rPr>
                        <a:t>Postfix evaluation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a:t>
                      </a:r>
                      <a:r>
                        <a:rPr lang="en-US" sz="1800" kern="1200" baseline="0" dirty="0">
                          <a:solidFill>
                            <a:schemeClr val="tx1"/>
                          </a:solidFill>
                          <a:latin typeface="+mn-lt"/>
                          <a:ea typeface="+mn-ea"/>
                          <a:cs typeface="+mn-cs"/>
                        </a:rPr>
                        <a:t>None of these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6096000" y="3143248"/>
            <a:ext cx="3000396"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64</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2105090"/>
          <a:ext cx="10287000" cy="2641925"/>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r>
                        <a:rPr lang="en-US" sz="1800" kern="1200" baseline="0" dirty="0">
                          <a:solidFill>
                            <a:schemeClr val="tx1"/>
                          </a:solidFill>
                          <a:latin typeface="+mn-lt"/>
                          <a:ea typeface="+mn-ea"/>
                          <a:cs typeface="+mn-cs"/>
                        </a:rPr>
                        <a:t>Which among the following algorithm requires application of stacks (directly or indirectly)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A. Quick sort 	</a:t>
                      </a:r>
                    </a:p>
                    <a:p>
                      <a:r>
                        <a:rPr lang="en-US" sz="1800" kern="1200" baseline="0" dirty="0">
                          <a:solidFill>
                            <a:schemeClr val="tx1"/>
                          </a:solidFill>
                          <a:latin typeface="+mn-lt"/>
                          <a:ea typeface="+mn-ea"/>
                          <a:cs typeface="+mn-cs"/>
                        </a:rPr>
                        <a:t>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en-US" sz="1800" kern="1200" baseline="0" dirty="0">
                          <a:solidFill>
                            <a:schemeClr val="tx1"/>
                          </a:solidFill>
                          <a:latin typeface="+mn-lt"/>
                          <a:ea typeface="+mn-ea"/>
                          <a:cs typeface="+mn-cs"/>
                        </a:rPr>
                        <a:t>Heap sort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lang="en-US" sz="1800" kern="1200" baseline="0" dirty="0">
                        <a:solidFill>
                          <a:schemeClr val="tx1"/>
                        </a:solidFill>
                        <a:latin typeface="+mn-lt"/>
                        <a:ea typeface="+mn-ea"/>
                        <a:cs typeface="+mn-cs"/>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D. </a:t>
                      </a:r>
                      <a:r>
                        <a:rPr lang="en-US" sz="1800" kern="1200" baseline="0" dirty="0">
                          <a:solidFill>
                            <a:schemeClr val="tx1"/>
                          </a:solidFill>
                          <a:latin typeface="+mn-lt"/>
                          <a:ea typeface="+mn-ea"/>
                          <a:cs typeface="+mn-cs"/>
                        </a:rPr>
                        <a:t>Selection sort 	</a:t>
                      </a:r>
                    </a:p>
                    <a:p>
                      <a:pPr marL="0" marR="0" lvl="0" indent="0" algn="l" rtl="0">
                        <a:lnSpc>
                          <a:spcPct val="100000"/>
                        </a:lnSpc>
                        <a:spcBef>
                          <a:spcPts val="0"/>
                        </a:spcBef>
                        <a:spcAft>
                          <a:spcPts val="0"/>
                        </a:spcAft>
                        <a:buClr>
                          <a:srgbClr val="000000"/>
                        </a:buClr>
                        <a:buSzPts val="1800"/>
                        <a:buFont typeface="Arial"/>
                        <a:buNone/>
                      </a:pPr>
                      <a:r>
                        <a:rPr lang="en-US" sz="1800" kern="1200" baseline="0" dirty="0">
                          <a:solidFill>
                            <a:schemeClr val="tx1"/>
                          </a:solidFill>
                          <a:latin typeface="+mn-lt"/>
                          <a:ea typeface="+mn-ea"/>
                          <a:cs typeface="+mn-cs"/>
                        </a:rPr>
                        <a:t>	</a:t>
                      </a: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a:t>
                      </a:r>
                      <a:r>
                        <a:rPr lang="en-US" sz="1800" kern="1200" baseline="0" dirty="0">
                          <a:solidFill>
                            <a:schemeClr val="tx1"/>
                          </a:solidFill>
                          <a:latin typeface="+mn-lt"/>
                          <a:ea typeface="+mn-ea"/>
                          <a:cs typeface="+mn-cs"/>
                        </a:rPr>
                        <a:t>Bubble sort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952464" y="2643182"/>
            <a:ext cx="1785950"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65</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2105090"/>
          <a:ext cx="10287000" cy="315851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r>
                        <a:rPr lang="en-US" sz="1800" kern="1200" baseline="0" dirty="0">
                          <a:solidFill>
                            <a:schemeClr val="tx1"/>
                          </a:solidFill>
                          <a:latin typeface="+mn-lt"/>
                          <a:ea typeface="+mn-ea"/>
                          <a:cs typeface="+mn-cs"/>
                        </a:rPr>
                        <a:t>Assume that the operators +,−,× are left associative and ^ is right associative. The order of precedence (from highest to lowest) is ^, ×, +, −. The postfix expression corresponding to the infix expression a – b × c + d ^ e ^ f is?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r>
                        <a:rPr lang="en-US" sz="1800" kern="1200" baseline="0" dirty="0">
                          <a:solidFill>
                            <a:schemeClr val="tx1"/>
                          </a:solidFill>
                          <a:latin typeface="+mn-lt"/>
                          <a:ea typeface="+mn-ea"/>
                          <a:cs typeface="+mn-cs"/>
                        </a:rPr>
                        <a:t>A. </a:t>
                      </a:r>
                      <a:r>
                        <a:rPr lang="en-US" sz="1800" kern="1200" baseline="0" dirty="0" err="1">
                          <a:solidFill>
                            <a:schemeClr val="tx1"/>
                          </a:solidFill>
                          <a:latin typeface="+mn-lt"/>
                          <a:ea typeface="+mn-ea"/>
                          <a:cs typeface="+mn-cs"/>
                        </a:rPr>
                        <a:t>abc-xde</a:t>
                      </a:r>
                      <a:r>
                        <a:rPr lang="en-US" sz="1800" kern="1200" baseline="0" dirty="0">
                          <a:solidFill>
                            <a:schemeClr val="tx1"/>
                          </a:solidFill>
                          <a:latin typeface="+mn-lt"/>
                          <a:ea typeface="+mn-ea"/>
                          <a:cs typeface="+mn-cs"/>
                        </a:rPr>
                        <a:t>^+f^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en-US" sz="1800" kern="1200" baseline="0" dirty="0" err="1">
                          <a:solidFill>
                            <a:schemeClr val="tx1"/>
                          </a:solidFill>
                          <a:latin typeface="+mn-lt"/>
                          <a:ea typeface="+mn-ea"/>
                          <a:cs typeface="+mn-cs"/>
                        </a:rPr>
                        <a:t>a+b×c-d^e^f</a:t>
                      </a:r>
                      <a:r>
                        <a:rPr lang="en-US" sz="1800"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lang="en-US" sz="1800" kern="1200" baseline="0" dirty="0">
                        <a:solidFill>
                          <a:schemeClr val="tx1"/>
                        </a:solidFill>
                        <a:latin typeface="+mn-lt"/>
                        <a:ea typeface="+mn-ea"/>
                        <a:cs typeface="+mn-cs"/>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D. </a:t>
                      </a:r>
                      <a:r>
                        <a:rPr lang="en-US" sz="1800" kern="1200" baseline="0" dirty="0" err="1">
                          <a:solidFill>
                            <a:schemeClr val="tx1"/>
                          </a:solidFill>
                          <a:latin typeface="+mn-lt"/>
                          <a:ea typeface="+mn-ea"/>
                          <a:cs typeface="+mn-cs"/>
                        </a:rPr>
                        <a:t>abcx</a:t>
                      </a:r>
                      <a:r>
                        <a:rPr lang="en-US" sz="1800" kern="1200" baseline="0" dirty="0">
                          <a:solidFill>
                            <a:schemeClr val="tx1"/>
                          </a:solidFill>
                          <a:latin typeface="+mn-lt"/>
                          <a:ea typeface="+mn-ea"/>
                          <a:cs typeface="+mn-cs"/>
                        </a:rPr>
                        <a:t>-def^^+ 	</a:t>
                      </a: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a:t>
                      </a:r>
                      <a:r>
                        <a:rPr lang="en-US" sz="1800" kern="1200" baseline="0" dirty="0" err="1">
                          <a:solidFill>
                            <a:schemeClr val="tx1"/>
                          </a:solidFill>
                          <a:latin typeface="+mn-lt"/>
                          <a:ea typeface="+mn-ea"/>
                          <a:cs typeface="+mn-cs"/>
                        </a:rPr>
                        <a:t>abcx-de^f</a:t>
                      </a:r>
                      <a:r>
                        <a:rPr lang="en-US" sz="1800"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1023902" y="4286256"/>
            <a:ext cx="1785950"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66</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2105090"/>
          <a:ext cx="10287000" cy="398147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r>
                        <a:rPr lang="en-US" sz="1800" kern="1200" baseline="0" dirty="0">
                          <a:solidFill>
                            <a:schemeClr val="tx1"/>
                          </a:solidFill>
                          <a:latin typeface="+mn-lt"/>
                          <a:ea typeface="+mn-ea"/>
                          <a:cs typeface="+mn-cs"/>
                        </a:rPr>
                        <a:t>Let there be a stack of integer values. How many elements does the stack contain after </a:t>
                      </a:r>
                    </a:p>
                    <a:p>
                      <a:r>
                        <a:rPr lang="en-US" sz="1800" kern="1200" baseline="0" dirty="0">
                          <a:solidFill>
                            <a:schemeClr val="tx1"/>
                          </a:solidFill>
                          <a:latin typeface="+mn-lt"/>
                          <a:ea typeface="+mn-ea"/>
                          <a:cs typeface="+mn-cs"/>
                        </a:rPr>
                        <a:t>following operations </a:t>
                      </a:r>
                    </a:p>
                    <a:p>
                      <a:r>
                        <a:rPr lang="en-US" sz="1800" kern="1200" baseline="0" dirty="0">
                          <a:solidFill>
                            <a:schemeClr val="tx1"/>
                          </a:solidFill>
                          <a:latin typeface="+mn-lt"/>
                          <a:ea typeface="+mn-ea"/>
                          <a:cs typeface="+mn-cs"/>
                        </a:rPr>
                        <a:t>PUSH(S, 1), PUSH(S, 2), … , PUSH(S, 10) </a:t>
                      </a:r>
                    </a:p>
                    <a:p>
                      <a:r>
                        <a:rPr lang="en-US" sz="1800" kern="1200" baseline="0" dirty="0" err="1">
                          <a:solidFill>
                            <a:schemeClr val="tx1"/>
                          </a:solidFill>
                          <a:latin typeface="+mn-lt"/>
                          <a:ea typeface="+mn-ea"/>
                          <a:cs typeface="+mn-cs"/>
                        </a:rPr>
                        <a:t>Multipop</a:t>
                      </a:r>
                      <a:r>
                        <a:rPr lang="en-US" sz="1800" kern="1200" baseline="0" dirty="0">
                          <a:solidFill>
                            <a:schemeClr val="tx1"/>
                          </a:solidFill>
                          <a:latin typeface="+mn-lt"/>
                          <a:ea typeface="+mn-ea"/>
                          <a:cs typeface="+mn-cs"/>
                        </a:rPr>
                        <a:t>(S, 5) </a:t>
                      </a:r>
                    </a:p>
                    <a:p>
                      <a:r>
                        <a:rPr lang="en-US" sz="1800" kern="1200" baseline="0" dirty="0">
                          <a:solidFill>
                            <a:schemeClr val="tx1"/>
                          </a:solidFill>
                          <a:latin typeface="+mn-lt"/>
                          <a:ea typeface="+mn-ea"/>
                          <a:cs typeface="+mn-cs"/>
                        </a:rPr>
                        <a:t>PUSH(S, 11), PUSH(S, 12), … , PUSH(S, 30) </a:t>
                      </a:r>
                    </a:p>
                    <a:p>
                      <a:r>
                        <a:rPr lang="en-US" sz="1800" kern="1200" baseline="0" dirty="0" err="1">
                          <a:solidFill>
                            <a:schemeClr val="tx1"/>
                          </a:solidFill>
                          <a:latin typeface="+mn-lt"/>
                          <a:ea typeface="+mn-ea"/>
                          <a:cs typeface="+mn-cs"/>
                        </a:rPr>
                        <a:t>Multipop</a:t>
                      </a:r>
                      <a:r>
                        <a:rPr lang="en-US" sz="1800" kern="1200" baseline="0" dirty="0">
                          <a:solidFill>
                            <a:schemeClr val="tx1"/>
                          </a:solidFill>
                          <a:latin typeface="+mn-lt"/>
                          <a:ea typeface="+mn-ea"/>
                          <a:cs typeface="+mn-cs"/>
                        </a:rPr>
                        <a:t>(S, 10)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r>
                        <a:rPr lang="en-US" sz="1800" kern="1200" baseline="0" dirty="0">
                          <a:solidFill>
                            <a:schemeClr val="tx1"/>
                          </a:solidFill>
                          <a:latin typeface="+mn-lt"/>
                          <a:ea typeface="+mn-ea"/>
                          <a:cs typeface="+mn-cs"/>
                        </a:rPr>
                        <a:t>A. 20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en-US" sz="1800" kern="1200" baseline="0" dirty="0">
                          <a:solidFill>
                            <a:schemeClr val="tx1"/>
                          </a:solidFill>
                          <a:latin typeface="+mn-lt"/>
                          <a:ea typeface="+mn-ea"/>
                          <a:cs typeface="+mn-cs"/>
                        </a:rPr>
                        <a:t>30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lang="en-US" sz="1800" kern="1200" baseline="0" dirty="0">
                        <a:solidFill>
                          <a:schemeClr val="tx1"/>
                        </a:solidFill>
                        <a:latin typeface="+mn-lt"/>
                        <a:ea typeface="+mn-ea"/>
                        <a:cs typeface="+mn-cs"/>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D. </a:t>
                      </a:r>
                      <a:r>
                        <a:rPr lang="en-US" sz="1800" kern="1200" baseline="0" dirty="0">
                          <a:solidFill>
                            <a:schemeClr val="tx1"/>
                          </a:solidFill>
                          <a:latin typeface="+mn-lt"/>
                          <a:ea typeface="+mn-ea"/>
                          <a:cs typeface="+mn-cs"/>
                        </a:rPr>
                        <a:t>10	</a:t>
                      </a: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a:t>
                      </a:r>
                      <a:r>
                        <a:rPr lang="en-US" sz="1800" kern="1200" baseline="0" dirty="0">
                          <a:solidFill>
                            <a:schemeClr val="tx1"/>
                          </a:solidFill>
                          <a:latin typeface="+mn-lt"/>
                          <a:ea typeface="+mn-ea"/>
                          <a:cs typeface="+mn-cs"/>
                        </a:rPr>
                        <a:t>15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6096000" y="3929066"/>
            <a:ext cx="785818"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67</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2105090"/>
          <a:ext cx="10287000" cy="315851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r>
                        <a:rPr lang="en-US" sz="1800" kern="1200" baseline="0" dirty="0">
                          <a:solidFill>
                            <a:schemeClr val="tx1"/>
                          </a:solidFill>
                          <a:latin typeface="+mn-lt"/>
                          <a:ea typeface="+mn-ea"/>
                          <a:cs typeface="+mn-cs"/>
                        </a:rPr>
                        <a:t>Here is an infix expression: 4+3*(6*3-2). Suppose that we are using the usual stack algorithm to convert the expression from infix to postfix notation. What is the maximum number of symbols that will appear on the stack AT ONE TIME during the conversion of this expression?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r>
                        <a:rPr lang="en-US" sz="1800" kern="1200" baseline="0" dirty="0">
                          <a:solidFill>
                            <a:schemeClr val="tx1"/>
                          </a:solidFill>
                          <a:latin typeface="+mn-lt"/>
                          <a:ea typeface="+mn-ea"/>
                          <a:cs typeface="+mn-cs"/>
                        </a:rPr>
                        <a:t>A. 1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en-US" sz="1800" kern="1200" baseline="0" dirty="0">
                          <a:solidFill>
                            <a:schemeClr val="tx1"/>
                          </a:solidFill>
                          <a:latin typeface="+mn-lt"/>
                          <a:ea typeface="+mn-ea"/>
                          <a:cs typeface="+mn-cs"/>
                        </a:rPr>
                        <a:t>2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lang="en-US" sz="1800" kern="1200" baseline="0" dirty="0">
                        <a:solidFill>
                          <a:schemeClr val="tx1"/>
                        </a:solidFill>
                        <a:latin typeface="+mn-lt"/>
                        <a:ea typeface="+mn-ea"/>
                        <a:cs typeface="+mn-cs"/>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D. </a:t>
                      </a:r>
                      <a:r>
                        <a:rPr lang="en-US" sz="1800" kern="1200" baseline="0" dirty="0">
                          <a:solidFill>
                            <a:schemeClr val="tx1"/>
                          </a:solidFill>
                          <a:latin typeface="+mn-lt"/>
                          <a:ea typeface="+mn-ea"/>
                          <a:cs typeface="+mn-cs"/>
                        </a:rPr>
                        <a:t>3	</a:t>
                      </a: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a:t>
                      </a:r>
                      <a:r>
                        <a:rPr lang="en-US" sz="1800" kern="1200" baseline="0" dirty="0">
                          <a:solidFill>
                            <a:schemeClr val="tx1"/>
                          </a:solidFill>
                          <a:latin typeface="+mn-lt"/>
                          <a:ea typeface="+mn-ea"/>
                          <a:cs typeface="+mn-cs"/>
                        </a:rPr>
                        <a:t>4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6096000" y="4214818"/>
            <a:ext cx="714380"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68</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2105090"/>
          <a:ext cx="10287000" cy="308797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Postfix Equivalent of A</a:t>
                      </a:r>
                      <a:r>
                        <a:rPr lang="en-US" sz="1800" b="1" kern="1200" baseline="0" dirty="0">
                          <a:solidFill>
                            <a:schemeClr val="tx1"/>
                          </a:solidFill>
                          <a:latin typeface="+mn-lt"/>
                          <a:ea typeface="+mn-ea"/>
                          <a:cs typeface="+mn-cs"/>
                        </a:rPr>
                        <a:t>↑B↑C↑D↑E is 	</a:t>
                      </a:r>
                    </a:p>
                    <a:p>
                      <a:r>
                        <a:rPr lang="en-US" sz="1800" kern="1200" baseline="0" dirty="0">
                          <a:solidFill>
                            <a:schemeClr val="tx1"/>
                          </a:solidFill>
                          <a:latin typeface="+mn-lt"/>
                          <a:ea typeface="+mn-ea"/>
                          <a:cs typeface="+mn-cs"/>
                        </a:rPr>
                        <a:t>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A. ABCDE</a:t>
                      </a:r>
                      <a:r>
                        <a:rPr lang="en-US" sz="1800" b="1" kern="1200" baseline="0" dirty="0">
                          <a:solidFill>
                            <a:schemeClr val="tx1"/>
                          </a:solidFill>
                          <a:latin typeface="+mn-lt"/>
                          <a:ea typeface="+mn-ea"/>
                          <a:cs typeface="+mn-cs"/>
                        </a:rPr>
                        <a:t>↑↑↑↑ 	</a:t>
                      </a:r>
                    </a:p>
                    <a:p>
                      <a:r>
                        <a:rPr lang="en-US" sz="1800" kern="1200" baseline="0" dirty="0">
                          <a:solidFill>
                            <a:schemeClr val="tx1"/>
                          </a:solidFill>
                          <a:latin typeface="+mn-lt"/>
                          <a:ea typeface="+mn-ea"/>
                          <a:cs typeface="+mn-cs"/>
                        </a:rPr>
                        <a:t>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en-US" sz="1800" kern="1200" baseline="0" dirty="0">
                          <a:solidFill>
                            <a:schemeClr val="tx1"/>
                          </a:solidFill>
                          <a:latin typeface="+mn-lt"/>
                          <a:ea typeface="+mn-ea"/>
                          <a:cs typeface="+mn-cs"/>
                        </a:rPr>
                        <a:t>AB↑C↑D↑E↑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lang="en-US" sz="1800" kern="1200" baseline="0" dirty="0">
                        <a:solidFill>
                          <a:schemeClr val="tx1"/>
                        </a:solidFill>
                        <a:latin typeface="+mn-lt"/>
                        <a:ea typeface="+mn-ea"/>
                        <a:cs typeface="+mn-cs"/>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D. </a:t>
                      </a:r>
                      <a:r>
                        <a:rPr lang="en-US" sz="1800" kern="1200" baseline="0" dirty="0">
                          <a:solidFill>
                            <a:schemeClr val="tx1"/>
                          </a:solidFill>
                          <a:latin typeface="+mn-lt"/>
                          <a:ea typeface="+mn-ea"/>
                          <a:cs typeface="+mn-cs"/>
                        </a:rPr>
                        <a:t>ABC↑↑DE↑↑ 	</a:t>
                      </a:r>
                    </a:p>
                    <a:p>
                      <a:pPr marL="0" marR="0" lvl="0" indent="0" algn="l" rtl="0">
                        <a:lnSpc>
                          <a:spcPct val="100000"/>
                        </a:lnSpc>
                        <a:spcBef>
                          <a:spcPts val="0"/>
                        </a:spcBef>
                        <a:spcAft>
                          <a:spcPts val="0"/>
                        </a:spcAft>
                        <a:buClr>
                          <a:srgbClr val="000000"/>
                        </a:buClr>
                        <a:buSzPts val="1800"/>
                        <a:buFont typeface="Arial"/>
                        <a:buNone/>
                      </a:pPr>
                      <a:r>
                        <a:rPr lang="en-US" sz="1800" kern="1200" baseline="0" dirty="0">
                          <a:solidFill>
                            <a:schemeClr val="tx1"/>
                          </a:solidFill>
                          <a:latin typeface="+mn-lt"/>
                          <a:ea typeface="+mn-ea"/>
                          <a:cs typeface="+mn-cs"/>
                        </a:rPr>
                        <a:t>	</a:t>
                      </a: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a:t>
                      </a:r>
                      <a:r>
                        <a:rPr lang="en-US" sz="1800" kern="1200" baseline="0" dirty="0">
                          <a:solidFill>
                            <a:schemeClr val="tx1"/>
                          </a:solidFill>
                          <a:latin typeface="+mn-lt"/>
                          <a:ea typeface="+mn-ea"/>
                          <a:cs typeface="+mn-cs"/>
                        </a:rPr>
                        <a:t>ABCD↑↑↑E↑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952464" y="2857496"/>
            <a:ext cx="1785950"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258D-C5E5-49DD-9657-04AAF4F6980F}"/>
              </a:ext>
            </a:extLst>
          </p:cNvPr>
          <p:cNvSpPr>
            <a:spLocks noGrp="1"/>
          </p:cNvSpPr>
          <p:nvPr>
            <p:ph type="title"/>
          </p:nvPr>
        </p:nvSpPr>
        <p:spPr>
          <a:xfrm>
            <a:off x="433388" y="-31750"/>
            <a:ext cx="10310812" cy="1017588"/>
          </a:xfrm>
        </p:spPr>
        <p:txBody>
          <a:bodyPr/>
          <a:lstStyle/>
          <a:p>
            <a:pPr>
              <a:defRPr/>
            </a:pPr>
            <a:r>
              <a:rPr b="0">
                <a:solidFill>
                  <a:schemeClr val="tx2">
                    <a:lumMod val="85000"/>
                    <a:lumOff val="15000"/>
                  </a:schemeClr>
                </a:solidFill>
              </a:rPr>
              <a:t>5.5.4.2 Dealing with Infix Expression with Parentheses</a:t>
            </a:r>
          </a:p>
        </p:txBody>
      </p:sp>
      <p:sp>
        <p:nvSpPr>
          <p:cNvPr id="4" name="Slide Number Placeholder 3">
            <a:extLst>
              <a:ext uri="{FF2B5EF4-FFF2-40B4-BE49-F238E27FC236}">
                <a16:creationId xmlns:a16="http://schemas.microsoft.com/office/drawing/2014/main" id="{1BB4288E-0BF6-4E4B-AC87-718BC987D651}"/>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564CBCB6-3513-4BFF-9E54-B4BCBCB207A2}" type="slidenum">
              <a:rPr lang="en-US" altLang="en-US">
                <a:solidFill>
                  <a:schemeClr val="bg1"/>
                </a:solidFill>
                <a:latin typeface="Arial" panose="020B0604020202020204" pitchFamily="34" charset="0"/>
              </a:rPr>
              <a:pPr eaLnBrk="1" hangingPunct="1"/>
              <a:t>69</a:t>
            </a:fld>
            <a:endParaRPr lang="en-US" altLang="en-US">
              <a:solidFill>
                <a:schemeClr val="bg1"/>
              </a:solidFill>
              <a:latin typeface="Arial" panose="020B0604020202020204" pitchFamily="34" charset="0"/>
            </a:endParaRPr>
          </a:p>
        </p:txBody>
      </p:sp>
      <p:sp>
        <p:nvSpPr>
          <p:cNvPr id="29700" name="Content Placeholder 5">
            <a:extLst>
              <a:ext uri="{FF2B5EF4-FFF2-40B4-BE49-F238E27FC236}">
                <a16:creationId xmlns:a16="http://schemas.microsoft.com/office/drawing/2014/main" id="{538BC975-8019-4940-A0D6-1EE00BCBE769}"/>
              </a:ext>
            </a:extLst>
          </p:cNvPr>
          <p:cNvSpPr>
            <a:spLocks noGrp="1"/>
          </p:cNvSpPr>
          <p:nvPr>
            <p:ph idx="1"/>
          </p:nvPr>
        </p:nvSpPr>
        <p:spPr/>
        <p:txBody>
          <a:bodyPr/>
          <a:lstStyle/>
          <a:p>
            <a:pPr marL="0" indent="0">
              <a:buNone/>
            </a:pPr>
            <a:r>
              <a:rPr lang="en-US" altLang="en-US" dirty="0"/>
              <a:t>Precedence rules needs to be extended for the parenthesis.</a:t>
            </a:r>
          </a:p>
          <a:p>
            <a:pPr>
              <a:buFont typeface="Wingdings" panose="05000000000000000000" pitchFamily="2" charset="2"/>
              <a:buNone/>
            </a:pPr>
            <a:r>
              <a:rPr lang="en-US" altLang="en-US" dirty="0"/>
              <a:t>	 Recall the Precedence function with parameters a and b.</a:t>
            </a:r>
          </a:p>
          <a:p>
            <a:pPr>
              <a:buFont typeface="Wingdings" panose="05000000000000000000" pitchFamily="2" charset="2"/>
              <a:buChar char="v"/>
            </a:pPr>
            <a:r>
              <a:rPr lang="en-US" altLang="en-US" dirty="0"/>
              <a:t>  If a is the opening parenthesis (, precedence results false;</a:t>
            </a:r>
          </a:p>
          <a:p>
            <a:pPr>
              <a:buFont typeface="Wingdings" panose="05000000000000000000" pitchFamily="2" charset="2"/>
              <a:buChar char="v"/>
            </a:pPr>
            <a:r>
              <a:rPr lang="en-US" altLang="en-US" dirty="0"/>
              <a:t>  If b is the opening parenthesis (, precedence results false; </a:t>
            </a:r>
          </a:p>
          <a:p>
            <a:pPr>
              <a:buFont typeface="Wingdings" panose="05000000000000000000" pitchFamily="2" charset="2"/>
              <a:buChar char="v"/>
            </a:pPr>
            <a:r>
              <a:rPr lang="en-US" altLang="en-US" dirty="0"/>
              <a:t>  If b is the closing parenthesis), precedence results true; </a:t>
            </a:r>
          </a:p>
          <a:p>
            <a:pPr>
              <a:buFont typeface="Wingdings" panose="05000000000000000000" pitchFamily="2" charset="2"/>
              <a:buChar char="v"/>
            </a:pPr>
            <a:r>
              <a:rPr lang="en-US" altLang="en-US" dirty="0"/>
              <a:t>  If a is opening parenthesis and b is closing parenthesis, precedence results    False (This is a special case false in which stack is Popped but Popped symbol is discarded).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8D56-5E12-4688-9060-B3D8542F719E}"/>
              </a:ext>
            </a:extLst>
          </p:cNvPr>
          <p:cNvSpPr>
            <a:spLocks noGrp="1"/>
          </p:cNvSpPr>
          <p:nvPr>
            <p:ph type="title"/>
          </p:nvPr>
        </p:nvSpPr>
        <p:spPr/>
        <p:txBody>
          <a:bodyPr/>
          <a:lstStyle/>
          <a:p>
            <a:r>
              <a:rPr lang="en-US" altLang="en-US" dirty="0">
                <a:solidFill>
                  <a:schemeClr val="accent6">
                    <a:lumMod val="75000"/>
                  </a:schemeClr>
                </a:solidFill>
              </a:rPr>
              <a:t>Array Implementation of Stack</a:t>
            </a:r>
            <a:endParaRPr lang="en-IN" dirty="0"/>
          </a:p>
        </p:txBody>
      </p:sp>
      <p:sp>
        <p:nvSpPr>
          <p:cNvPr id="3" name="Content Placeholder 2">
            <a:extLst>
              <a:ext uri="{FF2B5EF4-FFF2-40B4-BE49-F238E27FC236}">
                <a16:creationId xmlns:a16="http://schemas.microsoft.com/office/drawing/2014/main" id="{68A52BF9-7310-4ADF-B273-E0AB3EEF13E2}"/>
              </a:ext>
            </a:extLst>
          </p:cNvPr>
          <p:cNvSpPr>
            <a:spLocks noGrp="1"/>
          </p:cNvSpPr>
          <p:nvPr>
            <p:ph idx="1"/>
          </p:nvPr>
        </p:nvSpPr>
        <p:spPr/>
        <p:txBody>
          <a:bodyPr/>
          <a:lstStyle/>
          <a:p>
            <a:pPr marL="0" indent="0" algn="just">
              <a:lnSpc>
                <a:spcPct val="115000"/>
              </a:lnSpc>
              <a:buNone/>
            </a:pPr>
            <a:r>
              <a:rPr lang="en-US" dirty="0">
                <a:effectLst/>
                <a:ea typeface="Times New Roman" panose="02020603050405020304" pitchFamily="18" charset="0"/>
                <a:cs typeface="Calibri" panose="020F0502020204030204" pitchFamily="34" charset="0"/>
              </a:rPr>
              <a:t>There are two elements in each stack</a:t>
            </a:r>
            <a:endParaRPr lang="en-IN" dirty="0">
              <a:effectLst/>
              <a:ea typeface="Times New Roman" panose="02020603050405020304" pitchFamily="18" charset="0"/>
              <a:cs typeface="Times New Roman" panose="02020603050405020304" pitchFamily="18" charset="0"/>
            </a:endParaRPr>
          </a:p>
          <a:p>
            <a:pPr marL="342900" lvl="0" indent="-342900" algn="just" fontAlgn="base">
              <a:lnSpc>
                <a:spcPct val="115000"/>
              </a:lnSpc>
              <a:spcAft>
                <a:spcPts val="1000"/>
              </a:spcAft>
              <a:buClr>
                <a:srgbClr val="000000"/>
              </a:buClr>
              <a:buSzPts val="1200"/>
              <a:buFont typeface="Calibri" panose="020F0502020204030204" pitchFamily="34" charset="0"/>
              <a:buChar char="-"/>
            </a:pPr>
            <a:r>
              <a:rPr lang="en-US" u="none" strike="noStrike" dirty="0">
                <a:effectLst/>
                <a:uFill>
                  <a:solidFill>
                    <a:srgbClr val="000000"/>
                  </a:solidFill>
                </a:uFill>
                <a:ea typeface="Calibri" panose="020F0502020204030204" pitchFamily="34" charset="0"/>
                <a:cs typeface="Calibri" panose="020F0502020204030204" pitchFamily="34" charset="0"/>
              </a:rPr>
              <a:t>Array to store data (we are naming it as Data [ ])</a:t>
            </a:r>
            <a:endParaRPr lang="en-IN" u="none" strike="noStrike" dirty="0">
              <a:effectLst/>
              <a:uFill>
                <a:solidFill>
                  <a:srgbClr val="000000"/>
                </a:solidFill>
              </a:uFill>
              <a:ea typeface="Calibri" panose="020F0502020204030204" pitchFamily="34" charset="0"/>
              <a:cs typeface="Times New Roman" panose="02020603050405020304" pitchFamily="18" charset="0"/>
            </a:endParaRPr>
          </a:p>
          <a:p>
            <a:pPr marL="342900" lvl="0" indent="-342900" algn="just" fontAlgn="base">
              <a:lnSpc>
                <a:spcPct val="115000"/>
              </a:lnSpc>
              <a:spcAft>
                <a:spcPts val="1000"/>
              </a:spcAft>
              <a:buClr>
                <a:srgbClr val="000000"/>
              </a:buClr>
              <a:buSzPts val="1200"/>
              <a:buFont typeface="Calibri" panose="020F0502020204030204" pitchFamily="34" charset="0"/>
              <a:buChar char="-"/>
            </a:pPr>
            <a:r>
              <a:rPr lang="en-US" u="none" strike="noStrike" dirty="0">
                <a:effectLst/>
                <a:uFill>
                  <a:solidFill>
                    <a:srgbClr val="000000"/>
                  </a:solidFill>
                </a:uFill>
                <a:ea typeface="Calibri" panose="020F0502020204030204" pitchFamily="34" charset="0"/>
                <a:cs typeface="Calibri" panose="020F0502020204030204" pitchFamily="34" charset="0"/>
              </a:rPr>
              <a:t>Top (to store the index of the Top element)</a:t>
            </a:r>
            <a:endParaRPr lang="en-IN" u="none" strike="noStrike" dirty="0">
              <a:effectLst/>
              <a:uFill>
                <a:solidFill>
                  <a:srgbClr val="000000"/>
                </a:solidFill>
              </a:uFill>
              <a:ea typeface="Calibri" panose="020F0502020204030204" pitchFamily="34" charset="0"/>
              <a:cs typeface="Times New Roman" panose="02020603050405020304" pitchFamily="18" charset="0"/>
            </a:endParaRPr>
          </a:p>
          <a:p>
            <a:pPr marL="0" indent="0" algn="just">
              <a:lnSpc>
                <a:spcPct val="115000"/>
              </a:lnSpc>
              <a:buNone/>
            </a:pPr>
            <a:r>
              <a:rPr lang="en-US" dirty="0">
                <a:effectLst/>
                <a:ea typeface="Times New Roman" panose="02020603050405020304" pitchFamily="18" charset="0"/>
                <a:cs typeface="Calibri" panose="020F0502020204030204" pitchFamily="34" charset="0"/>
              </a:rPr>
              <a:t>If stack were declared with the name S, its elements would be represented as:</a:t>
            </a:r>
            <a:endParaRPr lang="en-IN" dirty="0">
              <a:effectLst/>
              <a:ea typeface="Times New Roman" panose="02020603050405020304" pitchFamily="18" charset="0"/>
              <a:cs typeface="Times New Roman" panose="02020603050405020304" pitchFamily="18" charset="0"/>
            </a:endParaRPr>
          </a:p>
          <a:p>
            <a:pPr algn="just">
              <a:lnSpc>
                <a:spcPct val="115000"/>
              </a:lnSpc>
            </a:pPr>
            <a:r>
              <a:rPr lang="en-US" b="1" dirty="0" err="1">
                <a:effectLst/>
                <a:ea typeface="Times New Roman" panose="02020603050405020304" pitchFamily="18" charset="0"/>
                <a:cs typeface="Calibri" panose="020F0502020204030204" pitchFamily="34" charset="0"/>
              </a:rPr>
              <a:t>S.Top</a:t>
            </a:r>
            <a:r>
              <a:rPr lang="en-US" b="1" dirty="0">
                <a:effectLst/>
                <a:ea typeface="Times New Roman" panose="02020603050405020304" pitchFamily="18" charset="0"/>
                <a:cs typeface="Calibri" panose="020F0502020204030204" pitchFamily="34" charset="0"/>
              </a:rPr>
              <a:t>:</a:t>
            </a:r>
            <a:r>
              <a:rPr lang="en-US" dirty="0">
                <a:effectLst/>
                <a:ea typeface="Times New Roman" panose="02020603050405020304" pitchFamily="18" charset="0"/>
                <a:cs typeface="Calibri" panose="020F0502020204030204" pitchFamily="34" charset="0"/>
              </a:rPr>
              <a:t> representing the top pointing to the Last element inserted in Stack.</a:t>
            </a:r>
            <a:endParaRPr lang="en-IN" dirty="0">
              <a:effectLst/>
              <a:ea typeface="Times New Roman" panose="02020603050405020304" pitchFamily="18" charset="0"/>
              <a:cs typeface="Times New Roman" panose="02020603050405020304" pitchFamily="18" charset="0"/>
            </a:endParaRPr>
          </a:p>
          <a:p>
            <a:pPr algn="just">
              <a:lnSpc>
                <a:spcPct val="115000"/>
              </a:lnSpc>
            </a:pPr>
            <a:r>
              <a:rPr lang="en-US" b="1" dirty="0" err="1">
                <a:effectLst/>
                <a:ea typeface="Times New Roman" panose="02020603050405020304" pitchFamily="18" charset="0"/>
                <a:cs typeface="Calibri" panose="020F0502020204030204" pitchFamily="34" charset="0"/>
              </a:rPr>
              <a:t>S.Data</a:t>
            </a:r>
            <a:r>
              <a:rPr lang="en-US" b="1" dirty="0">
                <a:effectLst/>
                <a:ea typeface="Times New Roman" panose="02020603050405020304" pitchFamily="18" charset="0"/>
                <a:cs typeface="Calibri" panose="020F0502020204030204" pitchFamily="34" charset="0"/>
              </a:rPr>
              <a:t>[ ]</a:t>
            </a:r>
            <a:r>
              <a:rPr lang="en-US" dirty="0">
                <a:effectLst/>
                <a:ea typeface="Times New Roman" panose="02020603050405020304" pitchFamily="18" charset="0"/>
                <a:cs typeface="Calibri" panose="020F0502020204030204" pitchFamily="34" charset="0"/>
              </a:rPr>
              <a:t>: is the buffer storing all the elements.</a:t>
            </a:r>
            <a:endParaRPr lang="en-IN" dirty="0">
              <a:effectLst/>
              <a:ea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35ADCF9F-D866-4865-8A16-782C32D31E96}"/>
              </a:ext>
            </a:extLst>
          </p:cNvPr>
          <p:cNvSpPr>
            <a:spLocks noGrp="1"/>
          </p:cNvSpPr>
          <p:nvPr>
            <p:ph type="sldNum" sz="quarter" idx="10"/>
          </p:nvPr>
        </p:nvSpPr>
        <p:spPr/>
        <p:txBody>
          <a:bodyPr/>
          <a:lstStyle/>
          <a:p>
            <a:pPr>
              <a:defRPr/>
            </a:pPr>
            <a:fld id="{ABFF5F4A-8FC7-419E-B94C-CDDC8DE310AE}" type="slidenum">
              <a:rPr lang="en-US" altLang="en-US" smtClean="0"/>
              <a:pPr>
                <a:defRPr/>
              </a:pPr>
              <a:t>7</a:t>
            </a:fld>
            <a:endParaRPr lang="en-US" altLang="en-US"/>
          </a:p>
        </p:txBody>
      </p:sp>
    </p:spTree>
    <p:extLst>
      <p:ext uri="{BB962C8B-B14F-4D97-AF65-F5344CB8AC3E}">
        <p14:creationId xmlns:p14="http://schemas.microsoft.com/office/powerpoint/2010/main" val="1734939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E4422-8B8A-4C20-A86A-FDBB17A051D2}"/>
              </a:ext>
            </a:extLst>
          </p:cNvPr>
          <p:cNvSpPr>
            <a:spLocks noGrp="1"/>
          </p:cNvSpPr>
          <p:nvPr>
            <p:ph type="title"/>
          </p:nvPr>
        </p:nvSpPr>
        <p:spPr/>
        <p:txBody>
          <a:bodyPr/>
          <a:lstStyle/>
          <a:p>
            <a:pPr>
              <a:defRPr/>
            </a:pPr>
            <a:r>
              <a:rPr>
                <a:solidFill>
                  <a:schemeClr val="tx2">
                    <a:lumMod val="85000"/>
                    <a:lumOff val="15000"/>
                  </a:schemeClr>
                </a:solidFill>
              </a:rPr>
              <a:t>Continue…</a:t>
            </a:r>
          </a:p>
        </p:txBody>
      </p:sp>
      <p:pic>
        <p:nvPicPr>
          <p:cNvPr id="30723" name="Content Placeholder 4" descr="st14.PNG">
            <a:extLst>
              <a:ext uri="{FF2B5EF4-FFF2-40B4-BE49-F238E27FC236}">
                <a16:creationId xmlns:a16="http://schemas.microsoft.com/office/drawing/2014/main" id="{5B75B074-A2A8-4E4C-9A68-5D45C52BDCE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124200" y="1066800"/>
            <a:ext cx="4191000" cy="5029200"/>
          </a:xfrm>
        </p:spPr>
      </p:pic>
      <p:sp>
        <p:nvSpPr>
          <p:cNvPr id="4" name="Slide Number Placeholder 3">
            <a:extLst>
              <a:ext uri="{FF2B5EF4-FFF2-40B4-BE49-F238E27FC236}">
                <a16:creationId xmlns:a16="http://schemas.microsoft.com/office/drawing/2014/main" id="{65B6C9AF-9533-4B67-9935-C48DBFCFD7A6}"/>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3805A0F9-83FC-48B8-BF0C-D8BC9E0D421F}" type="slidenum">
              <a:rPr lang="en-US" altLang="en-US">
                <a:solidFill>
                  <a:schemeClr val="bg1"/>
                </a:solidFill>
                <a:latin typeface="Arial" panose="020B0604020202020204" pitchFamily="34" charset="0"/>
              </a:rPr>
              <a:pPr eaLnBrk="1" hangingPunct="1"/>
              <a:t>70</a:t>
            </a:fld>
            <a:endParaRPr lang="en-US" altLang="en-US">
              <a:solidFill>
                <a:schemeClr val="bg1"/>
              </a:solidFill>
              <a:latin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2F341-F3E2-4E9D-8B39-890DAE244A12}"/>
              </a:ext>
            </a:extLst>
          </p:cNvPr>
          <p:cNvSpPr>
            <a:spLocks noGrp="1"/>
          </p:cNvSpPr>
          <p:nvPr>
            <p:ph type="title"/>
          </p:nvPr>
        </p:nvSpPr>
        <p:spPr/>
        <p:txBody>
          <a:bodyPr/>
          <a:lstStyle/>
          <a:p>
            <a:pPr>
              <a:defRPr/>
            </a:pPr>
            <a:r>
              <a:rPr>
                <a:solidFill>
                  <a:schemeClr val="tx2">
                    <a:lumMod val="85000"/>
                    <a:lumOff val="15000"/>
                  </a:schemeClr>
                </a:solidFill>
              </a:rPr>
              <a:t>Continue,..</a:t>
            </a:r>
          </a:p>
        </p:txBody>
      </p:sp>
      <p:pic>
        <p:nvPicPr>
          <p:cNvPr id="31747" name="Content Placeholder 4" descr="st15.PNG">
            <a:extLst>
              <a:ext uri="{FF2B5EF4-FFF2-40B4-BE49-F238E27FC236}">
                <a16:creationId xmlns:a16="http://schemas.microsoft.com/office/drawing/2014/main" id="{FA3AA3E6-6D9B-4C6A-AF68-C5889C7F679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331913"/>
            <a:ext cx="8054975" cy="4992687"/>
          </a:xfrm>
        </p:spPr>
      </p:pic>
      <p:sp>
        <p:nvSpPr>
          <p:cNvPr id="4" name="Slide Number Placeholder 3">
            <a:extLst>
              <a:ext uri="{FF2B5EF4-FFF2-40B4-BE49-F238E27FC236}">
                <a16:creationId xmlns:a16="http://schemas.microsoft.com/office/drawing/2014/main" id="{C69EA307-3ABC-404B-AAF3-E9D208F1A2B9}"/>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1B593A28-0ED1-444A-8643-E186930DE3AF}" type="slidenum">
              <a:rPr lang="en-US" altLang="en-US">
                <a:solidFill>
                  <a:schemeClr val="bg1"/>
                </a:solidFill>
                <a:latin typeface="Arial" panose="020B0604020202020204" pitchFamily="34" charset="0"/>
              </a:rPr>
              <a:pPr eaLnBrk="1" hangingPunct="1"/>
              <a:t>71</a:t>
            </a:fld>
            <a:endParaRPr lang="en-US" altLang="en-US">
              <a:solidFill>
                <a:schemeClr val="bg1"/>
              </a:solidFill>
              <a:latin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8480-7F78-4D2E-8DA0-8095A5B481EF}"/>
              </a:ext>
            </a:extLst>
          </p:cNvPr>
          <p:cNvSpPr>
            <a:spLocks noGrp="1"/>
          </p:cNvSpPr>
          <p:nvPr>
            <p:ph type="title"/>
          </p:nvPr>
        </p:nvSpPr>
        <p:spPr/>
        <p:txBody>
          <a:bodyPr/>
          <a:lstStyle/>
          <a:p>
            <a:pPr>
              <a:defRPr/>
            </a:pPr>
            <a:r>
              <a:rPr>
                <a:solidFill>
                  <a:schemeClr val="tx2">
                    <a:lumMod val="85000"/>
                    <a:lumOff val="15000"/>
                  </a:schemeClr>
                </a:solidFill>
              </a:rPr>
              <a:t>Algorithm Infix to Postfix Expression </a:t>
            </a:r>
          </a:p>
        </p:txBody>
      </p:sp>
      <p:pic>
        <p:nvPicPr>
          <p:cNvPr id="32771" name="Content Placeholder 4" descr="st16.PNG">
            <a:extLst>
              <a:ext uri="{FF2B5EF4-FFF2-40B4-BE49-F238E27FC236}">
                <a16:creationId xmlns:a16="http://schemas.microsoft.com/office/drawing/2014/main" id="{17A602F0-AA13-4EAA-80A3-DA6206557DB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295400"/>
            <a:ext cx="4419600" cy="1752600"/>
          </a:xfrm>
        </p:spPr>
      </p:pic>
      <p:sp>
        <p:nvSpPr>
          <p:cNvPr id="4" name="Slide Number Placeholder 3">
            <a:extLst>
              <a:ext uri="{FF2B5EF4-FFF2-40B4-BE49-F238E27FC236}">
                <a16:creationId xmlns:a16="http://schemas.microsoft.com/office/drawing/2014/main" id="{F209FD46-BF12-450B-9E2D-EB5FECEF5A02}"/>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920D8A4A-641B-45E4-B59D-80E4E85CB38D}" type="slidenum">
              <a:rPr lang="en-US" altLang="en-US">
                <a:solidFill>
                  <a:schemeClr val="bg1"/>
                </a:solidFill>
                <a:latin typeface="Arial" panose="020B0604020202020204" pitchFamily="34" charset="0"/>
              </a:rPr>
              <a:pPr eaLnBrk="1" hangingPunct="1"/>
              <a:t>72</a:t>
            </a:fld>
            <a:endParaRPr lang="en-US" altLang="en-US">
              <a:solidFill>
                <a:schemeClr val="bg1"/>
              </a:solidFill>
              <a:latin typeface="Arial" panose="020B0604020202020204" pitchFamily="34" charset="0"/>
            </a:endParaRPr>
          </a:p>
        </p:txBody>
      </p:sp>
      <p:pic>
        <p:nvPicPr>
          <p:cNvPr id="32773" name="Picture 7" descr="s1.PNG">
            <a:extLst>
              <a:ext uri="{FF2B5EF4-FFF2-40B4-BE49-F238E27FC236}">
                <a16:creationId xmlns:a16="http://schemas.microsoft.com/office/drawing/2014/main" id="{74D55042-CCB3-438B-9318-787803BE4B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743200"/>
            <a:ext cx="1012844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31083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8480-7F78-4D2E-8DA0-8095A5B481EF}"/>
              </a:ext>
            </a:extLst>
          </p:cNvPr>
          <p:cNvSpPr>
            <a:spLocks noGrp="1"/>
          </p:cNvSpPr>
          <p:nvPr>
            <p:ph type="title"/>
          </p:nvPr>
        </p:nvSpPr>
        <p:spPr/>
        <p:txBody>
          <a:bodyPr/>
          <a:lstStyle/>
          <a:p>
            <a:pPr>
              <a:defRPr/>
            </a:pPr>
            <a:r>
              <a:rPr>
                <a:solidFill>
                  <a:schemeClr val="tx2">
                    <a:lumMod val="85000"/>
                    <a:lumOff val="15000"/>
                  </a:schemeClr>
                </a:solidFill>
              </a:rPr>
              <a:t>Algorithm Infix to Postfix Expression </a:t>
            </a:r>
          </a:p>
        </p:txBody>
      </p:sp>
      <p:sp>
        <p:nvSpPr>
          <p:cNvPr id="4" name="Slide Number Placeholder 3">
            <a:extLst>
              <a:ext uri="{FF2B5EF4-FFF2-40B4-BE49-F238E27FC236}">
                <a16:creationId xmlns:a16="http://schemas.microsoft.com/office/drawing/2014/main" id="{F209FD46-BF12-450B-9E2D-EB5FECEF5A02}"/>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920D8A4A-641B-45E4-B59D-80E4E85CB38D}" type="slidenum">
              <a:rPr lang="en-US" altLang="en-US">
                <a:solidFill>
                  <a:schemeClr val="bg1"/>
                </a:solidFill>
                <a:latin typeface="Arial" panose="020B0604020202020204" pitchFamily="34" charset="0"/>
              </a:rPr>
              <a:pPr eaLnBrk="1" hangingPunct="1"/>
              <a:t>73</a:t>
            </a:fld>
            <a:endParaRPr lang="en-US" altLang="en-US">
              <a:solidFill>
                <a:schemeClr val="bg1"/>
              </a:solidFill>
              <a:latin typeface="Arial" panose="020B0604020202020204" pitchFamily="34" charset="0"/>
            </a:endParaRPr>
          </a:p>
        </p:txBody>
      </p:sp>
      <p:pic>
        <p:nvPicPr>
          <p:cNvPr id="32774" name="Picture 8" descr="s2.PNG">
            <a:extLst>
              <a:ext uri="{FF2B5EF4-FFF2-40B4-BE49-F238E27FC236}">
                <a16:creationId xmlns:a16="http://schemas.microsoft.com/office/drawing/2014/main" id="{49F9CA77-2456-4391-8475-3F674C1C82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2148" y="1412776"/>
            <a:ext cx="10327704"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D36A-8BE0-41F0-92C0-2C631B7D23D4}"/>
              </a:ext>
            </a:extLst>
          </p:cNvPr>
          <p:cNvSpPr>
            <a:spLocks noGrp="1"/>
          </p:cNvSpPr>
          <p:nvPr>
            <p:ph type="title"/>
          </p:nvPr>
        </p:nvSpPr>
        <p:spPr/>
        <p:txBody>
          <a:bodyPr/>
          <a:lstStyle/>
          <a:p>
            <a:pPr>
              <a:defRPr/>
            </a:pPr>
            <a:r>
              <a:rPr>
                <a:solidFill>
                  <a:schemeClr val="tx2">
                    <a:lumMod val="85000"/>
                    <a:lumOff val="15000"/>
                  </a:schemeClr>
                </a:solidFill>
              </a:rPr>
              <a:t>Algorithm to check Precedence </a:t>
            </a:r>
          </a:p>
        </p:txBody>
      </p:sp>
      <p:pic>
        <p:nvPicPr>
          <p:cNvPr id="33795" name="Content Placeholder 4" descr="s3.PNG">
            <a:extLst>
              <a:ext uri="{FF2B5EF4-FFF2-40B4-BE49-F238E27FC236}">
                <a16:creationId xmlns:a16="http://schemas.microsoft.com/office/drawing/2014/main" id="{B5635626-4B7E-41E0-BB8A-EFAEFB16FB8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990600"/>
            <a:ext cx="5943600" cy="5257800"/>
          </a:xfrm>
        </p:spPr>
      </p:pic>
      <p:sp>
        <p:nvSpPr>
          <p:cNvPr id="4" name="Slide Number Placeholder 3">
            <a:extLst>
              <a:ext uri="{FF2B5EF4-FFF2-40B4-BE49-F238E27FC236}">
                <a16:creationId xmlns:a16="http://schemas.microsoft.com/office/drawing/2014/main" id="{9DC33DB4-59A5-45C7-88AF-D733D615FC26}"/>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47FECBFD-1430-4124-AFB8-88F9AA961A89}" type="slidenum">
              <a:rPr lang="en-US" altLang="en-US">
                <a:solidFill>
                  <a:schemeClr val="bg1"/>
                </a:solidFill>
                <a:latin typeface="Arial" panose="020B0604020202020204" pitchFamily="34" charset="0"/>
              </a:rPr>
              <a:pPr eaLnBrk="1" hangingPunct="1"/>
              <a:t>74</a:t>
            </a:fld>
            <a:endParaRPr lang="en-US" altLang="en-US">
              <a:solidFill>
                <a:schemeClr val="bg1"/>
              </a:solidFill>
              <a:latin typeface="Arial" panose="020B0604020202020204" pitchFamily="34" charset="0"/>
            </a:endParaRPr>
          </a:p>
        </p:txBody>
      </p:sp>
      <p:pic>
        <p:nvPicPr>
          <p:cNvPr id="33797" name="Picture 5" descr="s4.PNG">
            <a:extLst>
              <a:ext uri="{FF2B5EF4-FFF2-40B4-BE49-F238E27FC236}">
                <a16:creationId xmlns:a16="http://schemas.microsoft.com/office/drawing/2014/main" id="{EE01CA23-D33E-4963-A6BF-7B4940AAEC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72064" y="1219200"/>
            <a:ext cx="5291336"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D6A3-FEF8-48C4-B7A3-F941046BDFAC}"/>
              </a:ext>
            </a:extLst>
          </p:cNvPr>
          <p:cNvSpPr>
            <a:spLocks noGrp="1"/>
          </p:cNvSpPr>
          <p:nvPr>
            <p:ph type="title"/>
          </p:nvPr>
        </p:nvSpPr>
        <p:spPr/>
        <p:txBody>
          <a:bodyPr/>
          <a:lstStyle/>
          <a:p>
            <a:pPr>
              <a:defRPr/>
            </a:pPr>
            <a:r>
              <a:rPr>
                <a:solidFill>
                  <a:schemeClr val="tx2">
                    <a:lumMod val="85000"/>
                    <a:lumOff val="15000"/>
                  </a:schemeClr>
                </a:solidFill>
              </a:rPr>
              <a:t>5.5.5 Infix to Prefix Conversion</a:t>
            </a:r>
          </a:p>
        </p:txBody>
      </p:sp>
      <p:sp>
        <p:nvSpPr>
          <p:cNvPr id="34819" name="Content Placeholder 2">
            <a:extLst>
              <a:ext uri="{FF2B5EF4-FFF2-40B4-BE49-F238E27FC236}">
                <a16:creationId xmlns:a16="http://schemas.microsoft.com/office/drawing/2014/main" id="{167EF74E-14C6-4326-9656-F047E42721CD}"/>
              </a:ext>
            </a:extLst>
          </p:cNvPr>
          <p:cNvSpPr>
            <a:spLocks noGrp="1"/>
          </p:cNvSpPr>
          <p:nvPr>
            <p:ph idx="1"/>
          </p:nvPr>
        </p:nvSpPr>
        <p:spPr/>
        <p:txBody>
          <a:bodyPr/>
          <a:lstStyle/>
          <a:p>
            <a:pPr>
              <a:buFont typeface="Wingdings" panose="05000000000000000000" pitchFamily="2" charset="2"/>
              <a:buNone/>
            </a:pPr>
            <a:r>
              <a:rPr lang="en-US" altLang="en-US" sz="2000" b="1"/>
              <a:t>Consider an Infix Expression. To convert this to Prefix, following rules are used</a:t>
            </a:r>
          </a:p>
          <a:p>
            <a:pPr>
              <a:buFont typeface="Wingdings" panose="05000000000000000000" pitchFamily="2" charset="2"/>
              <a:buChar char="v"/>
            </a:pPr>
            <a:r>
              <a:rPr lang="en-US" altLang="en-US" sz="2000" b="1"/>
              <a:t> Reverse the infix expression. </a:t>
            </a:r>
          </a:p>
          <a:p>
            <a:pPr>
              <a:buFont typeface="Wingdings" panose="05000000000000000000" pitchFamily="2" charset="2"/>
              <a:buChar char="v"/>
            </a:pPr>
            <a:r>
              <a:rPr lang="en-US" altLang="en-US" sz="2000" b="1"/>
              <a:t>Take an empty operator stack.</a:t>
            </a:r>
          </a:p>
          <a:p>
            <a:pPr>
              <a:buFont typeface="Wingdings" panose="05000000000000000000" pitchFamily="2" charset="2"/>
              <a:buChar char="v"/>
            </a:pPr>
            <a:r>
              <a:rPr lang="en-US" altLang="en-US" sz="2000" b="1"/>
              <a:t>If the symbol is an operand, add the symbol to prefix expression. </a:t>
            </a:r>
          </a:p>
          <a:p>
            <a:pPr>
              <a:buFont typeface="Wingdings" panose="05000000000000000000" pitchFamily="2" charset="2"/>
              <a:buChar char="v"/>
            </a:pPr>
            <a:r>
              <a:rPr lang="en-US" altLang="en-US" sz="2000" b="1"/>
              <a:t> If the symbol is the operator and stack is empty, push the symbol on stack.</a:t>
            </a:r>
          </a:p>
          <a:p>
            <a:pPr>
              <a:buFont typeface="Wingdings" panose="05000000000000000000" pitchFamily="2" charset="2"/>
              <a:buChar char="v"/>
            </a:pPr>
            <a:r>
              <a:rPr lang="en-US" altLang="en-US" sz="2000" b="1"/>
              <a:t>If the symbol is the operator and stack is not Empty do the following:</a:t>
            </a:r>
          </a:p>
          <a:p>
            <a:pPr>
              <a:buFont typeface="Wingdings" panose="05000000000000000000" pitchFamily="2" charset="2"/>
              <a:buNone/>
            </a:pPr>
            <a:r>
              <a:rPr lang="en-US" altLang="en-US" sz="2000" b="1"/>
              <a:t>	 ▪ Find Precedence (Symbol, StackTop item). If the precedence is FALSE, Pop an item from stack and add the symbol on Prefix Expression. </a:t>
            </a:r>
          </a:p>
          <a:p>
            <a:pPr>
              <a:buFont typeface="Wingdings" panose="05000000000000000000" pitchFamily="2" charset="2"/>
              <a:buNone/>
            </a:pPr>
            <a:r>
              <a:rPr lang="en-US" altLang="en-US" sz="2000" b="1"/>
              <a:t>	▪ If stack is not Empty after this Pop, Repeat the above statement again otherwise Push the Symbol on the Stack.</a:t>
            </a:r>
          </a:p>
          <a:p>
            <a:pPr>
              <a:buFont typeface="Wingdings" panose="05000000000000000000" pitchFamily="2" charset="2"/>
              <a:buNone/>
            </a:pPr>
            <a:r>
              <a:rPr lang="en-US" altLang="en-US" sz="2000" b="1"/>
              <a:t>	 ▪ If Precedence (Stacktop item, Symbol) is True, Push the symbol on the stack - If all the symbols are finished, pop the stack repeatedly and add symbols on the Postfix expression.</a:t>
            </a:r>
          </a:p>
          <a:p>
            <a:pPr>
              <a:buFont typeface="Wingdings" panose="05000000000000000000" pitchFamily="2" charset="2"/>
              <a:buChar char="v"/>
            </a:pPr>
            <a:r>
              <a:rPr lang="en-US" altLang="en-US" sz="2000" b="1"/>
              <a:t> - Reverse the prefix expression</a:t>
            </a:r>
          </a:p>
        </p:txBody>
      </p:sp>
      <p:sp>
        <p:nvSpPr>
          <p:cNvPr id="4" name="Slide Number Placeholder 3">
            <a:extLst>
              <a:ext uri="{FF2B5EF4-FFF2-40B4-BE49-F238E27FC236}">
                <a16:creationId xmlns:a16="http://schemas.microsoft.com/office/drawing/2014/main" id="{DA9CB102-0173-431D-BF26-38E98D7CB837}"/>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A66A1F80-6811-4FF3-849D-CD6948502852}" type="slidenum">
              <a:rPr lang="en-US" altLang="en-US">
                <a:solidFill>
                  <a:schemeClr val="bg1"/>
                </a:solidFill>
                <a:latin typeface="Arial" panose="020B0604020202020204" pitchFamily="34" charset="0"/>
              </a:rPr>
              <a:pPr eaLnBrk="1" hangingPunct="1"/>
              <a:t>75</a:t>
            </a:fld>
            <a:endParaRPr lang="en-US" altLang="en-US">
              <a:solidFill>
                <a:schemeClr val="bg1"/>
              </a:solidFill>
              <a:latin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AB34-1F3D-4451-A04A-8933C93E9A99}"/>
              </a:ext>
            </a:extLst>
          </p:cNvPr>
          <p:cNvSpPr>
            <a:spLocks noGrp="1"/>
          </p:cNvSpPr>
          <p:nvPr>
            <p:ph type="title"/>
          </p:nvPr>
        </p:nvSpPr>
        <p:spPr/>
        <p:txBody>
          <a:bodyPr/>
          <a:lstStyle/>
          <a:p>
            <a:pPr>
              <a:defRPr/>
            </a:pPr>
            <a:r>
              <a:rPr>
                <a:solidFill>
                  <a:schemeClr val="tx2">
                    <a:lumMod val="85000"/>
                    <a:lumOff val="15000"/>
                  </a:schemeClr>
                </a:solidFill>
              </a:rPr>
              <a:t>Tabular Method for Conversion of Infix Expression to Prefix </a:t>
            </a:r>
          </a:p>
        </p:txBody>
      </p:sp>
      <p:sp>
        <p:nvSpPr>
          <p:cNvPr id="35843" name="Content Placeholder 2">
            <a:extLst>
              <a:ext uri="{FF2B5EF4-FFF2-40B4-BE49-F238E27FC236}">
                <a16:creationId xmlns:a16="http://schemas.microsoft.com/office/drawing/2014/main" id="{3843E986-DEB0-4422-9086-0ACDD17EB56F}"/>
              </a:ext>
            </a:extLst>
          </p:cNvPr>
          <p:cNvSpPr>
            <a:spLocks noGrp="1"/>
          </p:cNvSpPr>
          <p:nvPr>
            <p:ph idx="1"/>
          </p:nvPr>
        </p:nvSpPr>
        <p:spPr/>
        <p:txBody>
          <a:bodyPr/>
          <a:lstStyle/>
          <a:p>
            <a:pPr>
              <a:buFont typeface="Wingdings" panose="05000000000000000000" pitchFamily="2" charset="2"/>
              <a:buNone/>
            </a:pPr>
            <a:r>
              <a:rPr lang="en-US" altLang="en-US"/>
              <a:t>Consider the Infix Expression: A+B*C/D↑E↑F*G </a:t>
            </a:r>
          </a:p>
          <a:p>
            <a:pPr>
              <a:buFont typeface="Wingdings" panose="05000000000000000000" pitchFamily="2" charset="2"/>
              <a:buNone/>
            </a:pPr>
            <a:r>
              <a:rPr lang="en-US" altLang="en-US"/>
              <a:t>Expression after reverse G*F↑E↑D/C*B+A</a:t>
            </a:r>
          </a:p>
        </p:txBody>
      </p:sp>
      <p:sp>
        <p:nvSpPr>
          <p:cNvPr id="4" name="Slide Number Placeholder 3">
            <a:extLst>
              <a:ext uri="{FF2B5EF4-FFF2-40B4-BE49-F238E27FC236}">
                <a16:creationId xmlns:a16="http://schemas.microsoft.com/office/drawing/2014/main" id="{41929B31-C26F-41A7-A9C7-927D35706F61}"/>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FD6E86AA-BFA9-450A-AEE4-A9127B623E64}" type="slidenum">
              <a:rPr lang="en-US" altLang="en-US">
                <a:solidFill>
                  <a:schemeClr val="bg1"/>
                </a:solidFill>
                <a:latin typeface="Arial" panose="020B0604020202020204" pitchFamily="34" charset="0"/>
              </a:rPr>
              <a:pPr eaLnBrk="1" hangingPunct="1"/>
              <a:t>76</a:t>
            </a:fld>
            <a:endParaRPr lang="en-US" altLang="en-US">
              <a:solidFill>
                <a:schemeClr val="bg1"/>
              </a:solidFill>
              <a:latin typeface="Arial" panose="020B0604020202020204" pitchFamily="34" charset="0"/>
            </a:endParaRPr>
          </a:p>
        </p:txBody>
      </p:sp>
      <p:pic>
        <p:nvPicPr>
          <p:cNvPr id="35845" name="Picture 4" descr="i1.PNG">
            <a:extLst>
              <a:ext uri="{FF2B5EF4-FFF2-40B4-BE49-F238E27FC236}">
                <a16:creationId xmlns:a16="http://schemas.microsoft.com/office/drawing/2014/main" id="{0F785288-97E3-4D46-B8C1-0CDA5F6BE3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0"/>
            <a:ext cx="4419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5" descr="i2.PNG">
            <a:extLst>
              <a:ext uri="{FF2B5EF4-FFF2-40B4-BE49-F238E27FC236}">
                <a16:creationId xmlns:a16="http://schemas.microsoft.com/office/drawing/2014/main" id="{51F30BD0-A370-4D03-8B02-2E0A0230EC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066800"/>
            <a:ext cx="4724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0EF5-5A37-4EDE-832F-3AEA307C2D45}"/>
              </a:ext>
            </a:extLst>
          </p:cNvPr>
          <p:cNvSpPr>
            <a:spLocks noGrp="1"/>
          </p:cNvSpPr>
          <p:nvPr>
            <p:ph type="title"/>
          </p:nvPr>
        </p:nvSpPr>
        <p:spPr/>
        <p:txBody>
          <a:bodyPr/>
          <a:lstStyle/>
          <a:p>
            <a:pPr>
              <a:defRPr/>
            </a:pPr>
            <a:r>
              <a:rPr>
                <a:solidFill>
                  <a:schemeClr val="tx2">
                    <a:lumMod val="85000"/>
                    <a:lumOff val="15000"/>
                  </a:schemeClr>
                </a:solidFill>
              </a:rPr>
              <a:t>Algorithm infix to prefix conversion</a:t>
            </a:r>
          </a:p>
        </p:txBody>
      </p:sp>
      <p:sp>
        <p:nvSpPr>
          <p:cNvPr id="4" name="Slide Number Placeholder 3">
            <a:extLst>
              <a:ext uri="{FF2B5EF4-FFF2-40B4-BE49-F238E27FC236}">
                <a16:creationId xmlns:a16="http://schemas.microsoft.com/office/drawing/2014/main" id="{231A717E-5DE1-420A-9028-327FA1EC0F69}"/>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734B19E8-8BDC-4955-8753-D18C96668144}" type="slidenum">
              <a:rPr lang="en-US" altLang="en-US">
                <a:solidFill>
                  <a:schemeClr val="bg1"/>
                </a:solidFill>
                <a:latin typeface="Arial" panose="020B0604020202020204" pitchFamily="34" charset="0"/>
              </a:rPr>
              <a:pPr eaLnBrk="1" hangingPunct="1"/>
              <a:t>77</a:t>
            </a:fld>
            <a:endParaRPr lang="en-US" altLang="en-US">
              <a:solidFill>
                <a:schemeClr val="bg1"/>
              </a:solidFill>
              <a:latin typeface="Arial" panose="020B0604020202020204" pitchFamily="34" charset="0"/>
            </a:endParaRPr>
          </a:p>
        </p:txBody>
      </p:sp>
      <p:pic>
        <p:nvPicPr>
          <p:cNvPr id="36868" name="Content Placeholder 6" descr="a1.PNG">
            <a:extLst>
              <a:ext uri="{FF2B5EF4-FFF2-40B4-BE49-F238E27FC236}">
                <a16:creationId xmlns:a16="http://schemas.microsoft.com/office/drawing/2014/main" id="{DC7E001C-D6C8-47CB-8250-8F61A6EF522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1066800"/>
            <a:ext cx="7315200" cy="2209800"/>
          </a:xfrm>
        </p:spPr>
      </p:pic>
      <p:pic>
        <p:nvPicPr>
          <p:cNvPr id="36869" name="Picture 7" descr="a2.PNG">
            <a:extLst>
              <a:ext uri="{FF2B5EF4-FFF2-40B4-BE49-F238E27FC236}">
                <a16:creationId xmlns:a16="http://schemas.microsoft.com/office/drawing/2014/main" id="{B72535E1-B620-4D34-844E-09338B7810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352800"/>
            <a:ext cx="7315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8" descr="a3.PNG">
            <a:extLst>
              <a:ext uri="{FF2B5EF4-FFF2-40B4-BE49-F238E27FC236}">
                <a16:creationId xmlns:a16="http://schemas.microsoft.com/office/drawing/2014/main" id="{FB14021F-0135-4D7E-8BF5-788B7E12F07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1295400"/>
            <a:ext cx="4876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868C-EADB-42E8-A293-3B0BE8AB4F84}"/>
              </a:ext>
            </a:extLst>
          </p:cNvPr>
          <p:cNvSpPr>
            <a:spLocks noGrp="1"/>
          </p:cNvSpPr>
          <p:nvPr>
            <p:ph type="title"/>
          </p:nvPr>
        </p:nvSpPr>
        <p:spPr/>
        <p:txBody>
          <a:bodyPr/>
          <a:lstStyle/>
          <a:p>
            <a:pPr>
              <a:defRPr/>
            </a:pPr>
            <a:endParaRPr>
              <a:solidFill>
                <a:schemeClr val="tx2">
                  <a:lumMod val="85000"/>
                  <a:lumOff val="15000"/>
                </a:schemeClr>
              </a:solidFill>
            </a:endParaRPr>
          </a:p>
        </p:txBody>
      </p:sp>
      <p:sp>
        <p:nvSpPr>
          <p:cNvPr id="37891" name="Content Placeholder 2">
            <a:extLst>
              <a:ext uri="{FF2B5EF4-FFF2-40B4-BE49-F238E27FC236}">
                <a16:creationId xmlns:a16="http://schemas.microsoft.com/office/drawing/2014/main" id="{67ADF739-1009-482F-870C-258522C753B1}"/>
              </a:ext>
            </a:extLst>
          </p:cNvPr>
          <p:cNvSpPr>
            <a:spLocks noGrp="1"/>
          </p:cNvSpPr>
          <p:nvPr>
            <p:ph idx="1"/>
          </p:nvPr>
        </p:nvSpPr>
        <p:spPr/>
        <p:txBody>
          <a:bodyPr/>
          <a:lstStyle/>
          <a:p>
            <a:r>
              <a:rPr lang="en-US" altLang="en-US" b="1"/>
              <a:t>Time Complexity: ϴ(N) </a:t>
            </a:r>
          </a:p>
          <a:p>
            <a:pPr>
              <a:buFont typeface="Wingdings" panose="05000000000000000000" pitchFamily="2" charset="2"/>
              <a:buNone/>
            </a:pPr>
            <a:r>
              <a:rPr lang="en-US" altLang="en-US"/>
              <a:t>	The reverse is done twice in the logic requiring 2*CN effort. For any symbol, there are two decisions to make. If the symbol is an operand two statement is required to be executed (including condition). In case of operator, 3 statements in case the loop condition is true otherwise 1 statement for Push. Overall there are N symbols for which decision has to be made. The statement execution required are in the order of N. </a:t>
            </a:r>
          </a:p>
          <a:p>
            <a:r>
              <a:rPr lang="en-US" altLang="en-US" b="1"/>
              <a:t>Space Complexity: ϴ(N) </a:t>
            </a:r>
          </a:p>
          <a:p>
            <a:pPr>
              <a:buFont typeface="Wingdings" panose="05000000000000000000" pitchFamily="2" charset="2"/>
              <a:buNone/>
            </a:pPr>
            <a:r>
              <a:rPr lang="en-US" altLang="en-US"/>
              <a:t>	The operator stack is required here which will be of size N/2. Some other variables are required that can be treated as constant space. Total space complexity in this case will be in the order of N. </a:t>
            </a:r>
          </a:p>
        </p:txBody>
      </p:sp>
      <p:sp>
        <p:nvSpPr>
          <p:cNvPr id="4" name="Slide Number Placeholder 3">
            <a:extLst>
              <a:ext uri="{FF2B5EF4-FFF2-40B4-BE49-F238E27FC236}">
                <a16:creationId xmlns:a16="http://schemas.microsoft.com/office/drawing/2014/main" id="{005FEC31-FA24-4378-AE11-7AFF4A358003}"/>
              </a:ext>
            </a:extLst>
          </p:cNvPr>
          <p:cNvSpPr>
            <a:spLocks noGrp="1"/>
          </p:cNvSpPr>
          <p:nvPr>
            <p:ph type="sldNum" sz="quarter" idx="10"/>
          </p:nvPr>
        </p:nvSpPr>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79EC2470-FE21-4326-AD30-43253719D655}" type="slidenum">
              <a:rPr lang="en-US" altLang="en-US">
                <a:solidFill>
                  <a:schemeClr val="bg1"/>
                </a:solidFill>
                <a:latin typeface="Arial" panose="020B0604020202020204" pitchFamily="34" charset="0"/>
              </a:rPr>
              <a:pPr eaLnBrk="1" hangingPunct="1"/>
              <a:t>78</a:t>
            </a:fld>
            <a:endParaRPr lang="en-US" altLang="en-US">
              <a:solidFill>
                <a:schemeClr val="bg1"/>
              </a:solidFill>
              <a:latin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79</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2105090"/>
          <a:ext cx="10287000" cy="336229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Which of the following applications may use a stack?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a:solidFill>
                            <a:schemeClr val="tx1"/>
                          </a:solidFill>
                          <a:latin typeface="+mn-lt"/>
                          <a:ea typeface="+mn-ea"/>
                          <a:cs typeface="+mn-cs"/>
                        </a:rPr>
                        <a:t>	</a:t>
                      </a:r>
                    </a:p>
                    <a:p>
                      <a:r>
                        <a:rPr lang="en-US" sz="1800" kern="1200" baseline="0" dirty="0">
                          <a:solidFill>
                            <a:schemeClr val="tx1"/>
                          </a:solidFill>
                          <a:latin typeface="+mn-lt"/>
                          <a:ea typeface="+mn-ea"/>
                          <a:cs typeface="+mn-cs"/>
                        </a:rPr>
                        <a:t>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A. A parenthesis balancing program.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en-US" sz="1800" kern="1200" baseline="0" dirty="0">
                          <a:solidFill>
                            <a:schemeClr val="tx1"/>
                          </a:solidFill>
                          <a:latin typeface="+mn-lt"/>
                          <a:ea typeface="+mn-ea"/>
                          <a:cs typeface="+mn-cs"/>
                        </a:rPr>
                        <a:t>Keeping track of local variables at run time. 	</a:t>
                      </a: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D. </a:t>
                      </a:r>
                      <a:r>
                        <a:rPr lang="en-US" sz="1800" kern="1200" baseline="0" dirty="0">
                          <a:solidFill>
                            <a:schemeClr val="tx1"/>
                          </a:solidFill>
                          <a:latin typeface="+mn-lt"/>
                          <a:ea typeface="+mn-ea"/>
                          <a:cs typeface="+mn-cs"/>
                        </a:rPr>
                        <a:t>Syntax analyzer for a compiler.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r>
                        <a:rPr lang="en-US" sz="1800" kern="1200" baseline="0" dirty="0">
                          <a:solidFill>
                            <a:schemeClr val="tx1"/>
                          </a:solidFill>
                          <a:latin typeface="+mn-lt"/>
                          <a:ea typeface="+mn-ea"/>
                          <a:cs typeface="+mn-cs"/>
                        </a:rPr>
                        <a:t>	</a:t>
                      </a: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a:t>
                      </a:r>
                      <a:r>
                        <a:rPr lang="en-US" sz="1800" kern="1200" baseline="0" dirty="0">
                          <a:solidFill>
                            <a:schemeClr val="tx1"/>
                          </a:solidFill>
                          <a:latin typeface="+mn-lt"/>
                          <a:ea typeface="+mn-ea"/>
                          <a:cs typeface="+mn-cs"/>
                        </a:rPr>
                        <a:t>All of the above.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6167438" y="4143380"/>
            <a:ext cx="2071702"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C45E-BAEB-4F09-B610-A9E2B7BFA100}"/>
              </a:ext>
            </a:extLst>
          </p:cNvPr>
          <p:cNvSpPr>
            <a:spLocks noGrp="1"/>
          </p:cNvSpPr>
          <p:nvPr>
            <p:ph type="title"/>
          </p:nvPr>
        </p:nvSpPr>
        <p:spPr/>
        <p:txBody>
          <a:bodyPr/>
          <a:lstStyle/>
          <a:p>
            <a:r>
              <a:rPr lang="en-US" altLang="en-US" dirty="0">
                <a:solidFill>
                  <a:schemeClr val="accent6">
                    <a:lumMod val="75000"/>
                  </a:schemeClr>
                </a:solidFill>
              </a:rPr>
              <a:t>Stack Initialization</a:t>
            </a:r>
            <a:endParaRPr lang="en-IN" altLang="en-US" dirty="0">
              <a:solidFill>
                <a:schemeClr val="accent6">
                  <a:lumMod val="75000"/>
                </a:schemeClr>
              </a:solidFill>
            </a:endParaRPr>
          </a:p>
        </p:txBody>
      </p:sp>
      <p:sp>
        <p:nvSpPr>
          <p:cNvPr id="3" name="Content Placeholder 2">
            <a:extLst>
              <a:ext uri="{FF2B5EF4-FFF2-40B4-BE49-F238E27FC236}">
                <a16:creationId xmlns:a16="http://schemas.microsoft.com/office/drawing/2014/main" id="{B0CCEC26-379A-456E-9125-FD142B09FB87}"/>
              </a:ext>
            </a:extLst>
          </p:cNvPr>
          <p:cNvSpPr>
            <a:spLocks noGrp="1"/>
          </p:cNvSpPr>
          <p:nvPr>
            <p:ph idx="1"/>
          </p:nvPr>
        </p:nvSpPr>
        <p:spPr/>
        <p:txBody>
          <a:bodyPr/>
          <a:lstStyle/>
          <a:p>
            <a:pPr marL="0" indent="0">
              <a:buNone/>
            </a:pPr>
            <a:r>
              <a:rPr lang="en-US" dirty="0">
                <a:effectLst/>
                <a:ea typeface="Times New Roman" panose="02020603050405020304" pitchFamily="18" charset="0"/>
              </a:rPr>
              <a:t>	Every stack, before being used, should be initialized. Initialization must depict that the stack contains zero elements at the beginning. </a:t>
            </a:r>
          </a:p>
          <a:p>
            <a:pPr marL="0" indent="0">
              <a:buNone/>
            </a:pPr>
            <a:r>
              <a:rPr lang="en-US" dirty="0">
                <a:effectLst/>
                <a:ea typeface="Times New Roman" panose="02020603050405020304" pitchFamily="18" charset="0"/>
              </a:rPr>
              <a:t>	For example, if we assume the array indices to vary from 0 to N-1 (where N is the array size), If Top is initialized to 0 index, it means an element is there at the 0</a:t>
            </a:r>
            <a:r>
              <a:rPr lang="en-US" baseline="30000" dirty="0">
                <a:effectLst/>
                <a:ea typeface="Times New Roman" panose="02020603050405020304" pitchFamily="18" charset="0"/>
              </a:rPr>
              <a:t>th</a:t>
            </a:r>
            <a:r>
              <a:rPr lang="en-US" dirty="0">
                <a:effectLst/>
                <a:ea typeface="Times New Roman" panose="02020603050405020304" pitchFamily="18" charset="0"/>
              </a:rPr>
              <a:t>  index. </a:t>
            </a:r>
          </a:p>
          <a:p>
            <a:pPr marL="0" indent="0">
              <a:buNone/>
            </a:pPr>
            <a:r>
              <a:rPr lang="en-US" dirty="0">
                <a:ea typeface="Times New Roman" panose="02020603050405020304" pitchFamily="18" charset="0"/>
              </a:rPr>
              <a:t>	</a:t>
            </a:r>
            <a:r>
              <a:rPr lang="en-US" dirty="0">
                <a:effectLst/>
                <a:ea typeface="Times New Roman" panose="02020603050405020304" pitchFamily="18" charset="0"/>
              </a:rPr>
              <a:t>Hence, we should initialize the Top to invalid index, say -1.</a:t>
            </a:r>
            <a:endParaRPr lang="en-IN" dirty="0"/>
          </a:p>
        </p:txBody>
      </p:sp>
      <p:sp>
        <p:nvSpPr>
          <p:cNvPr id="4" name="Slide Number Placeholder 3">
            <a:extLst>
              <a:ext uri="{FF2B5EF4-FFF2-40B4-BE49-F238E27FC236}">
                <a16:creationId xmlns:a16="http://schemas.microsoft.com/office/drawing/2014/main" id="{2E063E37-0DB2-4769-B638-B7E729616F04}"/>
              </a:ext>
            </a:extLst>
          </p:cNvPr>
          <p:cNvSpPr>
            <a:spLocks noGrp="1"/>
          </p:cNvSpPr>
          <p:nvPr>
            <p:ph type="sldNum" sz="quarter" idx="10"/>
          </p:nvPr>
        </p:nvSpPr>
        <p:spPr/>
        <p:txBody>
          <a:bodyPr/>
          <a:lstStyle/>
          <a:p>
            <a:pPr>
              <a:defRPr/>
            </a:pPr>
            <a:fld id="{ABFF5F4A-8FC7-419E-B94C-CDDC8DE310AE}" type="slidenum">
              <a:rPr lang="en-US" altLang="en-US" smtClean="0"/>
              <a:pPr>
                <a:defRPr/>
              </a:pPr>
              <a:t>8</a:t>
            </a:fld>
            <a:endParaRPr lang="en-US" altLang="en-US"/>
          </a:p>
        </p:txBody>
      </p:sp>
    </p:spTree>
    <p:extLst>
      <p:ext uri="{BB962C8B-B14F-4D97-AF65-F5344CB8AC3E}">
        <p14:creationId xmlns:p14="http://schemas.microsoft.com/office/powerpoint/2010/main" val="12863758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80</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2105090"/>
          <a:ext cx="10287000" cy="363661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The postfix form of the expression (A+ B)*(C*D- E)*F / G is?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a:solidFill>
                            <a:schemeClr val="tx1"/>
                          </a:solidFill>
                          <a:latin typeface="+mn-lt"/>
                          <a:ea typeface="+mn-ea"/>
                          <a:cs typeface="+mn-cs"/>
                        </a:rPr>
                        <a:t>	</a:t>
                      </a:r>
                      <a:r>
                        <a:rPr lang="en-US" sz="1800" kern="1200" baseline="0" dirty="0">
                          <a:solidFill>
                            <a:schemeClr val="tx1"/>
                          </a:solidFill>
                          <a:latin typeface="+mn-lt"/>
                          <a:ea typeface="+mn-ea"/>
                          <a:cs typeface="+mn-cs"/>
                        </a:rPr>
                        <a:t>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A. AB+ CD*E - FG /**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de-DE" sz="1800" kern="1200" baseline="0" dirty="0">
                          <a:solidFill>
                            <a:schemeClr val="tx1"/>
                          </a:solidFill>
                          <a:latin typeface="+mn-lt"/>
                          <a:ea typeface="+mn-ea"/>
                          <a:cs typeface="+mn-cs"/>
                        </a:rPr>
                        <a:t>AB + CD* E - F **G /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1"/>
                  </a:ext>
                </a:extLst>
              </a:tr>
              <a:tr h="1076350">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D. </a:t>
                      </a:r>
                      <a:r>
                        <a:rPr lang="de-DE" sz="1800" kern="1200" baseline="0" dirty="0">
                          <a:solidFill>
                            <a:schemeClr val="tx1"/>
                          </a:solidFill>
                          <a:latin typeface="+mn-lt"/>
                          <a:ea typeface="+mn-ea"/>
                          <a:cs typeface="+mn-cs"/>
                        </a:rPr>
                        <a:t>AB + CD* E - *F *G /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r>
                        <a:rPr lang="en-US" sz="1800" kern="1200" baseline="0" dirty="0">
                          <a:solidFill>
                            <a:schemeClr val="tx1"/>
                          </a:solidFill>
                          <a:latin typeface="+mn-lt"/>
                          <a:ea typeface="+mn-ea"/>
                          <a:cs typeface="+mn-cs"/>
                        </a:rPr>
                        <a:t>	</a:t>
                      </a: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a:t>
                      </a:r>
                      <a:r>
                        <a:rPr lang="en-US" sz="1800" kern="1200" baseline="0" dirty="0">
                          <a:solidFill>
                            <a:schemeClr val="tx1"/>
                          </a:solidFill>
                          <a:latin typeface="+mn-lt"/>
                          <a:ea typeface="+mn-ea"/>
                          <a:cs typeface="+mn-cs"/>
                        </a:rPr>
                        <a:t>AB + CDE * - * F *G /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952464" y="4214818"/>
            <a:ext cx="2928958"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9BBA97-D050-4618-9043-7F1031C6AF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81</a:t>
            </a:fld>
            <a:endParaRPr lang="en-US"/>
          </a:p>
        </p:txBody>
      </p:sp>
      <p:sp>
        <p:nvSpPr>
          <p:cNvPr id="4" name="Google Shape;138;gee5a2a1001_1_6">
            <a:extLst>
              <a:ext uri="{FF2B5EF4-FFF2-40B4-BE49-F238E27FC236}">
                <a16:creationId xmlns:a16="http://schemas.microsoft.com/office/drawing/2014/main" id="{EDABF2AF-A13A-4C77-AA6B-2F3B37F8C893}"/>
              </a:ext>
            </a:extLst>
          </p:cNvPr>
          <p:cNvSpPr txBox="1">
            <a:spLocks/>
          </p:cNvSpPr>
          <p:nvPr/>
        </p:nvSpPr>
        <p:spPr>
          <a:xfrm>
            <a:off x="446550" y="19876"/>
            <a:ext cx="11298900" cy="10107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1"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FFFFFF"/>
                </a:solidFill>
                <a:latin typeface="Arial"/>
                <a:ea typeface="Arial"/>
                <a:cs typeface="Arial"/>
                <a:sym typeface="Arial"/>
              </a:defRPr>
            </a:lvl9pPr>
          </a:lstStyle>
          <a:p>
            <a:pPr>
              <a:buClr>
                <a:schemeClr val="lt1"/>
              </a:buClr>
              <a:buSzPts val="4000"/>
              <a:buFont typeface="Gill Sans"/>
              <a:buNone/>
            </a:pPr>
            <a:endParaRPr lang="en-US" dirty="0"/>
          </a:p>
        </p:txBody>
      </p:sp>
      <p:graphicFrame>
        <p:nvGraphicFramePr>
          <p:cNvPr id="6" name="Google Shape;140;gee5a2a1001_1_6">
            <a:extLst>
              <a:ext uri="{FF2B5EF4-FFF2-40B4-BE49-F238E27FC236}">
                <a16:creationId xmlns:a16="http://schemas.microsoft.com/office/drawing/2014/main" id="{0EBB0DBA-A680-4128-BF6A-28329F4D9F03}"/>
              </a:ext>
            </a:extLst>
          </p:cNvPr>
          <p:cNvGraphicFramePr/>
          <p:nvPr/>
        </p:nvGraphicFramePr>
        <p:xfrm>
          <a:off x="952500" y="1611739"/>
          <a:ext cx="10287000" cy="438903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89225">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The prefix form of an infix expression p + q - r * t is?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a:solidFill>
                            <a:schemeClr val="tx1"/>
                          </a:solidFill>
                          <a:latin typeface="+mn-lt"/>
                          <a:ea typeface="+mn-ea"/>
                          <a:cs typeface="+mn-cs"/>
                        </a:rPr>
                        <a:t>	</a:t>
                      </a:r>
                      <a:r>
                        <a:rPr lang="en-US" sz="1800" kern="1200" baseline="0" dirty="0">
                          <a:solidFill>
                            <a:schemeClr val="tx1"/>
                          </a:solidFill>
                          <a:latin typeface="+mn-lt"/>
                          <a:ea typeface="+mn-ea"/>
                          <a:cs typeface="+mn-cs"/>
                        </a:rPr>
                        <a:t>	</a:t>
                      </a: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0763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A. + </a:t>
                      </a:r>
                      <a:r>
                        <a:rPr lang="en-US" sz="1800" kern="1200" baseline="0" dirty="0" err="1">
                          <a:solidFill>
                            <a:schemeClr val="tx1"/>
                          </a:solidFill>
                          <a:latin typeface="+mn-lt"/>
                          <a:ea typeface="+mn-ea"/>
                          <a:cs typeface="+mn-cs"/>
                        </a:rPr>
                        <a:t>pq</a:t>
                      </a:r>
                      <a:r>
                        <a:rPr lang="en-US" sz="1800" kern="1200" baseline="0" dirty="0">
                          <a:solidFill>
                            <a:schemeClr val="tx1"/>
                          </a:solidFill>
                          <a:latin typeface="+mn-lt"/>
                          <a:ea typeface="+mn-ea"/>
                          <a:cs typeface="+mn-cs"/>
                        </a:rPr>
                        <a:t> - *</a:t>
                      </a:r>
                      <a:r>
                        <a:rPr lang="en-US" sz="1800" kern="1200" baseline="0" dirty="0" err="1">
                          <a:solidFill>
                            <a:schemeClr val="tx1"/>
                          </a:solidFill>
                          <a:latin typeface="+mn-lt"/>
                          <a:ea typeface="+mn-ea"/>
                          <a:cs typeface="+mn-cs"/>
                        </a:rPr>
                        <a:t>rt</a:t>
                      </a:r>
                      <a:r>
                        <a:rPr lang="en-US" sz="1800" kern="1200" baseline="0" dirty="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 	</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B. </a:t>
                      </a:r>
                      <a:r>
                        <a:rPr lang="en-US" sz="1800" kern="1200" baseline="0" dirty="0">
                          <a:solidFill>
                            <a:schemeClr val="tx1"/>
                          </a:solidFill>
                          <a:latin typeface="+mn-lt"/>
                          <a:ea typeface="+mn-ea"/>
                          <a:cs typeface="+mn-cs"/>
                        </a:rPr>
                        <a:t>- + </a:t>
                      </a:r>
                      <a:r>
                        <a:rPr lang="en-US" sz="1800" kern="1200" baseline="0" dirty="0" err="1">
                          <a:solidFill>
                            <a:schemeClr val="tx1"/>
                          </a:solidFill>
                          <a:latin typeface="+mn-lt"/>
                          <a:ea typeface="+mn-ea"/>
                          <a:cs typeface="+mn-cs"/>
                        </a:rPr>
                        <a:t>pqr</a:t>
                      </a:r>
                      <a:r>
                        <a:rPr lang="en-US" sz="1800" kern="1200" baseline="0" dirty="0">
                          <a:solidFill>
                            <a:schemeClr val="tx1"/>
                          </a:solidFill>
                          <a:latin typeface="+mn-lt"/>
                          <a:ea typeface="+mn-ea"/>
                          <a:cs typeface="+mn-cs"/>
                        </a:rPr>
                        <a:t> * 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de-DE" sz="1800"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1"/>
                  </a:ext>
                </a:extLst>
              </a:tr>
              <a:tr h="1335418">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D. </a:t>
                      </a:r>
                      <a:r>
                        <a:rPr lang="en-US" sz="1800" kern="1200" baseline="0" dirty="0">
                          <a:solidFill>
                            <a:schemeClr val="tx1"/>
                          </a:solidFill>
                          <a:latin typeface="+mn-lt"/>
                          <a:ea typeface="+mn-ea"/>
                          <a:cs typeface="+mn-cs"/>
                        </a:rPr>
                        <a:t>- + </a:t>
                      </a:r>
                      <a:r>
                        <a:rPr lang="en-US" sz="1800" kern="1200" baseline="0" dirty="0" err="1">
                          <a:solidFill>
                            <a:schemeClr val="tx1"/>
                          </a:solidFill>
                          <a:latin typeface="+mn-lt"/>
                          <a:ea typeface="+mn-ea"/>
                          <a:cs typeface="+mn-cs"/>
                        </a:rPr>
                        <a:t>pq</a:t>
                      </a:r>
                      <a:r>
                        <a:rPr lang="en-US" sz="1800" kern="1200" baseline="0" dirty="0">
                          <a:solidFill>
                            <a:schemeClr val="tx1"/>
                          </a:solidFill>
                          <a:latin typeface="+mn-lt"/>
                          <a:ea typeface="+mn-ea"/>
                          <a:cs typeface="+mn-cs"/>
                        </a:rPr>
                        <a:t> * </a:t>
                      </a:r>
                      <a:r>
                        <a:rPr lang="en-US" sz="1800" kern="1200" baseline="0" dirty="0" err="1">
                          <a:solidFill>
                            <a:schemeClr val="tx1"/>
                          </a:solidFill>
                          <a:latin typeface="+mn-lt"/>
                          <a:ea typeface="+mn-ea"/>
                          <a:cs typeface="+mn-cs"/>
                        </a:rPr>
                        <a:t>rt</a:t>
                      </a:r>
                      <a:r>
                        <a:rPr lang="en-US" sz="1800"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de-DE" sz="1800"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r>
                        <a:rPr lang="en-US" sz="1800" kern="1200" baseline="0" dirty="0">
                          <a:solidFill>
                            <a:schemeClr val="tx1"/>
                          </a:solidFill>
                          <a:latin typeface="+mn-lt"/>
                          <a:ea typeface="+mn-ea"/>
                          <a:cs typeface="+mn-cs"/>
                        </a:rPr>
                        <a:t>	</a:t>
                      </a: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C. </a:t>
                      </a:r>
                      <a:r>
                        <a:rPr lang="en-US" sz="1800" kern="1200" baseline="0" dirty="0">
                          <a:solidFill>
                            <a:schemeClr val="tx1"/>
                          </a:solidFill>
                          <a:latin typeface="+mn-lt"/>
                          <a:ea typeface="+mn-ea"/>
                          <a:cs typeface="+mn-cs"/>
                        </a:rPr>
                        <a:t>- + * </a:t>
                      </a:r>
                      <a:r>
                        <a:rPr lang="en-US" sz="1800" kern="1200" baseline="0" dirty="0" err="1">
                          <a:solidFill>
                            <a:schemeClr val="tx1"/>
                          </a:solidFill>
                          <a:latin typeface="+mn-lt"/>
                          <a:ea typeface="+mn-ea"/>
                          <a:cs typeface="+mn-cs"/>
                        </a:rPr>
                        <a:t>pqrt</a:t>
                      </a:r>
                      <a:r>
                        <a:rPr lang="en-US" sz="1800"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kern="1200" baseline="0" dirty="0">
                          <a:solidFill>
                            <a:schemeClr val="tx1"/>
                          </a:solidFill>
                          <a:latin typeface="+mn-lt"/>
                          <a:ea typeface="+mn-ea"/>
                          <a:cs typeface="+mn-cs"/>
                        </a:rPr>
                        <a:t>	</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7" name="Google Shape;141;gee5a2a1001_1_6">
            <a:extLst>
              <a:ext uri="{FF2B5EF4-FFF2-40B4-BE49-F238E27FC236}">
                <a16:creationId xmlns:a16="http://schemas.microsoft.com/office/drawing/2014/main" id="{5DA281C3-EF45-4304-8FB7-92627F54D413}"/>
              </a:ext>
            </a:extLst>
          </p:cNvPr>
          <p:cNvSpPr txBox="1"/>
          <p:nvPr/>
        </p:nvSpPr>
        <p:spPr>
          <a:xfrm>
            <a:off x="952464" y="4643446"/>
            <a:ext cx="2928958" cy="461635"/>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extLst>
      <p:ext uri="{BB962C8B-B14F-4D97-AF65-F5344CB8AC3E}">
        <p14:creationId xmlns:p14="http://schemas.microsoft.com/office/powerpoint/2010/main" val="144063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6" name="Rectangle 2"/>
          <p:cNvSpPr>
            <a:spLocks noGrp="1" noChangeArrowheads="1"/>
          </p:cNvSpPr>
          <p:nvPr>
            <p:ph type="ctrTitle"/>
          </p:nvPr>
        </p:nvSpPr>
        <p:spPr>
          <a:xfrm>
            <a:off x="1676400" y="1143000"/>
            <a:ext cx="8420100" cy="2590800"/>
          </a:xfrm>
          <a:effectLst/>
        </p:spPr>
        <p:txBody>
          <a:bodyPr/>
          <a:lstStyle/>
          <a:p>
            <a:pPr eaLnBrk="1" hangingPunct="1">
              <a:defRPr/>
            </a:pPr>
            <a:r>
              <a:rPr lang="en-US" altLang="en-US" dirty="0"/>
              <a:t>Sorting a STACK</a:t>
            </a:r>
            <a:endParaRPr lang="en-US" sz="3600" dirty="0">
              <a:solidFill>
                <a:schemeClr val="accent6">
                  <a:lumMod val="75000"/>
                </a:schemeClr>
              </a:solidFill>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83</a:t>
            </a:fld>
            <a:endParaRPr lang="en-US" altLang="en-US" sz="1200">
              <a:solidFill>
                <a:schemeClr val="bg1"/>
              </a:solidFill>
            </a:endParaRPr>
          </a:p>
        </p:txBody>
      </p:sp>
      <p:sp>
        <p:nvSpPr>
          <p:cNvPr id="18436" name="Content Placeholder 2"/>
          <p:cNvSpPr>
            <a:spLocks noGrp="1"/>
          </p:cNvSpPr>
          <p:nvPr>
            <p:ph idx="1"/>
          </p:nvPr>
        </p:nvSpPr>
        <p:spPr>
          <a:xfrm>
            <a:off x="696912" y="1143000"/>
            <a:ext cx="10515600" cy="4881563"/>
          </a:xfrm>
        </p:spPr>
        <p:txBody>
          <a:bodyPr/>
          <a:lstStyle/>
          <a:p>
            <a:pPr marL="0" indent="0">
              <a:buNone/>
            </a:pPr>
            <a:r>
              <a:rPr lang="en-US" dirty="0"/>
              <a:t>Here it is assumed that the elements are given in the stack. A process is applied to sort and store the numbers in the new stack. The procedure goes like this:</a:t>
            </a:r>
            <a:endParaRPr lang="en-IN" dirty="0"/>
          </a:p>
          <a:p>
            <a:pPr marL="0" indent="0">
              <a:buNone/>
            </a:pPr>
            <a:r>
              <a:rPr lang="en-IN" dirty="0"/>
              <a:t>1. </a:t>
            </a:r>
            <a:r>
              <a:rPr lang="en-US" dirty="0"/>
              <a:t>Take an empty temporary stack</a:t>
            </a:r>
            <a:endParaRPr lang="en-IN" sz="1600" dirty="0"/>
          </a:p>
          <a:p>
            <a:pPr marL="0" lvl="0" indent="0">
              <a:buNone/>
            </a:pPr>
            <a:r>
              <a:rPr lang="en-US" dirty="0"/>
              <a:t>2. Take an element out from the input stack, say a</a:t>
            </a:r>
            <a:endParaRPr lang="en-IN" sz="2000" dirty="0"/>
          </a:p>
          <a:p>
            <a:pPr marL="0" lvl="0" indent="0">
              <a:buNone/>
            </a:pPr>
            <a:r>
              <a:rPr lang="en-US" dirty="0"/>
              <a:t>3. The element a is compared with the top of the temporary stack (say b). If b is greater than a,</a:t>
            </a:r>
            <a:endParaRPr lang="en-IN" sz="2000" dirty="0"/>
          </a:p>
          <a:p>
            <a:pPr lvl="2">
              <a:buFont typeface="Wingdings" panose="05000000000000000000" pitchFamily="2" charset="2"/>
              <a:buChar char="§"/>
            </a:pPr>
            <a:r>
              <a:rPr lang="en-US" dirty="0"/>
              <a:t>Element is Popped from temporary stack (say c)</a:t>
            </a:r>
            <a:endParaRPr lang="en-IN" sz="1600" dirty="0"/>
          </a:p>
          <a:p>
            <a:pPr lvl="2">
              <a:buFont typeface="Wingdings" panose="05000000000000000000" pitchFamily="2" charset="2"/>
              <a:buChar char="§"/>
            </a:pPr>
            <a:r>
              <a:rPr lang="en-US" dirty="0"/>
              <a:t>c is pushed on the input stack</a:t>
            </a:r>
            <a:endParaRPr lang="en-IN" sz="1600" dirty="0"/>
          </a:p>
          <a:p>
            <a:pPr lvl="2">
              <a:buFont typeface="Wingdings" panose="05000000000000000000" pitchFamily="2" charset="2"/>
              <a:buChar char="§"/>
            </a:pPr>
            <a:r>
              <a:rPr lang="en-US" dirty="0"/>
              <a:t>Step 3 is repeated until the condition is true</a:t>
            </a:r>
            <a:endParaRPr lang="en-IN" sz="1600" dirty="0"/>
          </a:p>
          <a:p>
            <a:pPr marL="0" lvl="0" indent="0">
              <a:buNone/>
            </a:pPr>
            <a:r>
              <a:rPr lang="en-US" dirty="0"/>
              <a:t>4. a is pushed on temporary stack</a:t>
            </a:r>
            <a:endParaRPr lang="en-IN" sz="2000" dirty="0"/>
          </a:p>
          <a:p>
            <a:pPr marL="0" lvl="0" indent="0">
              <a:buNone/>
            </a:pPr>
            <a:r>
              <a:rPr lang="en-US" dirty="0"/>
              <a:t>5. 2,3,4 are repeated until there are no elements in Input stack</a:t>
            </a:r>
            <a:endParaRPr lang="en-IN" sz="2000" dirty="0"/>
          </a:p>
          <a:p>
            <a:pPr marL="0" lvl="0" indent="0">
              <a:buNone/>
            </a:pPr>
            <a:r>
              <a:rPr lang="en-US" dirty="0"/>
              <a:t>6. Temporary stack is returned as the answer</a:t>
            </a:r>
            <a:endParaRPr lang="en-IN" sz="2000" dirty="0"/>
          </a:p>
          <a:p>
            <a:pPr eaLnBrk="1" hangingPunct="1">
              <a:spcBef>
                <a:spcPts val="100"/>
              </a:spcBef>
              <a:buFont typeface="Wingdings" panose="05000000000000000000" pitchFamily="2" charset="2"/>
              <a:buChar char="§"/>
            </a:pPr>
            <a:endParaRPr lang="en-US" altLang="en-US" sz="1600" b="1" dirty="0"/>
          </a:p>
        </p:txBody>
      </p:sp>
      <p:sp>
        <p:nvSpPr>
          <p:cNvPr id="2" name="Title 1"/>
          <p:cNvSpPr>
            <a:spLocks noGrp="1"/>
          </p:cNvSpPr>
          <p:nvPr>
            <p:ph type="title"/>
          </p:nvPr>
        </p:nvSpPr>
        <p:spPr>
          <a:effectLst/>
        </p:spPr>
        <p:txBody>
          <a:bodyPr/>
          <a:lstStyle/>
          <a:p>
            <a:r>
              <a:rPr lang="en-US" altLang="en-US" dirty="0"/>
              <a:t>Sort a Stack</a:t>
            </a:r>
            <a:endParaRPr lang="en-US" dirty="0">
              <a:solidFill>
                <a:schemeClr val="accent6">
                  <a:lumMod val="75000"/>
                </a:schemeClr>
              </a:solidFill>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84</a:t>
            </a:fld>
            <a:endParaRPr lang="en-US" altLang="en-US" sz="1200">
              <a:solidFill>
                <a:schemeClr val="bg1"/>
              </a:solidFill>
            </a:endParaRPr>
          </a:p>
        </p:txBody>
      </p:sp>
      <p:sp>
        <p:nvSpPr>
          <p:cNvPr id="18436" name="Content Placeholder 2"/>
          <p:cNvSpPr>
            <a:spLocks noGrp="1"/>
          </p:cNvSpPr>
          <p:nvPr>
            <p:ph idx="1"/>
          </p:nvPr>
        </p:nvSpPr>
        <p:spPr>
          <a:xfrm>
            <a:off x="433137" y="1066800"/>
            <a:ext cx="11530263" cy="5097463"/>
          </a:xfrm>
        </p:spPr>
        <p:txBody>
          <a:bodyPr/>
          <a:lstStyle/>
          <a:p>
            <a:pPr marL="0" indent="0">
              <a:buNone/>
            </a:pPr>
            <a:r>
              <a:rPr lang="en-US" b="1" dirty="0"/>
              <a:t>Input:  </a:t>
            </a:r>
            <a:r>
              <a:rPr lang="en-US" dirty="0"/>
              <a:t>An input stack</a:t>
            </a:r>
            <a:endParaRPr lang="en-IN" dirty="0"/>
          </a:p>
          <a:p>
            <a:pPr marL="0" indent="0">
              <a:buNone/>
            </a:pPr>
            <a:r>
              <a:rPr lang="en-US" b="1" dirty="0"/>
              <a:t>Output: </a:t>
            </a:r>
            <a:r>
              <a:rPr lang="en-US" dirty="0"/>
              <a:t>sorted stack</a:t>
            </a:r>
            <a:endParaRPr lang="en-IN" dirty="0"/>
          </a:p>
          <a:p>
            <a:pPr marL="0" indent="0">
              <a:buNone/>
            </a:pPr>
            <a:r>
              <a:rPr lang="en-US" b="1" dirty="0"/>
              <a:t>BEGIN: 	</a:t>
            </a:r>
            <a:r>
              <a:rPr lang="en-US" dirty="0"/>
              <a:t>Stack </a:t>
            </a:r>
            <a:r>
              <a:rPr lang="en-US" dirty="0" err="1"/>
              <a:t>TmpStack</a:t>
            </a:r>
            <a:endParaRPr lang="en-IN" dirty="0"/>
          </a:p>
          <a:p>
            <a:pPr marL="0" indent="0">
              <a:buNone/>
            </a:pPr>
            <a:r>
              <a:rPr lang="en-IN" dirty="0"/>
              <a:t>		</a:t>
            </a:r>
            <a:r>
              <a:rPr lang="en-US" dirty="0"/>
              <a:t>Initialize(</a:t>
            </a:r>
            <a:r>
              <a:rPr lang="en-US" dirty="0" err="1"/>
              <a:t>TmpStack</a:t>
            </a:r>
            <a:r>
              <a:rPr lang="en-US" dirty="0"/>
              <a:t>)</a:t>
            </a:r>
          </a:p>
          <a:p>
            <a:pPr marL="0" indent="0">
              <a:buNone/>
            </a:pPr>
            <a:r>
              <a:rPr lang="en-US" dirty="0"/>
              <a:t>		WHILE !</a:t>
            </a:r>
            <a:r>
              <a:rPr lang="en-US" dirty="0" err="1"/>
              <a:t>IsEmpty</a:t>
            </a:r>
            <a:r>
              <a:rPr lang="en-US" dirty="0"/>
              <a:t>(Input) Do</a:t>
            </a:r>
          </a:p>
          <a:p>
            <a:pPr marL="0" indent="0">
              <a:buNone/>
            </a:pPr>
            <a:r>
              <a:rPr lang="en-US" dirty="0"/>
              <a:t>			a = Pop(Input) </a:t>
            </a:r>
            <a:endParaRPr lang="en-IN" dirty="0"/>
          </a:p>
          <a:p>
            <a:pPr marL="0" indent="0">
              <a:buNone/>
            </a:pPr>
            <a:r>
              <a:rPr lang="en-IN" dirty="0"/>
              <a:t>			</a:t>
            </a:r>
            <a:r>
              <a:rPr lang="en-US" dirty="0"/>
              <a:t>WHILE !Empty(</a:t>
            </a:r>
            <a:r>
              <a:rPr lang="en-US" dirty="0" err="1"/>
              <a:t>TmpStack</a:t>
            </a:r>
            <a:r>
              <a:rPr lang="en-US" dirty="0"/>
              <a:t>) AND </a:t>
            </a:r>
            <a:r>
              <a:rPr lang="en-US" dirty="0" err="1"/>
              <a:t>StackTop</a:t>
            </a:r>
            <a:r>
              <a:rPr lang="en-US" dirty="0"/>
              <a:t>(</a:t>
            </a:r>
            <a:r>
              <a:rPr lang="en-US" dirty="0" err="1"/>
              <a:t>TmpStack</a:t>
            </a:r>
            <a:r>
              <a:rPr lang="en-US" dirty="0"/>
              <a:t>) &gt; a DO</a:t>
            </a:r>
          </a:p>
          <a:p>
            <a:pPr marL="0" indent="0">
              <a:buNone/>
            </a:pPr>
            <a:r>
              <a:rPr lang="en-US" dirty="0"/>
              <a:t>				C = Pop(</a:t>
            </a:r>
            <a:r>
              <a:rPr lang="en-US" dirty="0" err="1"/>
              <a:t>TmpStack</a:t>
            </a:r>
            <a:r>
              <a:rPr lang="en-US" dirty="0"/>
              <a:t>)</a:t>
            </a:r>
          </a:p>
          <a:p>
            <a:pPr marL="0" indent="0">
              <a:buNone/>
            </a:pPr>
            <a:r>
              <a:rPr lang="en-US" dirty="0"/>
              <a:t>				Push(Input, C) </a:t>
            </a:r>
          </a:p>
          <a:p>
            <a:pPr marL="0" indent="0">
              <a:buNone/>
            </a:pPr>
            <a:r>
              <a:rPr lang="en-US" dirty="0"/>
              <a:t>			Push(</a:t>
            </a:r>
            <a:r>
              <a:rPr lang="en-US" dirty="0" err="1"/>
              <a:t>TmpStack</a:t>
            </a:r>
            <a:r>
              <a:rPr lang="en-US" dirty="0"/>
              <a:t>, a)</a:t>
            </a:r>
          </a:p>
          <a:p>
            <a:pPr marL="0" indent="0">
              <a:buNone/>
            </a:pPr>
            <a:r>
              <a:rPr lang="en-US" dirty="0"/>
              <a:t>		RETURN </a:t>
            </a:r>
            <a:r>
              <a:rPr lang="en-US" dirty="0" err="1"/>
              <a:t>TmpStack</a:t>
            </a:r>
            <a:endParaRPr lang="en-IN" dirty="0"/>
          </a:p>
          <a:p>
            <a:pPr marL="0" indent="0">
              <a:buNone/>
            </a:pPr>
            <a:r>
              <a:rPr lang="en-US" b="1" dirty="0"/>
              <a:t>END;</a:t>
            </a:r>
            <a:endParaRPr lang="en-IN" dirty="0"/>
          </a:p>
          <a:p>
            <a:pPr marL="0" indent="0">
              <a:buNone/>
            </a:pPr>
            <a:endParaRPr lang="en-IN" dirty="0"/>
          </a:p>
          <a:p>
            <a:pPr marL="0" indent="0">
              <a:buNone/>
            </a:pPr>
            <a:endParaRPr lang="en-IN" dirty="0"/>
          </a:p>
          <a:p>
            <a:pPr marL="0" indent="0">
              <a:buNone/>
            </a:pPr>
            <a:endParaRPr lang="en-IN" dirty="0"/>
          </a:p>
          <a:p>
            <a:pPr eaLnBrk="1" hangingPunct="1">
              <a:spcBef>
                <a:spcPts val="100"/>
              </a:spcBef>
              <a:buFont typeface="Wingdings" panose="05000000000000000000" pitchFamily="2" charset="2"/>
              <a:buChar char="§"/>
            </a:pPr>
            <a:endParaRPr lang="en-US" altLang="en-US" sz="1600" b="1" dirty="0"/>
          </a:p>
        </p:txBody>
      </p:sp>
      <p:sp>
        <p:nvSpPr>
          <p:cNvPr id="2" name="Title 1"/>
          <p:cNvSpPr>
            <a:spLocks noGrp="1"/>
          </p:cNvSpPr>
          <p:nvPr>
            <p:ph type="title"/>
          </p:nvPr>
        </p:nvSpPr>
        <p:spPr>
          <a:effectLst/>
        </p:spPr>
        <p:txBody>
          <a:bodyPr/>
          <a:lstStyle/>
          <a:p>
            <a:pPr marL="0" indent="0">
              <a:buNone/>
            </a:pPr>
            <a:r>
              <a:rPr lang="en-US" dirty="0"/>
              <a:t>ALGORTHM </a:t>
            </a:r>
            <a:r>
              <a:rPr lang="en-US" dirty="0" err="1"/>
              <a:t>SortingUsingStack</a:t>
            </a:r>
            <a:r>
              <a:rPr lang="en-US" dirty="0"/>
              <a:t>(STACK Input)</a:t>
            </a:r>
            <a:endParaRPr lang="en-IN" dirty="0"/>
          </a:p>
        </p:txBody>
      </p:sp>
    </p:spTree>
    <p:extLst>
      <p:ext uri="{BB962C8B-B14F-4D97-AF65-F5344CB8AC3E}">
        <p14:creationId xmlns:p14="http://schemas.microsoft.com/office/powerpoint/2010/main" val="4134803837"/>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85</a:t>
            </a:fld>
            <a:endParaRPr lang="en-US" altLang="en-US" sz="1200">
              <a:solidFill>
                <a:schemeClr val="bg1"/>
              </a:solidFill>
            </a:endParaRPr>
          </a:p>
        </p:txBody>
      </p:sp>
      <p:sp>
        <p:nvSpPr>
          <p:cNvPr id="22532" name="Content Placeholder 2"/>
          <p:cNvSpPr>
            <a:spLocks noGrp="1"/>
          </p:cNvSpPr>
          <p:nvPr>
            <p:ph idx="1"/>
          </p:nvPr>
        </p:nvSpPr>
        <p:spPr>
          <a:xfrm>
            <a:off x="1473200" y="1282700"/>
            <a:ext cx="8915400" cy="4881563"/>
          </a:xfrm>
        </p:spPr>
        <p:txBody>
          <a:bodyPr/>
          <a:lstStyle/>
          <a:p>
            <a:pPr marL="0" indent="0" eaLnBrk="1" hangingPunct="1">
              <a:spcBef>
                <a:spcPts val="100"/>
              </a:spcBef>
              <a:buNone/>
            </a:pPr>
            <a:r>
              <a:rPr lang="en-US" dirty="0"/>
              <a:t>	There are N symbols on the stack and stack is already reverse sorted, The effort required will be 1+2+3+…+N i.e. N(N+1)/2 i.e. </a:t>
            </a:r>
            <a:r>
              <a:rPr lang="en-US" b="1" dirty="0"/>
              <a:t>O(N</a:t>
            </a:r>
            <a:r>
              <a:rPr lang="en-US" b="1" baseline="30000" dirty="0"/>
              <a:t>2</a:t>
            </a:r>
            <a:r>
              <a:rPr lang="en-US" b="1" dirty="0"/>
              <a:t>). </a:t>
            </a:r>
            <a:r>
              <a:rPr lang="en-US" dirty="0"/>
              <a:t>This is the worst case. </a:t>
            </a:r>
          </a:p>
          <a:p>
            <a:pPr marL="0" indent="0" eaLnBrk="1" hangingPunct="1">
              <a:spcBef>
                <a:spcPts val="100"/>
              </a:spcBef>
              <a:buNone/>
            </a:pPr>
            <a:endParaRPr lang="en-US" dirty="0"/>
          </a:p>
          <a:p>
            <a:pPr marL="0" indent="0" eaLnBrk="1" hangingPunct="1">
              <a:spcBef>
                <a:spcPts val="100"/>
              </a:spcBef>
              <a:buNone/>
            </a:pPr>
            <a:r>
              <a:rPr lang="en-US" dirty="0"/>
              <a:t>	The best case appears when the input stack is reverse sorted. In this case the effort required will be in the order of N i.e. </a:t>
            </a:r>
            <a:r>
              <a:rPr lang="en-US" b="1" dirty="0"/>
              <a:t>Ω(N). </a:t>
            </a:r>
            <a:endParaRPr lang="en-IN" b="1" dirty="0"/>
          </a:p>
          <a:p>
            <a:pPr eaLnBrk="1" hangingPunct="1">
              <a:spcBef>
                <a:spcPts val="100"/>
              </a:spcBef>
              <a:buFont typeface="Wingdings" panose="05000000000000000000" pitchFamily="2" charset="2"/>
              <a:buChar char="§"/>
            </a:pPr>
            <a:endParaRPr lang="en-US" altLang="en-US" sz="1600" b="1" dirty="0"/>
          </a:p>
        </p:txBody>
      </p:sp>
      <p:sp>
        <p:nvSpPr>
          <p:cNvPr id="6" name="Title 1"/>
          <p:cNvSpPr>
            <a:spLocks noGrp="1"/>
          </p:cNvSpPr>
          <p:nvPr>
            <p:ph type="title"/>
          </p:nvPr>
        </p:nvSpPr>
        <p:spPr>
          <a:xfrm>
            <a:off x="406400" y="12700"/>
            <a:ext cx="9940925" cy="973138"/>
          </a:xfrm>
          <a:effectLst/>
        </p:spPr>
        <p:txBody>
          <a:bodyPr/>
          <a:lstStyle/>
          <a:p>
            <a:r>
              <a:rPr lang="en-US" altLang="en-US" dirty="0"/>
              <a:t>Time Complexity: O(N</a:t>
            </a:r>
            <a:r>
              <a:rPr lang="en-US" altLang="en-US" baseline="30000" dirty="0"/>
              <a:t>2</a:t>
            </a:r>
            <a:r>
              <a:rPr lang="en-US" altLang="en-US" dirty="0"/>
              <a:t>)</a:t>
            </a:r>
            <a:endParaRPr lang="en-US" dirty="0">
              <a:solidFill>
                <a:schemeClr val="accent6">
                  <a:lumMod val="75000"/>
                </a:schemeClr>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86</a:t>
            </a:fld>
            <a:endParaRPr lang="en-US" altLang="en-US" sz="1200">
              <a:solidFill>
                <a:schemeClr val="bg1"/>
              </a:solidFill>
            </a:endParaRPr>
          </a:p>
        </p:txBody>
      </p:sp>
      <p:sp>
        <p:nvSpPr>
          <p:cNvPr id="22532" name="Content Placeholder 2"/>
          <p:cNvSpPr>
            <a:spLocks noGrp="1"/>
          </p:cNvSpPr>
          <p:nvPr>
            <p:ph idx="1"/>
          </p:nvPr>
        </p:nvSpPr>
        <p:spPr>
          <a:xfrm>
            <a:off x="1473200" y="1282700"/>
            <a:ext cx="8915400" cy="4881563"/>
          </a:xfrm>
        </p:spPr>
        <p:txBody>
          <a:bodyPr/>
          <a:lstStyle/>
          <a:p>
            <a:pPr marL="0" indent="0">
              <a:buNone/>
            </a:pPr>
            <a:r>
              <a:rPr lang="en-US" dirty="0"/>
              <a:t>	A stack of size N is required in this case plus some variables that amounts to constant space. Total space required hence is in the order of N. </a:t>
            </a:r>
            <a:endParaRPr lang="en-IN" dirty="0"/>
          </a:p>
          <a:p>
            <a:pPr eaLnBrk="1" hangingPunct="1">
              <a:spcBef>
                <a:spcPts val="100"/>
              </a:spcBef>
              <a:buFont typeface="Wingdings" panose="05000000000000000000" pitchFamily="2" charset="2"/>
              <a:buChar char="§"/>
            </a:pPr>
            <a:endParaRPr lang="en-US" altLang="en-US" sz="1600" b="1" dirty="0"/>
          </a:p>
        </p:txBody>
      </p:sp>
      <p:sp>
        <p:nvSpPr>
          <p:cNvPr id="6" name="Title 1"/>
          <p:cNvSpPr>
            <a:spLocks noGrp="1"/>
          </p:cNvSpPr>
          <p:nvPr>
            <p:ph type="title"/>
          </p:nvPr>
        </p:nvSpPr>
        <p:spPr>
          <a:xfrm>
            <a:off x="406400" y="12700"/>
            <a:ext cx="9940925" cy="973138"/>
          </a:xfrm>
          <a:effectLst/>
        </p:spPr>
        <p:txBody>
          <a:bodyPr/>
          <a:lstStyle/>
          <a:p>
            <a:r>
              <a:rPr lang="en-US" altLang="en-US" dirty="0"/>
              <a:t>Space Complexity: ϴ(N)</a:t>
            </a:r>
            <a:endParaRPr lang="en-US" dirty="0">
              <a:solidFill>
                <a:schemeClr val="accent6">
                  <a:lumMod val="75000"/>
                </a:schemeClr>
              </a:solidFill>
            </a:endParaRPr>
          </a:p>
        </p:txBody>
      </p:sp>
    </p:spTree>
    <p:extLst>
      <p:ext uri="{BB962C8B-B14F-4D97-AF65-F5344CB8AC3E}">
        <p14:creationId xmlns:p14="http://schemas.microsoft.com/office/powerpoint/2010/main" val="22435736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6" name="Rectangle 2"/>
          <p:cNvSpPr>
            <a:spLocks noGrp="1" noChangeArrowheads="1"/>
          </p:cNvSpPr>
          <p:nvPr>
            <p:ph type="ctrTitle"/>
          </p:nvPr>
        </p:nvSpPr>
        <p:spPr>
          <a:xfrm>
            <a:off x="1676400" y="1143000"/>
            <a:ext cx="8420100" cy="2590800"/>
          </a:xfrm>
          <a:effectLst/>
        </p:spPr>
        <p:txBody>
          <a:bodyPr/>
          <a:lstStyle/>
          <a:p>
            <a:pPr eaLnBrk="1" hangingPunct="1">
              <a:defRPr/>
            </a:pPr>
            <a:r>
              <a:rPr lang="en-US" altLang="en-US" dirty="0"/>
              <a:t>Finding minimum from the stack</a:t>
            </a:r>
            <a:endParaRPr lang="en-US" sz="3600" dirty="0">
              <a:solidFill>
                <a:schemeClr val="accent6">
                  <a:lumMod val="75000"/>
                </a:schemeClr>
              </a:solidFill>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88</a:t>
            </a:fld>
            <a:endParaRPr lang="en-US" altLang="en-US" sz="1200">
              <a:solidFill>
                <a:schemeClr val="bg1"/>
              </a:solidFill>
            </a:endParaRPr>
          </a:p>
        </p:txBody>
      </p:sp>
      <p:sp>
        <p:nvSpPr>
          <p:cNvPr id="18436" name="Content Placeholder 2"/>
          <p:cNvSpPr>
            <a:spLocks noGrp="1"/>
          </p:cNvSpPr>
          <p:nvPr>
            <p:ph idx="1"/>
          </p:nvPr>
        </p:nvSpPr>
        <p:spPr>
          <a:xfrm>
            <a:off x="611998" y="1082277"/>
            <a:ext cx="5179202" cy="4881563"/>
          </a:xfrm>
        </p:spPr>
        <p:txBody>
          <a:bodyPr/>
          <a:lstStyle/>
          <a:p>
            <a:pPr marL="0" indent="0" eaLnBrk="1" hangingPunct="1">
              <a:spcBef>
                <a:spcPts val="100"/>
              </a:spcBef>
              <a:buNone/>
            </a:pPr>
            <a:r>
              <a:rPr lang="en-US" dirty="0"/>
              <a:t>Apart from the usual primitive operations on the stack, we may be interested in finding additional information, e.g. Minimum or Maximum among all the elements.</a:t>
            </a:r>
          </a:p>
          <a:p>
            <a:pPr marL="0" indent="0" eaLnBrk="1" hangingPunct="1">
              <a:spcBef>
                <a:spcPts val="100"/>
              </a:spcBef>
              <a:buNone/>
            </a:pPr>
            <a:endParaRPr lang="en-US" dirty="0"/>
          </a:p>
          <a:p>
            <a:pPr marL="0" indent="0" eaLnBrk="1" hangingPunct="1">
              <a:spcBef>
                <a:spcPts val="100"/>
              </a:spcBef>
              <a:buNone/>
            </a:pPr>
            <a:r>
              <a:rPr lang="en-US" dirty="0"/>
              <a:t> The same requires the traversal i.e. O(N) time with the traditional ways. </a:t>
            </a:r>
          </a:p>
          <a:p>
            <a:pPr marL="0" indent="0" eaLnBrk="1" hangingPunct="1">
              <a:spcBef>
                <a:spcPts val="100"/>
              </a:spcBef>
              <a:buNone/>
            </a:pPr>
            <a:endParaRPr lang="en-US" dirty="0"/>
          </a:p>
          <a:p>
            <a:pPr marL="0" indent="0" eaLnBrk="1" hangingPunct="1">
              <a:spcBef>
                <a:spcPts val="100"/>
              </a:spcBef>
              <a:buNone/>
            </a:pPr>
            <a:r>
              <a:rPr lang="en-US" dirty="0"/>
              <a:t>So let us redefine the primitive operations such that finding minimum elements too requires O(1) time and space.</a:t>
            </a:r>
            <a:endParaRPr lang="en-IN" dirty="0"/>
          </a:p>
          <a:p>
            <a:pPr eaLnBrk="1" hangingPunct="1">
              <a:spcBef>
                <a:spcPts val="100"/>
              </a:spcBef>
              <a:buFont typeface="Wingdings" panose="05000000000000000000" pitchFamily="2" charset="2"/>
              <a:buChar char="§"/>
            </a:pPr>
            <a:endParaRPr lang="en-US" altLang="en-US" sz="1600" b="1" dirty="0"/>
          </a:p>
        </p:txBody>
      </p:sp>
      <p:sp>
        <p:nvSpPr>
          <p:cNvPr id="2" name="Title 1"/>
          <p:cNvSpPr>
            <a:spLocks noGrp="1"/>
          </p:cNvSpPr>
          <p:nvPr>
            <p:ph type="title"/>
          </p:nvPr>
        </p:nvSpPr>
        <p:spPr>
          <a:effectLst/>
        </p:spPr>
        <p:txBody>
          <a:bodyPr/>
          <a:lstStyle/>
          <a:p>
            <a:r>
              <a:rPr lang="en-US" altLang="en-US" dirty="0"/>
              <a:t>Finding minimum from the stack</a:t>
            </a:r>
            <a:endParaRPr lang="en-US" dirty="0">
              <a:solidFill>
                <a:schemeClr val="accent6">
                  <a:lumMod val="75000"/>
                </a:schemeClr>
              </a:solidFill>
            </a:endParaRPr>
          </a:p>
        </p:txBody>
      </p:sp>
      <p:pic>
        <p:nvPicPr>
          <p:cNvPr id="5" name="Picture 4">
            <a:extLst>
              <a:ext uri="{FF2B5EF4-FFF2-40B4-BE49-F238E27FC236}">
                <a16:creationId xmlns:a16="http://schemas.microsoft.com/office/drawing/2014/main" id="{519E2EBD-74DB-468D-B93C-07EFFDD7DF00}"/>
              </a:ext>
            </a:extLst>
          </p:cNvPr>
          <p:cNvPicPr/>
          <p:nvPr/>
        </p:nvPicPr>
        <p:blipFill>
          <a:blip r:embed="rId3"/>
          <a:stretch>
            <a:fillRect/>
          </a:stretch>
        </p:blipFill>
        <p:spPr>
          <a:xfrm>
            <a:off x="6324600" y="1716881"/>
            <a:ext cx="5281295" cy="37338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89</a:t>
            </a:fld>
            <a:endParaRPr lang="en-US" altLang="en-US" sz="1200">
              <a:solidFill>
                <a:schemeClr val="bg1"/>
              </a:solidFill>
            </a:endParaRPr>
          </a:p>
        </p:txBody>
      </p:sp>
      <p:sp>
        <p:nvSpPr>
          <p:cNvPr id="18436" name="Content Placeholder 2"/>
          <p:cNvSpPr>
            <a:spLocks noGrp="1"/>
          </p:cNvSpPr>
          <p:nvPr>
            <p:ph idx="1"/>
          </p:nvPr>
        </p:nvSpPr>
        <p:spPr>
          <a:xfrm>
            <a:off x="433137" y="1066800"/>
            <a:ext cx="11530263" cy="5097463"/>
          </a:xfrm>
        </p:spPr>
        <p:txBody>
          <a:bodyPr/>
          <a:lstStyle/>
          <a:p>
            <a:pPr marL="457200" lvl="0" indent="-457200">
              <a:buFont typeface="+mj-lt"/>
              <a:buAutoNum type="arabicPeriod"/>
            </a:pPr>
            <a:r>
              <a:rPr lang="en-US" dirty="0"/>
              <a:t>Take a Temporary empty stack.</a:t>
            </a:r>
            <a:endParaRPr lang="en-IN" dirty="0"/>
          </a:p>
          <a:p>
            <a:pPr marL="457200" lvl="0" indent="-457200">
              <a:buFont typeface="+mj-lt"/>
              <a:buAutoNum type="arabicPeriod"/>
            </a:pPr>
            <a:r>
              <a:rPr lang="en-US" dirty="0"/>
              <a:t>Set the top element as Minimum.</a:t>
            </a:r>
            <a:endParaRPr lang="en-IN" dirty="0"/>
          </a:p>
          <a:p>
            <a:pPr marL="457200" lvl="0" indent="-457200">
              <a:buFont typeface="+mj-lt"/>
              <a:buAutoNum type="arabicPeriod"/>
            </a:pPr>
            <a:r>
              <a:rPr lang="en-US" dirty="0"/>
              <a:t>Pop element from the original stack while making the comparison with minimum element (update the Minimum element in case the current element is smaller than minimum).</a:t>
            </a:r>
            <a:endParaRPr lang="en-IN" dirty="0"/>
          </a:p>
          <a:p>
            <a:pPr marL="457200" lvl="0" indent="-457200">
              <a:buFont typeface="+mj-lt"/>
              <a:buAutoNum type="arabicPeriod"/>
            </a:pPr>
            <a:r>
              <a:rPr lang="en-US" dirty="0"/>
              <a:t>Push the element in the Temporary stack.</a:t>
            </a:r>
            <a:endParaRPr lang="en-IN" dirty="0"/>
          </a:p>
          <a:p>
            <a:pPr marL="457200" lvl="0" indent="-457200">
              <a:buFont typeface="+mj-lt"/>
              <a:buAutoNum type="arabicPeriod"/>
            </a:pPr>
            <a:r>
              <a:rPr lang="en-US" dirty="0"/>
              <a:t>Repeat 3,4 until original stack is empty.</a:t>
            </a:r>
            <a:endParaRPr lang="en-IN" dirty="0"/>
          </a:p>
          <a:p>
            <a:pPr marL="457200" lvl="0" indent="-457200">
              <a:buFont typeface="+mj-lt"/>
              <a:buAutoNum type="arabicPeriod"/>
            </a:pPr>
            <a:r>
              <a:rPr lang="en-US" dirty="0"/>
              <a:t>Pop element from the Temporary stack.</a:t>
            </a:r>
            <a:endParaRPr lang="en-IN" dirty="0"/>
          </a:p>
          <a:p>
            <a:pPr marL="457200" lvl="0" indent="-457200">
              <a:buFont typeface="+mj-lt"/>
              <a:buAutoNum type="arabicPeriod"/>
            </a:pPr>
            <a:r>
              <a:rPr lang="en-US" dirty="0"/>
              <a:t>Push the element in the Original stack.</a:t>
            </a:r>
            <a:endParaRPr lang="en-IN" dirty="0"/>
          </a:p>
          <a:p>
            <a:pPr marL="457200" lvl="0" indent="-457200">
              <a:buFont typeface="+mj-lt"/>
              <a:buAutoNum type="arabicPeriod"/>
            </a:pPr>
            <a:r>
              <a:rPr lang="en-US" dirty="0"/>
              <a:t>Repeat 5, 6 until the Temporary stack is empty.</a:t>
            </a:r>
            <a:endParaRPr lang="en-IN" dirty="0"/>
          </a:p>
          <a:p>
            <a:pPr marL="457200" lvl="0" indent="-457200">
              <a:buFont typeface="+mj-lt"/>
              <a:buAutoNum type="arabicPeriod"/>
            </a:pPr>
            <a:r>
              <a:rPr lang="en-US" dirty="0"/>
              <a:t>Return the Minimum Element.</a:t>
            </a:r>
            <a:endParaRPr lang="en-IN" dirty="0"/>
          </a:p>
          <a:p>
            <a:pPr marL="0" indent="0">
              <a:buNone/>
            </a:pPr>
            <a:endParaRPr lang="en-IN" dirty="0"/>
          </a:p>
          <a:p>
            <a:pPr marL="0" indent="0">
              <a:buNone/>
            </a:pPr>
            <a:endParaRPr lang="en-IN" dirty="0"/>
          </a:p>
          <a:p>
            <a:pPr marL="0" indent="0">
              <a:buNone/>
            </a:pPr>
            <a:endParaRPr lang="en-IN" dirty="0"/>
          </a:p>
          <a:p>
            <a:pPr eaLnBrk="1" hangingPunct="1">
              <a:spcBef>
                <a:spcPts val="100"/>
              </a:spcBef>
              <a:buFont typeface="Wingdings" panose="05000000000000000000" pitchFamily="2" charset="2"/>
              <a:buChar char="§"/>
            </a:pPr>
            <a:endParaRPr lang="en-US" altLang="en-US" sz="1600" b="1" dirty="0"/>
          </a:p>
        </p:txBody>
      </p:sp>
      <p:sp>
        <p:nvSpPr>
          <p:cNvPr id="2" name="Title 1"/>
          <p:cNvSpPr>
            <a:spLocks noGrp="1"/>
          </p:cNvSpPr>
          <p:nvPr>
            <p:ph type="title"/>
          </p:nvPr>
        </p:nvSpPr>
        <p:spPr>
          <a:effectLst/>
        </p:spPr>
        <p:txBody>
          <a:bodyPr/>
          <a:lstStyle/>
          <a:p>
            <a:r>
              <a:rPr lang="en-US" altLang="en-US" dirty="0"/>
              <a:t>Method 1: Temporary Stack</a:t>
            </a:r>
            <a:endParaRPr lang="en-IN" altLang="en-US" dirty="0"/>
          </a:p>
        </p:txBody>
      </p:sp>
    </p:spTree>
    <p:extLst>
      <p:ext uri="{BB962C8B-B14F-4D97-AF65-F5344CB8AC3E}">
        <p14:creationId xmlns:p14="http://schemas.microsoft.com/office/powerpoint/2010/main" val="1656350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284-66D0-4636-AB1B-F9074E113509}"/>
              </a:ext>
            </a:extLst>
          </p:cNvPr>
          <p:cNvSpPr>
            <a:spLocks noGrp="1"/>
          </p:cNvSpPr>
          <p:nvPr>
            <p:ph type="title"/>
          </p:nvPr>
        </p:nvSpPr>
        <p:spPr/>
        <p:txBody>
          <a:bodyPr/>
          <a:lstStyle/>
          <a:p>
            <a:r>
              <a:rPr lang="en-US" altLang="en-US" dirty="0">
                <a:solidFill>
                  <a:schemeClr val="accent6">
                    <a:lumMod val="75000"/>
                  </a:schemeClr>
                </a:solidFill>
              </a:rPr>
              <a:t>Stack Initialization</a:t>
            </a:r>
            <a:endParaRPr lang="en-IN" dirty="0"/>
          </a:p>
        </p:txBody>
      </p:sp>
      <p:sp>
        <p:nvSpPr>
          <p:cNvPr id="3" name="Content Placeholder 2">
            <a:extLst>
              <a:ext uri="{FF2B5EF4-FFF2-40B4-BE49-F238E27FC236}">
                <a16:creationId xmlns:a16="http://schemas.microsoft.com/office/drawing/2014/main" id="{389B1842-D519-4849-8F2D-A842BDC9F62A}"/>
              </a:ext>
            </a:extLst>
          </p:cNvPr>
          <p:cNvSpPr>
            <a:spLocks noGrp="1"/>
          </p:cNvSpPr>
          <p:nvPr>
            <p:ph idx="1"/>
          </p:nvPr>
        </p:nvSpPr>
        <p:spPr/>
        <p:txBody>
          <a:bodyPr/>
          <a:lstStyle/>
          <a:p>
            <a:pPr>
              <a:lnSpc>
                <a:spcPct val="115000"/>
              </a:lnSpc>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ALGORITHM </a:t>
            </a:r>
            <a:r>
              <a:rPr lang="en-US" sz="1800" b="1" dirty="0" err="1">
                <a:effectLst/>
                <a:latin typeface="Calibri" panose="020F0502020204030204" pitchFamily="34" charset="0"/>
                <a:ea typeface="Times New Roman" panose="02020603050405020304" pitchFamily="18" charset="0"/>
                <a:cs typeface="Calibri" panose="020F0502020204030204" pitchFamily="34" charset="0"/>
              </a:rPr>
              <a:t>InitializeStack</a:t>
            </a:r>
            <a:r>
              <a:rPr lang="en-US" sz="1800" b="1" dirty="0">
                <a:effectLst/>
                <a:latin typeface="Calibri" panose="020F0502020204030204" pitchFamily="34" charset="0"/>
                <a:ea typeface="Times New Roman" panose="02020603050405020304" pitchFamily="18" charset="0"/>
                <a:cs typeface="Calibri" panose="020F0502020204030204" pitchFamily="34" charset="0"/>
              </a:rPr>
              <a:t>(S)</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	Input:</a:t>
            </a:r>
            <a:r>
              <a:rPr lang="en-US" sz="1800" dirty="0">
                <a:effectLst/>
                <a:latin typeface="Calibri" panose="020F0502020204030204" pitchFamily="34" charset="0"/>
                <a:ea typeface="Times New Roman" panose="02020603050405020304" pitchFamily="18" charset="0"/>
                <a:cs typeface="Calibri" panose="020F0502020204030204" pitchFamily="34" charset="0"/>
              </a:rPr>
              <a:t> Stack 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b="1" dirty="0">
                <a:effectLst/>
                <a:latin typeface="Calibri" panose="020F0502020204030204" pitchFamily="34" charset="0"/>
                <a:ea typeface="Times New Roman" panose="02020603050405020304" pitchFamily="18" charset="0"/>
              </a:rPr>
              <a:t>	Output: </a:t>
            </a:r>
            <a:r>
              <a:rPr lang="en-US" sz="1800" dirty="0">
                <a:effectLst/>
                <a:latin typeface="Calibri" panose="020F0502020204030204" pitchFamily="34" charset="0"/>
                <a:ea typeface="Times New Roman" panose="02020603050405020304" pitchFamily="18" charset="0"/>
              </a:rPr>
              <a:t>None</a:t>
            </a:r>
          </a:p>
          <a:p>
            <a:pPr marL="0" indent="0">
              <a:buNone/>
            </a:pPr>
            <a:endParaRPr lang="en-US" sz="1800" dirty="0">
              <a:latin typeface="Calibri" panose="020F0502020204030204" pitchFamily="34" charset="0"/>
              <a:ea typeface="Times New Roman" panose="02020603050405020304" pitchFamily="18" charset="0"/>
            </a:endParaRPr>
          </a:p>
          <a:p>
            <a:pPr marL="0" indent="0">
              <a:buNone/>
            </a:pPr>
            <a:r>
              <a:rPr lang="en-US" sz="1800" b="1" dirty="0">
                <a:effectLst/>
                <a:latin typeface="Calibri" panose="020F0502020204030204" pitchFamily="34" charset="0"/>
                <a:ea typeface="Times New Roman" panose="02020603050405020304" pitchFamily="18" charset="0"/>
              </a:rPr>
              <a:t>BEGIN:</a:t>
            </a:r>
          </a:p>
          <a:p>
            <a:pPr marL="0" indent="0">
              <a:buNone/>
            </a:pPr>
            <a:r>
              <a:rPr lang="en-US" sz="1800" dirty="0">
                <a:effectLst/>
                <a:latin typeface="Calibri" panose="020F0502020204030204" pitchFamily="34" charset="0"/>
                <a:ea typeface="Times New Roman" panose="02020603050405020304" pitchFamily="18" charset="0"/>
              </a:rPr>
              <a:t>	</a:t>
            </a:r>
            <a:r>
              <a:rPr lang="en-US" sz="1800" dirty="0" err="1">
                <a:effectLst/>
                <a:latin typeface="Calibri" panose="020F0502020204030204" pitchFamily="34" charset="0"/>
                <a:ea typeface="Times New Roman" panose="02020603050405020304" pitchFamily="18" charset="0"/>
              </a:rPr>
              <a:t>S.Top</a:t>
            </a:r>
            <a:r>
              <a:rPr lang="en-US" sz="1800" dirty="0">
                <a:effectLst/>
                <a:latin typeface="Calibri" panose="020F0502020204030204" pitchFamily="34" charset="0"/>
                <a:ea typeface="Times New Roman" panose="02020603050405020304" pitchFamily="18" charset="0"/>
              </a:rPr>
              <a:t> = – 1</a:t>
            </a:r>
            <a:r>
              <a:rPr lang="en-US" sz="1800" b="1" dirty="0">
                <a:effectLst/>
                <a:latin typeface="Calibri" panose="020F0502020204030204" pitchFamily="34" charset="0"/>
                <a:ea typeface="Times New Roman" panose="02020603050405020304" pitchFamily="18" charset="0"/>
              </a:rPr>
              <a:t> </a:t>
            </a:r>
            <a:endParaRPr lang="en-US" sz="1800" b="1" dirty="0">
              <a:latin typeface="Calibri" panose="020F0502020204030204" pitchFamily="34" charset="0"/>
              <a:ea typeface="Times New Roman" panose="02020603050405020304" pitchFamily="18" charset="0"/>
            </a:endParaRPr>
          </a:p>
          <a:p>
            <a:pPr marL="0" indent="0">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END;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dirty="0">
              <a:effectLst/>
              <a:latin typeface="Calibri" panose="020F0502020204030204" pitchFamily="34" charset="0"/>
              <a:ea typeface="Times New Roman" panose="02020603050405020304" pitchFamily="18" charset="0"/>
            </a:endParaRPr>
          </a:p>
          <a:p>
            <a:endParaRPr lang="en-US" sz="1800" dirty="0">
              <a:latin typeface="Calibri" panose="020F0502020204030204" pitchFamily="34" charset="0"/>
            </a:endParaRPr>
          </a:p>
          <a:p>
            <a:pPr algn="just">
              <a:lnSpc>
                <a:spcPct val="115000"/>
              </a:lnSpc>
            </a:pPr>
            <a:endParaRPr lang="en-US" sz="1800" b="1" dirty="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15000"/>
              </a:lnSpc>
            </a:pPr>
            <a:r>
              <a:rPr lang="en-US" sz="1800" b="1" dirty="0">
                <a:effectLst/>
                <a:latin typeface="Calibri" panose="020F0502020204030204" pitchFamily="34" charset="0"/>
                <a:ea typeface="Times New Roman" panose="02020603050405020304" pitchFamily="18" charset="0"/>
                <a:cs typeface="Calibri" panose="020F0502020204030204" pitchFamily="34" charset="0"/>
              </a:rPr>
              <a:t>Time Complexity:</a:t>
            </a:r>
            <a:r>
              <a:rPr lang="en-US" sz="1800" dirty="0">
                <a:effectLst/>
                <a:latin typeface="Calibri" panose="020F0502020204030204" pitchFamily="34" charset="0"/>
                <a:ea typeface="Times New Roman" panose="02020603050405020304" pitchFamily="18" charset="0"/>
                <a:cs typeface="Calibri" panose="020F0502020204030204" pitchFamily="34" charset="0"/>
              </a:rPr>
              <a:t> Time Complexity of this Operation is Ɵ(1) as there is only one statement to execute.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cs typeface="Calibri" panose="020F0502020204030204" pitchFamily="34" charset="0"/>
              </a:rPr>
              <a:t>Space Complexity:</a:t>
            </a:r>
            <a:r>
              <a:rPr lang="en-US" sz="1800" dirty="0">
                <a:effectLst/>
                <a:latin typeface="Calibri" panose="020F0502020204030204" pitchFamily="34" charset="0"/>
                <a:ea typeface="Times New Roman" panose="02020603050405020304" pitchFamily="18" charset="0"/>
                <a:cs typeface="Calibri" panose="020F0502020204030204" pitchFamily="34" charset="0"/>
              </a:rPr>
              <a:t> Since there is no auxiliary space used in the algorithm, the space function is 0 (constant) i.e., the Space Complexity of this Operation is Ɵ (1).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85252A2-EFE9-4E65-A840-EF2F1800B38D}"/>
              </a:ext>
            </a:extLst>
          </p:cNvPr>
          <p:cNvSpPr>
            <a:spLocks noGrp="1"/>
          </p:cNvSpPr>
          <p:nvPr>
            <p:ph type="sldNum" sz="quarter" idx="10"/>
          </p:nvPr>
        </p:nvSpPr>
        <p:spPr/>
        <p:txBody>
          <a:bodyPr/>
          <a:lstStyle/>
          <a:p>
            <a:pPr>
              <a:defRPr/>
            </a:pPr>
            <a:fld id="{ABFF5F4A-8FC7-419E-B94C-CDDC8DE310AE}" type="slidenum">
              <a:rPr lang="en-US" altLang="en-US" smtClean="0"/>
              <a:pPr>
                <a:defRPr/>
              </a:pPr>
              <a:t>9</a:t>
            </a:fld>
            <a:endParaRPr lang="en-US" altLang="en-US"/>
          </a:p>
        </p:txBody>
      </p:sp>
      <p:sp>
        <p:nvSpPr>
          <p:cNvPr id="21" name="AutoShape 2">
            <a:extLst>
              <a:ext uri="{FF2B5EF4-FFF2-40B4-BE49-F238E27FC236}">
                <a16:creationId xmlns:a16="http://schemas.microsoft.com/office/drawing/2014/main" id="{29B58274-5487-429C-AEF6-78E10D5980B7}"/>
              </a:ext>
            </a:extLst>
          </p:cNvPr>
          <p:cNvSpPr/>
          <p:nvPr/>
        </p:nvSpPr>
        <p:spPr bwMode="auto">
          <a:xfrm>
            <a:off x="2567608" y="3030318"/>
            <a:ext cx="106680" cy="314960"/>
          </a:xfrm>
          <a:prstGeom prst="rightBrace">
            <a:avLst>
              <a:gd name="adj1" fmla="val 25000"/>
              <a:gd name="adj2" fmla="val 50000"/>
            </a:avLst>
          </a:prstGeom>
          <a:noFill/>
          <a:ln w="19050">
            <a:solidFill>
              <a:schemeClr val="accent1">
                <a:lumMod val="60000"/>
                <a:lumOff val="40000"/>
              </a:schemeClr>
            </a:solidFill>
            <a:prstDash val="solid"/>
            <a:round/>
            <a:headEnd/>
            <a:tailEnd/>
          </a:ln>
          <a:effectLst/>
          <a:extLst>
            <a:ext uri="{909E8E84-426E-40DD-AFC4-6F175D3DCCD1}">
              <a14:hiddenFill xmlns:a14="http://schemas.microsoft.com/office/drawing/2010/main">
                <a:solidFill>
                  <a:schemeClr val="accent5">
                    <a:lumMod val="100000"/>
                    <a:lumOff val="0"/>
                  </a:schemeClr>
                </a:solidFill>
              </a14:hiddenFill>
            </a:ext>
            <a:ext uri="{AF507438-7753-43E0-B8FC-AC1667EBCBE1}">
              <a14:hiddenEffects xmlns:a14="http://schemas.microsoft.com/office/drawing/2010/main">
                <a:effectLst>
                  <a:outerShdw dist="28398" dir="3806097" algn="ctr" rotWithShape="0">
                    <a:schemeClr val="accent5">
                      <a:lumMod val="50000"/>
                      <a:lumOff val="0"/>
                      <a:alpha val="50000"/>
                    </a:schemeClr>
                  </a:outerShdw>
                </a:effectLst>
              </a14:hiddenEffects>
            </a:ext>
          </a:extLst>
        </p:spPr>
        <p:txBody>
          <a:bodyPr rot="0" vert="horz" wrap="square" lIns="91440" tIns="45720" rIns="91440" bIns="45720" anchor="t" anchorCtr="0" upright="1"/>
          <a:lstStyle/>
          <a:p>
            <a:endParaRPr lang="en-IN"/>
          </a:p>
        </p:txBody>
      </p:sp>
      <p:sp>
        <p:nvSpPr>
          <p:cNvPr id="23" name="Text Box 5">
            <a:extLst>
              <a:ext uri="{FF2B5EF4-FFF2-40B4-BE49-F238E27FC236}">
                <a16:creationId xmlns:a16="http://schemas.microsoft.com/office/drawing/2014/main" id="{9332D209-43EF-47D2-B02D-68DD8FCE603F}"/>
              </a:ext>
            </a:extLst>
          </p:cNvPr>
          <p:cNvSpPr txBox="1">
            <a:spLocks noChangeArrowheads="1"/>
          </p:cNvSpPr>
          <p:nvPr/>
        </p:nvSpPr>
        <p:spPr bwMode="auto">
          <a:xfrm>
            <a:off x="3051486" y="3030318"/>
            <a:ext cx="1485900" cy="320040"/>
          </a:xfrm>
          <a:prstGeom prst="rect">
            <a:avLst/>
          </a:prstGeom>
          <a:solidFill>
            <a:schemeClr val="accent1">
              <a:lumMod val="75000"/>
              <a:lumOff val="0"/>
            </a:schemeClr>
          </a:solidFill>
          <a:ln w="9525">
            <a:solidFill>
              <a:srgbClr val="000000"/>
            </a:solidFill>
            <a:miter lim="800000"/>
            <a:headEnd/>
            <a:tailEnd/>
          </a:ln>
        </p:spPr>
        <p:txBody>
          <a:bodyPr rot="0" vert="horz" wrap="square" lIns="91440" tIns="45720" rIns="91440" bIns="45720" anchor="t" anchorCtr="0" upright="1"/>
          <a:lstStyle/>
          <a:p>
            <a:r>
              <a:rPr lang="en-US" sz="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Initializing Top at -1 </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A392AEB6-2951-46BE-8E19-8962843DC9A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735960" y="1430298"/>
            <a:ext cx="3672408" cy="253690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26" name="TextBox 25">
            <a:extLst>
              <a:ext uri="{FF2B5EF4-FFF2-40B4-BE49-F238E27FC236}">
                <a16:creationId xmlns:a16="http://schemas.microsoft.com/office/drawing/2014/main" id="{E8C91013-4A2A-4DD9-91F6-21C5716A4BDC}"/>
              </a:ext>
            </a:extLst>
          </p:cNvPr>
          <p:cNvSpPr txBox="1"/>
          <p:nvPr/>
        </p:nvSpPr>
        <p:spPr>
          <a:xfrm>
            <a:off x="6553200" y="4114800"/>
            <a:ext cx="6102350" cy="369332"/>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rPr>
              <a:t>Stack Initialization</a:t>
            </a:r>
            <a:endParaRPr lang="en-IN" dirty="0"/>
          </a:p>
        </p:txBody>
      </p:sp>
    </p:spTree>
    <p:extLst>
      <p:ext uri="{BB962C8B-B14F-4D97-AF65-F5344CB8AC3E}">
        <p14:creationId xmlns:p14="http://schemas.microsoft.com/office/powerpoint/2010/main" val="1817633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effectLst/>
        </p:spPr>
        <p:txBody>
          <a:bodyPr/>
          <a:lstStyle/>
          <a:p>
            <a:r>
              <a:rPr lang="en-US" altLang="en-US" dirty="0"/>
              <a:t> </a:t>
            </a:r>
            <a:br>
              <a:rPr lang="en-IN" altLang="en-US" dirty="0"/>
            </a:br>
            <a:r>
              <a:rPr lang="en-US" altLang="en-US" dirty="0"/>
              <a:t>ALGORITHM MinimumFromStack(Stack S)</a:t>
            </a:r>
            <a:endParaRPr lang="en-IN" altLang="en-US" dirty="0"/>
          </a:p>
        </p:txBody>
      </p:sp>
      <p:sp>
        <p:nvSpPr>
          <p:cNvPr id="22532" name="Content Placeholder 2"/>
          <p:cNvSpPr>
            <a:spLocks noGrp="1"/>
          </p:cNvSpPr>
          <p:nvPr>
            <p:ph sz="half" idx="1"/>
          </p:nvPr>
        </p:nvSpPr>
        <p:spPr>
          <a:xfrm>
            <a:off x="406404" y="1282706"/>
            <a:ext cx="5032371" cy="4881563"/>
          </a:xfrm>
        </p:spPr>
        <p:txBody>
          <a:bodyPr/>
          <a:lstStyle/>
          <a:p>
            <a:pPr marL="0" indent="0">
              <a:buNone/>
            </a:pPr>
            <a:r>
              <a:rPr lang="en-US" b="1" dirty="0"/>
              <a:t>Input:  </a:t>
            </a:r>
            <a:r>
              <a:rPr lang="en-US" dirty="0"/>
              <a:t>A Stack</a:t>
            </a:r>
            <a:endParaRPr lang="en-IN" dirty="0"/>
          </a:p>
          <a:p>
            <a:pPr marL="0" indent="0">
              <a:buNone/>
            </a:pPr>
            <a:r>
              <a:rPr lang="en-US" b="1" dirty="0"/>
              <a:t>Output: </a:t>
            </a:r>
            <a:r>
              <a:rPr lang="en-US" dirty="0"/>
              <a:t>Minimum Element</a:t>
            </a:r>
            <a:endParaRPr lang="en-IN" dirty="0"/>
          </a:p>
          <a:p>
            <a:pPr marL="0" indent="0">
              <a:buNone/>
            </a:pPr>
            <a:r>
              <a:rPr lang="en-US" b="1" dirty="0"/>
              <a:t>BEGIN: </a:t>
            </a:r>
            <a:endParaRPr lang="en-IN" dirty="0"/>
          </a:p>
          <a:p>
            <a:pPr marL="0" indent="0">
              <a:buNone/>
            </a:pPr>
            <a:r>
              <a:rPr lang="en-US" dirty="0"/>
              <a:t>Stack Temp</a:t>
            </a:r>
            <a:endParaRPr lang="en-IN" dirty="0"/>
          </a:p>
          <a:p>
            <a:pPr marL="0" indent="0">
              <a:buNone/>
            </a:pPr>
            <a:r>
              <a:rPr lang="en-US" dirty="0"/>
              <a:t>Initialize(Temp)</a:t>
            </a:r>
            <a:endParaRPr lang="en-IN" dirty="0"/>
          </a:p>
          <a:p>
            <a:pPr marL="0" indent="0">
              <a:buNone/>
            </a:pPr>
            <a:r>
              <a:rPr lang="en-US" dirty="0"/>
              <a:t>Min = </a:t>
            </a:r>
            <a:r>
              <a:rPr lang="en-US" dirty="0" err="1"/>
              <a:t>StackTop</a:t>
            </a:r>
            <a:r>
              <a:rPr lang="en-US" dirty="0"/>
              <a:t>(S)</a:t>
            </a:r>
            <a:endParaRPr lang="en-IN" dirty="0"/>
          </a:p>
          <a:p>
            <a:pPr marL="0" indent="0">
              <a:buNone/>
            </a:pPr>
            <a:r>
              <a:rPr lang="en-US" dirty="0"/>
              <a:t> </a:t>
            </a:r>
            <a:endParaRPr lang="en-IN" dirty="0"/>
          </a:p>
          <a:p>
            <a:pPr marL="0" indent="0">
              <a:buNone/>
            </a:pPr>
            <a:r>
              <a:rPr lang="en-US" dirty="0"/>
              <a:t>WHILE !Empty(S) DO</a:t>
            </a:r>
            <a:endParaRPr lang="en-IN" dirty="0"/>
          </a:p>
          <a:p>
            <a:pPr marL="0" indent="0">
              <a:buNone/>
            </a:pPr>
            <a:r>
              <a:rPr lang="en-US" dirty="0"/>
              <a:t>	X=Pop(S) </a:t>
            </a:r>
            <a:endParaRPr lang="en-IN" dirty="0"/>
          </a:p>
          <a:p>
            <a:pPr marL="0" indent="0">
              <a:buNone/>
            </a:pPr>
            <a:r>
              <a:rPr lang="en-US" dirty="0"/>
              <a:t>		</a:t>
            </a:r>
            <a:endParaRPr lang="en-US" altLang="en-US" sz="1600" b="1" dirty="0"/>
          </a:p>
        </p:txBody>
      </p:sp>
      <p:sp>
        <p:nvSpPr>
          <p:cNvPr id="4" name="Content Placeholder 3">
            <a:extLst>
              <a:ext uri="{FF2B5EF4-FFF2-40B4-BE49-F238E27FC236}">
                <a16:creationId xmlns:a16="http://schemas.microsoft.com/office/drawing/2014/main" id="{959F4540-0813-45C1-9E7F-0DA59221E295}"/>
              </a:ext>
            </a:extLst>
          </p:cNvPr>
          <p:cNvSpPr>
            <a:spLocks noGrp="1"/>
          </p:cNvSpPr>
          <p:nvPr>
            <p:ph sz="half" idx="2"/>
          </p:nvPr>
        </p:nvSpPr>
        <p:spPr>
          <a:xfrm>
            <a:off x="7162800" y="1282706"/>
            <a:ext cx="4216401" cy="4881563"/>
          </a:xfrm>
        </p:spPr>
        <p:txBody>
          <a:bodyPr/>
          <a:lstStyle/>
          <a:p>
            <a:pPr marL="0" indent="0">
              <a:buNone/>
            </a:pPr>
            <a:r>
              <a:rPr lang="en-US" dirty="0"/>
              <a:t>IF X&lt;Min THEN</a:t>
            </a:r>
            <a:endParaRPr lang="en-IN" dirty="0"/>
          </a:p>
          <a:p>
            <a:pPr marL="0" indent="0">
              <a:buNone/>
            </a:pPr>
            <a:r>
              <a:rPr lang="en-US" dirty="0"/>
              <a:t>		Min = X</a:t>
            </a:r>
            <a:endParaRPr lang="en-IN" dirty="0"/>
          </a:p>
          <a:p>
            <a:pPr marL="0" indent="0">
              <a:buNone/>
            </a:pPr>
            <a:r>
              <a:rPr lang="en-US" dirty="0"/>
              <a:t>Push(</a:t>
            </a:r>
            <a:r>
              <a:rPr lang="en-US" dirty="0" err="1"/>
              <a:t>Tmp</a:t>
            </a:r>
            <a:r>
              <a:rPr lang="en-US" dirty="0"/>
              <a:t>, X)</a:t>
            </a:r>
            <a:endParaRPr lang="en-IN" dirty="0"/>
          </a:p>
          <a:p>
            <a:pPr marL="0" indent="0">
              <a:buNone/>
            </a:pPr>
            <a:r>
              <a:rPr lang="en-US" dirty="0"/>
              <a:t>WHILE !Empty(</a:t>
            </a:r>
            <a:r>
              <a:rPr lang="en-US" dirty="0" err="1"/>
              <a:t>Tmp</a:t>
            </a:r>
            <a:r>
              <a:rPr lang="en-US" dirty="0"/>
              <a:t>) DO</a:t>
            </a:r>
            <a:endParaRPr lang="en-IN" dirty="0"/>
          </a:p>
          <a:p>
            <a:pPr marL="0" indent="0">
              <a:buNone/>
            </a:pPr>
            <a:r>
              <a:rPr lang="en-US" dirty="0"/>
              <a:t>	X=Pop(</a:t>
            </a:r>
            <a:r>
              <a:rPr lang="en-US" dirty="0" err="1"/>
              <a:t>Tmp</a:t>
            </a:r>
            <a:r>
              <a:rPr lang="en-US" dirty="0"/>
              <a:t>)</a:t>
            </a:r>
            <a:endParaRPr lang="en-IN" dirty="0"/>
          </a:p>
          <a:p>
            <a:pPr marL="0" indent="0">
              <a:buNone/>
            </a:pPr>
            <a:r>
              <a:rPr lang="en-US" dirty="0"/>
              <a:t>	Push(S, X)</a:t>
            </a:r>
            <a:endParaRPr lang="en-IN" dirty="0"/>
          </a:p>
          <a:p>
            <a:pPr marL="0" indent="0">
              <a:buNone/>
            </a:pPr>
            <a:r>
              <a:rPr lang="en-US" dirty="0"/>
              <a:t> </a:t>
            </a:r>
            <a:endParaRPr lang="en-IN" dirty="0"/>
          </a:p>
          <a:p>
            <a:pPr marL="0" indent="0">
              <a:buNone/>
            </a:pPr>
            <a:r>
              <a:rPr lang="en-US" dirty="0"/>
              <a:t>RETURN Min</a:t>
            </a:r>
            <a:endParaRPr lang="en-IN" dirty="0"/>
          </a:p>
          <a:p>
            <a:pPr marL="0" indent="0">
              <a:buNone/>
            </a:pPr>
            <a:r>
              <a:rPr lang="en-US" b="1" dirty="0"/>
              <a:t>END;</a:t>
            </a:r>
            <a:endParaRPr lang="en-IN" dirty="0"/>
          </a:p>
          <a:p>
            <a:pPr marL="0" indent="0">
              <a:buNone/>
            </a:pPr>
            <a:endParaRPr lang="en-IN" dirty="0"/>
          </a:p>
        </p:txBody>
      </p:sp>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90</a:t>
            </a:fld>
            <a:endParaRPr lang="en-US" altLang="en-US" sz="1200">
              <a:solidFill>
                <a:schemeClr val="bg1"/>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91</a:t>
            </a:fld>
            <a:endParaRPr lang="en-US" altLang="en-US" sz="1200">
              <a:solidFill>
                <a:schemeClr val="bg1"/>
              </a:solidFill>
            </a:endParaRPr>
          </a:p>
        </p:txBody>
      </p:sp>
      <p:sp>
        <p:nvSpPr>
          <p:cNvPr id="22532" name="Content Placeholder 2"/>
          <p:cNvSpPr>
            <a:spLocks noGrp="1"/>
          </p:cNvSpPr>
          <p:nvPr>
            <p:ph idx="1"/>
          </p:nvPr>
        </p:nvSpPr>
        <p:spPr>
          <a:xfrm>
            <a:off x="1473200" y="1282700"/>
            <a:ext cx="8915400" cy="4881563"/>
          </a:xfrm>
        </p:spPr>
        <p:txBody>
          <a:bodyPr/>
          <a:lstStyle/>
          <a:p>
            <a:pPr marL="0" indent="0">
              <a:buNone/>
            </a:pPr>
            <a:r>
              <a:rPr lang="en-US" b="1" dirty="0"/>
              <a:t>Time Complexity:</a:t>
            </a:r>
            <a:endParaRPr lang="en-IN" dirty="0"/>
          </a:p>
          <a:p>
            <a:pPr marL="0" indent="0">
              <a:buNone/>
            </a:pPr>
            <a:r>
              <a:rPr lang="en-US" dirty="0"/>
              <a:t>	The entire stack needs to be shifted to temporary stack and restored another time. There are 2N Push and 2N Pop operations required in this case. Total 4N*O(N) time is required plus some constant time operations. Total effort hence is </a:t>
            </a:r>
            <a:r>
              <a:rPr lang="en-US" b="1" dirty="0"/>
              <a:t>ϴ(N). </a:t>
            </a:r>
            <a:endParaRPr lang="en-IN" dirty="0"/>
          </a:p>
          <a:p>
            <a:pPr marL="0" indent="0">
              <a:buNone/>
            </a:pPr>
            <a:endParaRPr lang="en-US" b="1" dirty="0"/>
          </a:p>
          <a:p>
            <a:pPr marL="0" indent="0">
              <a:buNone/>
            </a:pPr>
            <a:r>
              <a:rPr lang="en-US" b="1" dirty="0"/>
              <a:t>Space Complexity: </a:t>
            </a:r>
            <a:endParaRPr lang="en-IN" dirty="0"/>
          </a:p>
          <a:p>
            <a:pPr marL="0" indent="0">
              <a:buNone/>
            </a:pPr>
            <a:r>
              <a:rPr lang="en-US" dirty="0"/>
              <a:t>	A temporary stack here will amount to N space plus a minimum variable that will cause constant space. Total space is </a:t>
            </a:r>
            <a:r>
              <a:rPr lang="en-US" b="1" dirty="0"/>
              <a:t>ϴ(N)</a:t>
            </a:r>
            <a:r>
              <a:rPr lang="en-US" dirty="0"/>
              <a:t>. </a:t>
            </a:r>
            <a:endParaRPr lang="en-IN" dirty="0"/>
          </a:p>
          <a:p>
            <a:pPr eaLnBrk="1" hangingPunct="1">
              <a:spcBef>
                <a:spcPts val="100"/>
              </a:spcBef>
              <a:buFont typeface="Wingdings" panose="05000000000000000000" pitchFamily="2" charset="2"/>
              <a:buChar char="§"/>
            </a:pPr>
            <a:endParaRPr lang="en-US" altLang="en-US" sz="1600" b="1" dirty="0"/>
          </a:p>
        </p:txBody>
      </p:sp>
      <p:sp>
        <p:nvSpPr>
          <p:cNvPr id="6" name="Title 1"/>
          <p:cNvSpPr>
            <a:spLocks noGrp="1"/>
          </p:cNvSpPr>
          <p:nvPr>
            <p:ph type="title"/>
          </p:nvPr>
        </p:nvSpPr>
        <p:spPr>
          <a:xfrm>
            <a:off x="406400" y="12700"/>
            <a:ext cx="9940925" cy="973138"/>
          </a:xfrm>
          <a:effectLst/>
        </p:spPr>
        <p:txBody>
          <a:bodyPr/>
          <a:lstStyle/>
          <a:p>
            <a:r>
              <a:rPr lang="en-US" altLang="en-US" dirty="0"/>
              <a:t>Complexity</a:t>
            </a:r>
            <a:endParaRPr lang="en-US" dirty="0">
              <a:solidFill>
                <a:schemeClr val="accent6">
                  <a:lumMod val="75000"/>
                </a:schemeClr>
              </a:solidFill>
            </a:endParaRPr>
          </a:p>
        </p:txBody>
      </p:sp>
    </p:spTree>
    <p:extLst>
      <p:ext uri="{BB962C8B-B14F-4D97-AF65-F5344CB8AC3E}">
        <p14:creationId xmlns:p14="http://schemas.microsoft.com/office/powerpoint/2010/main" val="20329154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92</a:t>
            </a:fld>
            <a:endParaRPr lang="en-US" altLang="en-US" sz="1200">
              <a:solidFill>
                <a:schemeClr val="bg1"/>
              </a:solidFill>
            </a:endParaRPr>
          </a:p>
        </p:txBody>
      </p:sp>
      <p:sp>
        <p:nvSpPr>
          <p:cNvPr id="18436" name="Content Placeholder 2"/>
          <p:cNvSpPr>
            <a:spLocks noGrp="1"/>
          </p:cNvSpPr>
          <p:nvPr>
            <p:ph idx="1"/>
          </p:nvPr>
        </p:nvSpPr>
        <p:spPr>
          <a:xfrm>
            <a:off x="433137" y="1066800"/>
            <a:ext cx="11530263" cy="5097463"/>
          </a:xfrm>
        </p:spPr>
        <p:txBody>
          <a:bodyPr/>
          <a:lstStyle/>
          <a:p>
            <a:pPr marL="0" indent="0">
              <a:buNone/>
            </a:pPr>
            <a:r>
              <a:rPr lang="en-US" dirty="0"/>
              <a:t>	As method 1 is costly in terms of time and space, we can use the alternate method. In this we can use a temporary stack. </a:t>
            </a:r>
          </a:p>
          <a:p>
            <a:pPr marL="0" indent="0">
              <a:buNone/>
            </a:pPr>
            <a:endParaRPr lang="en-US" dirty="0"/>
          </a:p>
          <a:p>
            <a:pPr marL="0" indent="0">
              <a:buNone/>
            </a:pPr>
            <a:r>
              <a:rPr lang="en-US" dirty="0"/>
              <a:t>	When the Push and Pop operations are performed, the minimum element is stored as the top element in the temporary stack. </a:t>
            </a:r>
          </a:p>
          <a:p>
            <a:pPr marL="0" indent="0">
              <a:buNone/>
            </a:pPr>
            <a:endParaRPr lang="en-US" dirty="0"/>
          </a:p>
          <a:p>
            <a:pPr marL="0" indent="0">
              <a:buNone/>
            </a:pPr>
            <a:r>
              <a:rPr lang="en-US" dirty="0"/>
              <a:t>	The top of the Temporary stack always contains the minimum element. </a:t>
            </a:r>
          </a:p>
          <a:p>
            <a:pPr marL="0" indent="0">
              <a:buNone/>
            </a:pPr>
            <a:endParaRPr lang="en-US" dirty="0"/>
          </a:p>
          <a:p>
            <a:pPr marL="0" indent="0">
              <a:buNone/>
            </a:pPr>
            <a:r>
              <a:rPr lang="en-US" dirty="0"/>
              <a:t>	Push and Pop need to be redefined as given below.</a:t>
            </a:r>
            <a:endParaRPr lang="en-IN" dirty="0"/>
          </a:p>
          <a:p>
            <a:pPr marL="0" indent="0">
              <a:buNone/>
            </a:pPr>
            <a:endParaRPr lang="en-IN" dirty="0"/>
          </a:p>
          <a:p>
            <a:pPr marL="0" indent="0">
              <a:buNone/>
            </a:pPr>
            <a:endParaRPr lang="en-IN" dirty="0"/>
          </a:p>
          <a:p>
            <a:pPr marL="0" indent="0">
              <a:buNone/>
            </a:pPr>
            <a:endParaRPr lang="en-IN" dirty="0"/>
          </a:p>
          <a:p>
            <a:pPr eaLnBrk="1" hangingPunct="1">
              <a:spcBef>
                <a:spcPts val="100"/>
              </a:spcBef>
              <a:buFont typeface="Wingdings" panose="05000000000000000000" pitchFamily="2" charset="2"/>
              <a:buChar char="§"/>
            </a:pPr>
            <a:endParaRPr lang="en-US" altLang="en-US" sz="1600" b="1" dirty="0"/>
          </a:p>
        </p:txBody>
      </p:sp>
      <p:sp>
        <p:nvSpPr>
          <p:cNvPr id="2" name="Title 1"/>
          <p:cNvSpPr>
            <a:spLocks noGrp="1"/>
          </p:cNvSpPr>
          <p:nvPr>
            <p:ph type="title"/>
          </p:nvPr>
        </p:nvSpPr>
        <p:spPr>
          <a:effectLst/>
        </p:spPr>
        <p:txBody>
          <a:bodyPr/>
          <a:lstStyle/>
          <a:p>
            <a:r>
              <a:rPr lang="en-US" altLang="en-US" dirty="0"/>
              <a:t>Method 2</a:t>
            </a:r>
            <a:endParaRPr lang="en-IN" altLang="en-US" dirty="0"/>
          </a:p>
        </p:txBody>
      </p:sp>
    </p:spTree>
    <p:extLst>
      <p:ext uri="{BB962C8B-B14F-4D97-AF65-F5344CB8AC3E}">
        <p14:creationId xmlns:p14="http://schemas.microsoft.com/office/powerpoint/2010/main" val="309584194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effectLst/>
        </p:spPr>
        <p:txBody>
          <a:bodyPr/>
          <a:lstStyle/>
          <a:p>
            <a:r>
              <a:rPr lang="en-US" altLang="en-US" dirty="0"/>
              <a:t> </a:t>
            </a:r>
            <a:br>
              <a:rPr lang="en-IN" altLang="en-US" dirty="0"/>
            </a:br>
            <a:r>
              <a:rPr lang="en-US" altLang="en-US" dirty="0"/>
              <a:t>ALGORITHM Push(S,T,x)</a:t>
            </a:r>
            <a:endParaRPr lang="en-IN" altLang="en-US" dirty="0"/>
          </a:p>
        </p:txBody>
      </p:sp>
      <p:sp>
        <p:nvSpPr>
          <p:cNvPr id="22532" name="Content Placeholder 2"/>
          <p:cNvSpPr>
            <a:spLocks noGrp="1"/>
          </p:cNvSpPr>
          <p:nvPr>
            <p:ph sz="half" idx="1"/>
          </p:nvPr>
        </p:nvSpPr>
        <p:spPr>
          <a:xfrm>
            <a:off x="406404" y="1143000"/>
            <a:ext cx="5537196" cy="4881563"/>
          </a:xfrm>
        </p:spPr>
        <p:txBody>
          <a:bodyPr/>
          <a:lstStyle/>
          <a:p>
            <a:pPr marL="0" indent="0">
              <a:buNone/>
            </a:pPr>
            <a:r>
              <a:rPr lang="en-US" sz="2400" b="1" dirty="0"/>
              <a:t>Input:  </a:t>
            </a:r>
            <a:r>
              <a:rPr lang="en-US" sz="2400" dirty="0"/>
              <a:t>A Stack S, Temporary Stack T, Element x to be inserted</a:t>
            </a:r>
            <a:endParaRPr lang="en-IN" sz="2400" dirty="0"/>
          </a:p>
          <a:p>
            <a:pPr marL="0" indent="0">
              <a:buNone/>
            </a:pPr>
            <a:r>
              <a:rPr lang="en-US" sz="2400" b="1" dirty="0"/>
              <a:t>Output: </a:t>
            </a:r>
            <a:r>
              <a:rPr lang="en-US" sz="2400" dirty="0"/>
              <a:t>None</a:t>
            </a:r>
            <a:endParaRPr lang="en-IN" sz="2400" dirty="0"/>
          </a:p>
          <a:p>
            <a:pPr marL="0" indent="0">
              <a:buNone/>
            </a:pPr>
            <a:r>
              <a:rPr lang="en-US" sz="2400" b="1" dirty="0"/>
              <a:t>BEGIN:</a:t>
            </a:r>
            <a:endParaRPr lang="en-IN" sz="2400" dirty="0"/>
          </a:p>
          <a:p>
            <a:pPr marL="0" indent="0">
              <a:buNone/>
            </a:pPr>
            <a:r>
              <a:rPr lang="en-US" sz="2400" dirty="0"/>
              <a:t>	</a:t>
            </a:r>
            <a:r>
              <a:rPr lang="en-US" sz="2400" dirty="0" err="1"/>
              <a:t>S.Top</a:t>
            </a:r>
            <a:r>
              <a:rPr lang="en-US" sz="2400" dirty="0"/>
              <a:t>=S.Top+1</a:t>
            </a:r>
            <a:endParaRPr lang="en-IN" sz="2400" dirty="0"/>
          </a:p>
          <a:p>
            <a:pPr marL="0" indent="0">
              <a:buNone/>
            </a:pPr>
            <a:r>
              <a:rPr lang="en-US" sz="2400" dirty="0"/>
              <a:t>	</a:t>
            </a:r>
            <a:r>
              <a:rPr lang="en-US" sz="2400" dirty="0" err="1"/>
              <a:t>S.Item</a:t>
            </a:r>
            <a:r>
              <a:rPr lang="en-US" sz="2400" dirty="0"/>
              <a:t>[</a:t>
            </a:r>
            <a:r>
              <a:rPr lang="en-US" sz="2400" dirty="0" err="1"/>
              <a:t>S.Top</a:t>
            </a:r>
            <a:r>
              <a:rPr lang="en-US" sz="2400" dirty="0"/>
              <a:t>]=x</a:t>
            </a:r>
            <a:endParaRPr lang="en-IN" sz="2400" dirty="0"/>
          </a:p>
          <a:p>
            <a:pPr marL="0" indent="0">
              <a:buNone/>
            </a:pPr>
            <a:r>
              <a:rPr lang="en-US" sz="2400" dirty="0"/>
              <a:t>	IF Empty(T) THEN</a:t>
            </a:r>
            <a:endParaRPr lang="en-IN" sz="2400" dirty="0"/>
          </a:p>
          <a:p>
            <a:pPr marL="0" indent="0">
              <a:buNone/>
            </a:pPr>
            <a:r>
              <a:rPr lang="en-US" sz="2400" dirty="0"/>
              <a:t>		</a:t>
            </a:r>
            <a:r>
              <a:rPr lang="en-US" sz="2400" dirty="0" err="1"/>
              <a:t>T.Top</a:t>
            </a:r>
            <a:r>
              <a:rPr lang="en-US" sz="2400" dirty="0"/>
              <a:t>=T.Top+1</a:t>
            </a:r>
            <a:endParaRPr lang="en-IN" sz="2400" dirty="0"/>
          </a:p>
          <a:p>
            <a:pPr marL="0" indent="0">
              <a:buNone/>
            </a:pPr>
            <a:r>
              <a:rPr lang="en-US" sz="2400" dirty="0"/>
              <a:t>		</a:t>
            </a:r>
            <a:r>
              <a:rPr lang="en-US" sz="2400" dirty="0" err="1"/>
              <a:t>T.Item</a:t>
            </a:r>
            <a:r>
              <a:rPr lang="en-US" sz="2400" dirty="0"/>
              <a:t>[</a:t>
            </a:r>
            <a:r>
              <a:rPr lang="en-US" sz="2400" dirty="0" err="1"/>
              <a:t>T.Top</a:t>
            </a:r>
            <a:r>
              <a:rPr lang="en-US" sz="2400" dirty="0"/>
              <a:t>] = x</a:t>
            </a:r>
          </a:p>
          <a:p>
            <a:pPr marL="0" indent="0">
              <a:buNone/>
            </a:pPr>
            <a:r>
              <a:rPr lang="en-US" sz="2400" dirty="0"/>
              <a:t>	ELSE</a:t>
            </a:r>
            <a:endParaRPr lang="en-IN" sz="2400" dirty="0"/>
          </a:p>
          <a:p>
            <a:pPr marL="0" indent="0">
              <a:buNone/>
            </a:pPr>
            <a:r>
              <a:rPr lang="en-US" sz="2400" dirty="0"/>
              <a:t>		IF </a:t>
            </a:r>
            <a:r>
              <a:rPr lang="en-US" sz="2400" dirty="0" err="1"/>
              <a:t>StackTop</a:t>
            </a:r>
            <a:r>
              <a:rPr lang="en-US" sz="2400" dirty="0"/>
              <a:t>(T) &gt; x THEN</a:t>
            </a:r>
            <a:endParaRPr lang="en-IN" sz="2400" dirty="0"/>
          </a:p>
          <a:p>
            <a:pPr marL="0" indent="0">
              <a:buNone/>
            </a:pPr>
            <a:endParaRPr lang="en-IN" sz="2400" dirty="0"/>
          </a:p>
          <a:p>
            <a:pPr marL="0" indent="0">
              <a:buNone/>
            </a:pPr>
            <a:r>
              <a:rPr lang="en-US" sz="2400" dirty="0"/>
              <a:t> </a:t>
            </a:r>
            <a:endParaRPr lang="en-IN" sz="2400" dirty="0"/>
          </a:p>
          <a:p>
            <a:pPr marL="0" indent="0">
              <a:buNone/>
            </a:pPr>
            <a:r>
              <a:rPr lang="en-US" sz="2400" dirty="0"/>
              <a:t>	</a:t>
            </a:r>
            <a:r>
              <a:rPr lang="en-US" dirty="0"/>
              <a:t>		</a:t>
            </a:r>
            <a:endParaRPr lang="en-US" altLang="en-US" sz="1600" b="1" dirty="0"/>
          </a:p>
        </p:txBody>
      </p:sp>
      <p:sp>
        <p:nvSpPr>
          <p:cNvPr id="4" name="Content Placeholder 3">
            <a:extLst>
              <a:ext uri="{FF2B5EF4-FFF2-40B4-BE49-F238E27FC236}">
                <a16:creationId xmlns:a16="http://schemas.microsoft.com/office/drawing/2014/main" id="{959F4540-0813-45C1-9E7F-0DA59221E295}"/>
              </a:ext>
            </a:extLst>
          </p:cNvPr>
          <p:cNvSpPr>
            <a:spLocks noGrp="1"/>
          </p:cNvSpPr>
          <p:nvPr>
            <p:ph sz="half" idx="2"/>
          </p:nvPr>
        </p:nvSpPr>
        <p:spPr>
          <a:xfrm>
            <a:off x="7162800" y="1282706"/>
            <a:ext cx="4216401" cy="4881563"/>
          </a:xfrm>
        </p:spPr>
        <p:txBody>
          <a:bodyPr/>
          <a:lstStyle/>
          <a:p>
            <a:pPr marL="0" indent="0">
              <a:buNone/>
            </a:pPr>
            <a:r>
              <a:rPr lang="en-US" sz="2400" dirty="0"/>
              <a:t>	</a:t>
            </a:r>
            <a:r>
              <a:rPr lang="en-US" sz="2400" dirty="0" err="1"/>
              <a:t>T.Top</a:t>
            </a:r>
            <a:r>
              <a:rPr lang="en-US" sz="2400" dirty="0"/>
              <a:t> = T.Top+1</a:t>
            </a:r>
            <a:endParaRPr lang="en-IN" sz="2400" dirty="0"/>
          </a:p>
          <a:p>
            <a:pPr marL="0" indent="0">
              <a:buNone/>
            </a:pPr>
            <a:r>
              <a:rPr lang="en-US" sz="2400" dirty="0"/>
              <a:t>	</a:t>
            </a:r>
            <a:r>
              <a:rPr lang="en-US" sz="2400" dirty="0" err="1"/>
              <a:t>T.Item</a:t>
            </a:r>
            <a:r>
              <a:rPr lang="en-US" sz="2400" dirty="0"/>
              <a:t>[</a:t>
            </a:r>
            <a:r>
              <a:rPr lang="en-US" sz="2400" dirty="0" err="1"/>
              <a:t>T.Top</a:t>
            </a:r>
            <a:r>
              <a:rPr lang="en-US" sz="2400" dirty="0"/>
              <a:t>] = x</a:t>
            </a:r>
            <a:endParaRPr lang="en-IN" sz="2400" dirty="0"/>
          </a:p>
          <a:p>
            <a:pPr marL="0" indent="0">
              <a:buNone/>
            </a:pPr>
            <a:r>
              <a:rPr lang="en-US" sz="2400" dirty="0"/>
              <a:t>ELSE</a:t>
            </a:r>
            <a:endParaRPr lang="en-IN" sz="2400" dirty="0"/>
          </a:p>
          <a:p>
            <a:pPr marL="0" indent="0">
              <a:buNone/>
            </a:pPr>
            <a:r>
              <a:rPr lang="en-US" sz="2400" dirty="0"/>
              <a:t>			Y=</a:t>
            </a:r>
            <a:r>
              <a:rPr lang="en-US" sz="2400" dirty="0" err="1"/>
              <a:t>T.Item</a:t>
            </a:r>
            <a:r>
              <a:rPr lang="en-US" sz="2400" dirty="0"/>
              <a:t>[</a:t>
            </a:r>
            <a:r>
              <a:rPr lang="en-US" sz="2400" dirty="0" err="1"/>
              <a:t>T.Top</a:t>
            </a:r>
            <a:r>
              <a:rPr lang="en-US" sz="2400" dirty="0"/>
              <a:t>]		</a:t>
            </a:r>
            <a:r>
              <a:rPr lang="en-US" sz="2400" dirty="0" err="1"/>
              <a:t>T.Item</a:t>
            </a:r>
            <a:r>
              <a:rPr lang="en-US" sz="2400" dirty="0"/>
              <a:t>[</a:t>
            </a:r>
            <a:r>
              <a:rPr lang="en-US" sz="2400" dirty="0" err="1"/>
              <a:t>T.Top</a:t>
            </a:r>
            <a:r>
              <a:rPr lang="en-US" sz="2400" dirty="0"/>
              <a:t>] = x		</a:t>
            </a:r>
            <a:r>
              <a:rPr lang="en-US" sz="2400" dirty="0" err="1"/>
              <a:t>T.Top</a:t>
            </a:r>
            <a:r>
              <a:rPr lang="en-US" sz="2400" dirty="0"/>
              <a:t>=T.Top+1</a:t>
            </a:r>
            <a:endParaRPr lang="en-IN" sz="2400" dirty="0"/>
          </a:p>
          <a:p>
            <a:pPr marL="0" indent="0">
              <a:buNone/>
            </a:pPr>
            <a:r>
              <a:rPr lang="en-US" sz="2400" dirty="0"/>
              <a:t>	</a:t>
            </a:r>
            <a:r>
              <a:rPr lang="en-US" sz="2400" dirty="0" err="1"/>
              <a:t>T.Item</a:t>
            </a:r>
            <a:r>
              <a:rPr lang="en-US" sz="2400" dirty="0"/>
              <a:t>[</a:t>
            </a:r>
            <a:r>
              <a:rPr lang="en-US" sz="2400" dirty="0" err="1"/>
              <a:t>T.Top</a:t>
            </a:r>
            <a:r>
              <a:rPr lang="en-US" sz="2400" dirty="0"/>
              <a:t>] = y</a:t>
            </a:r>
            <a:endParaRPr lang="en-IN" sz="2400" dirty="0"/>
          </a:p>
          <a:p>
            <a:pPr marL="0" indent="0">
              <a:buNone/>
            </a:pPr>
            <a:r>
              <a:rPr lang="en-US" sz="2400" b="1" dirty="0"/>
              <a:t>END;</a:t>
            </a:r>
            <a:endParaRPr lang="en-IN" sz="2400" dirty="0"/>
          </a:p>
          <a:p>
            <a:pPr marL="0" indent="0">
              <a:buNone/>
            </a:pPr>
            <a:endParaRPr lang="en-IN" dirty="0"/>
          </a:p>
        </p:txBody>
      </p:sp>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93</a:t>
            </a:fld>
            <a:endParaRPr lang="en-US" altLang="en-US" sz="1200">
              <a:solidFill>
                <a:schemeClr val="bg1"/>
              </a:solidFill>
            </a:endParaRPr>
          </a:p>
        </p:txBody>
      </p:sp>
    </p:spTree>
    <p:extLst>
      <p:ext uri="{BB962C8B-B14F-4D97-AF65-F5344CB8AC3E}">
        <p14:creationId xmlns:p14="http://schemas.microsoft.com/office/powerpoint/2010/main" val="1924187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effectLst/>
        </p:spPr>
        <p:txBody>
          <a:bodyPr/>
          <a:lstStyle/>
          <a:p>
            <a:r>
              <a:rPr lang="en-US" altLang="en-US" dirty="0"/>
              <a:t> </a:t>
            </a:r>
            <a:br>
              <a:rPr lang="en-IN" altLang="en-US" dirty="0"/>
            </a:br>
            <a:r>
              <a:rPr lang="en-US" altLang="en-US" dirty="0"/>
              <a:t>ALGORITHM Pop(S,T)</a:t>
            </a:r>
            <a:endParaRPr lang="en-IN" altLang="en-US" dirty="0"/>
          </a:p>
        </p:txBody>
      </p:sp>
      <p:sp>
        <p:nvSpPr>
          <p:cNvPr id="22532" name="Content Placeholder 2"/>
          <p:cNvSpPr>
            <a:spLocks noGrp="1"/>
          </p:cNvSpPr>
          <p:nvPr>
            <p:ph sz="half" idx="1"/>
          </p:nvPr>
        </p:nvSpPr>
        <p:spPr>
          <a:xfrm>
            <a:off x="406404" y="1143000"/>
            <a:ext cx="5537196" cy="4881563"/>
          </a:xfrm>
        </p:spPr>
        <p:txBody>
          <a:bodyPr/>
          <a:lstStyle/>
          <a:p>
            <a:pPr marL="0" indent="0">
              <a:buNone/>
            </a:pPr>
            <a:r>
              <a:rPr lang="en-US" b="1" dirty="0"/>
              <a:t>Input:  </a:t>
            </a:r>
            <a:r>
              <a:rPr lang="en-US" dirty="0"/>
              <a:t>A Stack S, Temporary Stack T</a:t>
            </a:r>
            <a:endParaRPr lang="en-IN" dirty="0"/>
          </a:p>
          <a:p>
            <a:pPr marL="0" indent="0">
              <a:buNone/>
            </a:pPr>
            <a:r>
              <a:rPr lang="en-US" b="1" dirty="0"/>
              <a:t>Output: </a:t>
            </a:r>
            <a:r>
              <a:rPr lang="en-US" dirty="0"/>
              <a:t>Deleted Element</a:t>
            </a:r>
            <a:endParaRPr lang="en-IN" dirty="0"/>
          </a:p>
          <a:p>
            <a:pPr marL="0" indent="0">
              <a:buNone/>
            </a:pPr>
            <a:r>
              <a:rPr lang="en-US" b="1" dirty="0"/>
              <a:t>BEGIN:</a:t>
            </a:r>
          </a:p>
          <a:p>
            <a:pPr marL="0" indent="0">
              <a:buNone/>
            </a:pPr>
            <a:r>
              <a:rPr lang="en-US" dirty="0"/>
              <a:t>	X = </a:t>
            </a:r>
            <a:r>
              <a:rPr lang="en-US" dirty="0" err="1"/>
              <a:t>S.Item</a:t>
            </a:r>
            <a:r>
              <a:rPr lang="en-US" dirty="0"/>
              <a:t>[</a:t>
            </a:r>
            <a:r>
              <a:rPr lang="en-US" dirty="0" err="1"/>
              <a:t>S.Top</a:t>
            </a:r>
            <a:r>
              <a:rPr lang="en-US" dirty="0"/>
              <a:t>] </a:t>
            </a:r>
            <a:endParaRPr lang="en-IN" dirty="0"/>
          </a:p>
          <a:p>
            <a:pPr marL="0" indent="0">
              <a:buNone/>
            </a:pPr>
            <a:r>
              <a:rPr lang="en-US" dirty="0"/>
              <a:t>	</a:t>
            </a:r>
            <a:r>
              <a:rPr lang="en-US" dirty="0" err="1"/>
              <a:t>S.Top</a:t>
            </a:r>
            <a:r>
              <a:rPr lang="en-US" dirty="0"/>
              <a:t>=S.Top-1</a:t>
            </a:r>
          </a:p>
          <a:p>
            <a:pPr marL="0" indent="0">
              <a:buNone/>
            </a:pPr>
            <a:r>
              <a:rPr lang="en-US" dirty="0"/>
              <a:t>	IF X == </a:t>
            </a:r>
            <a:r>
              <a:rPr lang="en-US" dirty="0" err="1"/>
              <a:t>StackTop</a:t>
            </a:r>
            <a:r>
              <a:rPr lang="en-US" dirty="0"/>
              <a:t>(T) THEN</a:t>
            </a:r>
            <a:endParaRPr lang="en-IN" dirty="0"/>
          </a:p>
          <a:p>
            <a:pPr marL="0" indent="0">
              <a:buNone/>
            </a:pPr>
            <a:r>
              <a:rPr lang="en-US" dirty="0"/>
              <a:t>		</a:t>
            </a:r>
            <a:r>
              <a:rPr lang="en-US" dirty="0" err="1"/>
              <a:t>T.Top</a:t>
            </a:r>
            <a:r>
              <a:rPr lang="en-US" dirty="0"/>
              <a:t> = T.Top-1</a:t>
            </a:r>
          </a:p>
          <a:p>
            <a:pPr marL="0" indent="0">
              <a:buNone/>
            </a:pPr>
            <a:r>
              <a:rPr lang="en-US" b="1" dirty="0"/>
              <a:t>END;</a:t>
            </a:r>
            <a:endParaRPr lang="en-IN" b="1" dirty="0"/>
          </a:p>
          <a:p>
            <a:pPr marL="0" indent="0">
              <a:buNone/>
            </a:pPr>
            <a:endParaRPr lang="en-IN" dirty="0"/>
          </a:p>
          <a:p>
            <a:pPr marL="0" indent="0">
              <a:buNone/>
            </a:pPr>
            <a:endParaRPr lang="en-IN" dirty="0"/>
          </a:p>
          <a:p>
            <a:pPr marL="0" indent="0">
              <a:buNone/>
            </a:pPr>
            <a:r>
              <a:rPr lang="en-US" sz="2400" dirty="0"/>
              <a:t>	</a:t>
            </a:r>
            <a:endParaRPr lang="en-IN" sz="2400" dirty="0"/>
          </a:p>
          <a:p>
            <a:pPr marL="0" indent="0">
              <a:buNone/>
            </a:pPr>
            <a:r>
              <a:rPr lang="en-US" sz="2400" dirty="0"/>
              <a:t> </a:t>
            </a:r>
            <a:endParaRPr lang="en-IN" sz="2400" dirty="0"/>
          </a:p>
          <a:p>
            <a:pPr marL="0" indent="0">
              <a:buNone/>
            </a:pPr>
            <a:r>
              <a:rPr lang="en-US" sz="2400" dirty="0"/>
              <a:t>	</a:t>
            </a:r>
            <a:r>
              <a:rPr lang="en-US" dirty="0"/>
              <a:t>		</a:t>
            </a:r>
            <a:endParaRPr lang="en-US" altLang="en-US" sz="1600" b="1" dirty="0"/>
          </a:p>
        </p:txBody>
      </p:sp>
      <p:sp>
        <p:nvSpPr>
          <p:cNvPr id="4" name="Content Placeholder 3">
            <a:extLst>
              <a:ext uri="{FF2B5EF4-FFF2-40B4-BE49-F238E27FC236}">
                <a16:creationId xmlns:a16="http://schemas.microsoft.com/office/drawing/2014/main" id="{959F4540-0813-45C1-9E7F-0DA59221E295}"/>
              </a:ext>
            </a:extLst>
          </p:cNvPr>
          <p:cNvSpPr>
            <a:spLocks noGrp="1"/>
          </p:cNvSpPr>
          <p:nvPr>
            <p:ph sz="half" idx="2"/>
          </p:nvPr>
        </p:nvSpPr>
        <p:spPr>
          <a:xfrm>
            <a:off x="7162800" y="1282706"/>
            <a:ext cx="4216401" cy="4881563"/>
          </a:xfrm>
        </p:spPr>
        <p:txBody>
          <a:bodyPr/>
          <a:lstStyle/>
          <a:p>
            <a:pPr marL="0" indent="0">
              <a:buNone/>
            </a:pPr>
            <a:r>
              <a:rPr lang="en-US" sz="2400" dirty="0"/>
              <a:t>	</a:t>
            </a:r>
            <a:endParaRPr lang="en-IN" dirty="0"/>
          </a:p>
        </p:txBody>
      </p:sp>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94</a:t>
            </a:fld>
            <a:endParaRPr lang="en-US" altLang="en-US" sz="1200">
              <a:solidFill>
                <a:schemeClr val="bg1"/>
              </a:solidFill>
            </a:endParaRPr>
          </a:p>
        </p:txBody>
      </p:sp>
    </p:spTree>
    <p:extLst>
      <p:ext uri="{BB962C8B-B14F-4D97-AF65-F5344CB8AC3E}">
        <p14:creationId xmlns:p14="http://schemas.microsoft.com/office/powerpoint/2010/main" val="16968564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effectLst/>
        </p:spPr>
        <p:txBody>
          <a:bodyPr/>
          <a:lstStyle/>
          <a:p>
            <a:r>
              <a:rPr lang="en-US" altLang="en-US" dirty="0"/>
              <a:t> </a:t>
            </a:r>
            <a:br>
              <a:rPr lang="en-IN" altLang="en-US" dirty="0"/>
            </a:br>
            <a:r>
              <a:rPr lang="en-US" dirty="0"/>
              <a:t>ALGORITHM </a:t>
            </a:r>
            <a:r>
              <a:rPr lang="en-US" dirty="0" err="1"/>
              <a:t>FindMinimum</a:t>
            </a:r>
            <a:r>
              <a:rPr lang="en-US" dirty="0"/>
              <a:t>(T)</a:t>
            </a:r>
            <a:endParaRPr lang="en-IN" altLang="en-US" dirty="0"/>
          </a:p>
        </p:txBody>
      </p:sp>
      <p:sp>
        <p:nvSpPr>
          <p:cNvPr id="22532" name="Content Placeholder 2"/>
          <p:cNvSpPr>
            <a:spLocks noGrp="1"/>
          </p:cNvSpPr>
          <p:nvPr>
            <p:ph sz="half" idx="1"/>
          </p:nvPr>
        </p:nvSpPr>
        <p:spPr>
          <a:xfrm>
            <a:off x="406404" y="1143000"/>
            <a:ext cx="11252196" cy="4881563"/>
          </a:xfrm>
        </p:spPr>
        <p:txBody>
          <a:bodyPr/>
          <a:lstStyle/>
          <a:p>
            <a:pPr marL="0" indent="0">
              <a:buNone/>
            </a:pPr>
            <a:r>
              <a:rPr lang="en-US" b="1" dirty="0"/>
              <a:t>Input:  </a:t>
            </a:r>
            <a:r>
              <a:rPr lang="en-US" dirty="0"/>
              <a:t>A Stack T</a:t>
            </a:r>
            <a:endParaRPr lang="en-IN" dirty="0"/>
          </a:p>
          <a:p>
            <a:pPr marL="0" indent="0">
              <a:buNone/>
            </a:pPr>
            <a:r>
              <a:rPr lang="en-US" b="1" dirty="0"/>
              <a:t>Output: </a:t>
            </a:r>
            <a:r>
              <a:rPr lang="en-US" dirty="0"/>
              <a:t>Minimum Element</a:t>
            </a:r>
            <a:r>
              <a:rPr lang="en-US" b="1" dirty="0"/>
              <a:t>	</a:t>
            </a:r>
            <a:endParaRPr lang="en-IN" dirty="0"/>
          </a:p>
          <a:p>
            <a:pPr marL="0" indent="0">
              <a:buNone/>
            </a:pPr>
            <a:r>
              <a:rPr lang="en-US" b="1" dirty="0"/>
              <a:t>BEGIN:</a:t>
            </a:r>
            <a:endParaRPr lang="en-IN" dirty="0"/>
          </a:p>
          <a:p>
            <a:pPr marL="0" indent="0">
              <a:buNone/>
            </a:pPr>
            <a:r>
              <a:rPr lang="en-US" dirty="0"/>
              <a:t>	RETURN </a:t>
            </a:r>
            <a:r>
              <a:rPr lang="en-US" dirty="0" err="1"/>
              <a:t>T.Item</a:t>
            </a:r>
            <a:r>
              <a:rPr lang="en-US" dirty="0"/>
              <a:t>[</a:t>
            </a:r>
            <a:r>
              <a:rPr lang="en-US" dirty="0" err="1"/>
              <a:t>T.Top</a:t>
            </a:r>
            <a:r>
              <a:rPr lang="en-US" dirty="0"/>
              <a:t>] </a:t>
            </a:r>
            <a:endParaRPr lang="en-IN" dirty="0"/>
          </a:p>
          <a:p>
            <a:pPr marL="0" indent="0">
              <a:buNone/>
            </a:pPr>
            <a:r>
              <a:rPr lang="en-US" b="1" dirty="0"/>
              <a:t>END;</a:t>
            </a:r>
            <a:endParaRPr lang="en-IN" dirty="0"/>
          </a:p>
          <a:p>
            <a:pPr marL="0" indent="0">
              <a:buNone/>
            </a:pPr>
            <a:endParaRPr lang="en-US" b="1" dirty="0"/>
          </a:p>
          <a:p>
            <a:pPr marL="0" indent="0">
              <a:buNone/>
            </a:pPr>
            <a:r>
              <a:rPr lang="en-US" b="1" dirty="0"/>
              <a:t>Time and Space Complexity:</a:t>
            </a:r>
            <a:endParaRPr lang="en-IN" dirty="0"/>
          </a:p>
          <a:p>
            <a:pPr marL="0" indent="0">
              <a:buNone/>
            </a:pPr>
            <a:r>
              <a:rPr lang="en-US" dirty="0"/>
              <a:t>This approach requires O(1) time for Push, Pop and find Minimum and O(N) space. Thus, N represents the number of elements currently. </a:t>
            </a:r>
            <a:endParaRPr lang="en-IN" dirty="0"/>
          </a:p>
          <a:p>
            <a:pPr marL="0" indent="0">
              <a:buNone/>
            </a:pPr>
            <a:endParaRPr lang="en-IN" dirty="0"/>
          </a:p>
          <a:p>
            <a:pPr marL="0" indent="0">
              <a:buNone/>
            </a:pPr>
            <a:r>
              <a:rPr lang="en-US" sz="2400" dirty="0"/>
              <a:t>	</a:t>
            </a:r>
            <a:endParaRPr lang="en-IN" sz="2400" dirty="0"/>
          </a:p>
          <a:p>
            <a:pPr marL="0" indent="0">
              <a:buNone/>
            </a:pPr>
            <a:r>
              <a:rPr lang="en-US" sz="2400" dirty="0"/>
              <a:t> </a:t>
            </a:r>
            <a:endParaRPr lang="en-IN" sz="2400" dirty="0"/>
          </a:p>
          <a:p>
            <a:pPr marL="0" indent="0">
              <a:buNone/>
            </a:pPr>
            <a:r>
              <a:rPr lang="en-US" sz="2400" dirty="0"/>
              <a:t>	</a:t>
            </a:r>
            <a:r>
              <a:rPr lang="en-US" dirty="0"/>
              <a:t>		</a:t>
            </a:r>
            <a:endParaRPr lang="en-US" altLang="en-US" sz="1600" b="1" dirty="0"/>
          </a:p>
        </p:txBody>
      </p:sp>
      <p:sp>
        <p:nvSpPr>
          <p:cNvPr id="4" name="Content Placeholder 3">
            <a:extLst>
              <a:ext uri="{FF2B5EF4-FFF2-40B4-BE49-F238E27FC236}">
                <a16:creationId xmlns:a16="http://schemas.microsoft.com/office/drawing/2014/main" id="{959F4540-0813-45C1-9E7F-0DA59221E295}"/>
              </a:ext>
            </a:extLst>
          </p:cNvPr>
          <p:cNvSpPr>
            <a:spLocks noGrp="1"/>
          </p:cNvSpPr>
          <p:nvPr>
            <p:ph sz="half" idx="2"/>
          </p:nvPr>
        </p:nvSpPr>
        <p:spPr>
          <a:xfrm>
            <a:off x="7162800" y="1282706"/>
            <a:ext cx="4216401" cy="4881563"/>
          </a:xfrm>
        </p:spPr>
        <p:txBody>
          <a:bodyPr/>
          <a:lstStyle/>
          <a:p>
            <a:pPr marL="0" indent="0">
              <a:buNone/>
            </a:pPr>
            <a:r>
              <a:rPr lang="en-US" sz="2400" dirty="0"/>
              <a:t>	</a:t>
            </a:r>
            <a:endParaRPr lang="en-IN" dirty="0"/>
          </a:p>
        </p:txBody>
      </p:sp>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95</a:t>
            </a:fld>
            <a:endParaRPr lang="en-US" altLang="en-US" sz="1200">
              <a:solidFill>
                <a:schemeClr val="bg1"/>
              </a:solidFill>
            </a:endParaRPr>
          </a:p>
        </p:txBody>
      </p:sp>
    </p:spTree>
    <p:extLst>
      <p:ext uri="{BB962C8B-B14F-4D97-AF65-F5344CB8AC3E}">
        <p14:creationId xmlns:p14="http://schemas.microsoft.com/office/powerpoint/2010/main" val="32775878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96</a:t>
            </a:fld>
            <a:endParaRPr lang="en-US" altLang="en-US" sz="1200">
              <a:solidFill>
                <a:schemeClr val="bg1"/>
              </a:solidFill>
            </a:endParaRPr>
          </a:p>
        </p:txBody>
      </p:sp>
      <p:sp>
        <p:nvSpPr>
          <p:cNvPr id="18436" name="Content Placeholder 2"/>
          <p:cNvSpPr>
            <a:spLocks noGrp="1"/>
          </p:cNvSpPr>
          <p:nvPr>
            <p:ph idx="1"/>
          </p:nvPr>
        </p:nvSpPr>
        <p:spPr>
          <a:xfrm>
            <a:off x="433137" y="1066800"/>
            <a:ext cx="11530263" cy="5097463"/>
          </a:xfrm>
        </p:spPr>
        <p:txBody>
          <a:bodyPr/>
          <a:lstStyle/>
          <a:p>
            <a:r>
              <a:rPr lang="en-US" dirty="0"/>
              <a:t>This method thinks of manipulating the data before storage. This approach requires only O(1) time and space. </a:t>
            </a:r>
          </a:p>
          <a:p>
            <a:r>
              <a:rPr lang="en-US" dirty="0"/>
              <a:t>A variable </a:t>
            </a:r>
            <a:r>
              <a:rPr lang="en-US" b="1" dirty="0"/>
              <a:t>Minimum</a:t>
            </a:r>
            <a:r>
              <a:rPr lang="en-US" dirty="0"/>
              <a:t> is taken that always stores the minimum from the stack. This variable is modified upon each Push and Pop operation. </a:t>
            </a:r>
          </a:p>
          <a:p>
            <a:r>
              <a:rPr lang="en-US" dirty="0"/>
              <a:t>If the minimum element is removed with the Pop operation, Minimum element needs to change. </a:t>
            </a:r>
          </a:p>
          <a:p>
            <a:r>
              <a:rPr lang="en-US" dirty="0"/>
              <a:t>To handle this, we push “2*x – Minimum" into the stack instead of x so that the previous minimum element can be retrieved using the current minimum and its value stored in stack. </a:t>
            </a:r>
            <a:endParaRPr lang="en-IN" dirty="0"/>
          </a:p>
          <a:p>
            <a:pPr marL="0" indent="0">
              <a:buNone/>
            </a:pPr>
            <a:endParaRPr lang="en-IN" dirty="0"/>
          </a:p>
          <a:p>
            <a:pPr marL="0" indent="0">
              <a:buNone/>
            </a:pPr>
            <a:endParaRPr lang="en-IN" dirty="0"/>
          </a:p>
          <a:p>
            <a:pPr marL="0" indent="0">
              <a:buNone/>
            </a:pPr>
            <a:endParaRPr lang="en-IN" dirty="0"/>
          </a:p>
          <a:p>
            <a:pPr eaLnBrk="1" hangingPunct="1">
              <a:spcBef>
                <a:spcPts val="100"/>
              </a:spcBef>
              <a:buFont typeface="Wingdings" panose="05000000000000000000" pitchFamily="2" charset="2"/>
              <a:buChar char="§"/>
            </a:pPr>
            <a:endParaRPr lang="en-US" altLang="en-US" sz="1600" b="1" dirty="0"/>
          </a:p>
        </p:txBody>
      </p:sp>
      <p:sp>
        <p:nvSpPr>
          <p:cNvPr id="2" name="Title 1"/>
          <p:cNvSpPr>
            <a:spLocks noGrp="1"/>
          </p:cNvSpPr>
          <p:nvPr>
            <p:ph type="title"/>
          </p:nvPr>
        </p:nvSpPr>
        <p:spPr>
          <a:effectLst/>
        </p:spPr>
        <p:txBody>
          <a:bodyPr/>
          <a:lstStyle/>
          <a:p>
            <a:r>
              <a:rPr lang="en-US" altLang="en-US" dirty="0"/>
              <a:t>Method 3</a:t>
            </a:r>
            <a:endParaRPr lang="en-IN" altLang="en-US" dirty="0"/>
          </a:p>
        </p:txBody>
      </p:sp>
    </p:spTree>
    <p:extLst>
      <p:ext uri="{BB962C8B-B14F-4D97-AF65-F5344CB8AC3E}">
        <p14:creationId xmlns:p14="http://schemas.microsoft.com/office/powerpoint/2010/main" val="2112436918"/>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97</a:t>
            </a:fld>
            <a:endParaRPr lang="en-US" altLang="en-US" sz="1200">
              <a:solidFill>
                <a:schemeClr val="bg1"/>
              </a:solidFill>
            </a:endParaRPr>
          </a:p>
        </p:txBody>
      </p:sp>
      <p:sp>
        <p:nvSpPr>
          <p:cNvPr id="18436" name="Content Placeholder 2"/>
          <p:cNvSpPr>
            <a:spLocks noGrp="1"/>
          </p:cNvSpPr>
          <p:nvPr>
            <p:ph idx="1"/>
          </p:nvPr>
        </p:nvSpPr>
        <p:spPr>
          <a:xfrm>
            <a:off x="433137" y="1066800"/>
            <a:ext cx="11530263" cy="5097463"/>
          </a:xfrm>
        </p:spPr>
        <p:txBody>
          <a:bodyPr/>
          <a:lstStyle/>
          <a:p>
            <a:pPr marL="0" lvl="0" indent="0">
              <a:buNone/>
            </a:pPr>
            <a:r>
              <a:rPr lang="en-US" dirty="0"/>
              <a:t>1. If the stack is empty, insert X into the stack and make Minimum equal to X.</a:t>
            </a:r>
            <a:endParaRPr lang="en-IN" dirty="0"/>
          </a:p>
          <a:p>
            <a:pPr marL="0" lvl="0" indent="0">
              <a:buNone/>
            </a:pPr>
            <a:r>
              <a:rPr lang="en-US" dirty="0"/>
              <a:t>2. If stack is not empty, compare X with Minimum element. There may be two cases here. </a:t>
            </a:r>
            <a:endParaRPr lang="en-IN" dirty="0"/>
          </a:p>
          <a:p>
            <a:pPr lvl="1"/>
            <a:r>
              <a:rPr lang="en-US" dirty="0"/>
              <a:t>If X is greater than or equal to Minimum, insert X.</a:t>
            </a:r>
            <a:endParaRPr lang="en-IN" dirty="0"/>
          </a:p>
          <a:p>
            <a:pPr lvl="1"/>
            <a:r>
              <a:rPr lang="en-US" dirty="0"/>
              <a:t>If X is smaller than Minimum, insert (2*X – Minimum) into the stack and make Minimum equal to X. </a:t>
            </a:r>
            <a:endParaRPr lang="en-IN" dirty="0"/>
          </a:p>
          <a:p>
            <a:pPr marL="0" indent="0">
              <a:buNone/>
            </a:pPr>
            <a:endParaRPr lang="en-IN" dirty="0"/>
          </a:p>
          <a:p>
            <a:pPr marL="0" indent="0">
              <a:buNone/>
            </a:pPr>
            <a:endParaRPr lang="en-IN" dirty="0"/>
          </a:p>
          <a:p>
            <a:pPr marL="0" indent="0">
              <a:buNone/>
            </a:pPr>
            <a:endParaRPr lang="en-IN" dirty="0"/>
          </a:p>
          <a:p>
            <a:pPr eaLnBrk="1" hangingPunct="1">
              <a:spcBef>
                <a:spcPts val="100"/>
              </a:spcBef>
              <a:buFont typeface="Wingdings" panose="05000000000000000000" pitchFamily="2" charset="2"/>
              <a:buChar char="§"/>
            </a:pPr>
            <a:endParaRPr lang="en-US" altLang="en-US" sz="1600" b="1" dirty="0"/>
          </a:p>
        </p:txBody>
      </p:sp>
      <p:sp>
        <p:nvSpPr>
          <p:cNvPr id="2" name="Title 1"/>
          <p:cNvSpPr>
            <a:spLocks noGrp="1"/>
          </p:cNvSpPr>
          <p:nvPr>
            <p:ph type="title"/>
          </p:nvPr>
        </p:nvSpPr>
        <p:spPr>
          <a:effectLst/>
        </p:spPr>
        <p:txBody>
          <a:bodyPr/>
          <a:lstStyle/>
          <a:p>
            <a:r>
              <a:rPr lang="en-US" dirty="0"/>
              <a:t>Push(x) </a:t>
            </a:r>
            <a:endParaRPr lang="en-IN" dirty="0"/>
          </a:p>
        </p:txBody>
      </p:sp>
    </p:spTree>
    <p:extLst>
      <p:ext uri="{BB962C8B-B14F-4D97-AF65-F5344CB8AC3E}">
        <p14:creationId xmlns:p14="http://schemas.microsoft.com/office/powerpoint/2010/main" val="2252143226"/>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98</a:t>
            </a:fld>
            <a:endParaRPr lang="en-US" altLang="en-US" sz="1200">
              <a:solidFill>
                <a:schemeClr val="bg1"/>
              </a:solidFill>
            </a:endParaRPr>
          </a:p>
        </p:txBody>
      </p:sp>
      <p:sp>
        <p:nvSpPr>
          <p:cNvPr id="18436" name="Content Placeholder 2"/>
          <p:cNvSpPr>
            <a:spLocks noGrp="1"/>
          </p:cNvSpPr>
          <p:nvPr>
            <p:ph idx="1"/>
          </p:nvPr>
        </p:nvSpPr>
        <p:spPr>
          <a:xfrm>
            <a:off x="433137" y="1066800"/>
            <a:ext cx="11530263" cy="5097463"/>
          </a:xfrm>
        </p:spPr>
        <p:txBody>
          <a:bodyPr/>
          <a:lstStyle/>
          <a:p>
            <a:pPr marL="0" lvl="0" indent="0">
              <a:buNone/>
            </a:pPr>
            <a:r>
              <a:rPr lang="en-US" dirty="0"/>
              <a:t>1. Remove element from top and store it in X. </a:t>
            </a:r>
            <a:endParaRPr lang="en-IN" dirty="0"/>
          </a:p>
          <a:p>
            <a:pPr marL="0" lvl="0" indent="0">
              <a:buNone/>
            </a:pPr>
            <a:r>
              <a:rPr lang="en-US" dirty="0"/>
              <a:t>2. If X is greater than or equal to Minimum, the minimum element remains the same.</a:t>
            </a:r>
            <a:endParaRPr lang="en-IN" dirty="0"/>
          </a:p>
          <a:p>
            <a:pPr marL="0" lvl="0" indent="0">
              <a:buNone/>
            </a:pPr>
            <a:r>
              <a:rPr lang="en-US" dirty="0"/>
              <a:t>3. If X is less than Minimum, the minimum element now becomes (2*Minimum – X), so update (Minimum = 2*Minimum – X). </a:t>
            </a:r>
            <a:endParaRPr lang="en-IN" dirty="0"/>
          </a:p>
          <a:p>
            <a:pPr marL="0" indent="0">
              <a:buNone/>
            </a:pPr>
            <a:endParaRPr lang="en-IN" dirty="0"/>
          </a:p>
          <a:p>
            <a:pPr marL="0" indent="0">
              <a:buNone/>
            </a:pPr>
            <a:endParaRPr lang="en-IN" dirty="0"/>
          </a:p>
          <a:p>
            <a:pPr marL="0" indent="0">
              <a:buNone/>
            </a:pPr>
            <a:endParaRPr lang="en-IN" dirty="0"/>
          </a:p>
          <a:p>
            <a:pPr eaLnBrk="1" hangingPunct="1">
              <a:spcBef>
                <a:spcPts val="100"/>
              </a:spcBef>
              <a:buFont typeface="Wingdings" panose="05000000000000000000" pitchFamily="2" charset="2"/>
              <a:buChar char="§"/>
            </a:pPr>
            <a:endParaRPr lang="en-US" altLang="en-US" sz="1600" b="1" dirty="0"/>
          </a:p>
        </p:txBody>
      </p:sp>
      <p:sp>
        <p:nvSpPr>
          <p:cNvPr id="2" name="Title 1"/>
          <p:cNvSpPr>
            <a:spLocks noGrp="1"/>
          </p:cNvSpPr>
          <p:nvPr>
            <p:ph type="title"/>
          </p:nvPr>
        </p:nvSpPr>
        <p:spPr>
          <a:effectLst/>
        </p:spPr>
        <p:txBody>
          <a:bodyPr/>
          <a:lstStyle/>
          <a:p>
            <a:r>
              <a:rPr lang="en-US" dirty="0"/>
              <a:t>Pop() :  </a:t>
            </a:r>
            <a:endParaRPr lang="en-IN" dirty="0"/>
          </a:p>
        </p:txBody>
      </p:sp>
    </p:spTree>
    <p:extLst>
      <p:ext uri="{BB962C8B-B14F-4D97-AF65-F5344CB8AC3E}">
        <p14:creationId xmlns:p14="http://schemas.microsoft.com/office/powerpoint/2010/main" val="2944854125"/>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99</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altLang="en-US" dirty="0"/>
              <a:t>Illustration of Sequence of Push Operations</a:t>
            </a:r>
            <a:endParaRPr lang="en-IN" altLang="en-US" dirty="0"/>
          </a:p>
        </p:txBody>
      </p:sp>
      <p:pic>
        <p:nvPicPr>
          <p:cNvPr id="6" name="Picture 5">
            <a:extLst>
              <a:ext uri="{FF2B5EF4-FFF2-40B4-BE49-F238E27FC236}">
                <a16:creationId xmlns:a16="http://schemas.microsoft.com/office/drawing/2014/main" id="{DD1D77CA-8816-47BC-B692-980D042DB6D1}"/>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828800" y="1676400"/>
            <a:ext cx="8001000" cy="3886199"/>
          </a:xfrm>
          <a:prstGeom prst="rect">
            <a:avLst/>
          </a:prstGeom>
          <a:noFill/>
          <a:ln>
            <a:noFill/>
          </a:ln>
        </p:spPr>
      </p:pic>
    </p:spTree>
    <p:extLst>
      <p:ext uri="{BB962C8B-B14F-4D97-AF65-F5344CB8AC3E}">
        <p14:creationId xmlns:p14="http://schemas.microsoft.com/office/powerpoint/2010/main" val="2370190753"/>
      </p:ext>
    </p:extLst>
  </p:cSld>
  <p:clrMapOvr>
    <a:masterClrMapping/>
  </p:clrMapOvr>
  <p:transition/>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EEE1A8F3DC6044B5F336BCA1F2E745" ma:contentTypeVersion="2" ma:contentTypeDescription="Create a new document." ma:contentTypeScope="" ma:versionID="2d882f0a5ad7ed066d2d51db0d26ccb6">
  <xsd:schema xmlns:xsd="http://www.w3.org/2001/XMLSchema" xmlns:xs="http://www.w3.org/2001/XMLSchema" xmlns:p="http://schemas.microsoft.com/office/2006/metadata/properties" xmlns:ns2="887844ef-b6c8-4cf9-8329-0bebc8d8bdd8" targetNamespace="http://schemas.microsoft.com/office/2006/metadata/properties" ma:root="true" ma:fieldsID="787e2e41041835ed8608953c18364d58" ns2:_="">
    <xsd:import namespace="887844ef-b6c8-4cf9-8329-0bebc8d8bdd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7844ef-b6c8-4cf9-8329-0bebc8d8b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45E951-C6E7-400F-9E64-7718B7EDCE90}"/>
</file>

<file path=customXml/itemProps2.xml><?xml version="1.0" encoding="utf-8"?>
<ds:datastoreItem xmlns:ds="http://schemas.openxmlformats.org/officeDocument/2006/customXml" ds:itemID="{9FF18FA9-B5AF-4AD2-8844-DB7D8678F7AF}"/>
</file>

<file path=customXml/itemProps3.xml><?xml version="1.0" encoding="utf-8"?>
<ds:datastoreItem xmlns:ds="http://schemas.openxmlformats.org/officeDocument/2006/customXml" ds:itemID="{C148FD46-299F-420E-B64C-05B8DD102DA9}"/>
</file>

<file path=docProps/app.xml><?xml version="1.0" encoding="utf-8"?>
<Properties xmlns="http://schemas.openxmlformats.org/officeDocument/2006/extended-properties" xmlns:vt="http://schemas.openxmlformats.org/officeDocument/2006/docPropsVTypes">
  <Template/>
  <TotalTime>21292</TotalTime>
  <Words>8820</Words>
  <Application>Microsoft Office PowerPoint</Application>
  <PresentationFormat>Widescreen</PresentationFormat>
  <Paragraphs>1081</Paragraphs>
  <Slides>123</Slides>
  <Notes>50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123</vt:i4>
      </vt:variant>
    </vt:vector>
  </HeadingPairs>
  <TitlesOfParts>
    <vt:vector size="132" baseType="lpstr">
      <vt:lpstr>Arial</vt:lpstr>
      <vt:lpstr>Calibri</vt:lpstr>
      <vt:lpstr>Courier New</vt:lpstr>
      <vt:lpstr>Gill Sans</vt:lpstr>
      <vt:lpstr>Noto Sans Symbols</vt:lpstr>
      <vt:lpstr>Symbol</vt:lpstr>
      <vt:lpstr>Times New Roman</vt:lpstr>
      <vt:lpstr>Wingdings</vt:lpstr>
      <vt:lpstr>Presentation</vt:lpstr>
      <vt:lpstr>General Guideline</vt:lpstr>
      <vt:lpstr>References</vt:lpstr>
      <vt:lpstr>INTRODUCTION TO STACK </vt:lpstr>
      <vt:lpstr>Introduction to Stack </vt:lpstr>
      <vt:lpstr>Introduction to Stack - Example</vt:lpstr>
      <vt:lpstr>Operations in Stack </vt:lpstr>
      <vt:lpstr>Array Implementation of Stack</vt:lpstr>
      <vt:lpstr>Stack Initialization</vt:lpstr>
      <vt:lpstr>Stack Initialization</vt:lpstr>
      <vt:lpstr>Emptiness Check</vt:lpstr>
      <vt:lpstr>Stack Insertion </vt:lpstr>
      <vt:lpstr>Stack Insertion </vt:lpstr>
      <vt:lpstr>Stack Insertion </vt:lpstr>
      <vt:lpstr>Stack Insertion </vt:lpstr>
      <vt:lpstr>Deletion in a Stack</vt:lpstr>
      <vt:lpstr>Deletion in a Stack</vt:lpstr>
      <vt:lpstr>Deletion in a Stack</vt:lpstr>
      <vt:lpstr>Deletion in a Stack</vt:lpstr>
      <vt:lpstr> Finding the top element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Stack </vt:lpstr>
      <vt:lpstr>Number Conversion </vt:lpstr>
      <vt:lpstr>ALGORITHM: DecimalToBinary (Decimal) </vt:lpstr>
      <vt:lpstr>ALGORITHM: DecimalToHexadecimal(Decimal) </vt:lpstr>
      <vt:lpstr>Reversal of String using Stack </vt:lpstr>
      <vt:lpstr>Palindrome Check using Stack</vt:lpstr>
      <vt:lpstr>Palindrome Check using Stack</vt:lpstr>
      <vt:lpstr>PowerPoint Presentation</vt:lpstr>
      <vt:lpstr>PowerPoint Presentation</vt:lpstr>
      <vt:lpstr>PowerPoint Presentation</vt:lpstr>
      <vt:lpstr>PowerPoint Presentation</vt:lpstr>
      <vt:lpstr>5.5 Inter-conversion and Evaluation of Polish Notation Expressions</vt:lpstr>
      <vt:lpstr>Types of Expression</vt:lpstr>
      <vt:lpstr> 5.5.1 Requirement of Polish/Reverse Polish Notation </vt:lpstr>
      <vt:lpstr>5.5.2 Evaluation of Postfix Expression </vt:lpstr>
      <vt:lpstr>Continue..</vt:lpstr>
      <vt:lpstr>  ALGORITHM   POSTFIX EVALUATION (Postfix Expression) </vt:lpstr>
      <vt:lpstr>Time &amp; Space Complexity of Polish Expression</vt:lpstr>
      <vt:lpstr>PowerPoint Presentation</vt:lpstr>
      <vt:lpstr>PowerPoint Presentation</vt:lpstr>
      <vt:lpstr>PowerPoint Presentation</vt:lpstr>
      <vt:lpstr>5.5.3 Evaluation of Prefix Expression</vt:lpstr>
      <vt:lpstr>Procedure: To evaluate the prefix expression</vt:lpstr>
      <vt:lpstr>Continued…</vt:lpstr>
      <vt:lpstr>Continued...</vt:lpstr>
      <vt:lpstr>ALGORITHM PrefixEvaluation (Prefix Expression)</vt:lpstr>
      <vt:lpstr>Time &amp; Space Complexity of Prefix Expression</vt:lpstr>
      <vt:lpstr>5.5.4 Infix to Postfix Conversion</vt:lpstr>
      <vt:lpstr>Continued..</vt:lpstr>
      <vt:lpstr>Continued..</vt:lpstr>
      <vt:lpstr>Tabular Method for Conversion of Infix Expression to Postfix </vt:lpstr>
      <vt:lpstr>Algorithm Infix to Postfix</vt:lpstr>
      <vt:lpstr>Algorithm for precedence</vt:lpstr>
      <vt:lpstr>Time &amp; Space Complexity of Infix to Postfix</vt:lpstr>
      <vt:lpstr>PowerPoint Presentation</vt:lpstr>
      <vt:lpstr>PowerPoint Presentation</vt:lpstr>
      <vt:lpstr>PowerPoint Presentation</vt:lpstr>
      <vt:lpstr>PowerPoint Presentation</vt:lpstr>
      <vt:lpstr>PowerPoint Presentation</vt:lpstr>
      <vt:lpstr>PowerPoint Presentation</vt:lpstr>
      <vt:lpstr>5.5.4.2 Dealing with Infix Expression with Parentheses</vt:lpstr>
      <vt:lpstr>Continue…</vt:lpstr>
      <vt:lpstr>Continue,..</vt:lpstr>
      <vt:lpstr>Algorithm Infix to Postfix Expression </vt:lpstr>
      <vt:lpstr>Algorithm Infix to Postfix Expression </vt:lpstr>
      <vt:lpstr>Algorithm to check Precedence </vt:lpstr>
      <vt:lpstr>5.5.5 Infix to Prefix Conversion</vt:lpstr>
      <vt:lpstr>Tabular Method for Conversion of Infix Expression to Prefix </vt:lpstr>
      <vt:lpstr>Algorithm infix to prefix conversion</vt:lpstr>
      <vt:lpstr>PowerPoint Presentation</vt:lpstr>
      <vt:lpstr>PowerPoint Presentation</vt:lpstr>
      <vt:lpstr>PowerPoint Presentation</vt:lpstr>
      <vt:lpstr>PowerPoint Presentation</vt:lpstr>
      <vt:lpstr>Sorting a STACK</vt:lpstr>
      <vt:lpstr>Sort a Stack</vt:lpstr>
      <vt:lpstr>ALGORTHM SortingUsingStack(STACK Input)</vt:lpstr>
      <vt:lpstr>Time Complexity: O(N2)</vt:lpstr>
      <vt:lpstr>Space Complexity: ϴ(N)</vt:lpstr>
      <vt:lpstr>Finding minimum from the stack</vt:lpstr>
      <vt:lpstr>Finding minimum from the stack</vt:lpstr>
      <vt:lpstr>Method 1: Temporary Stack</vt:lpstr>
      <vt:lpstr>  ALGORITHM MinimumFromStack(Stack S)</vt:lpstr>
      <vt:lpstr>Complexity</vt:lpstr>
      <vt:lpstr>Method 2</vt:lpstr>
      <vt:lpstr>  ALGORITHM Push(S,T,x)</vt:lpstr>
      <vt:lpstr>  ALGORITHM Pop(S,T)</vt:lpstr>
      <vt:lpstr>  ALGORITHM FindMinimum(T)</vt:lpstr>
      <vt:lpstr>Method 3</vt:lpstr>
      <vt:lpstr>Push(x) </vt:lpstr>
      <vt:lpstr>Pop() :  </vt:lpstr>
      <vt:lpstr>Illustration of Sequence of Push Operations</vt:lpstr>
      <vt:lpstr>Illustration of Sequence of Pop Operations</vt:lpstr>
      <vt:lpstr>Implementing multiple Stacks in a single Array</vt:lpstr>
      <vt:lpstr>Implementing multiple Stacks in a single Array</vt:lpstr>
      <vt:lpstr>Implementing multiple Stacks in a single Array</vt:lpstr>
      <vt:lpstr>Implementing multiple Stacks in a single Array</vt:lpstr>
      <vt:lpstr>Implementing multiple Stacks in a single Array</vt:lpstr>
      <vt:lpstr>Implementing multiple Stacks in a single Array</vt:lpstr>
      <vt:lpstr>Implementing multiple Stacks in a single Array</vt:lpstr>
      <vt:lpstr>Implementing multiple Stacks in a single Array</vt:lpstr>
      <vt:lpstr>Implementing multiple Stacks in a single Array</vt:lpstr>
      <vt:lpstr>Implementing multiple Stacks in a single Array</vt:lpstr>
      <vt:lpstr>Implementing multiple Stacks in a single Array</vt:lpstr>
      <vt:lpstr>Implementing multiple Stacks in a single Array</vt:lpstr>
      <vt:lpstr>Implementing multiple Stacks in a single Array</vt:lpstr>
      <vt:lpstr>Implementing multiple Stacks in a single Array</vt:lpstr>
      <vt:lpstr>Implementing multiple Stacks in a single Array</vt:lpstr>
      <vt:lpstr>Implementing multiple Stacks in a single Array</vt:lpstr>
      <vt:lpstr>Implementing multiple Stacks in a single Array</vt:lpstr>
      <vt:lpstr>Implementing multiple Stacks in a single Array</vt:lpstr>
      <vt:lpstr>Implementing multiple Stacks in a single Array</vt:lpstr>
      <vt:lpstr>Implementing multiple Stacks in a single Array</vt:lpstr>
      <vt:lpstr>Implementing multiple Stacks in a single Array</vt:lpstr>
      <vt:lpstr>Implementing multiple Stacks in a single Array</vt:lpstr>
      <vt:lpstr>Can you answer these questions?</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sugan</cp:lastModifiedBy>
  <cp:revision>1204</cp:revision>
  <dcterms:created xsi:type="dcterms:W3CDTF">2004-06-12T09:53:42Z</dcterms:created>
  <dcterms:modified xsi:type="dcterms:W3CDTF">2021-09-30T09:40:49Z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0x010100A8EEE1A8F3DC6044B5F336BCA1F2E745</vt:lpwstr>
  </property>
</Properties>
</file>