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  <p:sldId id="315" r:id="rId3"/>
    <p:sldId id="316" r:id="rId4"/>
    <p:sldId id="317" r:id="rId5"/>
    <p:sldId id="262" r:id="rId6"/>
    <p:sldId id="327" r:id="rId7"/>
    <p:sldId id="328" r:id="rId8"/>
    <p:sldId id="329" r:id="rId9"/>
    <p:sldId id="330" r:id="rId10"/>
    <p:sldId id="332" r:id="rId11"/>
    <p:sldId id="331" r:id="rId12"/>
    <p:sldId id="333" r:id="rId13"/>
    <p:sldId id="334" r:id="rId14"/>
    <p:sldId id="335" r:id="rId15"/>
    <p:sldId id="336" r:id="rId16"/>
    <p:sldId id="337" r:id="rId17"/>
    <p:sldId id="33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C8E8A1-DA81-4E9C-946A-5DF0BEE9D971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-80" charset="0"/>
              </a:rPr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 Direct Memory Access (DMA) is a method of allowing data to be moved from one location to another in a computer without intervention from the central processor (CPU). </a:t>
            </a:r>
          </a:p>
          <a:p>
            <a:pPr algn="just"/>
            <a:r>
              <a:rPr lang="en-US" dirty="0" smtClean="0"/>
              <a:t>It is also a fast way of transferring data within (and sometimes between) computer. </a:t>
            </a:r>
            <a:endParaRPr lang="en-US" dirty="0" smtClean="0">
              <a:cs typeface="Arial" charset="0"/>
            </a:endParaRPr>
          </a:p>
          <a:p>
            <a:pPr algn="just"/>
            <a:r>
              <a:rPr lang="en-US" dirty="0" smtClean="0">
                <a:cs typeface="Arial" charset="0"/>
              </a:rPr>
              <a:t>The DMA I/O technique provides direct access to the memory while the microprocessor is temporarily disabled.</a:t>
            </a:r>
          </a:p>
          <a:p>
            <a:pPr algn="just"/>
            <a:r>
              <a:rPr lang="en-US" dirty="0" smtClean="0">
                <a:cs typeface="Arial" charset="0"/>
              </a:rPr>
              <a:t>The DMA controller temporarily borrows the address bus, data bus and control bus from the microprocessor and transfers the data directly from the external devices to a series of memory locations (and vice versa).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defRPr/>
            </a:pPr>
            <a:r>
              <a:rPr lang="en-US" sz="2400" dirty="0" smtClean="0"/>
              <a:t>It is a 4-channel DMA.</a:t>
            </a:r>
          </a:p>
          <a:p>
            <a:pPr marL="609600" indent="-609600">
              <a:defRPr/>
            </a:pPr>
            <a:r>
              <a:rPr lang="en-US" sz="2400" dirty="0" smtClean="0"/>
              <a:t>So 4  I/O devices can be interfaced to DMA</a:t>
            </a:r>
          </a:p>
          <a:p>
            <a:pPr marL="609600" indent="-609600">
              <a:defRPr/>
            </a:pPr>
            <a:r>
              <a:rPr lang="en-US" sz="2400" dirty="0" smtClean="0"/>
              <a:t>It is designed by Intel</a:t>
            </a:r>
          </a:p>
          <a:p>
            <a:pPr marL="609600" indent="-609600">
              <a:defRPr/>
            </a:pPr>
            <a:r>
              <a:rPr lang="en-US" sz="2400" dirty="0" smtClean="0"/>
              <a:t>Each channel have 16-bit address and 14 bit counter</a:t>
            </a:r>
          </a:p>
          <a:p>
            <a:pPr marL="609600" indent="-609600">
              <a:defRPr/>
            </a:pPr>
            <a:r>
              <a:rPr lang="en-US" sz="2400" dirty="0" smtClean="0"/>
              <a:t>It provides chip priority resolver that resolves priority of channels in fixed or rotating mode.</a:t>
            </a:r>
          </a:p>
          <a:p>
            <a:pPr marL="609600" indent="-609600">
              <a:defRPr/>
            </a:pPr>
            <a:r>
              <a:rPr lang="en-US" sz="2400" dirty="0" smtClean="0"/>
              <a:t>It provide on chip channel  inhibit logic.</a:t>
            </a:r>
          </a:p>
          <a:p>
            <a:pPr marL="609600" indent="-609600">
              <a:defRPr/>
            </a:pPr>
            <a:r>
              <a:rPr lang="en-US" sz="2400" dirty="0" smtClean="0"/>
              <a:t>It generates a TC signal to indicate the peripheral that the programmed number of data bytes have been transferred.</a:t>
            </a:r>
          </a:p>
          <a:p>
            <a:pPr marL="609600" indent="-609600">
              <a:defRPr/>
            </a:pPr>
            <a:r>
              <a:rPr lang="en-US" sz="2400" dirty="0" smtClean="0"/>
              <a:t>The maximum frequency is 3Mhz and minimum frequency is 250 Hz.</a:t>
            </a:r>
          </a:p>
          <a:p>
            <a:pPr marL="609600" indent="-609600">
              <a:defRPr/>
            </a:pPr>
            <a:endParaRPr lang="en-US" sz="2400" dirty="0" smtClean="0"/>
          </a:p>
          <a:p>
            <a:pPr marL="609600" indent="-609600">
              <a:buFont typeface="Wingdings" pitchFamily="2" charset="2"/>
              <a:buChar char="n"/>
              <a:defRPr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1027" name="Picture 3" descr="C:\Users\Raj\Desktop\BD-8257-pic3(6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764704"/>
            <a:ext cx="6768752" cy="5526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u="sng" dirty="0" smtClean="0"/>
              <a:t>D0-D7:</a:t>
            </a:r>
          </a:p>
          <a:p>
            <a:pPr>
              <a:defRPr/>
            </a:pPr>
            <a:r>
              <a:rPr lang="en-US" sz="2400" dirty="0" smtClean="0"/>
              <a:t> it is a bidirectional ,tri state ,Buffered ,Multiplexed data (D0-D7)and (A8-A15).</a:t>
            </a:r>
          </a:p>
          <a:p>
            <a:pPr>
              <a:defRPr/>
            </a:pPr>
            <a:r>
              <a:rPr lang="en-US" sz="2400" b="1" u="sng" dirty="0" smtClean="0"/>
              <a:t>IOR:</a:t>
            </a:r>
          </a:p>
          <a:p>
            <a:pPr>
              <a:defRPr/>
            </a:pPr>
            <a:r>
              <a:rPr lang="en-US" sz="2400" dirty="0" smtClean="0"/>
              <a:t> It is active low ,</a:t>
            </a:r>
            <a:r>
              <a:rPr lang="en-US" sz="2400" dirty="0" err="1" smtClean="0"/>
              <a:t>tristate</a:t>
            </a:r>
            <a:r>
              <a:rPr lang="en-US" sz="2400" dirty="0" smtClean="0"/>
              <a:t> ,buffered ,Bidirectional lines.</a:t>
            </a:r>
          </a:p>
          <a:p>
            <a:r>
              <a:rPr lang="en-US" sz="2400" b="1" u="sng" dirty="0" smtClean="0"/>
              <a:t>IOW:</a:t>
            </a:r>
          </a:p>
          <a:p>
            <a:r>
              <a:rPr lang="en-US" sz="2400" dirty="0" smtClean="0"/>
              <a:t> It is active low ,</a:t>
            </a:r>
            <a:r>
              <a:rPr lang="en-US" sz="2400" dirty="0" err="1" smtClean="0"/>
              <a:t>tristate</a:t>
            </a:r>
            <a:r>
              <a:rPr lang="en-US" sz="2400" dirty="0" smtClean="0"/>
              <a:t> ,buffered ,Bidirectional control lines.</a:t>
            </a:r>
          </a:p>
          <a:p>
            <a:pPr>
              <a:defRPr/>
            </a:pPr>
            <a:r>
              <a:rPr lang="en-US" sz="2400" b="1" u="sng" dirty="0" smtClean="0"/>
              <a:t>CLK:</a:t>
            </a:r>
          </a:p>
          <a:p>
            <a:pPr>
              <a:defRPr/>
            </a:pPr>
            <a:r>
              <a:rPr lang="en-US" sz="2400" dirty="0" smtClean="0"/>
              <a:t>It is the input line ,connected with TTL clock generator</a:t>
            </a:r>
          </a:p>
          <a:p>
            <a:pPr>
              <a:defRPr/>
            </a:pPr>
            <a:r>
              <a:rPr lang="en-US" sz="2400" b="1" u="sng" dirty="0" smtClean="0"/>
              <a:t>RESET:</a:t>
            </a:r>
          </a:p>
          <a:p>
            <a:pPr>
              <a:defRPr/>
            </a:pPr>
            <a:r>
              <a:rPr lang="en-US" sz="2400" dirty="0" smtClean="0"/>
              <a:t>Used to clear mode set registers and status registers</a:t>
            </a:r>
          </a:p>
          <a:p>
            <a:pPr>
              <a:defRPr/>
            </a:pPr>
            <a:r>
              <a:rPr lang="en-US" sz="2400" b="1" u="sng" dirty="0" smtClean="0"/>
              <a:t>A0-A3:</a:t>
            </a:r>
          </a:p>
          <a:p>
            <a:pPr>
              <a:defRPr/>
            </a:pPr>
            <a:r>
              <a:rPr lang="en-US" sz="2400" dirty="0" smtClean="0"/>
              <a:t>A0-A3 bits of memory address on the line</a:t>
            </a:r>
            <a:r>
              <a:rPr lang="en-US" sz="2400" dirty="0" smtClean="0">
                <a:solidFill>
                  <a:srgbClr val="FFC000"/>
                </a:solidFill>
              </a:rPr>
              <a:t>s. </a:t>
            </a:r>
            <a:endParaRPr lang="en-US" sz="2400" b="1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READY:</a:t>
            </a:r>
          </a:p>
          <a:p>
            <a:pPr>
              <a:defRPr/>
            </a:pPr>
            <a:r>
              <a:rPr lang="en-US" sz="2400" dirty="0" smtClean="0"/>
              <a:t>It is a asynchronous input line.</a:t>
            </a:r>
          </a:p>
          <a:p>
            <a:pPr>
              <a:defRPr/>
            </a:pPr>
            <a:r>
              <a:rPr lang="en-US" sz="2400" dirty="0" smtClean="0"/>
              <a:t> In master mode,</a:t>
            </a:r>
          </a:p>
          <a:p>
            <a:pPr>
              <a:defRPr/>
            </a:pPr>
            <a:r>
              <a:rPr lang="en-US" sz="2400" dirty="0" smtClean="0"/>
              <a:t>When ready is high it is received the signal.</a:t>
            </a:r>
          </a:p>
          <a:p>
            <a:pPr>
              <a:defRPr/>
            </a:pPr>
            <a:r>
              <a:rPr lang="en-US" sz="2400" b="1" u="sng" dirty="0" smtClean="0"/>
              <a:t>HRQ:</a:t>
            </a:r>
          </a:p>
          <a:p>
            <a:pPr>
              <a:defRPr/>
            </a:pPr>
            <a:r>
              <a:rPr lang="en-US" sz="2400" dirty="0" smtClean="0"/>
              <a:t>It is used to receiving the hold request signal from the output device.</a:t>
            </a:r>
          </a:p>
          <a:p>
            <a:pPr>
              <a:defRPr/>
            </a:pPr>
            <a:r>
              <a:rPr lang="en-US" sz="2400" b="1" u="sng" dirty="0" smtClean="0"/>
              <a:t>HLDA:</a:t>
            </a:r>
          </a:p>
          <a:p>
            <a:pPr>
              <a:defRPr/>
            </a:pPr>
            <a:r>
              <a:rPr lang="en-US" sz="2400" dirty="0" smtClean="0"/>
              <a:t>It is acknowledgment signal from microprocessor.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u="sng" dirty="0" smtClean="0"/>
              <a:t>AEN (Address enable):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It is a control output line.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Used it isolate the system address ,data ,and control lines.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u="sng" dirty="0" smtClean="0"/>
              <a:t>ADSTB: (Address Strobe)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It is a control output line.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Used to split data and address line.</a:t>
            </a:r>
          </a:p>
          <a:p>
            <a:pPr>
              <a:defRPr/>
            </a:pPr>
            <a:r>
              <a:rPr lang="en-US" sz="2400" b="1" u="sng" dirty="0" smtClean="0"/>
              <a:t>TC (Terminal Count):</a:t>
            </a:r>
          </a:p>
          <a:p>
            <a:pPr>
              <a:defRPr/>
            </a:pPr>
            <a:r>
              <a:rPr lang="en-US" sz="2400" dirty="0" smtClean="0"/>
              <a:t>It is a status of output line.</a:t>
            </a:r>
          </a:p>
          <a:p>
            <a:pPr>
              <a:defRPr/>
            </a:pPr>
            <a:r>
              <a:rPr lang="en-US" sz="2400" dirty="0" smtClean="0"/>
              <a:t>It is high ,it selected the peripheral.</a:t>
            </a:r>
          </a:p>
          <a:p>
            <a:pPr>
              <a:defRPr/>
            </a:pPr>
            <a:r>
              <a:rPr lang="en-US" sz="2400" dirty="0" smtClean="0"/>
              <a:t>It is low ,it free and looking for a new peripheral.</a:t>
            </a:r>
          </a:p>
          <a:p>
            <a:pPr>
              <a:defRPr/>
            </a:pPr>
            <a:r>
              <a:rPr lang="en-US" sz="2400" b="1" dirty="0" smtClean="0"/>
              <a:t>MARK:</a:t>
            </a:r>
          </a:p>
          <a:p>
            <a:pPr>
              <a:defRPr/>
            </a:pPr>
            <a:r>
              <a:rPr lang="en-US" sz="2400" dirty="0" smtClean="0"/>
              <a:t>It is a modulo 128 MARK output line.</a:t>
            </a:r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u="sng" dirty="0" smtClean="0"/>
              <a:t>DRQ0-DRQ3(DMA Request):</a:t>
            </a:r>
          </a:p>
          <a:p>
            <a:pPr>
              <a:defRPr/>
            </a:pPr>
            <a:r>
              <a:rPr lang="en-US" sz="2400" dirty="0" smtClean="0"/>
              <a:t>These are the asynchronous peripheral request input signal.</a:t>
            </a:r>
          </a:p>
          <a:p>
            <a:pPr>
              <a:defRPr/>
            </a:pPr>
            <a:r>
              <a:rPr lang="en-US" sz="2400" dirty="0" smtClean="0"/>
              <a:t>The request signals is generated by external peripheral device.</a:t>
            </a:r>
          </a:p>
          <a:p>
            <a:pPr>
              <a:defRPr/>
            </a:pPr>
            <a:r>
              <a:rPr lang="en-US" sz="2400" b="1" u="sng" dirty="0" smtClean="0"/>
              <a:t>DACK0-DACK3:</a:t>
            </a:r>
          </a:p>
          <a:p>
            <a:pPr>
              <a:defRPr/>
            </a:pPr>
            <a:r>
              <a:rPr lang="en-US" sz="2400" dirty="0" smtClean="0"/>
              <a:t> These are the active low DMA acknowledge output lines.</a:t>
            </a:r>
          </a:p>
          <a:p>
            <a:pPr>
              <a:defRPr/>
            </a:pPr>
            <a:r>
              <a:rPr lang="en-US" sz="2400" dirty="0" smtClean="0"/>
              <a:t>Low level indicate that ,peripheral is selected for giving the information (DMA cycle).</a:t>
            </a:r>
          </a:p>
          <a:p>
            <a:pPr>
              <a:defRPr/>
            </a:pPr>
            <a:r>
              <a:rPr lang="en-US" sz="2400" dirty="0" smtClean="0"/>
              <a:t>In master mode it is used for chip select.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sz="2400" b="1" u="sng" dirty="0" smtClean="0"/>
              <a:t>Control logic block: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sz="2400" dirty="0" smtClean="0"/>
              <a:t>It contains ,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Control logic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Mode set register and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Status Register.</a:t>
            </a:r>
          </a:p>
          <a:p>
            <a:pPr>
              <a:defRPr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 SET REGISTERS: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</a:t>
            </a:r>
            <a:r>
              <a:rPr lang="en-US" sz="2400" dirty="0" smtClean="0"/>
              <a:t>t is a write only registers.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It is used to set the operating modes.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This registers is programmed after initialization of DMA channel.</a:t>
            </a:r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AL=1=Auto load mode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AL=0=Rotating mode</a:t>
            </a:r>
          </a:p>
          <a:p>
            <a:endParaRPr lang="en-US" dirty="0"/>
          </a:p>
        </p:txBody>
      </p:sp>
      <p:graphicFrame>
        <p:nvGraphicFramePr>
          <p:cNvPr id="4" name="Group 1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375068"/>
              </p:ext>
            </p:extLst>
          </p:nvPr>
        </p:nvGraphicFramePr>
        <p:xfrm>
          <a:off x="990600" y="2971800"/>
          <a:ext cx="6858000" cy="13716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RP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EN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EN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EN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EN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n-US" sz="2600" dirty="0" smtClean="0"/>
              <a:t>TCS=1=Stop after TC (Disable Channel)</a:t>
            </a:r>
          </a:p>
          <a:p>
            <a:pPr>
              <a:lnSpc>
                <a:spcPct val="90000"/>
              </a:lnSpc>
              <a:defRPr/>
            </a:pPr>
            <a:r>
              <a:rPr lang="en-US" sz="2600" dirty="0" smtClean="0"/>
              <a:t>TCS=0=Start after TC (Enable Channel)</a:t>
            </a:r>
          </a:p>
          <a:p>
            <a:pPr>
              <a:lnSpc>
                <a:spcPct val="90000"/>
              </a:lnSpc>
              <a:defRPr/>
            </a:pPr>
            <a:r>
              <a:rPr lang="en-US" sz="2600" dirty="0" smtClean="0"/>
              <a:t>EW=1=Extended write mode</a:t>
            </a:r>
          </a:p>
          <a:p>
            <a:pPr>
              <a:lnSpc>
                <a:spcPct val="90000"/>
              </a:lnSpc>
              <a:defRPr/>
            </a:pPr>
            <a:r>
              <a:rPr lang="en-US" sz="2600" dirty="0" smtClean="0"/>
              <a:t>EW=0=normal mode.</a:t>
            </a:r>
          </a:p>
          <a:p>
            <a:pPr>
              <a:lnSpc>
                <a:spcPct val="90000"/>
              </a:lnSpc>
              <a:defRPr/>
            </a:pPr>
            <a:r>
              <a:rPr lang="en-US" sz="2600" dirty="0" smtClean="0"/>
              <a:t>RP=1=Rotating priority</a:t>
            </a:r>
          </a:p>
          <a:p>
            <a:pPr>
              <a:lnSpc>
                <a:spcPct val="90000"/>
              </a:lnSpc>
              <a:defRPr/>
            </a:pPr>
            <a:r>
              <a:rPr lang="en-US" sz="2600" dirty="0" smtClean="0"/>
              <a:t>RP=0=Fixed priority.</a:t>
            </a:r>
          </a:p>
          <a:p>
            <a:pPr>
              <a:defRPr/>
            </a:pPr>
            <a:r>
              <a:rPr lang="en-US" sz="2600" dirty="0" smtClean="0"/>
              <a:t>EN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=1=Enable DMA CH-3</a:t>
            </a:r>
          </a:p>
          <a:p>
            <a:pPr>
              <a:defRPr/>
            </a:pPr>
            <a:r>
              <a:rPr lang="en-US" sz="2600" dirty="0" smtClean="0"/>
              <a:t>EN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=0=Disable DMA CH-3</a:t>
            </a:r>
          </a:p>
          <a:p>
            <a:pPr>
              <a:defRPr/>
            </a:pPr>
            <a:r>
              <a:rPr lang="en-US" sz="2600" dirty="0" smtClean="0"/>
              <a:t>EN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=1=Enable DMA CH-2</a:t>
            </a:r>
          </a:p>
          <a:p>
            <a:pPr>
              <a:defRPr/>
            </a:pPr>
            <a:r>
              <a:rPr lang="en-US" sz="2600" dirty="0" smtClean="0"/>
              <a:t>EN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=0=Disable DMA CH-2</a:t>
            </a:r>
          </a:p>
          <a:p>
            <a:pPr>
              <a:defRPr/>
            </a:pPr>
            <a:r>
              <a:rPr lang="en-US" sz="2600" dirty="0" smtClean="0"/>
              <a:t>EN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=1=Enable DMA CH-1</a:t>
            </a:r>
          </a:p>
          <a:p>
            <a:pPr>
              <a:defRPr/>
            </a:pPr>
            <a:r>
              <a:rPr lang="en-US" sz="2600" dirty="0" smtClean="0"/>
              <a:t>EN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=0=Disable DMA CH-1</a:t>
            </a:r>
          </a:p>
          <a:p>
            <a:pPr>
              <a:defRPr/>
            </a:pPr>
            <a:r>
              <a:rPr lang="en-US" sz="2600" dirty="0" smtClean="0"/>
              <a:t>EN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=1=Enable DMA CH-0</a:t>
            </a:r>
          </a:p>
          <a:p>
            <a:pPr>
              <a:defRPr/>
            </a:pPr>
            <a:r>
              <a:rPr lang="en-US" sz="2600" dirty="0" smtClean="0"/>
              <a:t>EN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=0=Disable DMA CH-0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8842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Times New Roman" pitchFamily="-80" charset="0"/>
              </a:rPr>
              <a:t>Basic DMA Operation: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cs typeface="Arial" charset="0"/>
              </a:rPr>
              <a:t>Two control signals are used to request and acknowledge a direct memory access (DMA) transfer in the microprocessor-based system.</a:t>
            </a:r>
          </a:p>
          <a:p>
            <a:pPr lvl="1" algn="just"/>
            <a:r>
              <a:rPr lang="en-US" dirty="0" smtClean="0">
                <a:cs typeface="Arial" charset="0"/>
              </a:rPr>
              <a:t>The HOLD signal as an input(to the processor) is used to request a DMA action.</a:t>
            </a:r>
          </a:p>
          <a:p>
            <a:pPr lvl="1" algn="just"/>
            <a:r>
              <a:rPr lang="en-US" dirty="0" smtClean="0">
                <a:cs typeface="Arial" charset="0"/>
              </a:rPr>
              <a:t>The HLDA signal as an output that acknowledges the DMA action.</a:t>
            </a:r>
          </a:p>
          <a:p>
            <a:pPr algn="just"/>
            <a:r>
              <a:rPr lang="en-US" sz="2400" dirty="0" smtClean="0">
                <a:cs typeface="Arial" charset="0"/>
              </a:rPr>
              <a:t>When the processor recognizes the hold, it stops its execution and enters hold cycles.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cs typeface="Arial" charset="0"/>
              </a:rPr>
              <a:t>HOLD input has higher priority than INTR or NMI.</a:t>
            </a:r>
          </a:p>
          <a:p>
            <a:pPr marL="274320" lvl="1" indent="-274320" algn="just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>
                <a:cs typeface="Arial" charset="0"/>
              </a:rPr>
              <a:t>The only microprocessor pin that has a higher priority than a HOLD is the RESET pin.</a:t>
            </a:r>
            <a:endParaRPr lang="en-US" dirty="0" smtClean="0">
              <a:solidFill>
                <a:srgbClr val="000000"/>
              </a:solidFill>
              <a:cs typeface="Times New Roman" pitchFamily="-80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cs typeface="Times New Roman" pitchFamily="-80" charset="0"/>
              </a:rPr>
              <a:t>HLDA becomes active to indicate that the processor has placed its buses at high-impedance state.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Times New Roman" pitchFamily="-80" charset="0"/>
              </a:rPr>
              <a:t>Basic DMA Definitions: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cs typeface="Arial" charset="0"/>
              </a:rPr>
              <a:t>Direct memory accesses normally occur between an I/O device and memory without the use of the microprocessor. </a:t>
            </a:r>
          </a:p>
          <a:p>
            <a:pPr lvl="1" algn="just"/>
            <a:r>
              <a:rPr lang="en-US" dirty="0" smtClean="0">
                <a:cs typeface="Arial" charset="0"/>
              </a:rPr>
              <a:t>A </a:t>
            </a:r>
            <a:r>
              <a:rPr lang="en-US" b="1" dirty="0" smtClean="0">
                <a:cs typeface="Arial" charset="0"/>
              </a:rPr>
              <a:t>DMA read</a:t>
            </a:r>
            <a:r>
              <a:rPr lang="en-US" dirty="0" smtClean="0">
                <a:cs typeface="Arial" charset="0"/>
              </a:rPr>
              <a:t> transfers data from the memory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to the I/O device.</a:t>
            </a:r>
          </a:p>
          <a:p>
            <a:pPr lvl="1" algn="just"/>
            <a:r>
              <a:rPr lang="en-US" dirty="0" smtClean="0">
                <a:cs typeface="Arial" charset="0"/>
              </a:rPr>
              <a:t>A </a:t>
            </a:r>
            <a:r>
              <a:rPr lang="en-US" b="1" dirty="0" smtClean="0">
                <a:cs typeface="Arial" charset="0"/>
              </a:rPr>
              <a:t>DMA write</a:t>
            </a:r>
            <a:r>
              <a:rPr lang="en-US" dirty="0" smtClean="0">
                <a:cs typeface="Arial" charset="0"/>
              </a:rPr>
              <a:t> transfers data from an I/O device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to memory.</a:t>
            </a:r>
          </a:p>
          <a:p>
            <a:pPr algn="just"/>
            <a:r>
              <a:rPr lang="en-US" dirty="0" smtClean="0">
                <a:cs typeface="Arial" charset="0"/>
              </a:rPr>
              <a:t>The system contains separate memory and I/O control signals.</a:t>
            </a:r>
          </a:p>
          <a:p>
            <a:pPr algn="just"/>
            <a:r>
              <a:rPr lang="en-US" dirty="0" smtClean="0">
                <a:cs typeface="Arial" charset="0"/>
              </a:rPr>
              <a:t>Hence the Memory &amp; the I/O are controlled simultaneously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2A830E-E748-43FE-B792-8DEF9350A86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07975" y="1066800"/>
            <a:ext cx="8531225" cy="5410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smtClean="0">
                <a:cs typeface="Arial" charset="0"/>
              </a:rPr>
              <a:t>The DMA controller provides memory with its address, and the controller signal selects the I/O device during the transfer.</a:t>
            </a:r>
          </a:p>
          <a:p>
            <a:pPr algn="just"/>
            <a:r>
              <a:rPr lang="en-US" dirty="0" smtClean="0">
                <a:cs typeface="Arial" charset="0"/>
              </a:rPr>
              <a:t>Data transfer speed is determined by speed of the memory device or a DMA controller. </a:t>
            </a:r>
          </a:p>
          <a:p>
            <a:pPr algn="just"/>
            <a:r>
              <a:rPr lang="en-US" dirty="0" smtClean="0">
                <a:cs typeface="Arial" charset="0"/>
              </a:rPr>
              <a:t>In many cases, the DMA controller </a:t>
            </a:r>
            <a:r>
              <a:rPr lang="en-US" b="1" i="1" dirty="0" smtClean="0">
                <a:cs typeface="Arial" charset="0"/>
              </a:rPr>
              <a:t>slows</a:t>
            </a:r>
            <a:r>
              <a:rPr lang="en-US" dirty="0" smtClean="0">
                <a:cs typeface="Arial" charset="0"/>
              </a:rPr>
              <a:t> the speed of the system when transfers occur.</a:t>
            </a:r>
          </a:p>
          <a:p>
            <a:pPr algn="just"/>
            <a:r>
              <a:rPr lang="en-US" dirty="0" smtClean="0">
                <a:cs typeface="Arial" charset="0"/>
              </a:rPr>
              <a:t>The serial PCI (Peripheral Component Interface) Express bus transfers data at rates exceeding DMA transfers. </a:t>
            </a:r>
          </a:p>
          <a:p>
            <a:pPr algn="just"/>
            <a:r>
              <a:rPr lang="en-US" dirty="0" smtClean="0">
                <a:cs typeface="Arial" charset="0"/>
              </a:rPr>
              <a:t>This in modern systems has made DMA is less important.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Times New Roman" pitchFamily="-80" charset="0"/>
              </a:rPr>
              <a:t>The 8237 DMA Controller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cs typeface="Arial" charset="0"/>
              </a:rPr>
              <a:t>The 8237 supplies memory &amp; I/O with control signals and memory address information during the DMA transfer.</a:t>
            </a:r>
          </a:p>
          <a:p>
            <a:pPr algn="just"/>
            <a:r>
              <a:rPr lang="en-US" dirty="0" smtClean="0">
                <a:cs typeface="Arial" charset="0"/>
              </a:rPr>
              <a:t>It is actually a special-purpose microprocessor whose job is high-speed data transfer between memory and I/O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CPU having the control over the bus: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4960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DMA operates: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49605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8257 DMA 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2ABF107682446ADAC412084B160DF" ma:contentTypeVersion="3" ma:contentTypeDescription="Create a new document." ma:contentTypeScope="" ma:versionID="b068dce864d12eef7552a91f840f45d4">
  <xsd:schema xmlns:xsd="http://www.w3.org/2001/XMLSchema" xmlns:xs="http://www.w3.org/2001/XMLSchema" xmlns:p="http://schemas.microsoft.com/office/2006/metadata/properties" xmlns:ns2="1b391672-dfaf-41bd-80e9-b05cfc41d78a" targetNamespace="http://schemas.microsoft.com/office/2006/metadata/properties" ma:root="true" ma:fieldsID="a824c280f2f488b3c5026ba64bb7d647" ns2:_="">
    <xsd:import namespace="1b391672-dfaf-41bd-80e9-b05cfc41d7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391672-dfaf-41bd-80e9-b05cfc41d7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7A0089-6E37-4277-8A30-B72A3F2D3899}"/>
</file>

<file path=customXml/itemProps2.xml><?xml version="1.0" encoding="utf-8"?>
<ds:datastoreItem xmlns:ds="http://schemas.openxmlformats.org/officeDocument/2006/customXml" ds:itemID="{32DB587F-2369-44A9-9112-6FE8B9D3163E}"/>
</file>

<file path=customXml/itemProps3.xml><?xml version="1.0" encoding="utf-8"?>
<ds:datastoreItem xmlns:ds="http://schemas.openxmlformats.org/officeDocument/2006/customXml" ds:itemID="{876B6022-D191-44E5-B370-CCC324F621F5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800</TotalTime>
  <Words>919</Words>
  <Application>Microsoft Office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Franklin Gothic Book</vt:lpstr>
      <vt:lpstr>Garamond</vt:lpstr>
      <vt:lpstr>Perpetua</vt:lpstr>
      <vt:lpstr>Times New Roman</vt:lpstr>
      <vt:lpstr>Wingdings</vt:lpstr>
      <vt:lpstr>Wingdings 2</vt:lpstr>
      <vt:lpstr>Equity</vt:lpstr>
      <vt:lpstr>Introduction:</vt:lpstr>
      <vt:lpstr>Basic DMA Operation:</vt:lpstr>
      <vt:lpstr>Cont.,</vt:lpstr>
      <vt:lpstr>Basic DMA Definitions: </vt:lpstr>
      <vt:lpstr>PowerPoint Presentation</vt:lpstr>
      <vt:lpstr>The 8237 DMA Controller</vt:lpstr>
      <vt:lpstr>CPU having the control over the bus:</vt:lpstr>
      <vt:lpstr>When DMA operates:</vt:lpstr>
      <vt:lpstr>8257 DMA Controller</vt:lpstr>
      <vt:lpstr>Features</vt:lpstr>
      <vt:lpstr>Block Diagram</vt:lpstr>
      <vt:lpstr>PowerPoint Presentation</vt:lpstr>
      <vt:lpstr>PowerPoint Presentation</vt:lpstr>
      <vt:lpstr>PowerPoint Presentation</vt:lpstr>
      <vt:lpstr>PowerPoint Presentation</vt:lpstr>
      <vt:lpstr>MODE SET REGISTERS:</vt:lpstr>
      <vt:lpstr>PowerPoint Presentation</vt:lpstr>
    </vt:vector>
  </TitlesOfParts>
  <Company>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8237DMA CONTROLLER IN 8086</dc:title>
  <dc:creator>11mx12</dc:creator>
  <cp:lastModifiedBy>Tania Gupta</cp:lastModifiedBy>
  <cp:revision>139</cp:revision>
  <dcterms:created xsi:type="dcterms:W3CDTF">2012-02-10T05:36:10Z</dcterms:created>
  <dcterms:modified xsi:type="dcterms:W3CDTF">2022-06-28T04:00:17Z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0x0101008DA2ABF107682446ADAC412084B160DF</vt:lpwstr>
  </property>
</Properties>
</file>