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82" r:id="rId12"/>
    <p:sldId id="266" r:id="rId13"/>
    <p:sldId id="267" r:id="rId14"/>
    <p:sldId id="283" r:id="rId15"/>
    <p:sldId id="268" r:id="rId16"/>
    <p:sldId id="269" r:id="rId17"/>
    <p:sldId id="270" r:id="rId18"/>
    <p:sldId id="278" r:id="rId19"/>
    <p:sldId id="271" r:id="rId20"/>
    <p:sldId id="272" r:id="rId21"/>
    <p:sldId id="281" r:id="rId22"/>
    <p:sldId id="284" r:id="rId23"/>
    <p:sldId id="287" r:id="rId24"/>
    <p:sldId id="285" r:id="rId25"/>
    <p:sldId id="288" r:id="rId26"/>
    <p:sldId id="289" r:id="rId27"/>
    <p:sldId id="293" r:id="rId28"/>
    <p:sldId id="292"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39" d="100"/>
          <a:sy n="39" d="100"/>
        </p:scale>
        <p:origin x="7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5D2F0C-1066-434F-8DC6-E26F779BECC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351845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D2F0C-1066-434F-8DC6-E26F779BECC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225671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D2F0C-1066-434F-8DC6-E26F779BECC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105818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D2F0C-1066-434F-8DC6-E26F779BECC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252747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D2F0C-1066-434F-8DC6-E26F779BECC8}"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264860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D2F0C-1066-434F-8DC6-E26F779BECC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250547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D2F0C-1066-434F-8DC6-E26F779BECC8}"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38846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D2F0C-1066-434F-8DC6-E26F779BECC8}"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10679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D2F0C-1066-434F-8DC6-E26F779BECC8}"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120716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D2F0C-1066-434F-8DC6-E26F779BECC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134483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D2F0C-1066-434F-8DC6-E26F779BECC8}"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7E2331-2D14-4573-BCFA-0DF6E8219E74}" type="slidenum">
              <a:rPr lang="en-US" smtClean="0"/>
              <a:t>‹#›</a:t>
            </a:fld>
            <a:endParaRPr lang="en-US"/>
          </a:p>
        </p:txBody>
      </p:sp>
    </p:spTree>
    <p:extLst>
      <p:ext uri="{BB962C8B-B14F-4D97-AF65-F5344CB8AC3E}">
        <p14:creationId xmlns:p14="http://schemas.microsoft.com/office/powerpoint/2010/main" val="143125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D2F0C-1066-434F-8DC6-E26F779BECC8}"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E2331-2D14-4573-BCFA-0DF6E8219E74}" type="slidenum">
              <a:rPr lang="en-US" smtClean="0"/>
              <a:t>‹#›</a:t>
            </a:fld>
            <a:endParaRPr lang="en-US"/>
          </a:p>
        </p:txBody>
      </p:sp>
    </p:spTree>
    <p:extLst>
      <p:ext uri="{BB962C8B-B14F-4D97-AF65-F5344CB8AC3E}">
        <p14:creationId xmlns:p14="http://schemas.microsoft.com/office/powerpoint/2010/main" val="193026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complexity-analysis-of-binary-sear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itizenchoice.in/course/Python-Programing/Unit%205/Selection-Sort-Merge-Sort-and-Higher-Order-Sor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Recursion in Python</a:t>
            </a:r>
          </a:p>
        </p:txBody>
      </p:sp>
    </p:spTree>
    <p:extLst>
      <p:ext uri="{BB962C8B-B14F-4D97-AF65-F5344CB8AC3E}">
        <p14:creationId xmlns:p14="http://schemas.microsoft.com/office/powerpoint/2010/main" val="335199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8C0-E047-495C-A6D5-E0FE837B90CB}"/>
              </a:ext>
            </a:extLst>
          </p:cNvPr>
          <p:cNvSpPr>
            <a:spLocks noGrp="1"/>
          </p:cNvSpPr>
          <p:nvPr>
            <p:ph type="title"/>
          </p:nvPr>
        </p:nvSpPr>
        <p:spPr/>
        <p:txBody>
          <a:bodyPr/>
          <a:lstStyle/>
          <a:p>
            <a:r>
              <a:rPr lang="en-US" dirty="0"/>
              <a:t>Factorial of a number</a:t>
            </a:r>
            <a:endParaRPr lang="en-IN" dirty="0"/>
          </a:p>
        </p:txBody>
      </p:sp>
      <p:pic>
        <p:nvPicPr>
          <p:cNvPr id="5" name="Content Placeholder 4">
            <a:extLst>
              <a:ext uri="{FF2B5EF4-FFF2-40B4-BE49-F238E27FC236}">
                <a16:creationId xmlns:a16="http://schemas.microsoft.com/office/drawing/2014/main" id="{6E99AAD7-E047-4245-9E4E-1EB923A2F950}"/>
              </a:ext>
            </a:extLst>
          </p:cNvPr>
          <p:cNvPicPr>
            <a:picLocks noGrp="1" noChangeAspect="1"/>
          </p:cNvPicPr>
          <p:nvPr>
            <p:ph idx="1"/>
          </p:nvPr>
        </p:nvPicPr>
        <p:blipFill>
          <a:blip r:embed="rId2"/>
          <a:stretch>
            <a:fillRect/>
          </a:stretch>
        </p:blipFill>
        <p:spPr>
          <a:xfrm>
            <a:off x="838200" y="1519311"/>
            <a:ext cx="7310437" cy="4973564"/>
          </a:xfrm>
        </p:spPr>
      </p:pic>
    </p:spTree>
    <p:extLst>
      <p:ext uri="{BB962C8B-B14F-4D97-AF65-F5344CB8AC3E}">
        <p14:creationId xmlns:p14="http://schemas.microsoft.com/office/powerpoint/2010/main" val="394998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58C0-E047-495C-A6D5-E0FE837B90CB}"/>
              </a:ext>
            </a:extLst>
          </p:cNvPr>
          <p:cNvSpPr>
            <a:spLocks noGrp="1"/>
          </p:cNvSpPr>
          <p:nvPr>
            <p:ph type="title"/>
          </p:nvPr>
        </p:nvSpPr>
        <p:spPr>
          <a:xfrm>
            <a:off x="838200" y="1"/>
            <a:ext cx="10515600" cy="815546"/>
          </a:xfrm>
        </p:spPr>
        <p:txBody>
          <a:bodyPr/>
          <a:lstStyle/>
          <a:p>
            <a:r>
              <a:rPr lang="en-US" dirty="0"/>
              <a:t>Fibonacci Series</a:t>
            </a:r>
            <a:endParaRPr lang="en-IN" dirty="0"/>
          </a:p>
        </p:txBody>
      </p:sp>
      <p:pic>
        <p:nvPicPr>
          <p:cNvPr id="6" name="Content Placeholder 5">
            <a:extLst>
              <a:ext uri="{FF2B5EF4-FFF2-40B4-BE49-F238E27FC236}">
                <a16:creationId xmlns:a16="http://schemas.microsoft.com/office/drawing/2014/main" id="{7E880137-BBC7-051D-0639-7493B46B0A9D}"/>
              </a:ext>
            </a:extLst>
          </p:cNvPr>
          <p:cNvPicPr>
            <a:picLocks noGrp="1" noChangeAspect="1"/>
          </p:cNvPicPr>
          <p:nvPr>
            <p:ph idx="1"/>
          </p:nvPr>
        </p:nvPicPr>
        <p:blipFill>
          <a:blip r:embed="rId2"/>
          <a:stretch>
            <a:fillRect/>
          </a:stretch>
        </p:blipFill>
        <p:spPr>
          <a:xfrm>
            <a:off x="560173" y="815547"/>
            <a:ext cx="6532605" cy="6042453"/>
          </a:xfrm>
          <a:prstGeom prst="rect">
            <a:avLst/>
          </a:prstGeom>
        </p:spPr>
      </p:pic>
    </p:spTree>
    <p:extLst>
      <p:ext uri="{BB962C8B-B14F-4D97-AF65-F5344CB8AC3E}">
        <p14:creationId xmlns:p14="http://schemas.microsoft.com/office/powerpoint/2010/main" val="313518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68DB-C75C-4F8A-8E3F-C1D24B8DC7DD}"/>
              </a:ext>
            </a:extLst>
          </p:cNvPr>
          <p:cNvSpPr>
            <a:spLocks noGrp="1"/>
          </p:cNvSpPr>
          <p:nvPr>
            <p:ph type="title"/>
          </p:nvPr>
        </p:nvSpPr>
        <p:spPr/>
        <p:txBody>
          <a:bodyPr/>
          <a:lstStyle/>
          <a:p>
            <a:r>
              <a:rPr lang="en-US" dirty="0"/>
              <a:t>Tower of Hanoi</a:t>
            </a:r>
            <a:endParaRPr lang="en-IN" dirty="0"/>
          </a:p>
        </p:txBody>
      </p:sp>
      <p:sp>
        <p:nvSpPr>
          <p:cNvPr id="3" name="Content Placeholder 2">
            <a:extLst>
              <a:ext uri="{FF2B5EF4-FFF2-40B4-BE49-F238E27FC236}">
                <a16:creationId xmlns:a16="http://schemas.microsoft.com/office/drawing/2014/main" id="{ADD51E77-2708-4968-8F8E-742B420E8C19}"/>
              </a:ext>
            </a:extLst>
          </p:cNvPr>
          <p:cNvSpPr>
            <a:spLocks noGrp="1"/>
          </p:cNvSpPr>
          <p:nvPr>
            <p:ph idx="1"/>
          </p:nvPr>
        </p:nvSpPr>
        <p:spPr>
          <a:xfrm>
            <a:off x="388034" y="1825624"/>
            <a:ext cx="6083105" cy="4772123"/>
          </a:xfrm>
        </p:spPr>
        <p:txBody>
          <a:bodyPr>
            <a:normAutofit fontScale="92500"/>
          </a:bodyPr>
          <a:lstStyle/>
          <a:p>
            <a:r>
              <a:rPr lang="en-US" b="0" i="0" dirty="0">
                <a:effectLst/>
                <a:latin typeface="urw-din"/>
              </a:rPr>
              <a:t>Tower of Hanoi is a mathematical puzzle where we have three rods and n disks. The objective of the puzzle is to move the entire stack to another rod, obeying the following simple rules: </a:t>
            </a:r>
            <a:br>
              <a:rPr lang="en-US" dirty="0"/>
            </a:br>
            <a:r>
              <a:rPr lang="en-US" b="0" i="0" dirty="0">
                <a:effectLst/>
                <a:latin typeface="urw-din"/>
              </a:rPr>
              <a:t>1) Only one disk can be moved at a time. </a:t>
            </a:r>
            <a:br>
              <a:rPr lang="en-US" dirty="0"/>
            </a:br>
            <a:r>
              <a:rPr lang="en-US" b="0" i="0" dirty="0">
                <a:effectLst/>
                <a:latin typeface="urw-din"/>
              </a:rPr>
              <a:t>2) Each move consists of taking the upper disk from one of the stacks and placing it on top of another stack i.e. a disk can only be moved if it is the uppermost disk on a stack. </a:t>
            </a:r>
            <a:br>
              <a:rPr lang="en-US" dirty="0"/>
            </a:br>
            <a:r>
              <a:rPr lang="en-US" b="0" i="0" dirty="0">
                <a:effectLst/>
                <a:latin typeface="urw-din"/>
              </a:rPr>
              <a:t>3) No disk may be placed on top of a smaller disk.</a:t>
            </a:r>
            <a:endParaRPr lang="en-IN" dirty="0"/>
          </a:p>
        </p:txBody>
      </p:sp>
      <p:pic>
        <p:nvPicPr>
          <p:cNvPr id="1026" name="Picture 2" descr="faq.disk3">
            <a:extLst>
              <a:ext uri="{FF2B5EF4-FFF2-40B4-BE49-F238E27FC236}">
                <a16:creationId xmlns:a16="http://schemas.microsoft.com/office/drawing/2014/main" id="{A0C30B21-8B06-43C8-9C56-F6D714AD4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305" y="1825625"/>
            <a:ext cx="5022166"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378F-C05F-4C47-963D-B979BC5497F2}"/>
              </a:ext>
            </a:extLst>
          </p:cNvPr>
          <p:cNvSpPr>
            <a:spLocks noGrp="1"/>
          </p:cNvSpPr>
          <p:nvPr>
            <p:ph type="title"/>
          </p:nvPr>
        </p:nvSpPr>
        <p:spPr/>
        <p:txBody>
          <a:bodyPr/>
          <a:lstStyle/>
          <a:p>
            <a:r>
              <a:rPr lang="en-US" dirty="0"/>
              <a:t>Program</a:t>
            </a:r>
            <a:endParaRPr lang="en-IN" dirty="0"/>
          </a:p>
        </p:txBody>
      </p:sp>
      <p:pic>
        <p:nvPicPr>
          <p:cNvPr id="5" name="Content Placeholder 4">
            <a:extLst>
              <a:ext uri="{FF2B5EF4-FFF2-40B4-BE49-F238E27FC236}">
                <a16:creationId xmlns:a16="http://schemas.microsoft.com/office/drawing/2014/main" id="{3FDB7697-6E79-48B7-BF0B-D43FE364BEB2}"/>
              </a:ext>
            </a:extLst>
          </p:cNvPr>
          <p:cNvPicPr>
            <a:picLocks noGrp="1" noChangeAspect="1"/>
          </p:cNvPicPr>
          <p:nvPr>
            <p:ph idx="1"/>
          </p:nvPr>
        </p:nvPicPr>
        <p:blipFill rotWithShape="1">
          <a:blip r:embed="rId2"/>
          <a:srcRect b="11119"/>
          <a:stretch/>
        </p:blipFill>
        <p:spPr>
          <a:xfrm>
            <a:off x="838200" y="1825930"/>
            <a:ext cx="5592580" cy="4350017"/>
          </a:xfrm>
        </p:spPr>
      </p:pic>
      <p:pic>
        <p:nvPicPr>
          <p:cNvPr id="7" name="Picture 6">
            <a:extLst>
              <a:ext uri="{FF2B5EF4-FFF2-40B4-BE49-F238E27FC236}">
                <a16:creationId xmlns:a16="http://schemas.microsoft.com/office/drawing/2014/main" id="{5CB5F3A9-1676-482C-927A-FA466408ACBD}"/>
              </a:ext>
            </a:extLst>
          </p:cNvPr>
          <p:cNvPicPr>
            <a:picLocks noChangeAspect="1"/>
          </p:cNvPicPr>
          <p:nvPr/>
        </p:nvPicPr>
        <p:blipFill>
          <a:blip r:embed="rId3"/>
          <a:stretch>
            <a:fillRect/>
          </a:stretch>
        </p:blipFill>
        <p:spPr>
          <a:xfrm>
            <a:off x="6864813" y="1781175"/>
            <a:ext cx="4319002" cy="4350016"/>
          </a:xfrm>
          <a:prstGeom prst="rect">
            <a:avLst/>
          </a:prstGeom>
        </p:spPr>
      </p:pic>
    </p:spTree>
    <p:extLst>
      <p:ext uri="{BB962C8B-B14F-4D97-AF65-F5344CB8AC3E}">
        <p14:creationId xmlns:p14="http://schemas.microsoft.com/office/powerpoint/2010/main" val="345371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378F-C05F-4C47-963D-B979BC5497F2}"/>
              </a:ext>
            </a:extLst>
          </p:cNvPr>
          <p:cNvSpPr>
            <a:spLocks noGrp="1"/>
          </p:cNvSpPr>
          <p:nvPr>
            <p:ph type="title"/>
          </p:nvPr>
        </p:nvSpPr>
        <p:spPr>
          <a:xfrm>
            <a:off x="838200" y="-15747"/>
            <a:ext cx="10515600" cy="806579"/>
          </a:xfrm>
        </p:spPr>
        <p:txBody>
          <a:bodyPr/>
          <a:lstStyle/>
          <a:p>
            <a:r>
              <a:rPr lang="en-US" dirty="0"/>
              <a:t>Iteration vs Recursion</a:t>
            </a:r>
            <a:endParaRPr lang="en-IN" dirty="0"/>
          </a:p>
        </p:txBody>
      </p:sp>
      <p:pic>
        <p:nvPicPr>
          <p:cNvPr id="1026" name="Picture 2" descr="What is the difference between iteration and recursion?">
            <a:extLst>
              <a:ext uri="{FF2B5EF4-FFF2-40B4-BE49-F238E27FC236}">
                <a16:creationId xmlns:a16="http://schemas.microsoft.com/office/drawing/2014/main" id="{6B1CDE14-3429-6BD1-6D7A-06D9E07C13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790832"/>
            <a:ext cx="8180173" cy="606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5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B7D7-28A3-4443-9CF8-B081A4E96A42}"/>
              </a:ext>
            </a:extLst>
          </p:cNvPr>
          <p:cNvSpPr>
            <a:spLocks noGrp="1"/>
          </p:cNvSpPr>
          <p:nvPr>
            <p:ph type="title"/>
          </p:nvPr>
        </p:nvSpPr>
        <p:spPr/>
        <p:txBody>
          <a:bodyPr/>
          <a:lstStyle/>
          <a:p>
            <a:r>
              <a:rPr lang="en-US" dirty="0"/>
              <a:t>Searching</a:t>
            </a:r>
            <a:endParaRPr lang="en-IN" dirty="0"/>
          </a:p>
        </p:txBody>
      </p:sp>
      <p:sp>
        <p:nvSpPr>
          <p:cNvPr id="3" name="Content Placeholder 2">
            <a:extLst>
              <a:ext uri="{FF2B5EF4-FFF2-40B4-BE49-F238E27FC236}">
                <a16:creationId xmlns:a16="http://schemas.microsoft.com/office/drawing/2014/main" id="{8BC2FF88-E202-47CA-9885-137DBAE015E2}"/>
              </a:ext>
            </a:extLst>
          </p:cNvPr>
          <p:cNvSpPr>
            <a:spLocks noGrp="1"/>
          </p:cNvSpPr>
          <p:nvPr>
            <p:ph idx="1"/>
          </p:nvPr>
        </p:nvSpPr>
        <p:spPr/>
        <p:txBody>
          <a:bodyPr>
            <a:normAutofit lnSpcReduction="10000"/>
          </a:bodyPr>
          <a:lstStyle/>
          <a:p>
            <a:pPr algn="l" fontAlgn="base"/>
            <a:r>
              <a:rPr lang="en-US" b="0" i="0" dirty="0">
                <a:effectLst/>
                <a:latin typeface="var(--font-din)"/>
              </a:rPr>
              <a:t>Searching Algorithms are designed to check for an element or retrieve an element from any data structure where it is stored. Based on the type of search operation, these algorithms are generally classified into two categories:</a:t>
            </a:r>
          </a:p>
          <a:p>
            <a:pPr algn="l" fontAlgn="base">
              <a:buFont typeface="+mj-lt"/>
              <a:buAutoNum type="arabicPeriod"/>
            </a:pPr>
            <a:r>
              <a:rPr lang="en-US" b="1" i="0" dirty="0">
                <a:effectLst/>
                <a:latin typeface="var(--font-din)"/>
              </a:rPr>
              <a:t>Sequential Search</a:t>
            </a:r>
            <a:r>
              <a:rPr lang="en-US" b="0" i="0" dirty="0">
                <a:effectLst/>
                <a:latin typeface="var(--font-din)"/>
              </a:rPr>
              <a:t>: In this, the list or array is traversed sequentially and every element is checked. For example: </a:t>
            </a:r>
            <a:r>
              <a:rPr lang="en-US" b="0" i="0" u="none" strike="noStrike" dirty="0">
                <a:effectLst/>
                <a:latin typeface="var(--font-din)"/>
              </a:rPr>
              <a:t>Linear Search</a:t>
            </a:r>
            <a:r>
              <a:rPr lang="en-US" b="0" i="0" dirty="0">
                <a:effectLst/>
                <a:latin typeface="var(--font-din)"/>
              </a:rPr>
              <a:t>.</a:t>
            </a:r>
          </a:p>
          <a:p>
            <a:pPr algn="l" fontAlgn="base">
              <a:buFont typeface="+mj-lt"/>
              <a:buAutoNum type="arabicPeriod"/>
            </a:pPr>
            <a:r>
              <a:rPr lang="en-US" b="1" i="0" dirty="0">
                <a:effectLst/>
                <a:latin typeface="var(--font-din)"/>
              </a:rPr>
              <a:t>Interval Search</a:t>
            </a:r>
            <a:r>
              <a:rPr lang="en-US" b="0" i="0" dirty="0">
                <a:effectLst/>
                <a:latin typeface="var(--font-din)"/>
              </a:rPr>
              <a:t>: These algorithms are specifically designed for searching in sorted data-structures. These type of searching algorithms are much more efficient than Linear Search as they repeatedly target the center of the search structure and divide the search space in half. For Example: </a:t>
            </a:r>
            <a:r>
              <a:rPr lang="en-US" b="0" i="0" u="none" strike="noStrike" dirty="0">
                <a:effectLst/>
                <a:latin typeface="var(--font-din)"/>
              </a:rPr>
              <a:t>Binary Search</a:t>
            </a:r>
            <a:r>
              <a:rPr lang="en-US" b="0" i="0" dirty="0">
                <a:effectLst/>
                <a:latin typeface="var(--font-din)"/>
              </a:rPr>
              <a:t>.</a:t>
            </a:r>
          </a:p>
          <a:p>
            <a:endParaRPr lang="en-IN" dirty="0"/>
          </a:p>
        </p:txBody>
      </p:sp>
    </p:spTree>
    <p:extLst>
      <p:ext uri="{BB962C8B-B14F-4D97-AF65-F5344CB8AC3E}">
        <p14:creationId xmlns:p14="http://schemas.microsoft.com/office/powerpoint/2010/main" val="68452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ear Search ">
            <a:extLst>
              <a:ext uri="{FF2B5EF4-FFF2-40B4-BE49-F238E27FC236}">
                <a16:creationId xmlns:a16="http://schemas.microsoft.com/office/drawing/2014/main" id="{19478F4F-FEEF-4378-9BCA-29212E8575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359813"/>
            <a:ext cx="762000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nary Search">
            <a:extLst>
              <a:ext uri="{FF2B5EF4-FFF2-40B4-BE49-F238E27FC236}">
                <a16:creationId xmlns:a16="http://schemas.microsoft.com/office/drawing/2014/main" id="{8249D440-2CAE-416B-9435-95FF8CC71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874" y="3288323"/>
            <a:ext cx="711825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7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Linear Search</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838200" y="1825625"/>
            <a:ext cx="5450058" cy="4351338"/>
          </a:xfrm>
        </p:spPr>
        <p:txBody>
          <a:bodyPr/>
          <a:lstStyle/>
          <a:p>
            <a:pPr algn="l" fontAlgn="base"/>
            <a:r>
              <a:rPr lang="en-US" b="0" i="0" dirty="0">
                <a:solidFill>
                  <a:srgbClr val="273239"/>
                </a:solidFill>
                <a:effectLst/>
                <a:latin typeface="urw-din"/>
              </a:rPr>
              <a:t>A simple approach is to do </a:t>
            </a:r>
            <a:r>
              <a:rPr lang="en-US" b="1" i="0" dirty="0">
                <a:solidFill>
                  <a:srgbClr val="273239"/>
                </a:solidFill>
                <a:effectLst/>
                <a:latin typeface="urw-din"/>
              </a:rPr>
              <a:t>linear search</a:t>
            </a:r>
            <a:r>
              <a:rPr lang="en-US" b="0" i="0" dirty="0">
                <a:solidFill>
                  <a:srgbClr val="273239"/>
                </a:solidFill>
                <a:effectLst/>
                <a:latin typeface="urw-din"/>
              </a:rPr>
              <a:t>, </a:t>
            </a:r>
            <a:r>
              <a:rPr lang="en-US" b="0" i="0" dirty="0" err="1">
                <a:solidFill>
                  <a:srgbClr val="273239"/>
                </a:solidFill>
                <a:effectLst/>
                <a:latin typeface="urw-din"/>
              </a:rPr>
              <a:t>i.e</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Start from the leftmost element of </a:t>
            </a:r>
            <a:r>
              <a:rPr lang="en-US" b="0" i="0" dirty="0" err="1">
                <a:solidFill>
                  <a:srgbClr val="273239"/>
                </a:solidFill>
                <a:effectLst/>
                <a:latin typeface="urw-din"/>
              </a:rPr>
              <a:t>arr</a:t>
            </a:r>
            <a:r>
              <a:rPr lang="en-US" b="0" i="0" dirty="0">
                <a:solidFill>
                  <a:srgbClr val="273239"/>
                </a:solidFill>
                <a:effectLst/>
                <a:latin typeface="urw-din"/>
              </a:rPr>
              <a:t>[] and one by one compare x with each element of </a:t>
            </a:r>
            <a:r>
              <a:rPr lang="en-US" b="0" i="0" dirty="0" err="1">
                <a:solidFill>
                  <a:srgbClr val="273239"/>
                </a:solidFill>
                <a:effectLst/>
                <a:latin typeface="urw-din"/>
              </a:rPr>
              <a:t>arr</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If x matches with an element, return the index.</a:t>
            </a:r>
          </a:p>
          <a:p>
            <a:pPr algn="l" fontAlgn="base">
              <a:buFont typeface="Arial" panose="020B0604020202020204" pitchFamily="34" charset="0"/>
              <a:buChar char="•"/>
            </a:pPr>
            <a:r>
              <a:rPr lang="en-US" b="0" i="0" dirty="0">
                <a:solidFill>
                  <a:srgbClr val="273239"/>
                </a:solidFill>
                <a:effectLst/>
                <a:latin typeface="urw-din"/>
              </a:rPr>
              <a:t>If x doesn’t match with any of elements, return -1.</a:t>
            </a:r>
          </a:p>
          <a:p>
            <a:endParaRPr lang="en-IN" dirty="0"/>
          </a:p>
        </p:txBody>
      </p:sp>
      <p:pic>
        <p:nvPicPr>
          <p:cNvPr id="6" name="Picture 5">
            <a:extLst>
              <a:ext uri="{FF2B5EF4-FFF2-40B4-BE49-F238E27FC236}">
                <a16:creationId xmlns:a16="http://schemas.microsoft.com/office/drawing/2014/main" id="{1273E64D-2156-448D-BBDA-13AEE5E0444F}"/>
              </a:ext>
            </a:extLst>
          </p:cNvPr>
          <p:cNvPicPr>
            <a:picLocks noChangeAspect="1"/>
          </p:cNvPicPr>
          <p:nvPr/>
        </p:nvPicPr>
        <p:blipFill>
          <a:blip r:embed="rId2"/>
          <a:stretch>
            <a:fillRect/>
          </a:stretch>
        </p:blipFill>
        <p:spPr>
          <a:xfrm>
            <a:off x="6457071" y="970671"/>
            <a:ext cx="5450058" cy="5401993"/>
          </a:xfrm>
          <a:prstGeom prst="rect">
            <a:avLst/>
          </a:prstGeom>
        </p:spPr>
      </p:pic>
    </p:spTree>
    <p:extLst>
      <p:ext uri="{BB962C8B-B14F-4D97-AF65-F5344CB8AC3E}">
        <p14:creationId xmlns:p14="http://schemas.microsoft.com/office/powerpoint/2010/main" val="241134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Linear Search</a:t>
            </a:r>
            <a:endParaRPr lang="en-IN" dirty="0"/>
          </a:p>
        </p:txBody>
      </p:sp>
      <p:pic>
        <p:nvPicPr>
          <p:cNvPr id="5" name="Picture 4">
            <a:extLst>
              <a:ext uri="{FF2B5EF4-FFF2-40B4-BE49-F238E27FC236}">
                <a16:creationId xmlns:a16="http://schemas.microsoft.com/office/drawing/2014/main" id="{7D0C0ACE-90BD-467F-82BB-06741BB5BCA3}"/>
              </a:ext>
            </a:extLst>
          </p:cNvPr>
          <p:cNvPicPr>
            <a:picLocks noChangeAspect="1"/>
          </p:cNvPicPr>
          <p:nvPr/>
        </p:nvPicPr>
        <p:blipFill>
          <a:blip r:embed="rId2"/>
          <a:stretch>
            <a:fillRect/>
          </a:stretch>
        </p:blipFill>
        <p:spPr>
          <a:xfrm>
            <a:off x="940703" y="1573236"/>
            <a:ext cx="8667531" cy="4743157"/>
          </a:xfrm>
          <a:prstGeom prst="rect">
            <a:avLst/>
          </a:prstGeom>
        </p:spPr>
      </p:pic>
    </p:spTree>
    <p:extLst>
      <p:ext uri="{BB962C8B-B14F-4D97-AF65-F5344CB8AC3E}">
        <p14:creationId xmlns:p14="http://schemas.microsoft.com/office/powerpoint/2010/main" val="412423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Binary Search</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838200" y="1825625"/>
            <a:ext cx="10978662" cy="4667250"/>
          </a:xfrm>
        </p:spPr>
        <p:txBody>
          <a:bodyPr>
            <a:normAutofit fontScale="92500" lnSpcReduction="10000"/>
          </a:bodyPr>
          <a:lstStyle/>
          <a:p>
            <a:pPr algn="l" fontAlgn="base"/>
            <a:r>
              <a:rPr lang="en-US" b="0" i="0" dirty="0">
                <a:solidFill>
                  <a:srgbClr val="273239"/>
                </a:solidFill>
                <a:effectLst/>
                <a:latin typeface="urw-din"/>
              </a:rPr>
              <a:t>In a nutshell, this search algorithm takes advantage of a collection of elements that is already sorted by ignoring half of the elements after just one comparison. </a:t>
            </a:r>
          </a:p>
          <a:p>
            <a:pPr algn="l" fontAlgn="base">
              <a:buFont typeface="+mj-lt"/>
              <a:buAutoNum type="arabicPeriod"/>
            </a:pPr>
            <a:r>
              <a:rPr lang="en-US" b="0" i="0" dirty="0">
                <a:solidFill>
                  <a:srgbClr val="273239"/>
                </a:solidFill>
                <a:effectLst/>
                <a:latin typeface="urw-din"/>
              </a:rPr>
              <a:t>Compare x with the middle element.</a:t>
            </a:r>
          </a:p>
          <a:p>
            <a:pPr algn="l" fontAlgn="base">
              <a:buFont typeface="+mj-lt"/>
              <a:buAutoNum type="arabicPeriod"/>
            </a:pPr>
            <a:r>
              <a:rPr lang="en-US" b="0" i="0" dirty="0">
                <a:solidFill>
                  <a:srgbClr val="273239"/>
                </a:solidFill>
                <a:effectLst/>
                <a:latin typeface="urw-din"/>
              </a:rPr>
              <a:t>If x matches with the middle element, we return the mid index.</a:t>
            </a:r>
          </a:p>
          <a:p>
            <a:pPr algn="l" fontAlgn="base">
              <a:buFont typeface="+mj-lt"/>
              <a:buAutoNum type="arabicPeriod"/>
            </a:pPr>
            <a:r>
              <a:rPr lang="en-US" b="0" i="0" dirty="0">
                <a:solidFill>
                  <a:srgbClr val="273239"/>
                </a:solidFill>
                <a:effectLst/>
                <a:latin typeface="urw-din"/>
              </a:rPr>
              <a:t>Else if x is greater than the mid element, then x can only lie in the right (greater) half subarray after the mid element. Then we apply the algorithm again for the right half.</a:t>
            </a:r>
          </a:p>
          <a:p>
            <a:pPr algn="l" fontAlgn="base">
              <a:buFont typeface="+mj-lt"/>
              <a:buAutoNum type="arabicPeriod"/>
            </a:pPr>
            <a:r>
              <a:rPr lang="en-US" b="0" i="0" dirty="0">
                <a:solidFill>
                  <a:srgbClr val="273239"/>
                </a:solidFill>
                <a:effectLst/>
                <a:latin typeface="urw-din"/>
              </a:rPr>
              <a:t>Else if x is smaller, the target x must lie in the left (lower) half. So, we apply the algorithm for the left half.</a:t>
            </a:r>
          </a:p>
          <a:p>
            <a:pPr algn="l" fontAlgn="base">
              <a:buFont typeface="+mj-lt"/>
              <a:buAutoNum type="arabicPeriod"/>
            </a:pPr>
            <a:r>
              <a:rPr lang="en-US" dirty="0">
                <a:solidFill>
                  <a:srgbClr val="273239"/>
                </a:solidFill>
                <a:latin typeface="urw-din"/>
              </a:rPr>
              <a:t>For time complexity of binary search, visit: </a:t>
            </a:r>
            <a:r>
              <a:rPr lang="en-US" dirty="0">
                <a:solidFill>
                  <a:srgbClr val="273239"/>
                </a:solidFill>
                <a:latin typeface="urw-din"/>
                <a:hlinkClick r:id="rId2"/>
              </a:rPr>
              <a:t>https://www.geeksforgeeks.org/complexity-analysis-of-binary-search/</a:t>
            </a:r>
            <a:endParaRPr lang="en-US" dirty="0">
              <a:solidFill>
                <a:srgbClr val="273239"/>
              </a:solidFill>
              <a:latin typeface="urw-din"/>
            </a:endParaRPr>
          </a:p>
          <a:p>
            <a:pPr algn="l" fontAlgn="base">
              <a:buFont typeface="+mj-lt"/>
              <a:buAutoNum type="arabicPeriod"/>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43204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normAutofit fontScale="92500" lnSpcReduction="10000"/>
          </a:bodyPr>
          <a:lstStyle/>
          <a:p>
            <a:r>
              <a:rPr lang="en-US" dirty="0"/>
              <a:t>Problems in every area of life can be defined recursively, that is, they can be described in terms of themselves.</a:t>
            </a:r>
          </a:p>
          <a:p>
            <a:r>
              <a:rPr lang="en-US" dirty="0"/>
              <a:t>An English compound </a:t>
            </a:r>
            <a:r>
              <a:rPr lang="en-US" b="1" dirty="0"/>
              <a:t>sentence</a:t>
            </a:r>
            <a:r>
              <a:rPr lang="en-US" dirty="0"/>
              <a:t> can be described as two </a:t>
            </a:r>
            <a:r>
              <a:rPr lang="en-US" b="1" dirty="0"/>
              <a:t>sentences</a:t>
            </a:r>
            <a:r>
              <a:rPr lang="en-US" dirty="0"/>
              <a:t> with “and” between them.</a:t>
            </a:r>
          </a:p>
          <a:p>
            <a:r>
              <a:rPr lang="en-US" dirty="0"/>
              <a:t>Two mirrors facing each other produce a set of recursive images.</a:t>
            </a:r>
          </a:p>
          <a:p>
            <a:r>
              <a:rPr lang="en-US" dirty="0"/>
              <a:t>Mathematics defines many relationships and series with recursion, like Fibonacci numbers, factorials, inductive proofs and fractal curves.</a:t>
            </a:r>
          </a:p>
          <a:p>
            <a:r>
              <a:rPr lang="en-US" dirty="0"/>
              <a:t>It’s a powerful technique in programming but care must be taken.  It is very easy to write an infinite loop in a recursive function!</a:t>
            </a:r>
          </a:p>
          <a:p>
            <a:r>
              <a:rPr lang="en-US" dirty="0"/>
              <a:t>It is done by breaking a problem down into smaller versions of the original problem</a:t>
            </a:r>
          </a:p>
        </p:txBody>
      </p:sp>
    </p:spTree>
    <p:extLst>
      <p:ext uri="{BB962C8B-B14F-4D97-AF65-F5344CB8AC3E}">
        <p14:creationId xmlns:p14="http://schemas.microsoft.com/office/powerpoint/2010/main" val="161956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Binary Search</a:t>
            </a:r>
            <a:endParaRPr lang="en-IN" dirty="0"/>
          </a:p>
        </p:txBody>
      </p:sp>
      <p:pic>
        <p:nvPicPr>
          <p:cNvPr id="5" name="Content Placeholder 4">
            <a:extLst>
              <a:ext uri="{FF2B5EF4-FFF2-40B4-BE49-F238E27FC236}">
                <a16:creationId xmlns:a16="http://schemas.microsoft.com/office/drawing/2014/main" id="{96F90B9A-C20F-4AB8-A198-BF8FF1958824}"/>
              </a:ext>
            </a:extLst>
          </p:cNvPr>
          <p:cNvPicPr>
            <a:picLocks noGrp="1" noChangeAspect="1"/>
          </p:cNvPicPr>
          <p:nvPr>
            <p:ph idx="1"/>
          </p:nvPr>
        </p:nvPicPr>
        <p:blipFill>
          <a:blip r:embed="rId2"/>
          <a:stretch>
            <a:fillRect/>
          </a:stretch>
        </p:blipFill>
        <p:spPr>
          <a:xfrm>
            <a:off x="464234" y="1913047"/>
            <a:ext cx="5078437" cy="4579828"/>
          </a:xfrm>
        </p:spPr>
      </p:pic>
      <p:pic>
        <p:nvPicPr>
          <p:cNvPr id="7" name="Picture 6">
            <a:extLst>
              <a:ext uri="{FF2B5EF4-FFF2-40B4-BE49-F238E27FC236}">
                <a16:creationId xmlns:a16="http://schemas.microsoft.com/office/drawing/2014/main" id="{19BB42CF-AAAB-489A-81E9-5440697623CA}"/>
              </a:ext>
            </a:extLst>
          </p:cNvPr>
          <p:cNvPicPr>
            <a:picLocks noChangeAspect="1"/>
          </p:cNvPicPr>
          <p:nvPr/>
        </p:nvPicPr>
        <p:blipFill>
          <a:blip r:embed="rId3"/>
          <a:stretch>
            <a:fillRect/>
          </a:stretch>
        </p:blipFill>
        <p:spPr>
          <a:xfrm>
            <a:off x="6286061" y="1645285"/>
            <a:ext cx="4743010" cy="3145254"/>
          </a:xfrm>
          <a:prstGeom prst="rect">
            <a:avLst/>
          </a:prstGeom>
        </p:spPr>
      </p:pic>
      <p:pic>
        <p:nvPicPr>
          <p:cNvPr id="9" name="Picture 8">
            <a:extLst>
              <a:ext uri="{FF2B5EF4-FFF2-40B4-BE49-F238E27FC236}">
                <a16:creationId xmlns:a16="http://schemas.microsoft.com/office/drawing/2014/main" id="{6CE86ABE-F81D-43B4-8551-836631AA0E20}"/>
              </a:ext>
            </a:extLst>
          </p:cNvPr>
          <p:cNvPicPr>
            <a:picLocks noChangeAspect="1"/>
          </p:cNvPicPr>
          <p:nvPr/>
        </p:nvPicPr>
        <p:blipFill>
          <a:blip r:embed="rId4"/>
          <a:stretch>
            <a:fillRect/>
          </a:stretch>
        </p:blipFill>
        <p:spPr>
          <a:xfrm>
            <a:off x="6286061" y="5181062"/>
            <a:ext cx="4278776" cy="1107195"/>
          </a:xfrm>
          <a:prstGeom prst="rect">
            <a:avLst/>
          </a:prstGeom>
        </p:spPr>
      </p:pic>
    </p:spTree>
    <p:extLst>
      <p:ext uri="{BB962C8B-B14F-4D97-AF65-F5344CB8AC3E}">
        <p14:creationId xmlns:p14="http://schemas.microsoft.com/office/powerpoint/2010/main" val="696678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Sorting and Merging</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p:txBody>
          <a:bodyPr/>
          <a:lstStyle/>
          <a:p>
            <a:r>
              <a:rPr lang="en-US" dirty="0"/>
              <a:t>Selection Sort</a:t>
            </a:r>
          </a:p>
          <a:p>
            <a:r>
              <a:rPr lang="en-US" dirty="0"/>
              <a:t>Merge List</a:t>
            </a:r>
          </a:p>
          <a:p>
            <a:r>
              <a:rPr lang="en-US" dirty="0"/>
              <a:t>Merge Sort</a:t>
            </a:r>
          </a:p>
          <a:p>
            <a:r>
              <a:rPr lang="en-US" dirty="0"/>
              <a:t>Higher Order Sort</a:t>
            </a:r>
          </a:p>
          <a:p>
            <a:endParaRPr lang="en-IN" dirty="0"/>
          </a:p>
        </p:txBody>
      </p:sp>
    </p:spTree>
    <p:extLst>
      <p:ext uri="{BB962C8B-B14F-4D97-AF65-F5344CB8AC3E}">
        <p14:creationId xmlns:p14="http://schemas.microsoft.com/office/powerpoint/2010/main" val="353152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p:txBody>
          <a:bodyPr>
            <a:normAutofit/>
          </a:bodyPr>
          <a:lstStyle/>
          <a:p>
            <a:pPr algn="l"/>
            <a:r>
              <a:rPr lang="en-US" b="0" i="0" dirty="0">
                <a:solidFill>
                  <a:srgbClr val="1A202C"/>
                </a:solidFill>
                <a:effectLst/>
                <a:latin typeface="Rubik"/>
              </a:rPr>
              <a:t>1. The selection sort algorithm sorts an array by repeatedly finding the smallest element (considering ascending order) from unsorted list and swapping it with the first element of the list.</a:t>
            </a:r>
          </a:p>
          <a:p>
            <a:pPr algn="l"/>
            <a:r>
              <a:rPr lang="en-US" b="0" i="0" dirty="0">
                <a:solidFill>
                  <a:srgbClr val="1A202C"/>
                </a:solidFill>
                <a:effectLst/>
                <a:latin typeface="Rubik"/>
              </a:rPr>
              <a:t>2. The algorithm maintains two sub-arrays in a given array:</a:t>
            </a:r>
          </a:p>
          <a:p>
            <a:pPr algn="l"/>
            <a:r>
              <a:rPr lang="en-US" b="0" i="0" dirty="0">
                <a:solidFill>
                  <a:srgbClr val="1A202C"/>
                </a:solidFill>
                <a:effectLst/>
                <a:latin typeface="Rubik"/>
              </a:rPr>
              <a:t>i. The sub-array which is already sorted.</a:t>
            </a:r>
          </a:p>
          <a:p>
            <a:pPr algn="l"/>
            <a:r>
              <a:rPr lang="en-US" b="0" i="0" dirty="0">
                <a:solidFill>
                  <a:srgbClr val="1A202C"/>
                </a:solidFill>
                <a:effectLst/>
                <a:latin typeface="Rubik"/>
              </a:rPr>
              <a:t>ii. Remaining sub-array which is unsorted.</a:t>
            </a:r>
          </a:p>
          <a:p>
            <a:pPr algn="l"/>
            <a:r>
              <a:rPr lang="en-US" b="0" i="0" dirty="0">
                <a:solidFill>
                  <a:srgbClr val="1A202C"/>
                </a:solidFill>
                <a:effectLst/>
                <a:latin typeface="Rubik"/>
              </a:rPr>
              <a:t>3. In every iteration of selection sort, the smallest element from the unsorted sub-array is picked and moved to the sorted sub-array.</a:t>
            </a:r>
          </a:p>
          <a:p>
            <a:endParaRPr lang="en-US" dirty="0"/>
          </a:p>
          <a:p>
            <a:endParaRPr lang="en-IN" dirty="0"/>
          </a:p>
        </p:txBody>
      </p:sp>
    </p:spTree>
    <p:extLst>
      <p:ext uri="{BB962C8B-B14F-4D97-AF65-F5344CB8AC3E}">
        <p14:creationId xmlns:p14="http://schemas.microsoft.com/office/powerpoint/2010/main" val="599944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15746"/>
            <a:ext cx="10515600" cy="880720"/>
          </a:xfrm>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p:txBody>
          <a:bodyPr>
            <a:normAutofit/>
          </a:bodyPr>
          <a:lstStyle/>
          <a:p>
            <a:pPr marL="0" indent="0">
              <a:buNone/>
            </a:pPr>
            <a:endParaRPr lang="en-US" dirty="0"/>
          </a:p>
          <a:p>
            <a:endParaRPr lang="en-IN" dirty="0"/>
          </a:p>
        </p:txBody>
      </p:sp>
      <p:pic>
        <p:nvPicPr>
          <p:cNvPr id="4" name="Picture 3">
            <a:extLst>
              <a:ext uri="{FF2B5EF4-FFF2-40B4-BE49-F238E27FC236}">
                <a16:creationId xmlns:a16="http://schemas.microsoft.com/office/drawing/2014/main" id="{CE6948D2-7AC3-EDDE-E415-DDF0AE2028E3}"/>
              </a:ext>
            </a:extLst>
          </p:cNvPr>
          <p:cNvPicPr>
            <a:picLocks noChangeAspect="1"/>
          </p:cNvPicPr>
          <p:nvPr/>
        </p:nvPicPr>
        <p:blipFill>
          <a:blip r:embed="rId2"/>
          <a:stretch>
            <a:fillRect/>
          </a:stretch>
        </p:blipFill>
        <p:spPr>
          <a:xfrm>
            <a:off x="115330" y="864974"/>
            <a:ext cx="8526161" cy="5993026"/>
          </a:xfrm>
          <a:prstGeom prst="rect">
            <a:avLst/>
          </a:prstGeom>
        </p:spPr>
      </p:pic>
      <p:pic>
        <p:nvPicPr>
          <p:cNvPr id="5" name="Picture 4">
            <a:extLst>
              <a:ext uri="{FF2B5EF4-FFF2-40B4-BE49-F238E27FC236}">
                <a16:creationId xmlns:a16="http://schemas.microsoft.com/office/drawing/2014/main" id="{D2688514-DF37-3F26-CC9F-357793ED462B}"/>
              </a:ext>
            </a:extLst>
          </p:cNvPr>
          <p:cNvPicPr>
            <a:picLocks noChangeAspect="1"/>
          </p:cNvPicPr>
          <p:nvPr/>
        </p:nvPicPr>
        <p:blipFill>
          <a:blip r:embed="rId3"/>
          <a:stretch>
            <a:fillRect/>
          </a:stretch>
        </p:blipFill>
        <p:spPr>
          <a:xfrm>
            <a:off x="8847438" y="883511"/>
            <a:ext cx="3229232" cy="2619631"/>
          </a:xfrm>
          <a:prstGeom prst="rect">
            <a:avLst/>
          </a:prstGeom>
        </p:spPr>
      </p:pic>
    </p:spTree>
    <p:extLst>
      <p:ext uri="{BB962C8B-B14F-4D97-AF65-F5344CB8AC3E}">
        <p14:creationId xmlns:p14="http://schemas.microsoft.com/office/powerpoint/2010/main" val="197837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18255"/>
            <a:ext cx="10515600" cy="1325563"/>
          </a:xfrm>
        </p:spPr>
        <p:txBody>
          <a:bodyPr/>
          <a:lstStyle/>
          <a:p>
            <a:r>
              <a:rPr lang="en-US" dirty="0"/>
              <a:t>Merge List</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838200" y="1825625"/>
            <a:ext cx="4450492" cy="4351338"/>
          </a:xfrm>
        </p:spPr>
        <p:txBody>
          <a:bodyPr/>
          <a:lstStyle/>
          <a:p>
            <a:pPr algn="l"/>
            <a:r>
              <a:rPr lang="en-US" b="0" i="0" dirty="0">
                <a:solidFill>
                  <a:srgbClr val="1A202C"/>
                </a:solidFill>
                <a:effectLst/>
                <a:latin typeface="Rubik"/>
              </a:rPr>
              <a:t>1. Merging is defined as the process of creating a sorted list/array of data items from two other sorted array/list of data items.</a:t>
            </a:r>
          </a:p>
          <a:p>
            <a:pPr algn="l"/>
            <a:r>
              <a:rPr lang="en-US" b="0" i="0" dirty="0">
                <a:solidFill>
                  <a:srgbClr val="1A202C"/>
                </a:solidFill>
                <a:effectLst/>
                <a:latin typeface="Rubik"/>
              </a:rPr>
              <a:t>2. Merge list means to merge two sorted list into one list.</a:t>
            </a:r>
          </a:p>
          <a:p>
            <a:pPr marL="0" indent="0">
              <a:buNone/>
            </a:pPr>
            <a:endParaRPr lang="en-US" dirty="0"/>
          </a:p>
          <a:p>
            <a:endParaRPr lang="en-IN" dirty="0"/>
          </a:p>
        </p:txBody>
      </p:sp>
      <p:pic>
        <p:nvPicPr>
          <p:cNvPr id="4" name="Picture 3">
            <a:extLst>
              <a:ext uri="{FF2B5EF4-FFF2-40B4-BE49-F238E27FC236}">
                <a16:creationId xmlns:a16="http://schemas.microsoft.com/office/drawing/2014/main" id="{67AEF756-81EB-C17C-D6C7-B34832E2AAE1}"/>
              </a:ext>
            </a:extLst>
          </p:cNvPr>
          <p:cNvPicPr>
            <a:picLocks noChangeAspect="1"/>
          </p:cNvPicPr>
          <p:nvPr/>
        </p:nvPicPr>
        <p:blipFill>
          <a:blip r:embed="rId2"/>
          <a:stretch>
            <a:fillRect/>
          </a:stretch>
        </p:blipFill>
        <p:spPr>
          <a:xfrm>
            <a:off x="5758250" y="18255"/>
            <a:ext cx="6433750" cy="6839745"/>
          </a:xfrm>
          <a:prstGeom prst="rect">
            <a:avLst/>
          </a:prstGeom>
        </p:spPr>
      </p:pic>
    </p:spTree>
    <p:extLst>
      <p:ext uri="{BB962C8B-B14F-4D97-AF65-F5344CB8AC3E}">
        <p14:creationId xmlns:p14="http://schemas.microsoft.com/office/powerpoint/2010/main" val="664431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18255"/>
            <a:ext cx="10515600" cy="1325563"/>
          </a:xfrm>
        </p:spPr>
        <p:txBody>
          <a:bodyPr/>
          <a:lstStyle/>
          <a:p>
            <a:r>
              <a:rPr lang="en-US" dirty="0"/>
              <a:t>Merge Sort</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393357" y="1010079"/>
            <a:ext cx="11543270" cy="5829666"/>
          </a:xfrm>
        </p:spPr>
        <p:txBody>
          <a:bodyPr>
            <a:normAutofit/>
          </a:bodyPr>
          <a:lstStyle/>
          <a:p>
            <a:pPr algn="l"/>
            <a:r>
              <a:rPr lang="en-US" b="0" i="0" dirty="0">
                <a:solidFill>
                  <a:srgbClr val="1A202C"/>
                </a:solidFill>
                <a:effectLst/>
                <a:latin typeface="Rubik"/>
              </a:rPr>
              <a:t>1. Merge sort is a divide and conquer algorithm. It divides input array in two halves, calls itself for the two halves and then merges the two sorted halves.</a:t>
            </a:r>
          </a:p>
          <a:p>
            <a:pPr algn="l"/>
            <a:r>
              <a:rPr lang="en-US" b="0" i="0" dirty="0">
                <a:solidFill>
                  <a:srgbClr val="1A202C"/>
                </a:solidFill>
                <a:effectLst/>
                <a:latin typeface="Rubik"/>
              </a:rPr>
              <a:t>2. The merge() function is used for merging two halves.</a:t>
            </a:r>
          </a:p>
          <a:p>
            <a:pPr algn="l"/>
            <a:r>
              <a:rPr lang="en-US" b="0" i="0" dirty="0">
                <a:solidFill>
                  <a:srgbClr val="1A202C"/>
                </a:solidFill>
                <a:effectLst/>
                <a:latin typeface="Rubik"/>
              </a:rPr>
              <a:t>3. The merge(</a:t>
            </a:r>
            <a:r>
              <a:rPr lang="en-US" b="0" i="0" dirty="0" err="1">
                <a:solidFill>
                  <a:srgbClr val="1A202C"/>
                </a:solidFill>
                <a:effectLst/>
                <a:latin typeface="Rubik"/>
              </a:rPr>
              <a:t>arr</a:t>
            </a:r>
            <a:r>
              <a:rPr lang="en-US" b="0" i="0" dirty="0">
                <a:solidFill>
                  <a:srgbClr val="1A202C"/>
                </a:solidFill>
                <a:effectLst/>
                <a:latin typeface="Rubik"/>
              </a:rPr>
              <a:t>, l, m, r) is key process that assumes that </a:t>
            </a:r>
            <a:r>
              <a:rPr lang="en-US" b="0" i="0" dirty="0" err="1">
                <a:solidFill>
                  <a:srgbClr val="1A202C"/>
                </a:solidFill>
                <a:effectLst/>
                <a:latin typeface="Rubik"/>
              </a:rPr>
              <a:t>arr</a:t>
            </a:r>
            <a:r>
              <a:rPr lang="en-US" b="0" i="0" dirty="0">
                <a:solidFill>
                  <a:srgbClr val="1A202C"/>
                </a:solidFill>
                <a:effectLst/>
                <a:latin typeface="Rubik"/>
              </a:rPr>
              <a:t>[</a:t>
            </a:r>
            <a:r>
              <a:rPr lang="en-US" b="0" i="0" dirty="0" err="1">
                <a:solidFill>
                  <a:srgbClr val="1A202C"/>
                </a:solidFill>
                <a:effectLst/>
                <a:latin typeface="Rubik"/>
              </a:rPr>
              <a:t>l..m</a:t>
            </a:r>
            <a:r>
              <a:rPr lang="en-US" b="0" i="0" dirty="0">
                <a:solidFill>
                  <a:srgbClr val="1A202C"/>
                </a:solidFill>
                <a:effectLst/>
                <a:latin typeface="Rubik"/>
              </a:rPr>
              <a:t>] and </a:t>
            </a:r>
            <a:r>
              <a:rPr lang="en-US" b="0" i="0" dirty="0" err="1">
                <a:solidFill>
                  <a:srgbClr val="1A202C"/>
                </a:solidFill>
                <a:effectLst/>
                <a:latin typeface="Rubik"/>
              </a:rPr>
              <a:t>arr</a:t>
            </a:r>
            <a:r>
              <a:rPr lang="en-US" b="0" i="0" dirty="0">
                <a:solidFill>
                  <a:srgbClr val="1A202C"/>
                </a:solidFill>
                <a:effectLst/>
                <a:latin typeface="Rubik"/>
              </a:rPr>
              <a:t>[m + 1 ..r] are sorted and merges the two sorted sub-arrays into one.</a:t>
            </a:r>
          </a:p>
          <a:p>
            <a:pPr algn="l"/>
            <a:r>
              <a:rPr lang="en-US" dirty="0">
                <a:solidFill>
                  <a:srgbClr val="1A202C"/>
                </a:solidFill>
                <a:latin typeface="Rubik"/>
              </a:rPr>
              <a:t>Merge Sort code: </a:t>
            </a:r>
            <a:r>
              <a:rPr lang="en-US" dirty="0">
                <a:solidFill>
                  <a:srgbClr val="1A202C"/>
                </a:solidFill>
                <a:latin typeface="Rubik"/>
                <a:hlinkClick r:id="rId2"/>
              </a:rPr>
              <a:t>https://citizenchoice.in/course/Python-Programing/Unit%205/Selection-Sort-Merge-Sort-and-Higher-Order-Sort</a:t>
            </a:r>
            <a:endParaRPr lang="en-US" dirty="0">
              <a:solidFill>
                <a:srgbClr val="1A202C"/>
              </a:solidFill>
              <a:latin typeface="Rubik"/>
            </a:endParaRPr>
          </a:p>
          <a:p>
            <a:pPr algn="l"/>
            <a:r>
              <a:rPr lang="en-US" b="0" i="0" dirty="0">
                <a:solidFill>
                  <a:srgbClr val="1A202C"/>
                </a:solidFill>
                <a:effectLst/>
                <a:latin typeface="Rubik"/>
              </a:rPr>
              <a:t>Time complexity of Merge sort is O(n log n) in all three cases (</a:t>
            </a:r>
            <a:r>
              <a:rPr lang="en-US" b="0" i="0" dirty="0" err="1">
                <a:solidFill>
                  <a:srgbClr val="1A202C"/>
                </a:solidFill>
                <a:effectLst/>
                <a:latin typeface="Rubik"/>
              </a:rPr>
              <a:t>worst,average</a:t>
            </a:r>
            <a:r>
              <a:rPr lang="en-US" b="0" i="0" dirty="0">
                <a:solidFill>
                  <a:srgbClr val="1A202C"/>
                </a:solidFill>
                <a:effectLst/>
                <a:latin typeface="Rubik"/>
              </a:rPr>
              <a:t> and best) as merge sort always divides the array into two halves and take linear time to merge two halves.</a:t>
            </a:r>
            <a:endParaRPr lang="en-US" dirty="0">
              <a:solidFill>
                <a:srgbClr val="1A202C"/>
              </a:solidFill>
              <a:latin typeface="Rubik"/>
            </a:endParaRPr>
          </a:p>
          <a:p>
            <a:pPr algn="l"/>
            <a:endParaRPr lang="en-US" b="0" i="0" dirty="0">
              <a:solidFill>
                <a:srgbClr val="1A202C"/>
              </a:solidFill>
              <a:effectLst/>
              <a:latin typeface="Rubik"/>
            </a:endParaRPr>
          </a:p>
          <a:p>
            <a:pPr marL="0" indent="0">
              <a:buNone/>
            </a:pPr>
            <a:endParaRPr lang="en-US" dirty="0"/>
          </a:p>
          <a:p>
            <a:endParaRPr lang="en-IN" dirty="0"/>
          </a:p>
        </p:txBody>
      </p:sp>
    </p:spTree>
    <p:extLst>
      <p:ext uri="{BB962C8B-B14F-4D97-AF65-F5344CB8AC3E}">
        <p14:creationId xmlns:p14="http://schemas.microsoft.com/office/powerpoint/2010/main" val="217898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18255"/>
            <a:ext cx="10515600" cy="1325563"/>
          </a:xfrm>
        </p:spPr>
        <p:txBody>
          <a:bodyPr/>
          <a:lstStyle/>
          <a:p>
            <a:r>
              <a:rPr lang="en-US" dirty="0"/>
              <a:t>Higher Order Sort</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838200" y="1253331"/>
            <a:ext cx="11073714" cy="5586414"/>
          </a:xfrm>
        </p:spPr>
        <p:txBody>
          <a:bodyPr>
            <a:normAutofit/>
          </a:bodyPr>
          <a:lstStyle/>
          <a:p>
            <a:pPr algn="just"/>
            <a:r>
              <a:rPr lang="en-US" b="0" i="0" dirty="0">
                <a:solidFill>
                  <a:srgbClr val="1A202C"/>
                </a:solidFill>
                <a:effectLst/>
                <a:latin typeface="Rubik"/>
              </a:rPr>
              <a:t>1. Python also supports higher order functions, meaning that functions can accept other functions as arguments and return functions to the caller.</a:t>
            </a:r>
          </a:p>
          <a:p>
            <a:pPr algn="just"/>
            <a:r>
              <a:rPr lang="en-US" b="1" i="0" dirty="0">
                <a:solidFill>
                  <a:srgbClr val="1A202C"/>
                </a:solidFill>
                <a:effectLst/>
                <a:latin typeface="Rubik"/>
              </a:rPr>
              <a:t>2. Sorting of higher order functions :</a:t>
            </a:r>
            <a:endParaRPr lang="en-US" b="0" i="0" dirty="0">
              <a:solidFill>
                <a:srgbClr val="1A202C"/>
              </a:solidFill>
              <a:effectLst/>
              <a:latin typeface="Rubik"/>
            </a:endParaRPr>
          </a:p>
          <a:p>
            <a:pPr algn="just"/>
            <a:r>
              <a:rPr lang="en-US" b="0" i="0" dirty="0">
                <a:solidFill>
                  <a:srgbClr val="1A202C"/>
                </a:solidFill>
                <a:effectLst/>
                <a:latin typeface="Rubik"/>
              </a:rPr>
              <a:t>a. In order to defined non-default sorting in Python, both the sorted() function and .sort() method accept a key argument.</a:t>
            </a:r>
          </a:p>
          <a:p>
            <a:pPr algn="just"/>
            <a:r>
              <a:rPr lang="en-US" b="0" i="0" dirty="0">
                <a:solidFill>
                  <a:srgbClr val="1A202C"/>
                </a:solidFill>
                <a:effectLst/>
                <a:latin typeface="Rubik"/>
              </a:rPr>
              <a:t>b. The value passed to this argument needs to be a function object that returns the sorting key for any item in the list or </a:t>
            </a:r>
            <a:r>
              <a:rPr lang="en-US" b="0" i="0" dirty="0" err="1">
                <a:solidFill>
                  <a:srgbClr val="1A202C"/>
                </a:solidFill>
                <a:effectLst/>
                <a:latin typeface="Rubik"/>
              </a:rPr>
              <a:t>iterable</a:t>
            </a:r>
            <a:r>
              <a:rPr lang="en-US" b="0" i="0" dirty="0">
                <a:solidFill>
                  <a:srgbClr val="1A202C"/>
                </a:solidFill>
                <a:effectLst/>
                <a:latin typeface="Rubik"/>
              </a:rPr>
              <a:t>.</a:t>
            </a:r>
          </a:p>
          <a:p>
            <a:pPr algn="just"/>
            <a:r>
              <a:rPr lang="en-US" b="0" i="0" dirty="0">
                <a:solidFill>
                  <a:srgbClr val="1A202C"/>
                </a:solidFill>
                <a:effectLst/>
                <a:latin typeface="Rubik"/>
              </a:rPr>
              <a:t>3. For example : Consider the given list of tuples, Python will sort by default on the first value in each tuple. In order to sort on a different element from each tuple, a function can be passed that return that element.</a:t>
            </a:r>
          </a:p>
          <a:p>
            <a:pPr algn="l"/>
            <a:endParaRPr lang="en-US" b="0" i="0" dirty="0">
              <a:solidFill>
                <a:srgbClr val="1A202C"/>
              </a:solidFill>
              <a:effectLst/>
              <a:latin typeface="Rubik"/>
            </a:endParaRPr>
          </a:p>
          <a:p>
            <a:pPr marL="0" indent="0">
              <a:buNone/>
            </a:pPr>
            <a:endParaRPr lang="en-US" dirty="0"/>
          </a:p>
          <a:p>
            <a:endParaRPr lang="en-IN" dirty="0"/>
          </a:p>
        </p:txBody>
      </p:sp>
    </p:spTree>
    <p:extLst>
      <p:ext uri="{BB962C8B-B14F-4D97-AF65-F5344CB8AC3E}">
        <p14:creationId xmlns:p14="http://schemas.microsoft.com/office/powerpoint/2010/main" val="183823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18255"/>
            <a:ext cx="10515600" cy="1325563"/>
          </a:xfrm>
        </p:spPr>
        <p:txBody>
          <a:bodyPr/>
          <a:lstStyle/>
          <a:p>
            <a:r>
              <a:rPr lang="en-US" dirty="0"/>
              <a:t>Higher Order Sort Example</a:t>
            </a:r>
            <a:endParaRPr lang="en-IN" dirty="0"/>
          </a:p>
        </p:txBody>
      </p:sp>
      <p:sp>
        <p:nvSpPr>
          <p:cNvPr id="3" name="Content Placeholder 2">
            <a:extLst>
              <a:ext uri="{FF2B5EF4-FFF2-40B4-BE49-F238E27FC236}">
                <a16:creationId xmlns:a16="http://schemas.microsoft.com/office/drawing/2014/main" id="{386333DF-CB05-449D-9D3A-3E95A9F9C08B}"/>
              </a:ext>
            </a:extLst>
          </p:cNvPr>
          <p:cNvSpPr>
            <a:spLocks noGrp="1"/>
          </p:cNvSpPr>
          <p:nvPr>
            <p:ph idx="1"/>
          </p:nvPr>
        </p:nvSpPr>
        <p:spPr>
          <a:xfrm>
            <a:off x="838200" y="1253331"/>
            <a:ext cx="11073714" cy="5586414"/>
          </a:xfrm>
        </p:spPr>
        <p:txBody>
          <a:bodyPr>
            <a:normAutofit/>
          </a:bodyPr>
          <a:lstStyle/>
          <a:p>
            <a:pPr marL="0" indent="0" algn="just">
              <a:buNone/>
            </a:pPr>
            <a:r>
              <a:rPr lang="en-US" b="0" i="0" dirty="0">
                <a:solidFill>
                  <a:srgbClr val="1A202C"/>
                </a:solidFill>
                <a:effectLst/>
                <a:latin typeface="Rubik"/>
              </a:rPr>
              <a:t>&gt;&gt;&gt; def </a:t>
            </a:r>
            <a:r>
              <a:rPr lang="en-US" b="0" i="0" dirty="0" err="1">
                <a:solidFill>
                  <a:srgbClr val="1A202C"/>
                </a:solidFill>
                <a:effectLst/>
                <a:latin typeface="Rubik"/>
              </a:rPr>
              <a:t>second_element</a:t>
            </a:r>
            <a:r>
              <a:rPr lang="en-US" b="0" i="0" dirty="0">
                <a:solidFill>
                  <a:srgbClr val="1A202C"/>
                </a:solidFill>
                <a:effectLst/>
                <a:latin typeface="Rubik"/>
              </a:rPr>
              <a:t> (t) :</a:t>
            </a:r>
          </a:p>
          <a:p>
            <a:pPr marL="0" indent="0" algn="just">
              <a:buNone/>
            </a:pPr>
            <a:r>
              <a:rPr lang="en-US" b="0" i="0" dirty="0">
                <a:solidFill>
                  <a:srgbClr val="1A202C"/>
                </a:solidFill>
                <a:effectLst/>
                <a:latin typeface="Rubik"/>
              </a:rPr>
              <a:t>... return t[1]</a:t>
            </a:r>
          </a:p>
          <a:p>
            <a:pPr marL="0" indent="0" algn="just">
              <a:buNone/>
            </a:pPr>
            <a:r>
              <a:rPr lang="en-US" b="0" i="0" dirty="0">
                <a:solidFill>
                  <a:srgbClr val="1A202C"/>
                </a:solidFill>
                <a:effectLst/>
                <a:latin typeface="Rubik"/>
              </a:rPr>
              <a:t>...</a:t>
            </a:r>
          </a:p>
          <a:p>
            <a:pPr marL="0" indent="0" algn="just">
              <a:buNone/>
            </a:pPr>
            <a:r>
              <a:rPr lang="en-US" b="0" i="0" dirty="0">
                <a:solidFill>
                  <a:srgbClr val="1A202C"/>
                </a:solidFill>
                <a:effectLst/>
                <a:latin typeface="Rubik"/>
              </a:rPr>
              <a:t>&gt;&gt;&gt; </a:t>
            </a:r>
            <a:r>
              <a:rPr lang="en-US" b="0" i="0" dirty="0" err="1">
                <a:solidFill>
                  <a:srgbClr val="1A202C"/>
                </a:solidFill>
                <a:effectLst/>
                <a:latin typeface="Rubik"/>
              </a:rPr>
              <a:t>zepp</a:t>
            </a:r>
            <a:r>
              <a:rPr lang="en-US" b="0" i="0" dirty="0">
                <a:solidFill>
                  <a:srgbClr val="1A202C"/>
                </a:solidFill>
                <a:effectLst/>
                <a:latin typeface="Rubik"/>
              </a:rPr>
              <a:t> = [(‘Guitar’, ‘Jimmy’), (‘Vocals’, ‘Robert’), (‘Bass’, ‘John Paul’),</a:t>
            </a:r>
          </a:p>
          <a:p>
            <a:pPr marL="0" indent="0" algn="just">
              <a:buNone/>
            </a:pPr>
            <a:r>
              <a:rPr lang="en-US" b="0" i="0" dirty="0">
                <a:solidFill>
                  <a:srgbClr val="1A202C"/>
                </a:solidFill>
                <a:effectLst/>
                <a:latin typeface="Rubik"/>
              </a:rPr>
              <a:t>(‘Drums’, ‘John’)]</a:t>
            </a:r>
          </a:p>
          <a:p>
            <a:pPr marL="0" indent="0" algn="just">
              <a:buNone/>
            </a:pPr>
            <a:r>
              <a:rPr lang="en-US" b="0" i="0" dirty="0">
                <a:solidFill>
                  <a:srgbClr val="1A202C"/>
                </a:solidFill>
                <a:effectLst/>
                <a:latin typeface="Rubik"/>
              </a:rPr>
              <a:t>&gt;&gt;&gt; sorted(</a:t>
            </a:r>
            <a:r>
              <a:rPr lang="en-US" b="0" i="0" dirty="0" err="1">
                <a:solidFill>
                  <a:srgbClr val="1A202C"/>
                </a:solidFill>
                <a:effectLst/>
                <a:latin typeface="Rubik"/>
              </a:rPr>
              <a:t>zepp</a:t>
            </a:r>
            <a:r>
              <a:rPr lang="en-US" b="0" i="0" dirty="0">
                <a:solidFill>
                  <a:srgbClr val="1A202C"/>
                </a:solidFill>
                <a:effectLst/>
                <a:latin typeface="Rubik"/>
              </a:rPr>
              <a:t>)</a:t>
            </a:r>
          </a:p>
          <a:p>
            <a:pPr marL="0" indent="0" algn="just">
              <a:buNone/>
            </a:pPr>
            <a:r>
              <a:rPr lang="en-US" b="0" i="0" dirty="0">
                <a:solidFill>
                  <a:srgbClr val="1A202C"/>
                </a:solidFill>
                <a:effectLst/>
                <a:latin typeface="Rubik"/>
              </a:rPr>
              <a:t>[(‘Bass’, ‘John Paul’), (‘Drums’, ‘John’), (‘Guitar’, ‘Jimmy’), (‘Vocals’,</a:t>
            </a:r>
          </a:p>
          <a:p>
            <a:pPr marL="0" indent="0" algn="just">
              <a:buNone/>
            </a:pPr>
            <a:r>
              <a:rPr lang="en-US" b="0" i="0" dirty="0">
                <a:solidFill>
                  <a:srgbClr val="1A202C"/>
                </a:solidFill>
                <a:effectLst/>
                <a:latin typeface="Rubik"/>
              </a:rPr>
              <a:t>‘Robert’)]</a:t>
            </a:r>
          </a:p>
          <a:p>
            <a:pPr marL="0" indent="0" algn="just">
              <a:buNone/>
            </a:pPr>
            <a:r>
              <a:rPr lang="en-US" b="0" i="0" dirty="0">
                <a:solidFill>
                  <a:srgbClr val="1A202C"/>
                </a:solidFill>
                <a:effectLst/>
                <a:latin typeface="Rubik"/>
              </a:rPr>
              <a:t>&gt;&gt;&gt; sorted(</a:t>
            </a:r>
            <a:r>
              <a:rPr lang="en-US" b="0" i="0" dirty="0" err="1">
                <a:solidFill>
                  <a:srgbClr val="1A202C"/>
                </a:solidFill>
                <a:effectLst/>
                <a:latin typeface="Rubik"/>
              </a:rPr>
              <a:t>zepp</a:t>
            </a:r>
            <a:r>
              <a:rPr lang="en-US" b="0" i="0" dirty="0">
                <a:solidFill>
                  <a:srgbClr val="1A202C"/>
                </a:solidFill>
                <a:effectLst/>
                <a:latin typeface="Rubik"/>
              </a:rPr>
              <a:t>, key = </a:t>
            </a:r>
            <a:r>
              <a:rPr lang="en-US" b="0" i="0" dirty="0" err="1">
                <a:solidFill>
                  <a:srgbClr val="1A202C"/>
                </a:solidFill>
                <a:effectLst/>
                <a:latin typeface="Rubik"/>
              </a:rPr>
              <a:t>second_element</a:t>
            </a:r>
            <a:r>
              <a:rPr lang="en-US" b="0" i="0" dirty="0">
                <a:solidFill>
                  <a:srgbClr val="1A202C"/>
                </a:solidFill>
                <a:effectLst/>
                <a:latin typeface="Rubik"/>
              </a:rPr>
              <a:t>)</a:t>
            </a:r>
          </a:p>
          <a:p>
            <a:pPr marL="0" indent="0" algn="just">
              <a:buNone/>
            </a:pPr>
            <a:r>
              <a:rPr lang="en-US" b="0" i="0" dirty="0">
                <a:solidFill>
                  <a:srgbClr val="1A202C"/>
                </a:solidFill>
                <a:effectLst/>
                <a:latin typeface="Rubik"/>
              </a:rPr>
              <a:t>[(‘Guitar’, ‘Jimmy’), (‘Drums’, ‘John’), (‘Bass’, ‘John Paul’), (‘Vocals’,</a:t>
            </a:r>
          </a:p>
          <a:p>
            <a:pPr marL="0" indent="0" algn="just">
              <a:buNone/>
            </a:pPr>
            <a:r>
              <a:rPr lang="en-US" b="0" i="0" dirty="0">
                <a:solidFill>
                  <a:srgbClr val="1A202C"/>
                </a:solidFill>
                <a:effectLst/>
                <a:latin typeface="Rubik"/>
              </a:rPr>
              <a:t>‘Robert’)]</a:t>
            </a:r>
          </a:p>
          <a:p>
            <a:pPr marL="0" indent="0">
              <a:buNone/>
            </a:pPr>
            <a:endParaRPr lang="en-US" dirty="0"/>
          </a:p>
          <a:p>
            <a:endParaRPr lang="en-IN" dirty="0"/>
          </a:p>
        </p:txBody>
      </p:sp>
    </p:spTree>
    <p:extLst>
      <p:ext uri="{BB962C8B-B14F-4D97-AF65-F5344CB8AC3E}">
        <p14:creationId xmlns:p14="http://schemas.microsoft.com/office/powerpoint/2010/main" val="293147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27D7-D16F-4D8B-AADC-86E5612F2369}"/>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146662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Recursion is usually used in function definitions.  If a function calls itself, it is recursive.</a:t>
            </a:r>
          </a:p>
          <a:p>
            <a:r>
              <a:rPr lang="en-US" dirty="0"/>
              <a:t>It is a control structure equivalent to a loop</a:t>
            </a:r>
          </a:p>
          <a:p>
            <a:r>
              <a:rPr lang="en-US" dirty="0"/>
              <a:t>Anything that is written recursively can be non-recursively (iteratively) and vice versa.  This equivalence does NOT say it’s as easy to do one method as the other; some problems are more suited for recursion than others.</a:t>
            </a:r>
          </a:p>
        </p:txBody>
      </p:sp>
    </p:spTree>
    <p:extLst>
      <p:ext uri="{BB962C8B-B14F-4D97-AF65-F5344CB8AC3E}">
        <p14:creationId xmlns:p14="http://schemas.microsoft.com/office/powerpoint/2010/main" val="129126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Laws of Recursion</a:t>
            </a:r>
          </a:p>
        </p:txBody>
      </p:sp>
      <p:sp>
        <p:nvSpPr>
          <p:cNvPr id="3" name="Content Placeholder 2"/>
          <p:cNvSpPr>
            <a:spLocks noGrp="1"/>
          </p:cNvSpPr>
          <p:nvPr>
            <p:ph idx="1"/>
          </p:nvPr>
        </p:nvSpPr>
        <p:spPr/>
        <p:txBody>
          <a:bodyPr/>
          <a:lstStyle/>
          <a:p>
            <a:pPr marL="514350" indent="-514350">
              <a:buAutoNum type="arabicPeriod"/>
            </a:pPr>
            <a:r>
              <a:rPr lang="en-US" dirty="0"/>
              <a:t>There must be a base case, that is, a path through the code which </a:t>
            </a:r>
            <a:r>
              <a:rPr lang="en-US" b="1" dirty="0"/>
              <a:t>does not </a:t>
            </a:r>
            <a:r>
              <a:rPr lang="en-US" dirty="0"/>
              <a:t>call the function again</a:t>
            </a:r>
          </a:p>
          <a:p>
            <a:pPr marL="514350" indent="-514350">
              <a:buAutoNum type="arabicPeriod"/>
            </a:pPr>
            <a:r>
              <a:rPr lang="en-US" dirty="0"/>
              <a:t>There must be a recursive case, a line of code that calls the function from within the function</a:t>
            </a:r>
          </a:p>
          <a:p>
            <a:pPr marL="514350" indent="-514350">
              <a:buAutoNum type="arabicPeriod"/>
            </a:pPr>
            <a:r>
              <a:rPr lang="en-US" dirty="0"/>
              <a:t>The call that is recursive must “move the problem towards the base case”, that is, it must make some </a:t>
            </a:r>
            <a:r>
              <a:rPr lang="en-US" b="1" dirty="0"/>
              <a:t>change</a:t>
            </a:r>
            <a:r>
              <a:rPr lang="en-US" dirty="0"/>
              <a:t> in the arguments of the function which will eventually mean that the base case is executed</a:t>
            </a:r>
          </a:p>
          <a:p>
            <a:pPr marL="457200" lvl="1" indent="0">
              <a:buNone/>
            </a:pPr>
            <a:r>
              <a:rPr lang="en-US" dirty="0"/>
              <a:t>(If this does not happen,  you will have an infinite loop!)</a:t>
            </a:r>
          </a:p>
        </p:txBody>
      </p:sp>
    </p:spTree>
    <p:extLst>
      <p:ext uri="{BB962C8B-B14F-4D97-AF65-F5344CB8AC3E}">
        <p14:creationId xmlns:p14="http://schemas.microsoft.com/office/powerpoint/2010/main" val="160719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Laws</a:t>
            </a:r>
          </a:p>
        </p:txBody>
      </p:sp>
      <p:sp>
        <p:nvSpPr>
          <p:cNvPr id="3" name="Content Placeholder 2"/>
          <p:cNvSpPr>
            <a:spLocks noGrp="1"/>
          </p:cNvSpPr>
          <p:nvPr>
            <p:ph idx="1"/>
          </p:nvPr>
        </p:nvSpPr>
        <p:spPr/>
        <p:txBody>
          <a:bodyPr/>
          <a:lstStyle/>
          <a:p>
            <a:r>
              <a:rPr lang="en-US" dirty="0"/>
              <a:t>You can have more than one base case,  as long as you have at least 1.</a:t>
            </a:r>
          </a:p>
          <a:p>
            <a:r>
              <a:rPr lang="en-US" dirty="0"/>
              <a:t>Sometimes the base case is a path which does nothing, just lets the function return instead of calling the function again.</a:t>
            </a:r>
          </a:p>
          <a:p>
            <a:r>
              <a:rPr lang="en-US" dirty="0"/>
              <a:t>The changes that the recursive call makes to the arguments can involve addition, subtraction, division, shortening a list, etc.  But it must do something which will reduce the size of the problem</a:t>
            </a:r>
          </a:p>
          <a:p>
            <a:pPr marL="0" indent="0">
              <a:buNone/>
            </a:pPr>
            <a:endParaRPr lang="en-US" dirty="0"/>
          </a:p>
        </p:txBody>
      </p:sp>
    </p:spTree>
    <p:extLst>
      <p:ext uri="{BB962C8B-B14F-4D97-AF65-F5344CB8AC3E}">
        <p14:creationId xmlns:p14="http://schemas.microsoft.com/office/powerpoint/2010/main" val="60436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Call Stack</a:t>
            </a:r>
          </a:p>
        </p:txBody>
      </p:sp>
      <p:sp>
        <p:nvSpPr>
          <p:cNvPr id="3" name="Content Placeholder 2"/>
          <p:cNvSpPr>
            <a:spLocks noGrp="1"/>
          </p:cNvSpPr>
          <p:nvPr>
            <p:ph idx="1"/>
          </p:nvPr>
        </p:nvSpPr>
        <p:spPr/>
        <p:txBody>
          <a:bodyPr>
            <a:normAutofit/>
          </a:bodyPr>
          <a:lstStyle/>
          <a:p>
            <a:r>
              <a:rPr lang="en-US" dirty="0"/>
              <a:t>You saw a call stack when we talked about debugging</a:t>
            </a:r>
          </a:p>
          <a:p>
            <a:r>
              <a:rPr lang="en-US" dirty="0"/>
              <a:t>A data structure that the program / OS uses to keep track of the function calls (with arguments) so it knows where to return to when the function is finished</a:t>
            </a:r>
          </a:p>
          <a:p>
            <a:r>
              <a:rPr lang="en-US" dirty="0"/>
              <a:t>The call stack typically grows and shrinks as the program progresses, getting taller when another function is called and shorter when a function returns</a:t>
            </a:r>
          </a:p>
          <a:p>
            <a:r>
              <a:rPr lang="en-US" dirty="0"/>
              <a:t>Recursive functions use it this way also.  </a:t>
            </a:r>
          </a:p>
        </p:txBody>
      </p:sp>
    </p:spTree>
    <p:extLst>
      <p:ext uri="{BB962C8B-B14F-4D97-AF65-F5344CB8AC3E}">
        <p14:creationId xmlns:p14="http://schemas.microsoft.com/office/powerpoint/2010/main" val="124078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loop in recursion</a:t>
            </a:r>
          </a:p>
        </p:txBody>
      </p:sp>
      <p:sp>
        <p:nvSpPr>
          <p:cNvPr id="3" name="Content Placeholder 2"/>
          <p:cNvSpPr>
            <a:spLocks noGrp="1"/>
          </p:cNvSpPr>
          <p:nvPr>
            <p:ph idx="1"/>
          </p:nvPr>
        </p:nvSpPr>
        <p:spPr/>
        <p:txBody>
          <a:bodyPr>
            <a:normAutofit/>
          </a:bodyPr>
          <a:lstStyle/>
          <a:p>
            <a:r>
              <a:rPr lang="en-US" dirty="0"/>
              <a:t>If one of the laws of recursion is broken, you can get an infinite loop in the function.  The function just keeps calling itself “forever”.</a:t>
            </a:r>
          </a:p>
          <a:p>
            <a:r>
              <a:rPr lang="en-US" dirty="0"/>
              <a:t>When a recursive function has an infinite loop, it keeps using more and more space for the call stack (all the function calls which never return)</a:t>
            </a:r>
          </a:p>
          <a:p>
            <a:r>
              <a:rPr lang="en-US" dirty="0"/>
              <a:t>This ever growing structure will eventually crash / halt your program.  In some languages, this crash is due to running out of RAM to put the calls in. Python has a built-in check for a call stack out of control and will stop your program before it actually runs out of memory.</a:t>
            </a:r>
          </a:p>
        </p:txBody>
      </p:sp>
    </p:spTree>
    <p:extLst>
      <p:ext uri="{BB962C8B-B14F-4D97-AF65-F5344CB8AC3E}">
        <p14:creationId xmlns:p14="http://schemas.microsoft.com/office/powerpoint/2010/main" val="337953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62A4-D5FF-45C2-B8E3-214D63CE9D2B}"/>
              </a:ext>
            </a:extLst>
          </p:cNvPr>
          <p:cNvSpPr>
            <a:spLocks noGrp="1"/>
          </p:cNvSpPr>
          <p:nvPr>
            <p:ph type="title"/>
          </p:nvPr>
        </p:nvSpPr>
        <p:spPr/>
        <p:txBody>
          <a:bodyPr/>
          <a:lstStyle/>
          <a:p>
            <a:r>
              <a:rPr lang="en-US" dirty="0"/>
              <a:t>Pros and Cons</a:t>
            </a:r>
            <a:endParaRPr lang="en-IN" dirty="0"/>
          </a:p>
        </p:txBody>
      </p:sp>
      <p:sp>
        <p:nvSpPr>
          <p:cNvPr id="3" name="Content Placeholder 2">
            <a:extLst>
              <a:ext uri="{FF2B5EF4-FFF2-40B4-BE49-F238E27FC236}">
                <a16:creationId xmlns:a16="http://schemas.microsoft.com/office/drawing/2014/main" id="{FE802DB2-26C2-4CDD-A8A5-1F69E4AED7C4}"/>
              </a:ext>
            </a:extLst>
          </p:cNvPr>
          <p:cNvSpPr>
            <a:spLocks noGrp="1"/>
          </p:cNvSpPr>
          <p:nvPr>
            <p:ph idx="1"/>
          </p:nvPr>
        </p:nvSpPr>
        <p:spPr/>
        <p:txBody>
          <a:bodyPr>
            <a:normAutofit/>
          </a:bodyPr>
          <a:lstStyle/>
          <a:p>
            <a:pPr algn="l" fontAlgn="base"/>
            <a:r>
              <a:rPr lang="en-US" b="0" i="0" dirty="0">
                <a:effectLst/>
              </a:rPr>
              <a:t>Advantages of using recursion</a:t>
            </a:r>
          </a:p>
          <a:p>
            <a:pPr lvl="1" fontAlgn="base"/>
            <a:r>
              <a:rPr lang="en-US" b="0" i="0" dirty="0">
                <a:effectLst/>
              </a:rPr>
              <a:t>A complicated function can be split down into smaller sub-problems utilizing recursion.</a:t>
            </a:r>
          </a:p>
          <a:p>
            <a:pPr lvl="1" fontAlgn="base"/>
            <a:r>
              <a:rPr lang="en-US" b="0" i="0" dirty="0">
                <a:effectLst/>
              </a:rPr>
              <a:t>Sequence creation is simpler through recursion than utilizing any nested iteration.</a:t>
            </a:r>
          </a:p>
          <a:p>
            <a:pPr lvl="1" fontAlgn="base"/>
            <a:r>
              <a:rPr lang="en-US" b="0" i="0" dirty="0">
                <a:effectLst/>
              </a:rPr>
              <a:t>Recursive functions render the code look simple and effective.</a:t>
            </a:r>
          </a:p>
          <a:p>
            <a:pPr algn="l" fontAlgn="base"/>
            <a:r>
              <a:rPr lang="en-US" b="0" i="0" dirty="0">
                <a:effectLst/>
              </a:rPr>
              <a:t>Disadvantages of using recursion</a:t>
            </a:r>
          </a:p>
          <a:p>
            <a:pPr lvl="1" fontAlgn="base"/>
            <a:r>
              <a:rPr lang="en-US" b="0" i="0" dirty="0">
                <a:effectLst/>
              </a:rPr>
              <a:t>A lot of memory and time is taken through recursive calls which makes it expensive for use.</a:t>
            </a:r>
          </a:p>
          <a:p>
            <a:pPr lvl="1" fontAlgn="base"/>
            <a:r>
              <a:rPr lang="en-US" b="0" i="0" dirty="0">
                <a:effectLst/>
              </a:rPr>
              <a:t>Recursive functions are challenging to debug.</a:t>
            </a:r>
          </a:p>
          <a:p>
            <a:pPr lvl="1" fontAlgn="base"/>
            <a:r>
              <a:rPr lang="en-US" b="0" i="0" dirty="0">
                <a:effectLst/>
              </a:rPr>
              <a:t>The reasoning behind recursion can sometimes be tough to think through.</a:t>
            </a:r>
          </a:p>
          <a:p>
            <a:endParaRPr lang="en-IN" dirty="0"/>
          </a:p>
        </p:txBody>
      </p:sp>
    </p:spTree>
    <p:extLst>
      <p:ext uri="{BB962C8B-B14F-4D97-AF65-F5344CB8AC3E}">
        <p14:creationId xmlns:p14="http://schemas.microsoft.com/office/powerpoint/2010/main" val="346410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C058-D06E-41D6-A061-E0C637570D40}"/>
              </a:ext>
            </a:extLst>
          </p:cNvPr>
          <p:cNvSpPr>
            <a:spLocks noGrp="1"/>
          </p:cNvSpPr>
          <p:nvPr>
            <p:ph type="title"/>
          </p:nvPr>
        </p:nvSpPr>
        <p:spPr/>
        <p:txBody>
          <a:bodyPr/>
          <a:lstStyle/>
          <a:p>
            <a:r>
              <a:rPr lang="en-US" dirty="0"/>
              <a:t>Examples of Recursion</a:t>
            </a:r>
            <a:endParaRPr lang="en-IN" dirty="0"/>
          </a:p>
        </p:txBody>
      </p:sp>
      <p:sp>
        <p:nvSpPr>
          <p:cNvPr id="3" name="Content Placeholder 2">
            <a:extLst>
              <a:ext uri="{FF2B5EF4-FFF2-40B4-BE49-F238E27FC236}">
                <a16:creationId xmlns:a16="http://schemas.microsoft.com/office/drawing/2014/main" id="{D33187A3-28B9-4EA8-8CD5-FCCA549E53C6}"/>
              </a:ext>
            </a:extLst>
          </p:cNvPr>
          <p:cNvSpPr>
            <a:spLocks noGrp="1"/>
          </p:cNvSpPr>
          <p:nvPr>
            <p:ph idx="1"/>
          </p:nvPr>
        </p:nvSpPr>
        <p:spPr/>
        <p:txBody>
          <a:bodyPr/>
          <a:lstStyle/>
          <a:p>
            <a:r>
              <a:rPr lang="en-US" dirty="0"/>
              <a:t>Factorial of a number</a:t>
            </a:r>
          </a:p>
          <a:p>
            <a:r>
              <a:rPr lang="en-US" dirty="0"/>
              <a:t>Fibonacci series</a:t>
            </a:r>
          </a:p>
          <a:p>
            <a:r>
              <a:rPr lang="en-US" dirty="0"/>
              <a:t>Tower of Hanoi</a:t>
            </a:r>
            <a:endParaRPr lang="en-IN" dirty="0"/>
          </a:p>
        </p:txBody>
      </p:sp>
    </p:spTree>
    <p:extLst>
      <p:ext uri="{BB962C8B-B14F-4D97-AF65-F5344CB8AC3E}">
        <p14:creationId xmlns:p14="http://schemas.microsoft.com/office/powerpoint/2010/main" val="10221098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75C8E8151B745BD52EBDE292A5135" ma:contentTypeVersion="6" ma:contentTypeDescription="Create a new document." ma:contentTypeScope="" ma:versionID="1c45ee8338edb51479d6d742fb546db8">
  <xsd:schema xmlns:xsd="http://www.w3.org/2001/XMLSchema" xmlns:xs="http://www.w3.org/2001/XMLSchema" xmlns:p="http://schemas.microsoft.com/office/2006/metadata/properties" xmlns:ns2="fc4a8703-d82f-406b-9204-f01d0831505c" xmlns:ns3="5efa910a-6414-4e1e-8159-ed676e3fb069" targetNamespace="http://schemas.microsoft.com/office/2006/metadata/properties" ma:root="true" ma:fieldsID="21a17a53dc06b8bcfd0aeff13a2694eb" ns2:_="" ns3:_="">
    <xsd:import namespace="fc4a8703-d82f-406b-9204-f01d0831505c"/>
    <xsd:import namespace="5efa910a-6414-4e1e-8159-ed676e3fb06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a8703-d82f-406b-9204-f01d083150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efa910a-6414-4e1e-8159-ed676e3fb06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3BA1AE-B9E8-4D49-90CE-3C29F2476B10}"/>
</file>

<file path=customXml/itemProps2.xml><?xml version="1.0" encoding="utf-8"?>
<ds:datastoreItem xmlns:ds="http://schemas.openxmlformats.org/officeDocument/2006/customXml" ds:itemID="{FBE2E202-507C-4F1A-B4D6-2EC084A73F5E}"/>
</file>

<file path=customXml/itemProps3.xml><?xml version="1.0" encoding="utf-8"?>
<ds:datastoreItem xmlns:ds="http://schemas.openxmlformats.org/officeDocument/2006/customXml" ds:itemID="{F9AA64B1-C6DD-406B-A06D-C954E69E721C}"/>
</file>

<file path=docProps/app.xml><?xml version="1.0" encoding="utf-8"?>
<Properties xmlns="http://schemas.openxmlformats.org/officeDocument/2006/extended-properties" xmlns:vt="http://schemas.openxmlformats.org/officeDocument/2006/docPropsVTypes">
  <TotalTime>278</TotalTime>
  <Words>1653</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Rubik</vt:lpstr>
      <vt:lpstr>urw-din</vt:lpstr>
      <vt:lpstr>var(--font-din)</vt:lpstr>
      <vt:lpstr>Office Theme</vt:lpstr>
      <vt:lpstr>Recursion in Python</vt:lpstr>
      <vt:lpstr>Recursion</vt:lpstr>
      <vt:lpstr>Recursion</vt:lpstr>
      <vt:lpstr>The Three Laws of Recursion</vt:lpstr>
      <vt:lpstr>Discussion of Laws</vt:lpstr>
      <vt:lpstr>The Call Stack</vt:lpstr>
      <vt:lpstr>Infinite loop in recursion</vt:lpstr>
      <vt:lpstr>Pros and Cons</vt:lpstr>
      <vt:lpstr>Examples of Recursion</vt:lpstr>
      <vt:lpstr>Factorial of a number</vt:lpstr>
      <vt:lpstr>Fibonacci Series</vt:lpstr>
      <vt:lpstr>Tower of Hanoi</vt:lpstr>
      <vt:lpstr>Program</vt:lpstr>
      <vt:lpstr>Iteration vs Recursion</vt:lpstr>
      <vt:lpstr>Searching</vt:lpstr>
      <vt:lpstr>PowerPoint Presentation</vt:lpstr>
      <vt:lpstr>Linear Search</vt:lpstr>
      <vt:lpstr>Linear Search</vt:lpstr>
      <vt:lpstr>Binary Search</vt:lpstr>
      <vt:lpstr>Binary Search</vt:lpstr>
      <vt:lpstr>Sorting and Merging</vt:lpstr>
      <vt:lpstr>Selection Sort</vt:lpstr>
      <vt:lpstr>Selection Sort</vt:lpstr>
      <vt:lpstr>Merge List</vt:lpstr>
      <vt:lpstr>Merge Sort</vt:lpstr>
      <vt:lpstr>Higher Order Sort</vt:lpstr>
      <vt:lpstr>Higher Order Sort Example</vt:lpstr>
      <vt:lpstr>THANK YOU</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in Python</dc:title>
  <dc:creator>Debby</dc:creator>
  <cp:lastModifiedBy>Charvi Vij</cp:lastModifiedBy>
  <cp:revision>11</cp:revision>
  <dcterms:created xsi:type="dcterms:W3CDTF">2014-07-23T18:01:17Z</dcterms:created>
  <dcterms:modified xsi:type="dcterms:W3CDTF">2022-08-23T17:59:18Z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0x01010063975C8E8151B745BD52EBDE292A5135</vt:lpwstr>
  </property>
</Properties>
</file>