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5" r:id="rId2"/>
    <p:sldId id="531" r:id="rId3"/>
    <p:sldId id="532" r:id="rId4"/>
    <p:sldId id="530" r:id="rId5"/>
    <p:sldId id="533" r:id="rId6"/>
    <p:sldId id="587" r:id="rId7"/>
    <p:sldId id="534" r:id="rId8"/>
    <p:sldId id="545" r:id="rId9"/>
    <p:sldId id="535" r:id="rId10"/>
    <p:sldId id="536" r:id="rId11"/>
    <p:sldId id="537" r:id="rId12"/>
    <p:sldId id="538" r:id="rId13"/>
    <p:sldId id="547" r:id="rId14"/>
    <p:sldId id="548" r:id="rId15"/>
    <p:sldId id="549" r:id="rId16"/>
    <p:sldId id="550" r:id="rId17"/>
    <p:sldId id="552" r:id="rId18"/>
    <p:sldId id="553" r:id="rId19"/>
    <p:sldId id="558" r:id="rId20"/>
    <p:sldId id="554" r:id="rId21"/>
    <p:sldId id="555" r:id="rId22"/>
    <p:sldId id="539" r:id="rId23"/>
    <p:sldId id="540" r:id="rId24"/>
    <p:sldId id="541" r:id="rId25"/>
    <p:sldId id="543" r:id="rId26"/>
    <p:sldId id="559" r:id="rId27"/>
    <p:sldId id="560" r:id="rId28"/>
    <p:sldId id="575" r:id="rId29"/>
    <p:sldId id="576" r:id="rId30"/>
    <p:sldId id="578" r:id="rId31"/>
    <p:sldId id="579" r:id="rId32"/>
    <p:sldId id="580" r:id="rId33"/>
    <p:sldId id="581" r:id="rId34"/>
    <p:sldId id="582" r:id="rId35"/>
    <p:sldId id="583" r:id="rId36"/>
    <p:sldId id="584" r:id="rId37"/>
    <p:sldId id="585" r:id="rId38"/>
    <p:sldId id="586" r:id="rId39"/>
    <p:sldId id="562" r:id="rId40"/>
    <p:sldId id="563" r:id="rId41"/>
    <p:sldId id="564" r:id="rId42"/>
    <p:sldId id="565" r:id="rId43"/>
    <p:sldId id="566" r:id="rId44"/>
    <p:sldId id="567" r:id="rId45"/>
    <p:sldId id="568" r:id="rId46"/>
    <p:sldId id="569" r:id="rId47"/>
    <p:sldId id="570" r:id="rId48"/>
    <p:sldId id="571" r:id="rId49"/>
    <p:sldId id="572" r:id="rId50"/>
    <p:sldId id="573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1940db4b635cb5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openxmlformats.org/officeDocument/2006/relationships/customXml" Target="../customXml/item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6T22:00:45.045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2A05-D850-4E12-A28E-0585A14E5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EDB5B-BBAB-49B4-BDF8-102D07B72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21290-D5CF-46C5-AAD7-7B1FAC13C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5E60-C423-4676-87F5-F1B2048239C5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44593-C2AF-49F2-8FA7-9AA5524C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5E9F3-6C5E-4B38-ADC4-2E28B69F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80BC-6378-40AB-BEEB-555533C66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5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7C10-369A-496A-B536-8F666953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7D20F-30C7-4163-BDAF-82163B40A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57C40-7FA3-4B20-9AEB-45E4B41D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5E60-C423-4676-87F5-F1B2048239C5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A7BEA-0E99-46D8-A27D-DB0929E3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6BFDA-3480-4926-B99B-D711618F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80BC-6378-40AB-BEEB-555533C66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8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DBECF-1697-4B7B-827C-76F0E225A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12E55-5D51-4DB5-A574-3C7BAC26A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EE8BB-DEDB-43CC-B939-EDB06DAA6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5E60-C423-4676-87F5-F1B2048239C5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55DDE-65C1-4155-A5F4-C5891F75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45870-389E-47A5-8D14-8588E0C9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80BC-6378-40AB-BEEB-555533C66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4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F50D-1EDB-4352-8DE7-CE8CF0036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94273-3766-42C6-8628-3360CD922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B10BB-CB80-45AC-82C2-AB67C17D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5E60-C423-4676-87F5-F1B2048239C5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EAFB1-7688-4640-AEDD-37DFDF0D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411C4-C884-4089-B3FE-706266DE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80BC-6378-40AB-BEEB-555533C66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0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DD0F-4CE5-4DF8-B722-7BA6AD11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92ED7-39D7-49FC-80AA-E450B25ED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76208-6AEE-4225-BB60-670BE0B4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5E60-C423-4676-87F5-F1B2048239C5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E3A15-699E-42DE-8999-196B758F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B9664-7A3C-483C-B226-AACA2D17B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80BC-6378-40AB-BEEB-555533C66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5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FAD9-C83E-4114-8BF1-C78A0333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521C4-3B08-4395-9A24-5DFE6331F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59AAC-B532-45B5-B942-9051288BC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2913E-9D9B-4FCC-9234-D951AD86C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5E60-C423-4676-87F5-F1B2048239C5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1866C-8221-4263-BA23-0410FEAA8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4C39E-7D46-433C-9261-5A3584BA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80BC-6378-40AB-BEEB-555533C66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9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5509-2368-4D74-9075-0B5187E7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FDE0B-6A75-4329-9A3F-258049709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57E6D-B124-4E77-88F9-6677B5C97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2701F-EE7E-425B-B005-784EFDF96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BD8D64-3466-4394-9F95-24AA45817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E19C1-3AE6-429C-8712-3F5C01BF6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5E60-C423-4676-87F5-F1B2048239C5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49B61-46C1-4309-BCB5-618B144E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EAF6B-1479-4DFC-A3F7-775A8CCF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80BC-6378-40AB-BEEB-555533C66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5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1AD16-5E42-46BC-A963-A20E9233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2E9689-01BD-400E-8D46-60FF0E5D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5E60-C423-4676-87F5-F1B2048239C5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C2D06-8236-4B11-AC70-0483CC37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A6C04-CA82-4DC6-AA7A-8E1CB9B0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80BC-6378-40AB-BEEB-555533C66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2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42DE8-99AA-4DD9-B165-9FBE27A7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5E60-C423-4676-87F5-F1B2048239C5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DF7EA6-F5ED-48E5-8FBD-347AADD6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27368-31AA-4F35-AF75-C5B76C43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80BC-6378-40AB-BEEB-555533C66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9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3B72-3444-4657-AFA7-A6AF36A33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02A2B-3F6D-47B1-867E-402FAC779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35884-F56E-4EB4-9D40-AD6F60302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7F395-2263-436E-92A3-39F5DECD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5E60-C423-4676-87F5-F1B2048239C5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DEE78-4870-4176-891A-DC7291AB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D0259-06AF-4823-B6EF-F6BBF2D5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80BC-6378-40AB-BEEB-555533C66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8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DA38-752B-4BD1-B8FE-1FAE3D8C8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F64D07-8217-493C-85EB-A15D46C23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DC8E6-C3AE-419C-94E6-E30E668FC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9076D-6DD6-45B7-B2F3-AF1E6D99A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5E60-C423-4676-87F5-F1B2048239C5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B6E20-F959-4673-A5B4-9FFA20B40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995C4-5CCE-4FE1-9196-9B9CC89E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80BC-6378-40AB-BEEB-555533C66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4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EF175-28A9-49FC-8DBB-6D1237EA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00CC7-1793-45D5-961B-EBF7001E6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C6710-6FB0-4599-BE4F-D5E5DE6BB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15E60-C423-4676-87F5-F1B2048239C5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43758-000D-4716-B7F6-BC0006381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BFDC1-2284-499A-BF1D-708B9CED6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580BC-6378-40AB-BEEB-555533C66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8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14030" y="798645"/>
            <a:ext cx="5832648" cy="132343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Algerian" pitchFamily="82" charset="0"/>
              </a:rPr>
              <a:t>KNC402</a:t>
            </a:r>
          </a:p>
          <a:p>
            <a:pPr algn="ctr"/>
            <a:r>
              <a:rPr lang="en-IN" sz="4000" dirty="0">
                <a:latin typeface="Algerian" pitchFamily="82" charset="0"/>
              </a:rPr>
              <a:t>Python Programming</a:t>
            </a:r>
          </a:p>
        </p:txBody>
      </p:sp>
      <p:pic>
        <p:nvPicPr>
          <p:cNvPr id="25602" name="Picture 2" descr="python™"/>
          <p:cNvPicPr>
            <a:picLocks noChangeAspect="1" noChangeArrowheads="1"/>
          </p:cNvPicPr>
          <p:nvPr/>
        </p:nvPicPr>
        <p:blipFill rotWithShape="1">
          <a:blip r:embed="rId2" cstate="print"/>
          <a:srcRect r="18990"/>
          <a:stretch/>
        </p:blipFill>
        <p:spPr bwMode="auto">
          <a:xfrm>
            <a:off x="3641619" y="2618310"/>
            <a:ext cx="4350174" cy="1138802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</p:pic>
      <p:sp>
        <p:nvSpPr>
          <p:cNvPr id="10" name="TextBox 9"/>
          <p:cNvSpPr txBox="1"/>
          <p:nvPr/>
        </p:nvSpPr>
        <p:spPr>
          <a:xfrm>
            <a:off x="4174170" y="4253338"/>
            <a:ext cx="3312368" cy="156966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Algerian" pitchFamily="82" charset="0"/>
            </a:endParaRPr>
          </a:p>
          <a:p>
            <a:pPr algn="ctr"/>
            <a:r>
              <a:rPr lang="en-US" sz="3200" dirty="0">
                <a:latin typeface="Algerian" pitchFamily="82" charset="0"/>
              </a:rPr>
              <a:t>Topic: </a:t>
            </a:r>
            <a:r>
              <a:rPr lang="en-US" sz="3200" dirty="0">
                <a:solidFill>
                  <a:srgbClr val="FF0000"/>
                </a:solidFill>
                <a:latin typeface="Algerian" pitchFamily="82" charset="0"/>
              </a:rPr>
              <a:t>Recursion</a:t>
            </a:r>
            <a:endParaRPr lang="en-IN" sz="3200" dirty="0">
              <a:solidFill>
                <a:srgbClr val="FF000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576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FD17-9FB2-4F97-8169-BEC4C3396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93457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factorial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Factorial by a recursive method">
            <a:extLst>
              <a:ext uri="{FF2B5EF4-FFF2-40B4-BE49-F238E27FC236}">
                <a16:creationId xmlns:a16="http://schemas.microsoft.com/office/drawing/2014/main" id="{09EDAB4E-2133-4A79-85E5-CCC4CD084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271" y="0"/>
            <a:ext cx="5789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4182FDF-2844-4DE9-ABEE-E2075ADC1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0028" b="29509"/>
          <a:stretch/>
        </p:blipFill>
        <p:spPr>
          <a:xfrm>
            <a:off x="145143" y="2312386"/>
            <a:ext cx="5210629" cy="22332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0387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47082-8E79-4C77-8DC3-0CEA9E0D1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485" y="2162629"/>
            <a:ext cx="11234057" cy="40143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Recursion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functions make the code look clean and elegant.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complex task can be broken down into simpler sub-problems using recursion.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generation is easier with recursion than using some nested iteration.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Recursion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Sometimes the logic behind recursion is hard to follow through.	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calls are expensive (inefficient) as they take up a lot of memory and time.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functions are hard to debug.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See the source image">
            <a:extLst>
              <a:ext uri="{FF2B5EF4-FFF2-40B4-BE49-F238E27FC236}">
                <a16:creationId xmlns:a16="http://schemas.microsoft.com/office/drawing/2014/main" id="{4A8F6C5C-4BE5-4652-A68C-87E7EAC2F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48" b="39683"/>
          <a:stretch/>
        </p:blipFill>
        <p:spPr bwMode="auto">
          <a:xfrm>
            <a:off x="2583543" y="0"/>
            <a:ext cx="6691086" cy="207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538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B3F2-869E-4BF3-9088-F32DAE961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recursion is never ending?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920171-16E0-46A3-B7A4-E865DB705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085" y="2559431"/>
            <a:ext cx="6035142" cy="25084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720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03599-F80C-44F6-A69A-B35EC0EA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Infinite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D35E-8597-4E4E-8B2E-B987A5668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function() executes the first time, Python creates a namespace and assigns x the value 10 in that namespace.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function() calls itself recursively.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second time function() runs, the interpreter creates a second namespace and assigns 10 to x there as well.</a:t>
            </a:r>
          </a:p>
          <a:p>
            <a:pPr algn="just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two instances of the name x are distinct from each another and can coexist without clashing because they are in separate namespaces.</a:t>
            </a:r>
          </a:p>
        </p:txBody>
      </p:sp>
    </p:spTree>
    <p:extLst>
      <p:ext uri="{BB962C8B-B14F-4D97-AF65-F5344CB8AC3E}">
        <p14:creationId xmlns:p14="http://schemas.microsoft.com/office/powerpoint/2010/main" val="2803829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1D10-E776-427B-B172-14182A31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3A4CE-F315-46D1-9761-FDF7FE7D1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48A2D-D643-402C-B56C-D208D5CAE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2262"/>
            <a:ext cx="9143999" cy="6260613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F6DA33FD-15A1-43BC-A81E-E100CA83AC36}"/>
              </a:ext>
            </a:extLst>
          </p:cNvPr>
          <p:cNvSpPr/>
          <p:nvPr/>
        </p:nvSpPr>
        <p:spPr>
          <a:xfrm>
            <a:off x="624114" y="5747657"/>
            <a:ext cx="2510972" cy="745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656B67-4696-4D76-B148-F0B251A8FCE2}"/>
              </a:ext>
            </a:extLst>
          </p:cNvPr>
          <p:cNvCxnSpPr/>
          <p:nvPr/>
        </p:nvCxnSpPr>
        <p:spPr>
          <a:xfrm>
            <a:off x="5689600" y="6492875"/>
            <a:ext cx="425268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801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C15B-0D7F-46E8-9B96-2F16C6081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 has some limit???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A61E8-43E6-447B-BFAC-1AA98792A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written, function() would in theory go on forever, calling itself over and over without any of the calls ever returning.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practice, of course, nothing is truly forever. </a:t>
            </a:r>
          </a:p>
          <a:p>
            <a:pPr algn="just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computer only has so much memory, and it would run out eventually.</a:t>
            </a:r>
          </a:p>
          <a:p>
            <a:pPr algn="just"/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doesn’t allow that to happen.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interpreter limits the maximum number of times a function can call itself recursively, and when it reaches that limit, it raises a </a:t>
            </a:r>
            <a:r>
              <a:rPr lang="en-US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RecursionError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you see in previous slide.</a:t>
            </a:r>
          </a:p>
        </p:txBody>
      </p:sp>
    </p:spTree>
    <p:extLst>
      <p:ext uri="{BB962C8B-B14F-4D97-AF65-F5344CB8AC3E}">
        <p14:creationId xmlns:p14="http://schemas.microsoft.com/office/powerpoint/2010/main" val="97894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3CD48-99DF-497B-B992-6A0C5B0ED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and set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recursionlimit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D2A1E-03E4-4517-98DD-3AA40116E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Python’s recursion limit is with a function from the sys module called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getrecursionlimit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092CDA-1F32-49B1-8C53-85AF75BD2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29" y="3336324"/>
            <a:ext cx="4863291" cy="25206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149" y="3336324"/>
            <a:ext cx="5131651" cy="25466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3812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19C1-21E5-40B8-9471-0A7AB90A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Comparison of Factorial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7F2D1-E082-42D7-8B34-5917A9538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execution time, we can use a function called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from a module that is also called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supports a number of different formats, but we will use the following format in this tutorial: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45C29-BC4C-461C-A58C-3C1D67A27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663" y="3806422"/>
            <a:ext cx="9332673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92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0F861-6FAE-4119-80DD-C2D23195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timeit.timeit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function returns the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seconds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took to execute the code.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5317B-F73C-4E52-B199-3AC2D6BC0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52" y="1949193"/>
            <a:ext cx="5487886" cy="4230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081" y="1949192"/>
            <a:ext cx="5733535" cy="42308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4093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60425-9380-44F1-8976-7E30068CC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Timeit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3C6F-FE00-4639-BFCE-55F223E01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79" y="2468176"/>
            <a:ext cx="2755558" cy="2239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()is used to get the execution time taken for the small code given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8EE78-43CE-4051-9052-52B9CAE2A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337" y="1482811"/>
            <a:ext cx="8946290" cy="4896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51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4C8E1-AEE8-4AD5-A6C1-12E019E5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65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5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E67281-02C9-43D8-A233-3066EDF84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69" y="1446561"/>
            <a:ext cx="9690514" cy="528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74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4EF7-ECBE-410B-A98C-BCBA93B1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FDE0C-BBE6-438E-B7B5-75A14761F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factorial using recursion and loop</a:t>
            </a:r>
          </a:p>
          <a:p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compare time in both the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669653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31A004B-AD2F-43FA-B730-8E6612990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5" y="420129"/>
            <a:ext cx="5674840" cy="61846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3407C8-934D-4BA4-B884-D87DD5914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98" y="1032695"/>
            <a:ext cx="5980671" cy="43417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5665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7BBB-AFE9-41F6-B5EB-21E44FA2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Fibonacci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A5535-DBEC-40AD-9949-CD556CEE6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Fibonacci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sequence of numbers in which the current term is the sum of the previous two terms.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two terms of the 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Fibonacci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sequence are 0 and 1.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what is the logic behind this?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understand it in detail.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12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F595-5681-47D8-9B73-525F2798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Fibonacci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DA57C-4A69-4818-9418-DFD4A439B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See the source image">
            <a:extLst>
              <a:ext uri="{FF2B5EF4-FFF2-40B4-BE49-F238E27FC236}">
                <a16:creationId xmlns:a16="http://schemas.microsoft.com/office/drawing/2014/main" id="{4DA7D4DB-7E81-459B-A43C-29371894C5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77" b="11615"/>
          <a:stretch/>
        </p:blipFill>
        <p:spPr bwMode="auto">
          <a:xfrm>
            <a:off x="1917246" y="1960337"/>
            <a:ext cx="8357507" cy="421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009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F74F-F13B-4B0B-A446-DB8E396E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6E66F-521C-4308-92CE-7C20A9576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 descr="https://mocomi.com/wp-content/uploads/2016/11/MOC_GIFO_Fibonacci-Sequence.gif">
            <a:extLst>
              <a:ext uri="{FF2B5EF4-FFF2-40B4-BE49-F238E27FC236}">
                <a16:creationId xmlns:a16="http://schemas.microsoft.com/office/drawing/2014/main" id="{CB0D6FD3-64B3-4803-9DAA-8BCF7CD8D22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0456"/>
            <a:ext cx="10515600" cy="607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900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662D-99C2-4F26-8710-67B871341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Fibonacci Series using Loop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89E78-28B3-43E1-8FD0-F77F8C832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0A05FA-FB23-4B54-BF14-1482508C8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3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08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0FC7D-26AF-4DBF-967E-982ACEE7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Fibonacci Sequence Using Recursion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04" y="1534941"/>
            <a:ext cx="9402885" cy="442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62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Tower of Hanoi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There are three towers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N gold disks, with decreasing sizes, placed on the first tower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You need to move all of the disks from the first tower to the last tower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Larger disks can not be placed on top of smaller disks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third tower can be used to temporarily hold disks</a:t>
            </a:r>
          </a:p>
        </p:txBody>
      </p:sp>
    </p:spTree>
    <p:extLst>
      <p:ext uri="{BB962C8B-B14F-4D97-AF65-F5344CB8AC3E}">
        <p14:creationId xmlns:p14="http://schemas.microsoft.com/office/powerpoint/2010/main" val="1535407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2471" y="478358"/>
            <a:ext cx="3151505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8406" y="1590663"/>
            <a:ext cx="4242005" cy="4100993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45" dirty="0">
                <a:latin typeface="Times New Roman"/>
                <a:cs typeface="Times New Roman"/>
              </a:rPr>
              <a:t>Tower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Hanoi is a  </a:t>
            </a:r>
            <a:r>
              <a:rPr sz="2800" b="1" spc="-5" dirty="0">
                <a:latin typeface="Times New Roman"/>
                <a:cs typeface="Times New Roman"/>
              </a:rPr>
              <a:t>mathematical game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or  </a:t>
            </a:r>
            <a:r>
              <a:rPr sz="2800" b="1" spc="-15" dirty="0">
                <a:latin typeface="Times New Roman"/>
                <a:cs typeface="Times New Roman"/>
              </a:rPr>
              <a:t>puzzle</a:t>
            </a:r>
            <a:r>
              <a:rPr sz="2800" spc="-1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355600" marR="238125" indent="-342900">
              <a:lnSpc>
                <a:spcPct val="9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It was invented by  French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mathematician  </a:t>
            </a:r>
            <a:r>
              <a:rPr sz="2800" b="1" spc="-5" dirty="0">
                <a:latin typeface="Times New Roman"/>
                <a:cs typeface="Times New Roman"/>
              </a:rPr>
              <a:t>Edouard Lucas  </a:t>
            </a:r>
            <a:r>
              <a:rPr sz="2800" b="1" dirty="0">
                <a:latin typeface="Times New Roman"/>
                <a:cs typeface="Times New Roman"/>
              </a:rPr>
              <a:t>in1883</a:t>
            </a:r>
            <a:r>
              <a:rPr sz="2800" dirty="0">
                <a:latin typeface="Times New Roman"/>
                <a:cs typeface="Times New Roman"/>
              </a:rPr>
              <a:t>.</a:t>
            </a:r>
          </a:p>
          <a:p>
            <a:pPr marL="355600" marR="12065" indent="-342900" algn="just">
              <a:lnSpc>
                <a:spcPts val="3020"/>
              </a:lnSpc>
              <a:spcBef>
                <a:spcPts val="72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It consists of three </a:t>
            </a:r>
            <a:r>
              <a:rPr sz="2800" dirty="0">
                <a:latin typeface="Times New Roman"/>
                <a:cs typeface="Times New Roman"/>
              </a:rPr>
              <a:t>rods  </a:t>
            </a:r>
            <a:r>
              <a:rPr sz="2800" spc="-5" dirty="0">
                <a:latin typeface="Times New Roman"/>
                <a:cs typeface="Times New Roman"/>
              </a:rPr>
              <a:t>and a </a:t>
            </a:r>
            <a:r>
              <a:rPr sz="2800" b="1" spc="-5" dirty="0">
                <a:latin typeface="Times New Roman"/>
                <a:cs typeface="Times New Roman"/>
              </a:rPr>
              <a:t>number of </a:t>
            </a:r>
            <a:r>
              <a:rPr sz="2800" b="1" spc="-10" dirty="0">
                <a:latin typeface="Times New Roman"/>
                <a:cs typeface="Times New Roman"/>
              </a:rPr>
              <a:t>disks  </a:t>
            </a:r>
            <a:r>
              <a:rPr sz="2800" b="1" spc="-5" dirty="0">
                <a:latin typeface="Times New Roman"/>
                <a:cs typeface="Times New Roman"/>
              </a:rPr>
              <a:t>of </a:t>
            </a:r>
            <a:r>
              <a:rPr sz="2800" b="1" spc="-10" dirty="0">
                <a:latin typeface="Times New Roman"/>
                <a:cs typeface="Times New Roman"/>
              </a:rPr>
              <a:t>different size</a:t>
            </a:r>
            <a:r>
              <a:rPr sz="2800" spc="-10" dirty="0">
                <a:latin typeface="Times New Roman"/>
                <a:cs typeface="Times New Roman"/>
              </a:rPr>
              <a:t>, </a:t>
            </a:r>
            <a:r>
              <a:rPr sz="2800" spc="-5" dirty="0">
                <a:latin typeface="Times New Roman"/>
                <a:cs typeface="Times New Roman"/>
              </a:rPr>
              <a:t>which 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slide onto </a:t>
            </a:r>
            <a:r>
              <a:rPr sz="2800" spc="-5" dirty="0">
                <a:latin typeface="Times New Roman"/>
                <a:cs typeface="Times New Roman"/>
              </a:rPr>
              <a:t>any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rod.</a:t>
            </a:r>
          </a:p>
        </p:txBody>
      </p:sp>
      <p:sp>
        <p:nvSpPr>
          <p:cNvPr id="5" name="object 5"/>
          <p:cNvSpPr/>
          <p:nvPr/>
        </p:nvSpPr>
        <p:spPr>
          <a:xfrm>
            <a:off x="5897627" y="2667000"/>
            <a:ext cx="4770373" cy="259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909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8125" y="466166"/>
            <a:ext cx="4097020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Towers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Hanoi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621358"/>
            <a:ext cx="383794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Initial Position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Tower  </a:t>
            </a:r>
            <a:r>
              <a:rPr sz="2800" spc="-5" dirty="0">
                <a:latin typeface="Times New Roman"/>
                <a:cs typeface="Times New Roman"/>
              </a:rPr>
              <a:t>of Hanoi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Puzzle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941" y="4096892"/>
            <a:ext cx="37204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Final Position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-17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Tower  </a:t>
            </a:r>
            <a:r>
              <a:rPr sz="2800" spc="-5" dirty="0">
                <a:latin typeface="Times New Roman"/>
                <a:cs typeface="Times New Roman"/>
              </a:rPr>
              <a:t>of Hanoi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Puzzle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62200" y="2524760"/>
            <a:ext cx="3108960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52040" y="5105400"/>
            <a:ext cx="3095625" cy="1322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 txBox="1"/>
          <p:nvPr/>
        </p:nvSpPr>
        <p:spPr>
          <a:xfrm>
            <a:off x="7438767" y="1619833"/>
            <a:ext cx="4065373" cy="44249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56895" indent="-342900" algn="just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The Objective of the puzzle is </a:t>
            </a:r>
            <a:r>
              <a:rPr sz="2800" b="1" dirty="0">
                <a:latin typeface="Times New Roman"/>
                <a:cs typeface="Times New Roman"/>
              </a:rPr>
              <a:t>to </a:t>
            </a:r>
            <a:r>
              <a:rPr sz="2800" b="1" spc="-5" dirty="0">
                <a:latin typeface="Times New Roman"/>
                <a:cs typeface="Times New Roman"/>
              </a:rPr>
              <a:t>move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the  </a:t>
            </a:r>
            <a:r>
              <a:rPr sz="2800" b="1" spc="-10" dirty="0">
                <a:latin typeface="Times New Roman"/>
                <a:cs typeface="Times New Roman"/>
              </a:rPr>
              <a:t>entire </a:t>
            </a:r>
            <a:r>
              <a:rPr sz="2800" b="1" dirty="0">
                <a:latin typeface="Times New Roman"/>
                <a:cs typeface="Times New Roman"/>
              </a:rPr>
              <a:t>stack to another</a:t>
            </a:r>
            <a:r>
              <a:rPr sz="2800" b="1" spc="-114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rod.</a:t>
            </a:r>
            <a:endParaRPr sz="2800" dirty="0">
              <a:latin typeface="Times New Roman"/>
              <a:cs typeface="Times New Roman"/>
            </a:endParaRPr>
          </a:p>
          <a:p>
            <a:pPr marL="355600" marR="5080" indent="-342900" algn="just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The Puzzle starts with the disks </a:t>
            </a: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a neat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stack  in </a:t>
            </a:r>
            <a:r>
              <a:rPr sz="2800" b="1" dirty="0">
                <a:latin typeface="Times New Roman"/>
                <a:cs typeface="Times New Roman"/>
              </a:rPr>
              <a:t>ascending order </a:t>
            </a:r>
            <a:r>
              <a:rPr sz="2800" dirty="0">
                <a:latin typeface="Times New Roman"/>
                <a:cs typeface="Times New Roman"/>
              </a:rPr>
              <a:t>of size on one rod, the  </a:t>
            </a:r>
            <a:r>
              <a:rPr sz="2800" b="1" dirty="0">
                <a:latin typeface="Times New Roman"/>
                <a:cs typeface="Times New Roman"/>
              </a:rPr>
              <a:t>smallest on </a:t>
            </a:r>
            <a:r>
              <a:rPr sz="2800" b="1" spc="-5" dirty="0">
                <a:latin typeface="Times New Roman"/>
                <a:cs typeface="Times New Roman"/>
              </a:rPr>
              <a:t>the </a:t>
            </a:r>
            <a:r>
              <a:rPr sz="2800" b="1" dirty="0">
                <a:latin typeface="Times New Roman"/>
                <a:cs typeface="Times New Roman"/>
              </a:rPr>
              <a:t>top</a:t>
            </a:r>
            <a:r>
              <a:rPr sz="2800" dirty="0">
                <a:latin typeface="Times New Roman"/>
                <a:cs typeface="Times New Roman"/>
              </a:rPr>
              <a:t>, thus making a </a:t>
            </a:r>
            <a:r>
              <a:rPr sz="2800" b="1" dirty="0">
                <a:latin typeface="Times New Roman"/>
                <a:cs typeface="Times New Roman"/>
              </a:rPr>
              <a:t>conical  shape</a:t>
            </a:r>
            <a:r>
              <a:rPr sz="280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876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2A97-4932-4CED-8CC0-33403D03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Iterations and recursion</a:t>
            </a:r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EA4B8C9-EF19-40D8-996D-D253D47A8ED2}"/>
              </a:ext>
            </a:extLst>
          </p:cNvPr>
          <p:cNvGrpSpPr/>
          <p:nvPr/>
        </p:nvGrpSpPr>
        <p:grpSpPr>
          <a:xfrm>
            <a:off x="320455" y="1599580"/>
            <a:ext cx="11605887" cy="4811234"/>
            <a:chOff x="320455" y="1599580"/>
            <a:chExt cx="11605887" cy="4811234"/>
          </a:xfrm>
        </p:grpSpPr>
        <p:pic>
          <p:nvPicPr>
            <p:cNvPr id="2050" name="Picture 2" descr="See the source image">
              <a:extLst>
                <a:ext uri="{FF2B5EF4-FFF2-40B4-BE49-F238E27FC236}">
                  <a16:creationId xmlns:a16="http://schemas.microsoft.com/office/drawing/2014/main" id="{EB4AC8C4-7A17-4A05-B6DF-EB49240AAC8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398" r="42378"/>
            <a:stretch/>
          </p:blipFill>
          <p:spPr bwMode="auto">
            <a:xfrm>
              <a:off x="6792686" y="1599580"/>
              <a:ext cx="4956067" cy="481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See the source image">
              <a:extLst>
                <a:ext uri="{FF2B5EF4-FFF2-40B4-BE49-F238E27FC236}">
                  <a16:creationId xmlns:a16="http://schemas.microsoft.com/office/drawing/2014/main" id="{F0297D84-EE9A-4DE9-80B1-CFF74529E5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89" t="19461" r="437" b="37993"/>
            <a:stretch/>
          </p:blipFill>
          <p:spPr bwMode="auto">
            <a:xfrm>
              <a:off x="950933" y="1690688"/>
              <a:ext cx="4160663" cy="2508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53A1607-B050-4EAF-BC10-7B6D1FE905DE}"/>
                </a:ext>
              </a:extLst>
            </p:cNvPr>
            <p:cNvSpPr/>
            <p:nvPr/>
          </p:nvSpPr>
          <p:spPr>
            <a:xfrm>
              <a:off x="11006724" y="1690688"/>
              <a:ext cx="919618" cy="402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13A493-F0FC-43BB-85CA-4BCDD2378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455" y="2174761"/>
              <a:ext cx="5283343" cy="250847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D5619EC-E002-4C2D-B94E-941E0F93F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89495" y="2324100"/>
              <a:ext cx="5369075" cy="2359139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503AD0-5F85-494B-81A1-74FA7AA51684}"/>
                </a:ext>
              </a:extLst>
            </p:cNvPr>
            <p:cNvSpPr/>
            <p:nvPr/>
          </p:nvSpPr>
          <p:spPr>
            <a:xfrm rot="16200000">
              <a:off x="6664090" y="3069338"/>
              <a:ext cx="919618" cy="402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675120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7983" y="478358"/>
            <a:ext cx="3340735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Simple</a:t>
            </a:r>
            <a:r>
              <a:rPr spc="-75" dirty="0"/>
              <a:t> </a:t>
            </a:r>
            <a:r>
              <a:rPr spc="5" dirty="0"/>
              <a:t>Rules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71616" y="1788555"/>
            <a:ext cx="10515600" cy="2470548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Only one disk can be moved at a</a:t>
            </a:r>
            <a:r>
              <a:rPr spc="-80" dirty="0"/>
              <a:t> </a:t>
            </a:r>
            <a:r>
              <a:rPr dirty="0"/>
              <a:t>time.</a:t>
            </a: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  <a:tab pos="4531360" algn="l"/>
              </a:tabLst>
            </a:pPr>
            <a:r>
              <a:rPr dirty="0"/>
              <a:t>Each move consists of taking the upper disk  from one of the stacks and placing it on </a:t>
            </a:r>
            <a:r>
              <a:rPr spc="-5" dirty="0"/>
              <a:t>the </a:t>
            </a:r>
            <a:r>
              <a:rPr dirty="0"/>
              <a:t>top  of another stack. A disk can only be moved if</a:t>
            </a:r>
            <a:r>
              <a:rPr spc="-475" dirty="0"/>
              <a:t> </a:t>
            </a:r>
            <a:r>
              <a:rPr dirty="0"/>
              <a:t>it  is the uppermost</a:t>
            </a:r>
            <a:r>
              <a:rPr spc="-30" dirty="0"/>
              <a:t> </a:t>
            </a:r>
            <a:r>
              <a:rPr dirty="0"/>
              <a:t>disk</a:t>
            </a:r>
            <a:r>
              <a:rPr spc="10" dirty="0"/>
              <a:t> </a:t>
            </a:r>
            <a:r>
              <a:rPr dirty="0"/>
              <a:t>on	a stack.</a:t>
            </a:r>
          </a:p>
          <a:p>
            <a:pPr marL="355600" marR="928369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No </a:t>
            </a:r>
            <a:r>
              <a:rPr spc="-10" dirty="0"/>
              <a:t>larger </a:t>
            </a:r>
            <a:r>
              <a:rPr dirty="0"/>
              <a:t>disk can be placed on a top of</a:t>
            </a:r>
            <a:r>
              <a:rPr spc="-105" dirty="0"/>
              <a:t> </a:t>
            </a:r>
            <a:r>
              <a:rPr dirty="0"/>
              <a:t>a  smaller</a:t>
            </a:r>
            <a:r>
              <a:rPr spc="-20" dirty="0"/>
              <a:t> </a:t>
            </a:r>
            <a:r>
              <a:rPr dirty="0"/>
              <a:t>disk.</a:t>
            </a:r>
          </a:p>
        </p:txBody>
      </p:sp>
    </p:spTree>
    <p:extLst>
      <p:ext uri="{BB962C8B-B14F-4D97-AF65-F5344CB8AC3E}">
        <p14:creationId xmlns:p14="http://schemas.microsoft.com/office/powerpoint/2010/main" val="2643184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9307" y="648971"/>
            <a:ext cx="67811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114" dirty="0">
                <a:latin typeface="Rockwell"/>
                <a:cs typeface="Rockwell"/>
              </a:rPr>
              <a:t>Tower </a:t>
            </a:r>
            <a:r>
              <a:rPr sz="4400" spc="-5" dirty="0">
                <a:latin typeface="Rockwell"/>
                <a:cs typeface="Rockwell"/>
              </a:rPr>
              <a:t>of Hanoi </a:t>
            </a:r>
            <a:r>
              <a:rPr sz="4400" dirty="0">
                <a:latin typeface="Rockwell"/>
                <a:cs typeface="Rockwell"/>
              </a:rPr>
              <a:t>with 3</a:t>
            </a:r>
            <a:r>
              <a:rPr sz="4400" spc="60" dirty="0">
                <a:latin typeface="Rockwell"/>
                <a:cs typeface="Rockwell"/>
              </a:rPr>
              <a:t> </a:t>
            </a:r>
            <a:r>
              <a:rPr sz="4400" spc="-50" dirty="0">
                <a:latin typeface="Rockwell"/>
                <a:cs typeface="Rockwell"/>
              </a:rPr>
              <a:t>rods</a:t>
            </a:r>
            <a:endParaRPr sz="4400">
              <a:latin typeface="Rockwell"/>
              <a:cs typeface="Rockwel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8801" y="2667013"/>
            <a:ext cx="8649589" cy="3992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30830" y="1773758"/>
            <a:ext cx="6851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Goal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: Move all Disks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from </a:t>
            </a:r>
            <a:r>
              <a:rPr sz="2800" spc="-45" dirty="0">
                <a:solidFill>
                  <a:srgbClr val="FF0000"/>
                </a:solidFill>
                <a:latin typeface="Times New Roman"/>
                <a:cs typeface="Times New Roman"/>
              </a:rPr>
              <a:t>Tower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1 to </a:t>
            </a:r>
            <a:r>
              <a:rPr sz="2800" spc="-45" dirty="0">
                <a:solidFill>
                  <a:srgbClr val="FF0000"/>
                </a:solidFill>
                <a:latin typeface="Times New Roman"/>
                <a:cs typeface="Times New Roman"/>
              </a:rPr>
              <a:t>Tower</a:t>
            </a:r>
            <a:r>
              <a:rPr sz="28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524000" y="1"/>
            <a:ext cx="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146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7647" y="466166"/>
            <a:ext cx="2618105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540" y="1527656"/>
            <a:ext cx="8249920" cy="435229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indent="-342900">
              <a:spcBef>
                <a:spcPts val="4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Times New Roman"/>
                <a:cs typeface="Times New Roman"/>
              </a:rPr>
              <a:t>Step 1: </a:t>
            </a:r>
            <a:r>
              <a:rPr sz="3000" spc="-5" dirty="0">
                <a:latin typeface="Times New Roman"/>
                <a:cs typeface="Times New Roman"/>
              </a:rPr>
              <a:t>Start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program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Times New Roman"/>
                <a:cs typeface="Times New Roman"/>
              </a:rPr>
              <a:t>Step 2: </a:t>
            </a:r>
            <a:r>
              <a:rPr sz="3000" dirty="0">
                <a:latin typeface="Times New Roman"/>
                <a:cs typeface="Times New Roman"/>
              </a:rPr>
              <a:t>if </a:t>
            </a:r>
            <a:r>
              <a:rPr sz="3000" spc="-5" dirty="0">
                <a:latin typeface="Times New Roman"/>
                <a:cs typeface="Times New Roman"/>
              </a:rPr>
              <a:t>disk==1</a:t>
            </a:r>
            <a:endParaRPr sz="3000">
              <a:latin typeface="Times New Roman"/>
              <a:cs typeface="Times New Roman"/>
            </a:endParaRPr>
          </a:p>
          <a:p>
            <a:pPr marL="1021715">
              <a:spcBef>
                <a:spcPts val="360"/>
              </a:spcBef>
            </a:pPr>
            <a:r>
              <a:rPr sz="3000" b="1" spc="-5" dirty="0">
                <a:latin typeface="Times New Roman"/>
                <a:cs typeface="Times New Roman"/>
              </a:rPr>
              <a:t>Step </a:t>
            </a:r>
            <a:r>
              <a:rPr sz="3000" b="1" dirty="0">
                <a:latin typeface="Times New Roman"/>
                <a:cs typeface="Times New Roman"/>
              </a:rPr>
              <a:t>2.1: </a:t>
            </a:r>
            <a:r>
              <a:rPr sz="3000" dirty="0">
                <a:latin typeface="Times New Roman"/>
                <a:cs typeface="Times New Roman"/>
              </a:rPr>
              <a:t>Move disk from source to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destination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spcBef>
                <a:spcPts val="3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Times New Roman"/>
                <a:cs typeface="Times New Roman"/>
              </a:rPr>
              <a:t>Step 3 :</a:t>
            </a:r>
            <a:r>
              <a:rPr sz="3000" b="1" spc="-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else</a:t>
            </a:r>
            <a:endParaRPr sz="3000">
              <a:latin typeface="Times New Roman"/>
              <a:cs typeface="Times New Roman"/>
            </a:endParaRPr>
          </a:p>
          <a:p>
            <a:pPr marL="469900" marR="636905">
              <a:lnSpc>
                <a:spcPct val="110000"/>
              </a:lnSpc>
              <a:spcBef>
                <a:spcPts val="15"/>
              </a:spcBef>
            </a:pPr>
            <a:r>
              <a:rPr sz="2600" b="1" dirty="0">
                <a:latin typeface="Times New Roman"/>
                <a:cs typeface="Times New Roman"/>
              </a:rPr>
              <a:t>Step 3.1 </a:t>
            </a:r>
            <a:r>
              <a:rPr sz="2600" dirty="0">
                <a:latin typeface="Times New Roman"/>
                <a:cs typeface="Times New Roman"/>
              </a:rPr>
              <a:t>:Move n-1 disks </a:t>
            </a:r>
            <a:r>
              <a:rPr sz="2600" spc="-5" dirty="0">
                <a:latin typeface="Times New Roman"/>
                <a:cs typeface="Times New Roman"/>
              </a:rPr>
              <a:t>from </a:t>
            </a:r>
            <a:r>
              <a:rPr sz="2600" dirty="0">
                <a:latin typeface="Times New Roman"/>
                <a:cs typeface="Times New Roman"/>
              </a:rPr>
              <a:t>source to auxiliary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rod  </a:t>
            </a:r>
            <a:r>
              <a:rPr sz="2600" b="1" dirty="0">
                <a:latin typeface="Times New Roman"/>
                <a:cs typeface="Times New Roman"/>
              </a:rPr>
              <a:t>Step 3.2: </a:t>
            </a:r>
            <a:r>
              <a:rPr sz="2600" dirty="0">
                <a:latin typeface="Times New Roman"/>
                <a:cs typeface="Times New Roman"/>
              </a:rPr>
              <a:t>Move nth disk from source to </a:t>
            </a:r>
            <a:r>
              <a:rPr sz="2600" spc="-5" dirty="0">
                <a:latin typeface="Times New Roman"/>
                <a:cs typeface="Times New Roman"/>
              </a:rPr>
              <a:t>destination  </a:t>
            </a:r>
            <a:r>
              <a:rPr sz="2600" b="1" dirty="0">
                <a:latin typeface="Times New Roman"/>
                <a:cs typeface="Times New Roman"/>
              </a:rPr>
              <a:t>Step 3.3 : </a:t>
            </a:r>
            <a:r>
              <a:rPr sz="2600" dirty="0">
                <a:latin typeface="Times New Roman"/>
                <a:cs typeface="Times New Roman"/>
              </a:rPr>
              <a:t>Move n-1 from </a:t>
            </a:r>
            <a:r>
              <a:rPr sz="2600" spc="-5" dirty="0">
                <a:latin typeface="Times New Roman"/>
                <a:cs typeface="Times New Roman"/>
              </a:rPr>
              <a:t>auxiliary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destination</a:t>
            </a:r>
            <a:endParaRPr sz="2600">
              <a:latin typeface="Times New Roman"/>
              <a:cs typeface="Times New Roman"/>
            </a:endParaRPr>
          </a:p>
          <a:p>
            <a:pPr marL="527685" lvl="1" indent="-457834">
              <a:spcBef>
                <a:spcPts val="34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3000" b="1" spc="-5" dirty="0">
                <a:latin typeface="Times New Roman"/>
                <a:cs typeface="Times New Roman"/>
              </a:rPr>
              <a:t>Step </a:t>
            </a:r>
            <a:r>
              <a:rPr sz="3000" b="1" dirty="0">
                <a:latin typeface="Times New Roman"/>
                <a:cs typeface="Times New Roman"/>
              </a:rPr>
              <a:t>4: </a:t>
            </a:r>
            <a:r>
              <a:rPr sz="3000" dirty="0">
                <a:latin typeface="Times New Roman"/>
                <a:cs typeface="Times New Roman"/>
              </a:rPr>
              <a:t>end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if</a:t>
            </a:r>
            <a:endParaRPr sz="3000">
              <a:latin typeface="Times New Roman"/>
              <a:cs typeface="Times New Roman"/>
            </a:endParaRPr>
          </a:p>
          <a:p>
            <a:pPr marL="527685" lvl="1" indent="-457834">
              <a:spcBef>
                <a:spcPts val="359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3000" b="1" spc="-5" dirty="0">
                <a:latin typeface="Times New Roman"/>
                <a:cs typeface="Times New Roman"/>
              </a:rPr>
              <a:t>Step </a:t>
            </a:r>
            <a:r>
              <a:rPr sz="3000" b="1" dirty="0">
                <a:latin typeface="Times New Roman"/>
                <a:cs typeface="Times New Roman"/>
              </a:rPr>
              <a:t>5:</a:t>
            </a:r>
            <a:r>
              <a:rPr sz="3000" b="1" spc="-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stop</a:t>
            </a:r>
            <a:endParaRPr sz="3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1569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2658" y="466166"/>
            <a:ext cx="3190875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Pseudocode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27656"/>
            <a:ext cx="6323330" cy="4422364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spcBef>
                <a:spcPts val="465"/>
              </a:spcBef>
            </a:pPr>
            <a:r>
              <a:rPr sz="3000" spc="-85" dirty="0">
                <a:latin typeface="Times New Roman"/>
                <a:cs typeface="Times New Roman"/>
              </a:rPr>
              <a:t>START</a:t>
            </a:r>
            <a:endParaRPr sz="3000">
              <a:latin typeface="Times New Roman"/>
              <a:cs typeface="Times New Roman"/>
            </a:endParaRPr>
          </a:p>
          <a:p>
            <a:pPr marL="12700">
              <a:spcBef>
                <a:spcPts val="360"/>
              </a:spcBef>
            </a:pPr>
            <a:r>
              <a:rPr sz="3000" spc="-5" dirty="0">
                <a:latin typeface="Times New Roman"/>
                <a:cs typeface="Times New Roman"/>
              </a:rPr>
              <a:t>IF disk==1,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then</a:t>
            </a:r>
            <a:endParaRPr sz="3000">
              <a:latin typeface="Times New Roman"/>
              <a:cs typeface="Times New Roman"/>
            </a:endParaRPr>
          </a:p>
          <a:p>
            <a:pPr marL="12700" marR="167005" indent="474980">
              <a:lnSpc>
                <a:spcPts val="3960"/>
              </a:lnSpc>
              <a:spcBef>
                <a:spcPts val="195"/>
              </a:spcBef>
            </a:pPr>
            <a:r>
              <a:rPr sz="3000" dirty="0">
                <a:latin typeface="Times New Roman"/>
                <a:cs typeface="Times New Roman"/>
              </a:rPr>
              <a:t>move </a:t>
            </a:r>
            <a:r>
              <a:rPr sz="3000" spc="-5" dirty="0">
                <a:latin typeface="Times New Roman"/>
                <a:cs typeface="Times New Roman"/>
              </a:rPr>
              <a:t>disk </a:t>
            </a:r>
            <a:r>
              <a:rPr sz="3000" dirty="0">
                <a:latin typeface="Times New Roman"/>
                <a:cs typeface="Times New Roman"/>
              </a:rPr>
              <a:t>from source to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destination  </a:t>
            </a:r>
            <a:r>
              <a:rPr sz="3000" dirty="0">
                <a:latin typeface="Times New Roman"/>
                <a:cs typeface="Times New Roman"/>
              </a:rPr>
              <a:t>ELSE</a:t>
            </a:r>
            <a:endParaRPr sz="3000">
              <a:latin typeface="Times New Roman"/>
              <a:cs typeface="Times New Roman"/>
            </a:endParaRPr>
          </a:p>
          <a:p>
            <a:pPr marL="469900">
              <a:spcBef>
                <a:spcPts val="135"/>
              </a:spcBef>
            </a:pPr>
            <a:r>
              <a:rPr sz="2600" dirty="0">
                <a:latin typeface="Times New Roman"/>
                <a:cs typeface="Times New Roman"/>
              </a:rPr>
              <a:t>Move n-1 disks </a:t>
            </a:r>
            <a:r>
              <a:rPr sz="2600" spc="-5" dirty="0">
                <a:latin typeface="Times New Roman"/>
                <a:cs typeface="Times New Roman"/>
              </a:rPr>
              <a:t>from </a:t>
            </a:r>
            <a:r>
              <a:rPr sz="2600" dirty="0">
                <a:latin typeface="Times New Roman"/>
                <a:cs typeface="Times New Roman"/>
              </a:rPr>
              <a:t>source to auxiliary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rod</a:t>
            </a:r>
            <a:endParaRPr sz="2600">
              <a:latin typeface="Times New Roman"/>
              <a:cs typeface="Times New Roman"/>
            </a:endParaRPr>
          </a:p>
          <a:p>
            <a:pPr marL="469900" marR="400050">
              <a:lnSpc>
                <a:spcPts val="3440"/>
              </a:lnSpc>
              <a:spcBef>
                <a:spcPts val="160"/>
              </a:spcBef>
            </a:pPr>
            <a:r>
              <a:rPr sz="2600" dirty="0">
                <a:latin typeface="Times New Roman"/>
                <a:cs typeface="Times New Roman"/>
              </a:rPr>
              <a:t>Move nth disk from source to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destination  </a:t>
            </a:r>
            <a:r>
              <a:rPr sz="2600" dirty="0">
                <a:latin typeface="Times New Roman"/>
                <a:cs typeface="Times New Roman"/>
              </a:rPr>
              <a:t>Move n-1 from </a:t>
            </a:r>
            <a:r>
              <a:rPr sz="2600" spc="-5" dirty="0">
                <a:latin typeface="Times New Roman"/>
                <a:cs typeface="Times New Roman"/>
              </a:rPr>
              <a:t>auxiliary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destination</a:t>
            </a:r>
            <a:endParaRPr sz="2600">
              <a:latin typeface="Times New Roman"/>
              <a:cs typeface="Times New Roman"/>
            </a:endParaRPr>
          </a:p>
          <a:p>
            <a:pPr marL="70485" marR="5122545">
              <a:lnSpc>
                <a:spcPts val="3960"/>
              </a:lnSpc>
              <a:spcBef>
                <a:spcPts val="5"/>
              </a:spcBef>
            </a:pPr>
            <a:r>
              <a:rPr sz="3000" spc="-5" dirty="0">
                <a:latin typeface="Times New Roman"/>
                <a:cs typeface="Times New Roman"/>
              </a:rPr>
              <a:t>E</a:t>
            </a:r>
            <a:r>
              <a:rPr sz="3000" dirty="0">
                <a:latin typeface="Times New Roman"/>
                <a:cs typeface="Times New Roman"/>
              </a:rPr>
              <a:t>N</a:t>
            </a:r>
            <a:r>
              <a:rPr sz="3000" spc="-5" dirty="0">
                <a:latin typeface="Times New Roman"/>
                <a:cs typeface="Times New Roman"/>
              </a:rPr>
              <a:t>DIF  </a:t>
            </a:r>
            <a:r>
              <a:rPr sz="3000" spc="-15" dirty="0">
                <a:latin typeface="Times New Roman"/>
                <a:cs typeface="Times New Roman"/>
              </a:rPr>
              <a:t>STOP</a:t>
            </a:r>
            <a:endParaRPr sz="3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8027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9239" y="127457"/>
            <a:ext cx="3463925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dirty="0"/>
              <a:t>FL</a:t>
            </a:r>
            <a:r>
              <a:rPr spc="-325" dirty="0"/>
              <a:t>O</a:t>
            </a:r>
            <a:r>
              <a:rPr dirty="0"/>
              <a:t>WCHART</a:t>
            </a:r>
          </a:p>
        </p:txBody>
      </p:sp>
      <p:sp>
        <p:nvSpPr>
          <p:cNvPr id="3" name="object 3"/>
          <p:cNvSpPr/>
          <p:nvPr/>
        </p:nvSpPr>
        <p:spPr>
          <a:xfrm>
            <a:off x="4413867" y="230833"/>
            <a:ext cx="548513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122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9879" y="478358"/>
            <a:ext cx="1956435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2739" y="1535391"/>
            <a:ext cx="8577580" cy="36579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marR="1292860" indent="-355600">
              <a:lnSpc>
                <a:spcPct val="12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def </a:t>
            </a:r>
            <a:r>
              <a:rPr sz="2800" spc="-20" dirty="0">
                <a:latin typeface="Times New Roman"/>
                <a:cs typeface="Times New Roman"/>
              </a:rPr>
              <a:t>TowerOfHanoi(n </a:t>
            </a:r>
            <a:r>
              <a:rPr sz="2800" spc="-5" dirty="0">
                <a:latin typeface="Times New Roman"/>
                <a:cs typeface="Times New Roman"/>
              </a:rPr>
              <a:t>, from_rod, </a:t>
            </a:r>
            <a:r>
              <a:rPr sz="2800" dirty="0">
                <a:latin typeface="Times New Roman"/>
                <a:cs typeface="Times New Roman"/>
              </a:rPr>
              <a:t>to_rod, aux_rod):  </a:t>
            </a:r>
            <a:r>
              <a:rPr sz="2800" spc="-5" dirty="0">
                <a:latin typeface="Times New Roman"/>
                <a:cs typeface="Times New Roman"/>
              </a:rPr>
              <a:t>if n == 1:</a:t>
            </a:r>
            <a:endParaRPr sz="2800" dirty="0">
              <a:latin typeface="Times New Roman"/>
              <a:cs typeface="Times New Roman"/>
            </a:endParaRPr>
          </a:p>
          <a:p>
            <a:pPr marL="723900" marR="5080">
              <a:lnSpc>
                <a:spcPts val="4029"/>
              </a:lnSpc>
              <a:spcBef>
                <a:spcPts val="250"/>
              </a:spcBef>
            </a:pPr>
            <a:r>
              <a:rPr sz="2800" dirty="0">
                <a:latin typeface="Times New Roman"/>
                <a:cs typeface="Times New Roman"/>
              </a:rPr>
              <a:t>print </a:t>
            </a:r>
            <a:r>
              <a:rPr sz="2800" spc="-5" dirty="0">
                <a:latin typeface="Times New Roman"/>
                <a:cs typeface="Times New Roman"/>
              </a:rPr>
              <a:t>"Move disk 1 </a:t>
            </a:r>
            <a:r>
              <a:rPr sz="2800" dirty="0">
                <a:latin typeface="Times New Roman"/>
                <a:cs typeface="Times New Roman"/>
              </a:rPr>
              <a:t>from </a:t>
            </a:r>
            <a:r>
              <a:rPr sz="2800" spc="-5" dirty="0">
                <a:latin typeface="Times New Roman"/>
                <a:cs typeface="Times New Roman"/>
              </a:rPr>
              <a:t>rod",from_rod,"to rod",to_rod  </a:t>
            </a:r>
            <a:r>
              <a:rPr sz="2800" dirty="0">
                <a:latin typeface="Times New Roman"/>
                <a:cs typeface="Times New Roman"/>
              </a:rPr>
              <a:t>return</a:t>
            </a:r>
          </a:p>
          <a:p>
            <a:pPr marL="361315">
              <a:spcBef>
                <a:spcPts val="430"/>
              </a:spcBef>
            </a:pPr>
            <a:r>
              <a:rPr sz="2800" spc="-15" dirty="0">
                <a:latin typeface="Times New Roman"/>
                <a:cs typeface="Times New Roman"/>
              </a:rPr>
              <a:t>TowerOfHanoi(n-1, </a:t>
            </a:r>
            <a:r>
              <a:rPr sz="2800" spc="-5" dirty="0">
                <a:latin typeface="Times New Roman"/>
                <a:cs typeface="Times New Roman"/>
              </a:rPr>
              <a:t>from_rod, </a:t>
            </a:r>
            <a:r>
              <a:rPr sz="2800" dirty="0">
                <a:latin typeface="Times New Roman"/>
                <a:cs typeface="Times New Roman"/>
              </a:rPr>
              <a:t>aux_rod,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to_rod)</a:t>
            </a:r>
          </a:p>
          <a:p>
            <a:pPr marL="361315" marR="70485" indent="5715">
              <a:lnSpc>
                <a:spcPts val="4029"/>
              </a:lnSpc>
              <a:spcBef>
                <a:spcPts val="250"/>
              </a:spcBef>
            </a:pPr>
            <a:r>
              <a:rPr sz="2800" dirty="0">
                <a:latin typeface="Times New Roman"/>
                <a:cs typeface="Times New Roman"/>
              </a:rPr>
              <a:t>print </a:t>
            </a:r>
            <a:r>
              <a:rPr sz="2800" spc="-5" dirty="0">
                <a:latin typeface="Times New Roman"/>
                <a:cs typeface="Times New Roman"/>
              </a:rPr>
              <a:t>"Move disk",n,"from rod",from_rod,"to rod",to_rod  </a:t>
            </a:r>
            <a:r>
              <a:rPr sz="2800" spc="-15" dirty="0">
                <a:latin typeface="Times New Roman"/>
                <a:cs typeface="Times New Roman"/>
              </a:rPr>
              <a:t>TowerOfHanoi(n-1, </a:t>
            </a:r>
            <a:r>
              <a:rPr sz="2800" dirty="0">
                <a:latin typeface="Times New Roman"/>
                <a:cs typeface="Times New Roman"/>
              </a:rPr>
              <a:t>aux_rod, to_rod,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from_rod)</a:t>
            </a:r>
          </a:p>
        </p:txBody>
      </p:sp>
    </p:spTree>
    <p:extLst>
      <p:ext uri="{BB962C8B-B14F-4D97-AF65-F5344CB8AC3E}">
        <p14:creationId xmlns:p14="http://schemas.microsoft.com/office/powerpoint/2010/main" val="11689376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619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6308" y="1608061"/>
            <a:ext cx="304800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Move disk 1 from rod A </a:t>
            </a:r>
            <a:r>
              <a:rPr dirty="0">
                <a:latin typeface="Times New Roman"/>
                <a:cs typeface="Times New Roman"/>
              </a:rPr>
              <a:t>to rod</a:t>
            </a:r>
            <a:r>
              <a:rPr spc="-20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  </a:t>
            </a:r>
            <a:r>
              <a:rPr spc="-5" dirty="0">
                <a:latin typeface="Times New Roman"/>
                <a:cs typeface="Times New Roman"/>
              </a:rPr>
              <a:t>Move </a:t>
            </a:r>
            <a:r>
              <a:rPr dirty="0">
                <a:latin typeface="Times New Roman"/>
                <a:cs typeface="Times New Roman"/>
              </a:rPr>
              <a:t>disk 2 from rod A to rod</a:t>
            </a:r>
            <a:r>
              <a:rPr spc="-29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  </a:t>
            </a:r>
            <a:r>
              <a:rPr spc="-5" dirty="0">
                <a:latin typeface="Times New Roman"/>
                <a:cs typeface="Times New Roman"/>
              </a:rPr>
              <a:t>Move disk 1 from rod B </a:t>
            </a:r>
            <a:r>
              <a:rPr dirty="0">
                <a:latin typeface="Times New Roman"/>
                <a:cs typeface="Times New Roman"/>
              </a:rPr>
              <a:t>to </a:t>
            </a:r>
            <a:r>
              <a:rPr spc="-5" dirty="0">
                <a:latin typeface="Times New Roman"/>
                <a:cs typeface="Times New Roman"/>
              </a:rPr>
              <a:t>rod C  Move disk 3 from rod A </a:t>
            </a:r>
            <a:r>
              <a:rPr dirty="0">
                <a:latin typeface="Times New Roman"/>
                <a:cs typeface="Times New Roman"/>
              </a:rPr>
              <a:t>to rod</a:t>
            </a:r>
            <a:r>
              <a:rPr spc="-20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  Move disk 1 from rod C to rod</a:t>
            </a:r>
            <a:r>
              <a:rPr spc="-2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  Move disk 2 from rod C </a:t>
            </a:r>
            <a:r>
              <a:rPr dirty="0">
                <a:latin typeface="Times New Roman"/>
                <a:cs typeface="Times New Roman"/>
              </a:rPr>
              <a:t>to </a:t>
            </a:r>
            <a:r>
              <a:rPr spc="-5" dirty="0">
                <a:latin typeface="Times New Roman"/>
                <a:cs typeface="Times New Roman"/>
              </a:rPr>
              <a:t>rod B  Move </a:t>
            </a:r>
            <a:r>
              <a:rPr dirty="0">
                <a:latin typeface="Times New Roman"/>
                <a:cs typeface="Times New Roman"/>
              </a:rPr>
              <a:t>disk 1 from rod A to rod</a:t>
            </a:r>
            <a:r>
              <a:rPr spc="-29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  </a:t>
            </a:r>
            <a:r>
              <a:rPr spc="-5" dirty="0">
                <a:latin typeface="Times New Roman"/>
                <a:cs typeface="Times New Roman"/>
              </a:rPr>
              <a:t>Move disk 4 from rod A </a:t>
            </a:r>
            <a:r>
              <a:rPr dirty="0">
                <a:latin typeface="Times New Roman"/>
                <a:cs typeface="Times New Roman"/>
              </a:rPr>
              <a:t>to rod</a:t>
            </a:r>
            <a:r>
              <a:rPr spc="-20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  Move disk 1 from rod B to rod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  Move disk 2 from rod B to rod</a:t>
            </a:r>
            <a:r>
              <a:rPr spc="-2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  Move disk 1 from rod C </a:t>
            </a:r>
            <a:r>
              <a:rPr dirty="0">
                <a:latin typeface="Times New Roman"/>
                <a:cs typeface="Times New Roman"/>
              </a:rPr>
              <a:t>to </a:t>
            </a:r>
            <a:r>
              <a:rPr spc="-5" dirty="0">
                <a:latin typeface="Times New Roman"/>
                <a:cs typeface="Times New Roman"/>
              </a:rPr>
              <a:t>rod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  Move </a:t>
            </a:r>
            <a:r>
              <a:rPr dirty="0">
                <a:latin typeface="Times New Roman"/>
                <a:cs typeface="Times New Roman"/>
              </a:rPr>
              <a:t>disk 3 from rod B to rod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  </a:t>
            </a:r>
            <a:r>
              <a:rPr spc="-5" dirty="0">
                <a:latin typeface="Times New Roman"/>
                <a:cs typeface="Times New Roman"/>
              </a:rPr>
              <a:t>Move disk 1 from rod A </a:t>
            </a:r>
            <a:r>
              <a:rPr dirty="0">
                <a:latin typeface="Times New Roman"/>
                <a:cs typeface="Times New Roman"/>
              </a:rPr>
              <a:t>to rod</a:t>
            </a:r>
            <a:r>
              <a:rPr spc="-20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  Move disk 2 from rod </a:t>
            </a:r>
            <a:r>
              <a:rPr spc="-5" dirty="0">
                <a:latin typeface="Times New Roman"/>
                <a:cs typeface="Times New Roman"/>
              </a:rPr>
              <a:t>A </a:t>
            </a:r>
            <a:r>
              <a:rPr dirty="0">
                <a:latin typeface="Times New Roman"/>
                <a:cs typeface="Times New Roman"/>
              </a:rPr>
              <a:t>to rod</a:t>
            </a:r>
            <a:r>
              <a:rPr spc="-30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  Move disk 1 from rod B to rod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02971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827" y="351133"/>
            <a:ext cx="10515600" cy="1121461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moves will it take to transfer n disks from the left post to the right post?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861335" y="1978764"/>
            <a:ext cx="10618092" cy="37830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recursive pattern can help us generate more numbers to find an explicit (non-recursive) pattern. Here's how to find the number of moves needed to transfer larger numbers of disks from post A to post C, remembering that M = the number of moves needed to transfer n-1 disks from post A to post C:</a:t>
            </a:r>
          </a:p>
          <a:p>
            <a:pPr marL="469900" marR="5080" lvl="1" algn="just">
              <a:spcBef>
                <a:spcPts val="100"/>
              </a:spcBef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for 1 disk it takes 1 move to transfer 1 disk from post A to post C; </a:t>
            </a:r>
          </a:p>
          <a:p>
            <a:pPr marL="469900" marR="5080" lvl="1" algn="just">
              <a:spcBef>
                <a:spcPts val="100"/>
              </a:spcBef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for 2 disks, it will take 3 moves:    2M + 1 = 2(1)  + 1 =  3 </a:t>
            </a:r>
          </a:p>
          <a:p>
            <a:pPr marL="469900" marR="5080" lvl="1" algn="just">
              <a:spcBef>
                <a:spcPts val="100"/>
              </a:spcBef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for 3 disks, it will take 7 moves:    2M + 1 = 2(3)  + 1 =  7 </a:t>
            </a:r>
          </a:p>
          <a:p>
            <a:pPr marL="469900" marR="5080" lvl="1" algn="just">
              <a:spcBef>
                <a:spcPts val="100"/>
              </a:spcBef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for 4 disks, it will take 15 moves:   2M + 1 = 2(7)  + 1 = 15 </a:t>
            </a:r>
          </a:p>
          <a:p>
            <a:pPr marL="469900" marR="5080" lvl="1" algn="just">
              <a:spcBef>
                <a:spcPts val="100"/>
              </a:spcBef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for 5 disks, it will take 31 moves:   2M + 1 = 2(15) + 1 = 31 </a:t>
            </a:r>
          </a:p>
          <a:p>
            <a:pPr marL="469900" marR="5080" lvl="1" algn="just">
              <a:spcBef>
                <a:spcPts val="100"/>
              </a:spcBef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for 6 disks... ?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1650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827" y="628132"/>
            <a:ext cx="10515600" cy="567463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endParaRPr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448" y="1875008"/>
            <a:ext cx="744906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299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Recursive Solution using Animation</a:t>
            </a:r>
          </a:p>
        </p:txBody>
      </p:sp>
      <p:grpSp>
        <p:nvGrpSpPr>
          <p:cNvPr id="10243" name="Group 1027"/>
          <p:cNvGrpSpPr>
            <a:grpSpLocks/>
          </p:cNvGrpSpPr>
          <p:nvPr/>
        </p:nvGrpSpPr>
        <p:grpSpPr bwMode="auto">
          <a:xfrm>
            <a:off x="2362200" y="3962400"/>
            <a:ext cx="2057400" cy="2209800"/>
            <a:chOff x="528" y="2496"/>
            <a:chExt cx="1296" cy="1392"/>
          </a:xfrm>
        </p:grpSpPr>
        <p:sp>
          <p:nvSpPr>
            <p:cNvPr id="10244" name="Rectangle 1028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45" name="Rectangle 1029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246" name="Group 1030"/>
          <p:cNvGrpSpPr>
            <a:grpSpLocks/>
          </p:cNvGrpSpPr>
          <p:nvPr/>
        </p:nvGrpSpPr>
        <p:grpSpPr bwMode="auto">
          <a:xfrm>
            <a:off x="5105400" y="3962400"/>
            <a:ext cx="2057400" cy="2209800"/>
            <a:chOff x="2256" y="2496"/>
            <a:chExt cx="1296" cy="1392"/>
          </a:xfrm>
        </p:grpSpPr>
        <p:sp>
          <p:nvSpPr>
            <p:cNvPr id="10247" name="Rectangle 1031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48" name="Rectangle 1032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249" name="Group 1033"/>
          <p:cNvGrpSpPr>
            <a:grpSpLocks/>
          </p:cNvGrpSpPr>
          <p:nvPr/>
        </p:nvGrpSpPr>
        <p:grpSpPr bwMode="auto">
          <a:xfrm>
            <a:off x="7772400" y="3962400"/>
            <a:ext cx="2057400" cy="2209800"/>
            <a:chOff x="3936" y="2496"/>
            <a:chExt cx="1296" cy="1392"/>
          </a:xfrm>
        </p:grpSpPr>
        <p:sp>
          <p:nvSpPr>
            <p:cNvPr id="10250" name="Rectangle 1034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51" name="Rectangle 1035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252" name="Oval 1036"/>
          <p:cNvSpPr>
            <a:spLocks noChangeArrowheads="1"/>
          </p:cNvSpPr>
          <p:nvPr/>
        </p:nvSpPr>
        <p:spPr bwMode="auto">
          <a:xfrm>
            <a:off x="2543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3" name="Oval 1037"/>
          <p:cNvSpPr>
            <a:spLocks noChangeArrowheads="1"/>
          </p:cNvSpPr>
          <p:nvPr/>
        </p:nvSpPr>
        <p:spPr bwMode="auto">
          <a:xfrm>
            <a:off x="28194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4" name="Oval 1038"/>
          <p:cNvSpPr>
            <a:spLocks noChangeArrowheads="1"/>
          </p:cNvSpPr>
          <p:nvPr/>
        </p:nvSpPr>
        <p:spPr bwMode="auto">
          <a:xfrm>
            <a:off x="3076575" y="44958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77727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D48B-B073-433B-A669-96059CD07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096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Iterations and recursion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C7D04FB3-CA84-4E82-BDD7-4FB6BDACA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717" y="1002604"/>
            <a:ext cx="8958565" cy="516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6525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Recursive Solution</a:t>
            </a: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2362200" y="3962400"/>
            <a:ext cx="2057400" cy="2209800"/>
            <a:chOff x="528" y="2496"/>
            <a:chExt cx="1296" cy="1392"/>
          </a:xfrm>
        </p:grpSpPr>
        <p:sp>
          <p:nvSpPr>
            <p:cNvPr id="12292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2294" name="Group 6"/>
          <p:cNvGrpSpPr>
            <a:grpSpLocks/>
          </p:cNvGrpSpPr>
          <p:nvPr/>
        </p:nvGrpSpPr>
        <p:grpSpPr bwMode="auto">
          <a:xfrm>
            <a:off x="5105400" y="3962400"/>
            <a:ext cx="2057400" cy="2209800"/>
            <a:chOff x="2256" y="2496"/>
            <a:chExt cx="1296" cy="1392"/>
          </a:xfrm>
        </p:grpSpPr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2297" name="Group 9"/>
          <p:cNvGrpSpPr>
            <a:grpSpLocks/>
          </p:cNvGrpSpPr>
          <p:nvPr/>
        </p:nvGrpSpPr>
        <p:grpSpPr bwMode="auto">
          <a:xfrm>
            <a:off x="7772400" y="3962400"/>
            <a:ext cx="2057400" cy="2209800"/>
            <a:chOff x="3936" y="2496"/>
            <a:chExt cx="1296" cy="1392"/>
          </a:xfrm>
        </p:grpSpPr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299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2300" name="Oval 12"/>
          <p:cNvSpPr>
            <a:spLocks noChangeArrowheads="1"/>
          </p:cNvSpPr>
          <p:nvPr/>
        </p:nvSpPr>
        <p:spPr bwMode="auto">
          <a:xfrm>
            <a:off x="2543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1" name="Oval 13"/>
          <p:cNvSpPr>
            <a:spLocks noChangeArrowheads="1"/>
          </p:cNvSpPr>
          <p:nvPr/>
        </p:nvSpPr>
        <p:spPr bwMode="auto">
          <a:xfrm>
            <a:off x="8229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2" name="Oval 14"/>
          <p:cNvSpPr>
            <a:spLocks noChangeArrowheads="1"/>
          </p:cNvSpPr>
          <p:nvPr/>
        </p:nvSpPr>
        <p:spPr bwMode="auto">
          <a:xfrm>
            <a:off x="8491538" y="50292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83622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Recursive Solution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2362200" y="3962400"/>
            <a:ext cx="2057400" cy="2209800"/>
            <a:chOff x="528" y="2496"/>
            <a:chExt cx="1296" cy="1392"/>
          </a:xfrm>
        </p:grpSpPr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270" name="Group 6"/>
          <p:cNvGrpSpPr>
            <a:grpSpLocks/>
          </p:cNvGrpSpPr>
          <p:nvPr/>
        </p:nvGrpSpPr>
        <p:grpSpPr bwMode="auto">
          <a:xfrm>
            <a:off x="5105400" y="3962400"/>
            <a:ext cx="2057400" cy="2209800"/>
            <a:chOff x="2256" y="2496"/>
            <a:chExt cx="1296" cy="1392"/>
          </a:xfrm>
        </p:grpSpPr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273" name="Group 9"/>
          <p:cNvGrpSpPr>
            <a:grpSpLocks/>
          </p:cNvGrpSpPr>
          <p:nvPr/>
        </p:nvGrpSpPr>
        <p:grpSpPr bwMode="auto">
          <a:xfrm>
            <a:off x="7772400" y="3962400"/>
            <a:ext cx="2057400" cy="2209800"/>
            <a:chOff x="3936" y="2496"/>
            <a:chExt cx="1296" cy="1392"/>
          </a:xfrm>
        </p:grpSpPr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1276" name="Oval 12"/>
          <p:cNvSpPr>
            <a:spLocks noChangeArrowheads="1"/>
          </p:cNvSpPr>
          <p:nvPr/>
        </p:nvSpPr>
        <p:spPr bwMode="auto">
          <a:xfrm>
            <a:off x="5291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7" name="Oval 13"/>
          <p:cNvSpPr>
            <a:spLocks noChangeArrowheads="1"/>
          </p:cNvSpPr>
          <p:nvPr/>
        </p:nvSpPr>
        <p:spPr bwMode="auto">
          <a:xfrm>
            <a:off x="8229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8" name="Oval 14"/>
          <p:cNvSpPr>
            <a:spLocks noChangeArrowheads="1"/>
          </p:cNvSpPr>
          <p:nvPr/>
        </p:nvSpPr>
        <p:spPr bwMode="auto">
          <a:xfrm>
            <a:off x="8491538" y="50292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39195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Recursive Solution</a:t>
            </a:r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2362200" y="3962400"/>
            <a:ext cx="2057400" cy="2209800"/>
            <a:chOff x="528" y="2496"/>
            <a:chExt cx="1296" cy="1392"/>
          </a:xfrm>
        </p:grpSpPr>
        <p:sp>
          <p:nvSpPr>
            <p:cNvPr id="13316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3318" name="Group 6"/>
          <p:cNvGrpSpPr>
            <a:grpSpLocks/>
          </p:cNvGrpSpPr>
          <p:nvPr/>
        </p:nvGrpSpPr>
        <p:grpSpPr bwMode="auto">
          <a:xfrm>
            <a:off x="5105400" y="3962400"/>
            <a:ext cx="2057400" cy="2209800"/>
            <a:chOff x="2256" y="2496"/>
            <a:chExt cx="1296" cy="1392"/>
          </a:xfrm>
        </p:grpSpPr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3321" name="Group 9"/>
          <p:cNvGrpSpPr>
            <a:grpSpLocks/>
          </p:cNvGrpSpPr>
          <p:nvPr/>
        </p:nvGrpSpPr>
        <p:grpSpPr bwMode="auto">
          <a:xfrm>
            <a:off x="7772400" y="3962400"/>
            <a:ext cx="2057400" cy="2209800"/>
            <a:chOff x="3936" y="2496"/>
            <a:chExt cx="1296" cy="1392"/>
          </a:xfrm>
        </p:grpSpPr>
        <p:sp>
          <p:nvSpPr>
            <p:cNvPr id="13322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5291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55626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5834063" y="44958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270455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Tower of Hanoi</a:t>
            </a:r>
          </a:p>
        </p:txBody>
      </p:sp>
      <p:grpSp>
        <p:nvGrpSpPr>
          <p:cNvPr id="2059" name="Group 11"/>
          <p:cNvGrpSpPr>
            <a:grpSpLocks/>
          </p:cNvGrpSpPr>
          <p:nvPr/>
        </p:nvGrpSpPr>
        <p:grpSpPr bwMode="auto">
          <a:xfrm>
            <a:off x="2362200" y="3962400"/>
            <a:ext cx="2057400" cy="2209800"/>
            <a:chOff x="528" y="2496"/>
            <a:chExt cx="1296" cy="1392"/>
          </a:xfrm>
        </p:grpSpPr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060" name="Group 12"/>
          <p:cNvGrpSpPr>
            <a:grpSpLocks/>
          </p:cNvGrpSpPr>
          <p:nvPr/>
        </p:nvGrpSpPr>
        <p:grpSpPr bwMode="auto">
          <a:xfrm>
            <a:off x="5105400" y="3962400"/>
            <a:ext cx="2057400" cy="2209800"/>
            <a:chOff x="2256" y="2496"/>
            <a:chExt cx="1296" cy="1392"/>
          </a:xfrm>
        </p:grpSpPr>
        <p:sp>
          <p:nvSpPr>
            <p:cNvPr id="2052" name="Rectangle 4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061" name="Group 13"/>
          <p:cNvGrpSpPr>
            <a:grpSpLocks/>
          </p:cNvGrpSpPr>
          <p:nvPr/>
        </p:nvGrpSpPr>
        <p:grpSpPr bwMode="auto">
          <a:xfrm>
            <a:off x="7772400" y="3962400"/>
            <a:ext cx="2057400" cy="2209800"/>
            <a:chOff x="3936" y="2496"/>
            <a:chExt cx="1296" cy="1392"/>
          </a:xfrm>
        </p:grpSpPr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057" name="Oval 9"/>
          <p:cNvSpPr>
            <a:spLocks noChangeArrowheads="1"/>
          </p:cNvSpPr>
          <p:nvPr/>
        </p:nvSpPr>
        <p:spPr bwMode="auto">
          <a:xfrm>
            <a:off x="2543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58" name="Oval 10"/>
          <p:cNvSpPr>
            <a:spLocks noChangeArrowheads="1"/>
          </p:cNvSpPr>
          <p:nvPr/>
        </p:nvSpPr>
        <p:spPr bwMode="auto">
          <a:xfrm>
            <a:off x="28194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62" name="Oval 14"/>
          <p:cNvSpPr>
            <a:spLocks noChangeArrowheads="1"/>
          </p:cNvSpPr>
          <p:nvPr/>
        </p:nvSpPr>
        <p:spPr bwMode="auto">
          <a:xfrm>
            <a:off x="3076575" y="44958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277344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Tower of Hanoi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2362200" y="3962400"/>
            <a:ext cx="2057400" cy="2209800"/>
            <a:chOff x="528" y="2496"/>
            <a:chExt cx="1296" cy="1392"/>
          </a:xfrm>
        </p:grpSpPr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078" name="Group 6"/>
          <p:cNvGrpSpPr>
            <a:grpSpLocks/>
          </p:cNvGrpSpPr>
          <p:nvPr/>
        </p:nvGrpSpPr>
        <p:grpSpPr bwMode="auto">
          <a:xfrm>
            <a:off x="5105400" y="3962400"/>
            <a:ext cx="2057400" cy="2209800"/>
            <a:chOff x="2256" y="2496"/>
            <a:chExt cx="1296" cy="1392"/>
          </a:xfrm>
        </p:grpSpPr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081" name="Group 9"/>
          <p:cNvGrpSpPr>
            <a:grpSpLocks/>
          </p:cNvGrpSpPr>
          <p:nvPr/>
        </p:nvGrpSpPr>
        <p:grpSpPr bwMode="auto">
          <a:xfrm>
            <a:off x="7772400" y="3962400"/>
            <a:ext cx="2057400" cy="2209800"/>
            <a:chOff x="3936" y="2496"/>
            <a:chExt cx="1296" cy="1392"/>
          </a:xfrm>
        </p:grpSpPr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3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084" name="Oval 12"/>
          <p:cNvSpPr>
            <a:spLocks noChangeArrowheads="1"/>
          </p:cNvSpPr>
          <p:nvPr/>
        </p:nvSpPr>
        <p:spPr bwMode="auto">
          <a:xfrm>
            <a:off x="2543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85" name="Oval 13"/>
          <p:cNvSpPr>
            <a:spLocks noChangeArrowheads="1"/>
          </p:cNvSpPr>
          <p:nvPr/>
        </p:nvSpPr>
        <p:spPr bwMode="auto">
          <a:xfrm>
            <a:off x="28194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86" name="Oval 14"/>
          <p:cNvSpPr>
            <a:spLocks noChangeArrowheads="1"/>
          </p:cNvSpPr>
          <p:nvPr/>
        </p:nvSpPr>
        <p:spPr bwMode="auto">
          <a:xfrm>
            <a:off x="5824538" y="54864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4985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Tower of Hanoi</a:t>
            </a: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2362200" y="3962400"/>
            <a:ext cx="2057400" cy="2209800"/>
            <a:chOff x="528" y="2496"/>
            <a:chExt cx="1296" cy="1392"/>
          </a:xfrm>
        </p:grpSpPr>
        <p:sp>
          <p:nvSpPr>
            <p:cNvPr id="4100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102" name="Group 6"/>
          <p:cNvGrpSpPr>
            <a:grpSpLocks/>
          </p:cNvGrpSpPr>
          <p:nvPr/>
        </p:nvGrpSpPr>
        <p:grpSpPr bwMode="auto">
          <a:xfrm>
            <a:off x="5105400" y="3962400"/>
            <a:ext cx="2057400" cy="2209800"/>
            <a:chOff x="2256" y="2496"/>
            <a:chExt cx="1296" cy="1392"/>
          </a:xfrm>
        </p:grpSpPr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105" name="Group 9"/>
          <p:cNvGrpSpPr>
            <a:grpSpLocks/>
          </p:cNvGrpSpPr>
          <p:nvPr/>
        </p:nvGrpSpPr>
        <p:grpSpPr bwMode="auto">
          <a:xfrm>
            <a:off x="7772400" y="3962400"/>
            <a:ext cx="2057400" cy="2209800"/>
            <a:chOff x="3936" y="2496"/>
            <a:chExt cx="1296" cy="1392"/>
          </a:xfrm>
        </p:grpSpPr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108" name="Oval 12"/>
          <p:cNvSpPr>
            <a:spLocks noChangeArrowheads="1"/>
          </p:cNvSpPr>
          <p:nvPr/>
        </p:nvSpPr>
        <p:spPr bwMode="auto">
          <a:xfrm>
            <a:off x="2543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9" name="Oval 13"/>
          <p:cNvSpPr>
            <a:spLocks noChangeArrowheads="1"/>
          </p:cNvSpPr>
          <p:nvPr/>
        </p:nvSpPr>
        <p:spPr bwMode="auto">
          <a:xfrm>
            <a:off x="8229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10" name="Oval 14"/>
          <p:cNvSpPr>
            <a:spLocks noChangeArrowheads="1"/>
          </p:cNvSpPr>
          <p:nvPr/>
        </p:nvSpPr>
        <p:spPr bwMode="auto">
          <a:xfrm>
            <a:off x="5824538" y="54864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63290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Tower of Hanoi</a:t>
            </a:r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2362200" y="3962400"/>
            <a:ext cx="2057400" cy="2209800"/>
            <a:chOff x="528" y="2496"/>
            <a:chExt cx="1296" cy="1392"/>
          </a:xfrm>
        </p:grpSpPr>
        <p:sp>
          <p:nvSpPr>
            <p:cNvPr id="5124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126" name="Group 6"/>
          <p:cNvGrpSpPr>
            <a:grpSpLocks/>
          </p:cNvGrpSpPr>
          <p:nvPr/>
        </p:nvGrpSpPr>
        <p:grpSpPr bwMode="auto">
          <a:xfrm>
            <a:off x="5105400" y="3962400"/>
            <a:ext cx="2057400" cy="2209800"/>
            <a:chOff x="2256" y="2496"/>
            <a:chExt cx="1296" cy="1392"/>
          </a:xfrm>
        </p:grpSpPr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129" name="Group 9"/>
          <p:cNvGrpSpPr>
            <a:grpSpLocks/>
          </p:cNvGrpSpPr>
          <p:nvPr/>
        </p:nvGrpSpPr>
        <p:grpSpPr bwMode="auto">
          <a:xfrm>
            <a:off x="7772400" y="3962400"/>
            <a:ext cx="2057400" cy="2209800"/>
            <a:chOff x="3936" y="2496"/>
            <a:chExt cx="1296" cy="1392"/>
          </a:xfrm>
        </p:grpSpPr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132" name="Oval 12"/>
          <p:cNvSpPr>
            <a:spLocks noChangeArrowheads="1"/>
          </p:cNvSpPr>
          <p:nvPr/>
        </p:nvSpPr>
        <p:spPr bwMode="auto">
          <a:xfrm>
            <a:off x="2543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3" name="Oval 13"/>
          <p:cNvSpPr>
            <a:spLocks noChangeArrowheads="1"/>
          </p:cNvSpPr>
          <p:nvPr/>
        </p:nvSpPr>
        <p:spPr bwMode="auto">
          <a:xfrm>
            <a:off x="8229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8491538" y="50292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45287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Tower of Hanoi</a:t>
            </a: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2362200" y="3962400"/>
            <a:ext cx="2057400" cy="2209800"/>
            <a:chOff x="528" y="2496"/>
            <a:chExt cx="1296" cy="1392"/>
          </a:xfrm>
        </p:grpSpPr>
        <p:sp>
          <p:nvSpPr>
            <p:cNvPr id="6148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150" name="Group 6"/>
          <p:cNvGrpSpPr>
            <a:grpSpLocks/>
          </p:cNvGrpSpPr>
          <p:nvPr/>
        </p:nvGrpSpPr>
        <p:grpSpPr bwMode="auto">
          <a:xfrm>
            <a:off x="5105400" y="3962400"/>
            <a:ext cx="2057400" cy="2209800"/>
            <a:chOff x="2256" y="2496"/>
            <a:chExt cx="1296" cy="1392"/>
          </a:xfrm>
        </p:grpSpPr>
        <p:sp>
          <p:nvSpPr>
            <p:cNvPr id="6151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52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153" name="Group 9"/>
          <p:cNvGrpSpPr>
            <a:grpSpLocks/>
          </p:cNvGrpSpPr>
          <p:nvPr/>
        </p:nvGrpSpPr>
        <p:grpSpPr bwMode="auto">
          <a:xfrm>
            <a:off x="7772400" y="3962400"/>
            <a:ext cx="2057400" cy="2209800"/>
            <a:chOff x="3936" y="2496"/>
            <a:chExt cx="1296" cy="1392"/>
          </a:xfrm>
        </p:grpSpPr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156" name="Oval 12"/>
          <p:cNvSpPr>
            <a:spLocks noChangeArrowheads="1"/>
          </p:cNvSpPr>
          <p:nvPr/>
        </p:nvSpPr>
        <p:spPr bwMode="auto">
          <a:xfrm>
            <a:off x="5291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7" name="Oval 13"/>
          <p:cNvSpPr>
            <a:spLocks noChangeArrowheads="1"/>
          </p:cNvSpPr>
          <p:nvPr/>
        </p:nvSpPr>
        <p:spPr bwMode="auto">
          <a:xfrm>
            <a:off x="8229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8491538" y="50292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898841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Tower of Hanoi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2362200" y="3962400"/>
            <a:ext cx="2057400" cy="2209800"/>
            <a:chOff x="528" y="2496"/>
            <a:chExt cx="1296" cy="1392"/>
          </a:xfrm>
        </p:grpSpPr>
        <p:sp>
          <p:nvSpPr>
            <p:cNvPr id="7172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3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5105400" y="3962400"/>
            <a:ext cx="2057400" cy="2209800"/>
            <a:chOff x="2256" y="2496"/>
            <a:chExt cx="1296" cy="1392"/>
          </a:xfrm>
        </p:grpSpPr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177" name="Group 9"/>
          <p:cNvGrpSpPr>
            <a:grpSpLocks/>
          </p:cNvGrpSpPr>
          <p:nvPr/>
        </p:nvGrpSpPr>
        <p:grpSpPr bwMode="auto">
          <a:xfrm>
            <a:off x="7772400" y="3962400"/>
            <a:ext cx="2057400" cy="2209800"/>
            <a:chOff x="3936" y="2496"/>
            <a:chExt cx="1296" cy="1392"/>
          </a:xfrm>
        </p:grpSpPr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180" name="Oval 12"/>
          <p:cNvSpPr>
            <a:spLocks noChangeArrowheads="1"/>
          </p:cNvSpPr>
          <p:nvPr/>
        </p:nvSpPr>
        <p:spPr bwMode="auto">
          <a:xfrm>
            <a:off x="5291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81" name="Oval 13"/>
          <p:cNvSpPr>
            <a:spLocks noChangeArrowheads="1"/>
          </p:cNvSpPr>
          <p:nvPr/>
        </p:nvSpPr>
        <p:spPr bwMode="auto">
          <a:xfrm>
            <a:off x="8229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82" name="Oval 14"/>
          <p:cNvSpPr>
            <a:spLocks noChangeArrowheads="1"/>
          </p:cNvSpPr>
          <p:nvPr/>
        </p:nvSpPr>
        <p:spPr bwMode="auto">
          <a:xfrm>
            <a:off x="3090863" y="5472113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710566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Tower of Hanoi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2362200" y="3962400"/>
            <a:ext cx="2057400" cy="2209800"/>
            <a:chOff x="528" y="2496"/>
            <a:chExt cx="1296" cy="1392"/>
          </a:xfrm>
        </p:grpSpPr>
        <p:sp>
          <p:nvSpPr>
            <p:cNvPr id="8196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5105400" y="3962400"/>
            <a:ext cx="2057400" cy="2209800"/>
            <a:chOff x="2256" y="2496"/>
            <a:chExt cx="1296" cy="1392"/>
          </a:xfrm>
        </p:grpSpPr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8201" name="Group 9"/>
          <p:cNvGrpSpPr>
            <a:grpSpLocks/>
          </p:cNvGrpSpPr>
          <p:nvPr/>
        </p:nvGrpSpPr>
        <p:grpSpPr bwMode="auto">
          <a:xfrm>
            <a:off x="7772400" y="3962400"/>
            <a:ext cx="2057400" cy="2209800"/>
            <a:chOff x="3936" y="2496"/>
            <a:chExt cx="1296" cy="1392"/>
          </a:xfrm>
        </p:grpSpPr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5291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>
            <a:off x="55626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6" name="Oval 14"/>
          <p:cNvSpPr>
            <a:spLocks noChangeArrowheads="1"/>
          </p:cNvSpPr>
          <p:nvPr/>
        </p:nvSpPr>
        <p:spPr bwMode="auto">
          <a:xfrm>
            <a:off x="3090863" y="5472113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506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A480-3013-40E2-8488-6C925698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recursion?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C942-CCF2-4E57-91F7-35413589D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 is the process of defining something in terms of itself.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physical world example would be to place two parallel mirrors facing each other. Any object in between them would be reflected recursively.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1452C5E9-44FB-49E2-A35F-F94509830D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6" b="21179"/>
          <a:stretch/>
        </p:blipFill>
        <p:spPr bwMode="auto">
          <a:xfrm>
            <a:off x="5219602" y="4001294"/>
            <a:ext cx="5233173" cy="276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qphs.fs.quoracdn.net/main-qimg-ce85ec2bf4cf9063e4213a72f5affa94-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01294"/>
            <a:ext cx="4289854" cy="276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55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Tower of Hanoi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2362200" y="3962400"/>
            <a:ext cx="2057400" cy="2209800"/>
            <a:chOff x="528" y="2496"/>
            <a:chExt cx="1296" cy="1392"/>
          </a:xfrm>
        </p:grpSpPr>
        <p:sp>
          <p:nvSpPr>
            <p:cNvPr id="9220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21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222" name="Group 6"/>
          <p:cNvGrpSpPr>
            <a:grpSpLocks/>
          </p:cNvGrpSpPr>
          <p:nvPr/>
        </p:nvGrpSpPr>
        <p:grpSpPr bwMode="auto">
          <a:xfrm>
            <a:off x="5105400" y="3962400"/>
            <a:ext cx="2057400" cy="2209800"/>
            <a:chOff x="2256" y="2496"/>
            <a:chExt cx="1296" cy="1392"/>
          </a:xfrm>
        </p:grpSpPr>
        <p:sp>
          <p:nvSpPr>
            <p:cNvPr id="9223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24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225" name="Group 9"/>
          <p:cNvGrpSpPr>
            <a:grpSpLocks/>
          </p:cNvGrpSpPr>
          <p:nvPr/>
        </p:nvGrpSpPr>
        <p:grpSpPr bwMode="auto">
          <a:xfrm>
            <a:off x="7772400" y="3962400"/>
            <a:ext cx="2057400" cy="2209800"/>
            <a:chOff x="3936" y="2496"/>
            <a:chExt cx="1296" cy="1392"/>
          </a:xfrm>
        </p:grpSpPr>
        <p:sp>
          <p:nvSpPr>
            <p:cNvPr id="922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5291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55626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5834063" y="44958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76545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A480-3013-40E2-8488-6C925698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Life Examples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73" y="1690688"/>
            <a:ext cx="4819650" cy="1695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50" y="1690688"/>
            <a:ext cx="5686105" cy="1695063"/>
          </a:xfrm>
          <a:prstGeom prst="rect">
            <a:avLst/>
          </a:prstGeom>
        </p:spPr>
      </p:pic>
      <p:pic>
        <p:nvPicPr>
          <p:cNvPr id="1028" name="Picture 4" descr="https://qphs.fs.quoracdn.net/main-qimg-1b7fb7b8ceefc5e7fbbde8144b31ff42-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005" y="3435178"/>
            <a:ext cx="5695950" cy="311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173" y="3484605"/>
            <a:ext cx="4819650" cy="3067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359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FAB3C-C9D9-4A9C-A96A-2CED8D35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Recursive Function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Python Recursive Function">
            <a:extLst>
              <a:ext uri="{FF2B5EF4-FFF2-40B4-BE49-F238E27FC236}">
                <a16:creationId xmlns:a16="http://schemas.microsoft.com/office/drawing/2014/main" id="{EF008BE8-AC31-46FA-9BF6-ED74FF278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68" y="1690688"/>
            <a:ext cx="4648200" cy="180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729" y="1943098"/>
            <a:ext cx="5084936" cy="36297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838201" y="3496962"/>
            <a:ext cx="37090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implement a recursive algorithm, the problem must satisfy the following conditions:</a:t>
            </a:r>
            <a:br>
              <a:rPr lang="en-GB" dirty="0"/>
            </a:b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It can be broken down into a simpler version of the same problem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It has one or more base cases whose values are known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4722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4D5C-5FC5-47AA-9AEF-4586D99E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Use Recursion?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9B1B0-D474-4616-B03A-972E346F4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0658" cy="4351338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situations particularly lend themselves to a </a:t>
            </a:r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self-referential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 example, the definition of ancestors. </a:t>
            </a:r>
          </a:p>
          <a:p>
            <a:pPr algn="just"/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you were devising an algorithm to handle such a case programmatically, a recursive solution would likely be cleaner and more concise.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335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2D1B-DA5D-4C66-9113-B0A4274F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a recursive function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9BA886-AAA1-4D0C-BB01-8A053127B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388" y="1248796"/>
            <a:ext cx="7239531" cy="35201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DF2069-B30B-436F-BB80-8654D4C94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0163" y="3429000"/>
            <a:ext cx="3242109" cy="527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ECAFCED9-5618-4A40-A203-8560B6C58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2107" y="1690688"/>
            <a:ext cx="3587662" cy="129266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9044" tIns="0" rIns="1904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factorial( 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recursive function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it calls itself.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496A8A-5CDD-453D-8ABB-C099C20E2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388" y="4885491"/>
            <a:ext cx="8301812" cy="1870579"/>
          </a:xfrm>
          <a:prstGeom prst="rect">
            <a:avLst/>
          </a:prstGeom>
        </p:spPr>
      </p:pic>
      <p:sp>
        <p:nvSpPr>
          <p:cNvPr id="9" name="Arrow: Up 8">
            <a:extLst>
              <a:ext uri="{FF2B5EF4-FFF2-40B4-BE49-F238E27FC236}">
                <a16:creationId xmlns:a16="http://schemas.microsoft.com/office/drawing/2014/main" id="{D7F81A27-F9C9-47AA-A6F9-C4D3694A07A4}"/>
              </a:ext>
            </a:extLst>
          </p:cNvPr>
          <p:cNvSpPr/>
          <p:nvPr/>
        </p:nvSpPr>
        <p:spPr>
          <a:xfrm>
            <a:off x="9756166" y="4308913"/>
            <a:ext cx="650577" cy="1758058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8F4AB-9051-44FB-84D4-9FAF01C2EECB}"/>
              </a:ext>
            </a:extLst>
          </p:cNvPr>
          <p:cNvSpPr txBox="1"/>
          <p:nvPr/>
        </p:nvSpPr>
        <p:spPr>
          <a:xfrm>
            <a:off x="10391869" y="4874924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1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975C8E8151B745BD52EBDE292A5135" ma:contentTypeVersion="6" ma:contentTypeDescription="Create a new document." ma:contentTypeScope="" ma:versionID="1c45ee8338edb51479d6d742fb546db8">
  <xsd:schema xmlns:xsd="http://www.w3.org/2001/XMLSchema" xmlns:xs="http://www.w3.org/2001/XMLSchema" xmlns:p="http://schemas.microsoft.com/office/2006/metadata/properties" xmlns:ns2="fc4a8703-d82f-406b-9204-f01d0831505c" xmlns:ns3="5efa910a-6414-4e1e-8159-ed676e3fb069" targetNamespace="http://schemas.microsoft.com/office/2006/metadata/properties" ma:root="true" ma:fieldsID="21a17a53dc06b8bcfd0aeff13a2694eb" ns2:_="" ns3:_="">
    <xsd:import namespace="fc4a8703-d82f-406b-9204-f01d0831505c"/>
    <xsd:import namespace="5efa910a-6414-4e1e-8159-ed676e3fb0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4a8703-d82f-406b-9204-f01d083150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fa910a-6414-4e1e-8159-ed676e3fb06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59D9A2-9270-4FA6-9606-DA5238154FB3}"/>
</file>

<file path=customXml/itemProps2.xml><?xml version="1.0" encoding="utf-8"?>
<ds:datastoreItem xmlns:ds="http://schemas.openxmlformats.org/officeDocument/2006/customXml" ds:itemID="{78FFB710-7FE5-483F-9476-F16A55E00F45}"/>
</file>

<file path=customXml/itemProps3.xml><?xml version="1.0" encoding="utf-8"?>
<ds:datastoreItem xmlns:ds="http://schemas.openxmlformats.org/officeDocument/2006/customXml" ds:itemID="{3901122D-CD08-4078-A95D-F07795B8361C}"/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1411</Words>
  <Application>Microsoft Office PowerPoint</Application>
  <PresentationFormat>Widescreen</PresentationFormat>
  <Paragraphs>139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Algerian</vt:lpstr>
      <vt:lpstr>Arial</vt:lpstr>
      <vt:lpstr>Calibri</vt:lpstr>
      <vt:lpstr>Calibri Light</vt:lpstr>
      <vt:lpstr>Courier New</vt:lpstr>
      <vt:lpstr>Rockwell</vt:lpstr>
      <vt:lpstr>Times New Roman</vt:lpstr>
      <vt:lpstr>Wingdings</vt:lpstr>
      <vt:lpstr>Office Theme</vt:lpstr>
      <vt:lpstr>PowerPoint Presentation</vt:lpstr>
      <vt:lpstr>Unit 5</vt:lpstr>
      <vt:lpstr>Iterations and recursion</vt:lpstr>
      <vt:lpstr>Iterations and recursion</vt:lpstr>
      <vt:lpstr>What is recursion?</vt:lpstr>
      <vt:lpstr>Real Life Examples</vt:lpstr>
      <vt:lpstr>Python Recursive Function</vt:lpstr>
      <vt:lpstr>Why Use Recursion?</vt:lpstr>
      <vt:lpstr>Example of a recursive function </vt:lpstr>
      <vt:lpstr>Working of  factorial</vt:lpstr>
      <vt:lpstr>PowerPoint Presentation</vt:lpstr>
      <vt:lpstr>What if recursion is never ending?</vt:lpstr>
      <vt:lpstr>Infinite Recursion</vt:lpstr>
      <vt:lpstr>PowerPoint Presentation</vt:lpstr>
      <vt:lpstr>Recursion has some limit???</vt:lpstr>
      <vt:lpstr>get and set recursionlimit()</vt:lpstr>
      <vt:lpstr>Speed Comparison of Factorial Implementations</vt:lpstr>
      <vt:lpstr>timeit.timeit() function returns the  number of seconds it took to execute the code.</vt:lpstr>
      <vt:lpstr>Timeit()</vt:lpstr>
      <vt:lpstr>Exercise</vt:lpstr>
      <vt:lpstr>PowerPoint Presentation</vt:lpstr>
      <vt:lpstr>Fibonacci series in python</vt:lpstr>
      <vt:lpstr>Fibonacci Series</vt:lpstr>
      <vt:lpstr>PowerPoint Presentation</vt:lpstr>
      <vt:lpstr>Fibonacci Series using Loop</vt:lpstr>
      <vt:lpstr>Fibonacci Sequence Using Recursion</vt:lpstr>
      <vt:lpstr>Tower of Hanoi</vt:lpstr>
      <vt:lpstr>Introduction</vt:lpstr>
      <vt:lpstr>Towers of Hanoi</vt:lpstr>
      <vt:lpstr>Simple Rules</vt:lpstr>
      <vt:lpstr>PowerPoint Presentation</vt:lpstr>
      <vt:lpstr>Algorithm</vt:lpstr>
      <vt:lpstr>Pseudocode</vt:lpstr>
      <vt:lpstr>FLOWCHART</vt:lpstr>
      <vt:lpstr>Coding</vt:lpstr>
      <vt:lpstr>Output</vt:lpstr>
      <vt:lpstr>How many moves will it take to transfer n disks from the left post to the right post?</vt:lpstr>
      <vt:lpstr>Pattern</vt:lpstr>
      <vt:lpstr>Recursive Solution using Animation</vt:lpstr>
      <vt:lpstr>Recursive Solution</vt:lpstr>
      <vt:lpstr>Recursive Solution</vt:lpstr>
      <vt:lpstr>Recursive Solution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Sieve of Eratosthenes method, for computing prime number</dc:title>
  <dc:creator>anurag mishra</dc:creator>
  <cp:lastModifiedBy>Aatif Jamshed</cp:lastModifiedBy>
  <cp:revision>76</cp:revision>
  <dcterms:created xsi:type="dcterms:W3CDTF">2021-06-15T18:01:53Z</dcterms:created>
  <dcterms:modified xsi:type="dcterms:W3CDTF">2023-02-09T06:35:47Z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0x01010063975C8E8151B745BD52EBDE292A5135</vt:lpwstr>
  </property>
</Properties>
</file>