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8"/>
  </p:notesMasterIdLst>
  <p:handoutMasterIdLst>
    <p:handoutMasterId r:id="rId39"/>
  </p:handoutMasterIdLst>
  <p:sldIdLst>
    <p:sldId id="973" r:id="rId2"/>
    <p:sldId id="1243" r:id="rId3"/>
    <p:sldId id="1133" r:id="rId4"/>
    <p:sldId id="1135" r:id="rId5"/>
    <p:sldId id="1136" r:id="rId6"/>
    <p:sldId id="1137" r:id="rId7"/>
    <p:sldId id="1138" r:id="rId8"/>
    <p:sldId id="1139" r:id="rId9"/>
    <p:sldId id="1140" r:id="rId10"/>
    <p:sldId id="1141" r:id="rId11"/>
    <p:sldId id="1142" r:id="rId12"/>
    <p:sldId id="1143" r:id="rId13"/>
    <p:sldId id="1144" r:id="rId14"/>
    <p:sldId id="1145" r:id="rId15"/>
    <p:sldId id="1238" r:id="rId16"/>
    <p:sldId id="1239" r:id="rId17"/>
    <p:sldId id="1244" r:id="rId18"/>
    <p:sldId id="1194" r:id="rId19"/>
    <p:sldId id="1195" r:id="rId20"/>
    <p:sldId id="1196" r:id="rId21"/>
    <p:sldId id="1198" r:id="rId22"/>
    <p:sldId id="1200" r:id="rId23"/>
    <p:sldId id="1201" r:id="rId24"/>
    <p:sldId id="1203" r:id="rId25"/>
    <p:sldId id="1204" r:id="rId26"/>
    <p:sldId id="1205" r:id="rId27"/>
    <p:sldId id="1207" r:id="rId28"/>
    <p:sldId id="1208" r:id="rId29"/>
    <p:sldId id="1209" r:id="rId30"/>
    <p:sldId id="1210" r:id="rId31"/>
    <p:sldId id="1211" r:id="rId32"/>
    <p:sldId id="1212" r:id="rId33"/>
    <p:sldId id="1213" r:id="rId34"/>
    <p:sldId id="1214" r:id="rId35"/>
    <p:sldId id="1240" r:id="rId36"/>
    <p:sldId id="1241" r:id="rId37"/>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6600"/>
    <a:srgbClr val="CC3300"/>
    <a:srgbClr val="A5D3B9"/>
    <a:srgbClr val="3CD87F"/>
    <a:srgbClr val="CCD6CC"/>
    <a:srgbClr val="003300"/>
    <a:srgbClr val="CC0099"/>
    <a:srgbClr val="FF33CC"/>
    <a:srgbClr val="E6E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25" autoAdjust="0"/>
    <p:restoredTop sz="93842" autoAdjust="0"/>
  </p:normalViewPr>
  <p:slideViewPr>
    <p:cSldViewPr>
      <p:cViewPr varScale="1">
        <p:scale>
          <a:sx n="74" d="100"/>
          <a:sy n="74" d="100"/>
        </p:scale>
        <p:origin x="630"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pPr>
                <a:defRPr/>
              </a:pPr>
              <a:t>‹#›</a:t>
            </a:fld>
            <a:endParaRPr lang="en-US" altLang="en-US"/>
          </a:p>
        </p:txBody>
      </p:sp>
    </p:spTree>
    <p:extLst>
      <p:ext uri="{BB962C8B-B14F-4D97-AF65-F5344CB8AC3E}">
        <p14:creationId xmlns:p14="http://schemas.microsoft.com/office/powerpoint/2010/main" val="93202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pPr>
                <a:defRPr/>
              </a:pPr>
              <a:t>‹#›</a:t>
            </a:fld>
            <a:endParaRPr lang="en-US" altLang="en-US"/>
          </a:p>
        </p:txBody>
      </p:sp>
    </p:spTree>
    <p:extLst>
      <p:ext uri="{BB962C8B-B14F-4D97-AF65-F5344CB8AC3E}">
        <p14:creationId xmlns:p14="http://schemas.microsoft.com/office/powerpoint/2010/main" val="196246760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ER/CORP/CRS/LA06/003</a:t>
            </a: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A5BF0FA-12C9-48B9-BE85-554CC8A6CF0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412" name="Rectangle 2"/>
          <p:cNvSpPr>
            <a:spLocks noGrp="1" noRot="1" noChangeAspect="1" noChangeArrowheads="1" noTextEdit="1"/>
          </p:cNvSpPr>
          <p:nvPr>
            <p:ph type="sldImg"/>
          </p:nvPr>
        </p:nvSpPr>
        <p:spPr>
          <a:xfrm>
            <a:off x="363538" y="687388"/>
            <a:ext cx="6132512" cy="3449637"/>
          </a:xfrm>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568429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11</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11457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12</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56170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13</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16892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14</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95528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15</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670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16</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21489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ER/CORP/CRS/LA06/003</a:t>
            </a: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A5BF0FA-12C9-48B9-BE85-554CC8A6CF0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412" name="Rectangle 2"/>
          <p:cNvSpPr>
            <a:spLocks noGrp="1" noRot="1" noChangeAspect="1" noChangeArrowheads="1" noTextEdit="1"/>
          </p:cNvSpPr>
          <p:nvPr>
            <p:ph type="sldImg"/>
          </p:nvPr>
        </p:nvSpPr>
        <p:spPr>
          <a:xfrm>
            <a:off x="363538" y="687388"/>
            <a:ext cx="6132512" cy="3449637"/>
          </a:xfrm>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4003392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18</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03961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19</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11961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20</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62654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3</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18209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21</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32112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22</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41937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23</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250619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24</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92915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25</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26395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26</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65040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27</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02514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28</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349275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29</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68165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30</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46230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4</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89343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31</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70535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32</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368341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33</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767079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34</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623762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35</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123410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36</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43746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5</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64153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6</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14000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7</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9852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8</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98826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9</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13799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10</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88659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pPr>
                <a:defRPr/>
              </a:pPr>
              <a:t>‹#›</a:t>
            </a:fld>
            <a:endParaRPr lang="en-US" altLang="en-US"/>
          </a:p>
        </p:txBody>
      </p:sp>
    </p:spTree>
    <p:extLst>
      <p:ext uri="{BB962C8B-B14F-4D97-AF65-F5344CB8AC3E}">
        <p14:creationId xmlns:p14="http://schemas.microsoft.com/office/powerpoint/2010/main" val="1533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pPr>
                <a:defRPr/>
              </a:pPr>
              <a:t>‹#›</a:t>
            </a:fld>
            <a:endParaRPr lang="en-US" altLang="en-US"/>
          </a:p>
        </p:txBody>
      </p:sp>
    </p:spTree>
    <p:extLst>
      <p:ext uri="{BB962C8B-B14F-4D97-AF65-F5344CB8AC3E}">
        <p14:creationId xmlns:p14="http://schemas.microsoft.com/office/powerpoint/2010/main" val="188244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pPr>
                <a:defRPr/>
              </a:pPr>
              <a:t>‹#›</a:t>
            </a:fld>
            <a:endParaRPr lang="en-US" altLang="en-US"/>
          </a:p>
        </p:txBody>
      </p:sp>
    </p:spTree>
    <p:extLst>
      <p:ext uri="{BB962C8B-B14F-4D97-AF65-F5344CB8AC3E}">
        <p14:creationId xmlns:p14="http://schemas.microsoft.com/office/powerpoint/2010/main" val="398246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pPr>
                <a:defRPr/>
              </a:pPr>
              <a:t>‹#›</a:t>
            </a:fld>
            <a:endParaRPr lang="en-US" altLang="en-US"/>
          </a:p>
        </p:txBody>
      </p:sp>
    </p:spTree>
    <p:extLst>
      <p:ext uri="{BB962C8B-B14F-4D97-AF65-F5344CB8AC3E}">
        <p14:creationId xmlns:p14="http://schemas.microsoft.com/office/powerpoint/2010/main" val="108510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pPr>
                <a:defRPr/>
              </a:pPr>
              <a:t>‹#›</a:t>
            </a:fld>
            <a:endParaRPr lang="en-US" altLang="en-US"/>
          </a:p>
        </p:txBody>
      </p:sp>
    </p:spTree>
    <p:extLst>
      <p:ext uri="{BB962C8B-B14F-4D97-AF65-F5344CB8AC3E}">
        <p14:creationId xmlns:p14="http://schemas.microsoft.com/office/powerpoint/2010/main" val="17106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pPr>
                <a:defRPr/>
              </a:pPr>
              <a:t>‹#›</a:t>
            </a:fld>
            <a:endParaRPr lang="en-US" altLang="en-US"/>
          </a:p>
        </p:txBody>
      </p:sp>
    </p:spTree>
    <p:extLst>
      <p:ext uri="{BB962C8B-B14F-4D97-AF65-F5344CB8AC3E}">
        <p14:creationId xmlns:p14="http://schemas.microsoft.com/office/powerpoint/2010/main" val="155727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pPr>
                <a:defRPr/>
              </a:pPr>
              <a:t>‹#›</a:t>
            </a:fld>
            <a:endParaRPr lang="en-US" altLang="en-US"/>
          </a:p>
        </p:txBody>
      </p:sp>
    </p:spTree>
    <p:extLst>
      <p:ext uri="{BB962C8B-B14F-4D97-AF65-F5344CB8AC3E}">
        <p14:creationId xmlns:p14="http://schemas.microsoft.com/office/powerpoint/2010/main" val="19961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pPr>
                <a:defRPr/>
              </a:pPr>
              <a:t>‹#›</a:t>
            </a:fld>
            <a:endParaRPr lang="en-US" altLang="en-US"/>
          </a:p>
        </p:txBody>
      </p:sp>
    </p:spTree>
    <p:extLst>
      <p:ext uri="{BB962C8B-B14F-4D97-AF65-F5344CB8AC3E}">
        <p14:creationId xmlns:p14="http://schemas.microsoft.com/office/powerpoint/2010/main" val="4119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pPr>
                <a:defRPr/>
              </a:pPr>
              <a:t>‹#›</a:t>
            </a:fld>
            <a:endParaRPr lang="en-US" altLang="en-US"/>
          </a:p>
        </p:txBody>
      </p:sp>
    </p:spTree>
    <p:extLst>
      <p:ext uri="{BB962C8B-B14F-4D97-AF65-F5344CB8AC3E}">
        <p14:creationId xmlns:p14="http://schemas.microsoft.com/office/powerpoint/2010/main" val="3575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pPr>
                <a:defRPr/>
              </a:pPr>
              <a:t>‹#›</a:t>
            </a:fld>
            <a:endParaRPr lang="en-US" altLang="en-US"/>
          </a:p>
        </p:txBody>
      </p:sp>
    </p:spTree>
    <p:extLst>
      <p:ext uri="{BB962C8B-B14F-4D97-AF65-F5344CB8AC3E}">
        <p14:creationId xmlns:p14="http://schemas.microsoft.com/office/powerpoint/2010/main" val="34243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pPr>
                <a:defRPr/>
              </a:pPr>
              <a:t>‹#›</a:t>
            </a:fld>
            <a:endParaRPr lang="en-US" altLang="en-US"/>
          </a:p>
        </p:txBody>
      </p:sp>
    </p:spTree>
    <p:extLst>
      <p:ext uri="{BB962C8B-B14F-4D97-AF65-F5344CB8AC3E}">
        <p14:creationId xmlns:p14="http://schemas.microsoft.com/office/powerpoint/2010/main" val="32566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pPr>
                <a:defRPr/>
              </a:pPr>
              <a:t>‹#›</a:t>
            </a:fld>
            <a:endParaRPr lang="en-US" altLang="en-US"/>
          </a:p>
        </p:txBody>
      </p:sp>
    </p:spTree>
    <p:extLst>
      <p:ext uri="{BB962C8B-B14F-4D97-AF65-F5344CB8AC3E}">
        <p14:creationId xmlns:p14="http://schemas.microsoft.com/office/powerpoint/2010/main" val="267901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pPr>
                <a:defRPr/>
              </a:pPr>
              <a:t>‹#›</a:t>
            </a:fld>
            <a:endParaRPr lang="en-US" altLang="en-US"/>
          </a:p>
        </p:txBody>
      </p:sp>
    </p:spTree>
    <p:extLst>
      <p:ext uri="{BB962C8B-B14F-4D97-AF65-F5344CB8AC3E}">
        <p14:creationId xmlns:p14="http://schemas.microsoft.com/office/powerpoint/2010/main" val="17407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pPr>
                <a:defRPr/>
              </a:pPr>
              <a:t>‹#›</a:t>
            </a:fld>
            <a:endParaRPr lang="en-US" altLang="en-US"/>
          </a:p>
        </p:txBody>
      </p:sp>
    </p:spTree>
    <p:extLst>
      <p:ext uri="{BB962C8B-B14F-4D97-AF65-F5344CB8AC3E}">
        <p14:creationId xmlns:p14="http://schemas.microsoft.com/office/powerpoint/2010/main" val="29579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7">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8">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pPr>
                <a:defRPr/>
              </a:pPr>
              <a:t>‹#›</a:t>
            </a:fld>
            <a:endParaRPr lang="en-US" altLang="en-US"/>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dirty="0">
                <a:solidFill>
                  <a:schemeClr val="accent6">
                    <a:lumMod val="75000"/>
                  </a:schemeClr>
                </a:solidFill>
              </a:rPr>
              <a:t>General Guideline</a:t>
            </a:r>
          </a:p>
        </p:txBody>
      </p:sp>
      <p:sp>
        <p:nvSpPr>
          <p:cNvPr id="7171" name="Content Placeholder 2"/>
          <p:cNvSpPr>
            <a:spLocks noGrp="1"/>
          </p:cNvSpPr>
          <p:nvPr>
            <p:ph idx="1"/>
          </p:nvPr>
        </p:nvSpPr>
        <p:spPr/>
        <p:txBody>
          <a:bodyPr/>
          <a:lstStyle/>
          <a:p>
            <a:pPr indent="4763" eaLnBrk="1" hangingPunct="1">
              <a:buFont typeface="Wingdings" panose="05000000000000000000" pitchFamily="2" charset="2"/>
              <a:buNone/>
            </a:pPr>
            <a:r>
              <a:rPr lang="en-US" altLang="en-US" sz="1600" b="1"/>
              <a:t>© (2021) ABES Engineering College.</a:t>
            </a:r>
          </a:p>
          <a:p>
            <a:pPr indent="4763" eaLnBrk="1" hangingPunct="1">
              <a:buFont typeface="Wingdings" panose="05000000000000000000" pitchFamily="2" charset="2"/>
              <a:buNone/>
            </a:pPr>
            <a:endParaRPr lang="en-US" altLang="en-US" sz="1600"/>
          </a:p>
          <a:p>
            <a:pPr indent="4763" algn="just" eaLnBrk="1" hangingPunct="1">
              <a:buFont typeface="Wingdings" panose="05000000000000000000" pitchFamily="2" charset="2"/>
              <a:buNone/>
            </a:pPr>
            <a:r>
              <a:rPr lang="en-US" altLang="en-US" sz="160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a:solidFill>
                  <a:schemeClr val="bg1"/>
                </a:solidFill>
              </a:rPr>
              <a:pPr>
                <a:spcBef>
                  <a:spcPct val="0"/>
                </a:spcBef>
                <a:buClrTx/>
                <a:buFontTx/>
                <a:buNone/>
              </a:pPr>
              <a:t>1</a:t>
            </a:fld>
            <a:endParaRPr lang="en-US" altLang="en-US" sz="12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10</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Slicing Example</a:t>
            </a:r>
            <a:br>
              <a:rPr lang="en-US" dirty="0">
                <a:solidFill>
                  <a:schemeClr val="accent6">
                    <a:lumMod val="75000"/>
                  </a:schemeClr>
                </a:solidFill>
              </a:rPr>
            </a:br>
            <a:endParaRPr lang="en-US" dirty="0">
              <a:solidFill>
                <a:schemeClr val="accent6">
                  <a:lumMod val="75000"/>
                </a:schemeClr>
              </a:solidFill>
            </a:endParaRP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240437" y="914400"/>
            <a:ext cx="11582400" cy="4880158"/>
          </a:xfrm>
        </p:spPr>
        <p:txBody>
          <a:bodyPr/>
          <a:lstStyle/>
          <a:p>
            <a:pPr marL="0" indent="0">
              <a:buNone/>
            </a:pPr>
            <a:endParaRPr lang="en-IN" sz="2000" dirty="0">
              <a:latin typeface="+mj-lt"/>
              <a:ea typeface="Times New Roman" panose="02020603050405020304" pitchFamily="18" charset="0"/>
              <a:cs typeface="Calibri" panose="020F0502020204030204" pitchFamily="34" charset="0"/>
            </a:endParaRPr>
          </a:p>
          <a:p>
            <a:pPr marL="0" indent="0">
              <a:buNone/>
            </a:pPr>
            <a:endParaRPr lang="en-IN" sz="2000" dirty="0">
              <a:effectLst/>
              <a:latin typeface="+mj-lt"/>
              <a:ea typeface="Times New Roman" panose="02020603050405020304" pitchFamily="18" charset="0"/>
              <a:cs typeface="Calibri" panose="020F0502020204030204" pitchFamily="34"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2881" y="2960703"/>
            <a:ext cx="914400" cy="914400"/>
          </a:xfrm>
          <a:prstGeom prst="rect">
            <a:avLst/>
          </a:prstGeom>
          <a:noFill/>
        </p:spPr>
        <p:txBody>
          <a:bodyPr wrap="square" rtlCol="0">
            <a:spAutoFit/>
          </a:bodyPr>
          <a:lstStyle/>
          <a:p>
            <a:endParaRPr lang="en-US" dirty="0"/>
          </a:p>
        </p:txBody>
      </p:sp>
      <p:pic>
        <p:nvPicPr>
          <p:cNvPr id="11" name="Picture 10">
            <a:extLst>
              <a:ext uri="{FF2B5EF4-FFF2-40B4-BE49-F238E27FC236}">
                <a16:creationId xmlns:a16="http://schemas.microsoft.com/office/drawing/2014/main" xmlns="" id="{70697E59-3EF4-4E90-BB8D-14BD0C133AC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5474" y="1353816"/>
            <a:ext cx="4986089" cy="4440742"/>
          </a:xfrm>
          <a:prstGeom prst="rect">
            <a:avLst/>
          </a:prstGeom>
          <a:noFill/>
          <a:ln>
            <a:noFill/>
          </a:ln>
        </p:spPr>
      </p:pic>
      <p:sp>
        <p:nvSpPr>
          <p:cNvPr id="7" name="TextBox 6">
            <a:extLst>
              <a:ext uri="{FF2B5EF4-FFF2-40B4-BE49-F238E27FC236}">
                <a16:creationId xmlns:a16="http://schemas.microsoft.com/office/drawing/2014/main" xmlns="" id="{D9A98183-EABE-47A7-85AF-DE15461B9657}"/>
              </a:ext>
            </a:extLst>
          </p:cNvPr>
          <p:cNvSpPr txBox="1"/>
          <p:nvPr/>
        </p:nvSpPr>
        <p:spPr>
          <a:xfrm>
            <a:off x="147253" y="985838"/>
            <a:ext cx="6477000" cy="5523948"/>
          </a:xfrm>
          <a:prstGeom prst="rect">
            <a:avLst/>
          </a:prstGeom>
          <a:noFill/>
        </p:spPr>
        <p:txBody>
          <a:bodyPr wrap="square" rtlCol="0">
            <a:spAutoFit/>
          </a:bodyPr>
          <a:lstStyle/>
          <a:p>
            <a:pPr marL="342900" marR="0" lvl="0" indent="-342900" algn="just">
              <a:lnSpc>
                <a:spcPct val="150000"/>
              </a:lnSpc>
              <a:spcBef>
                <a:spcPts val="0"/>
              </a:spcBef>
              <a:spcAft>
                <a:spcPts val="800"/>
              </a:spcAft>
              <a:buFont typeface="Wingdings" panose="05000000000000000000" pitchFamily="2" charset="2"/>
              <a:buChar char="q"/>
            </a:pPr>
            <a:r>
              <a:rPr lang="en-IN" sz="2000" dirty="0">
                <a:latin typeface="+mn-lt"/>
                <a:ea typeface="Times New Roman" panose="02020603050405020304" pitchFamily="18" charset="0"/>
              </a:rPr>
              <a:t>Single colon[:]- It is used to print the entire list.</a:t>
            </a:r>
          </a:p>
          <a:p>
            <a:pPr marL="342900" marR="0" lvl="0" indent="-342900" algn="just">
              <a:lnSpc>
                <a:spcPct val="150000"/>
              </a:lnSpc>
              <a:spcBef>
                <a:spcPts val="0"/>
              </a:spcBef>
              <a:spcAft>
                <a:spcPts val="800"/>
              </a:spcAft>
              <a:buFont typeface="Wingdings" panose="05000000000000000000" pitchFamily="2" charset="2"/>
              <a:buChar char="q"/>
            </a:pPr>
            <a:r>
              <a:rPr lang="en-IN" sz="2000" dirty="0">
                <a:effectLst/>
                <a:latin typeface="+mn-lt"/>
                <a:ea typeface="Times New Roman" panose="02020603050405020304" pitchFamily="18" charset="0"/>
              </a:rPr>
              <a:t>Double colon[:]- It is used to print the entire l</a:t>
            </a:r>
            <a:r>
              <a:rPr lang="en-IN" sz="2000" dirty="0">
                <a:latin typeface="+mn-lt"/>
                <a:ea typeface="Times New Roman" panose="02020603050405020304" pitchFamily="18" charset="0"/>
              </a:rPr>
              <a:t>ist.</a:t>
            </a:r>
            <a:endParaRPr lang="en-IN" sz="2000" dirty="0">
              <a:effectLst/>
              <a:latin typeface="+mn-lt"/>
              <a:ea typeface="Times New Roman" panose="02020603050405020304" pitchFamily="18" charset="0"/>
            </a:endParaRPr>
          </a:p>
          <a:p>
            <a:pPr marL="342900" marR="0" lvl="0" indent="-342900" algn="just">
              <a:lnSpc>
                <a:spcPct val="150000"/>
              </a:lnSpc>
              <a:spcBef>
                <a:spcPts val="0"/>
              </a:spcBef>
              <a:spcAft>
                <a:spcPts val="800"/>
              </a:spcAft>
              <a:buFont typeface="Wingdings" panose="05000000000000000000" pitchFamily="2" charset="2"/>
              <a:buChar char="q"/>
            </a:pPr>
            <a:r>
              <a:rPr lang="en-IN" sz="2000" dirty="0">
                <a:effectLst/>
                <a:latin typeface="+mn-lt"/>
                <a:ea typeface="Times New Roman" panose="02020603050405020304" pitchFamily="18" charset="0"/>
              </a:rPr>
              <a:t>l[2::]-It is used to print the list starting from index 2 till the last element of the list.</a:t>
            </a:r>
          </a:p>
          <a:p>
            <a:pPr marL="342900" marR="0" lvl="0" indent="-342900" algn="just">
              <a:lnSpc>
                <a:spcPct val="150000"/>
              </a:lnSpc>
              <a:spcBef>
                <a:spcPts val="0"/>
              </a:spcBef>
              <a:spcAft>
                <a:spcPts val="800"/>
              </a:spcAft>
              <a:buFont typeface="Wingdings" panose="05000000000000000000" pitchFamily="2" charset="2"/>
              <a:buChar char="q"/>
            </a:pPr>
            <a:r>
              <a:rPr lang="en-IN" sz="2000" dirty="0">
                <a:effectLst/>
                <a:latin typeface="+mn-lt"/>
                <a:ea typeface="Times New Roman" panose="02020603050405020304" pitchFamily="18" charset="0"/>
              </a:rPr>
              <a:t>L[2:5:]- We have set start and end both as 2 and 5, so it’s starting from 2 and ending with (5-1) and printing values for indexes 2,3 and 4 index.</a:t>
            </a:r>
            <a:endParaRPr lang="en-US" sz="2000" dirty="0">
              <a:effectLst/>
              <a:latin typeface="+mn-lt"/>
              <a:ea typeface="Times New Roman" panose="02020603050405020304" pitchFamily="18" charset="0"/>
            </a:endParaRPr>
          </a:p>
          <a:p>
            <a:pPr marL="342900" marR="0" lvl="0" indent="-342900" algn="just">
              <a:lnSpc>
                <a:spcPct val="150000"/>
              </a:lnSpc>
              <a:spcBef>
                <a:spcPts val="0"/>
              </a:spcBef>
              <a:spcAft>
                <a:spcPts val="800"/>
              </a:spcAft>
              <a:buFont typeface="Wingdings" panose="05000000000000000000" pitchFamily="2" charset="2"/>
              <a:buChar char="q"/>
            </a:pPr>
            <a:r>
              <a:rPr lang="en-IN" sz="2000" dirty="0">
                <a:effectLst/>
                <a:latin typeface="+mn-lt"/>
                <a:ea typeface="Times New Roman" panose="02020603050405020304" pitchFamily="18" charset="0"/>
              </a:rPr>
              <a:t>L[2:5:2]-end and step has been set as 2,5 and 2. So output substring starting from index 2, ending with 5-1=4 and step counter is 2, so its skipping alternate element.</a:t>
            </a:r>
            <a:endParaRPr lang="en-US" sz="2000" dirty="0">
              <a:effectLst/>
              <a:latin typeface="+mn-lt"/>
              <a:ea typeface="Times New Roman" panose="02020603050405020304" pitchFamily="18" charset="0"/>
            </a:endParaRPr>
          </a:p>
        </p:txBody>
      </p:sp>
    </p:spTree>
    <p:extLst>
      <p:ext uri="{BB962C8B-B14F-4D97-AF65-F5344CB8AC3E}">
        <p14:creationId xmlns:p14="http://schemas.microsoft.com/office/powerpoint/2010/main" val="255560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11</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Examples of List Slicing</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240437" y="914400"/>
            <a:ext cx="11582400" cy="4880158"/>
          </a:xfrm>
        </p:spPr>
        <p:txBody>
          <a:bodyPr/>
          <a:lstStyle/>
          <a:p>
            <a:pPr marL="0" indent="0">
              <a:buNone/>
            </a:pPr>
            <a:endParaRPr lang="en-IN" sz="2000" dirty="0">
              <a:latin typeface="+mj-lt"/>
              <a:ea typeface="Times New Roman" panose="02020603050405020304" pitchFamily="18" charset="0"/>
              <a:cs typeface="Calibri" panose="020F0502020204030204" pitchFamily="34" charset="0"/>
            </a:endParaRPr>
          </a:p>
          <a:p>
            <a:pPr marL="0" indent="0">
              <a:buNone/>
            </a:pPr>
            <a:endParaRPr lang="en-IN" sz="2000" dirty="0">
              <a:effectLst/>
              <a:latin typeface="+mj-lt"/>
              <a:ea typeface="Times New Roman" panose="02020603050405020304" pitchFamily="18" charset="0"/>
              <a:cs typeface="Calibri" panose="020F0502020204030204" pitchFamily="34"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2881" y="2960703"/>
            <a:ext cx="914400" cy="914400"/>
          </a:xfrm>
          <a:prstGeom prst="rect">
            <a:avLst/>
          </a:prstGeom>
          <a:noFill/>
        </p:spPr>
        <p:txBody>
          <a:bodyPr wrap="square" rtlCol="0">
            <a:spAutoFit/>
          </a:bodyPr>
          <a:lstStyle/>
          <a:p>
            <a:endParaRPr lang="en-US" dirty="0"/>
          </a:p>
        </p:txBody>
      </p:sp>
      <p:graphicFrame>
        <p:nvGraphicFramePr>
          <p:cNvPr id="4" name="Table 4">
            <a:extLst>
              <a:ext uri="{FF2B5EF4-FFF2-40B4-BE49-F238E27FC236}">
                <a16:creationId xmlns:a16="http://schemas.microsoft.com/office/drawing/2014/main" xmlns="" id="{CF6394C3-A392-4D10-A8FD-743EDF87BF04}"/>
              </a:ext>
            </a:extLst>
          </p:cNvPr>
          <p:cNvGraphicFramePr>
            <a:graphicFrameLocks noGrp="1"/>
          </p:cNvGraphicFramePr>
          <p:nvPr>
            <p:extLst>
              <p:ext uri="{D42A27DB-BD31-4B8C-83A1-F6EECF244321}">
                <p14:modId xmlns:p14="http://schemas.microsoft.com/office/powerpoint/2010/main" val="1304461276"/>
              </p:ext>
            </p:extLst>
          </p:nvPr>
        </p:nvGraphicFramePr>
        <p:xfrm>
          <a:off x="762000" y="1239175"/>
          <a:ext cx="10287000" cy="4292945"/>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xmlns="" val="3861709166"/>
                    </a:ext>
                  </a:extLst>
                </a:gridCol>
                <a:gridCol w="3581400">
                  <a:extLst>
                    <a:ext uri="{9D8B030D-6E8A-4147-A177-3AD203B41FA5}">
                      <a16:colId xmlns:a16="http://schemas.microsoft.com/office/drawing/2014/main" xmlns="" val="2867292933"/>
                    </a:ext>
                  </a:extLst>
                </a:gridCol>
                <a:gridCol w="4495800">
                  <a:extLst>
                    <a:ext uri="{9D8B030D-6E8A-4147-A177-3AD203B41FA5}">
                      <a16:colId xmlns:a16="http://schemas.microsoft.com/office/drawing/2014/main" xmlns="" val="564000560"/>
                    </a:ext>
                  </a:extLst>
                </a:gridCol>
              </a:tblGrid>
              <a:tr h="742025">
                <a:tc>
                  <a:txBody>
                    <a:bodyPr/>
                    <a:lstStyle/>
                    <a:p>
                      <a:r>
                        <a:rPr lang="en-US" dirty="0">
                          <a:solidFill>
                            <a:schemeClr val="tx1"/>
                          </a:solidFill>
                        </a:rPr>
                        <a:t>Operator </a:t>
                      </a:r>
                    </a:p>
                  </a:txBody>
                  <a:tcPr/>
                </a:tc>
                <a:tc>
                  <a:txBody>
                    <a:bodyPr/>
                    <a:lstStyle/>
                    <a:p>
                      <a:r>
                        <a:rPr lang="en-US" dirty="0">
                          <a:solidFill>
                            <a:schemeClr val="tx2"/>
                          </a:solidFill>
                        </a:rPr>
                        <a:t>Explanation</a:t>
                      </a:r>
                    </a:p>
                  </a:txBody>
                  <a:tcPr/>
                </a:tc>
                <a:tc>
                  <a:txBody>
                    <a:bodyPr/>
                    <a:lstStyle/>
                    <a:p>
                      <a:r>
                        <a:rPr lang="en-US" dirty="0">
                          <a:solidFill>
                            <a:schemeClr val="tx2"/>
                          </a:solidFill>
                        </a:rPr>
                        <a:t>Example</a:t>
                      </a:r>
                    </a:p>
                  </a:txBody>
                  <a:tcPr/>
                </a:tc>
                <a:extLst>
                  <a:ext uri="{0D108BD9-81ED-4DB2-BD59-A6C34878D82A}">
                    <a16:rowId xmlns:a16="http://schemas.microsoft.com/office/drawing/2014/main" xmlns="" val="799053390"/>
                  </a:ext>
                </a:extLst>
              </a:tr>
              <a:tr h="1181100">
                <a:tc>
                  <a:txBody>
                    <a:bodyPr/>
                    <a:lstStyle/>
                    <a:p>
                      <a:r>
                        <a:rPr lang="en-US" sz="2000" b="1" dirty="0"/>
                        <a:t>[:]</a:t>
                      </a:r>
                    </a:p>
                  </a:txBody>
                  <a:tcPr/>
                </a:tc>
                <a:tc>
                  <a:txBody>
                    <a:bodyPr/>
                    <a:lstStyle/>
                    <a:p>
                      <a:r>
                        <a:rPr lang="en-US" dirty="0"/>
                        <a:t>This gives a complete original list</a:t>
                      </a:r>
                    </a:p>
                  </a:txBody>
                  <a:tcPr/>
                </a:tc>
                <a:tc>
                  <a:txBody>
                    <a:bodyPr/>
                    <a:lstStyle/>
                    <a:p>
                      <a:endParaRPr lang="en-US" dirty="0"/>
                    </a:p>
                  </a:txBody>
                  <a:tcPr/>
                </a:tc>
                <a:extLst>
                  <a:ext uri="{0D108BD9-81ED-4DB2-BD59-A6C34878D82A}">
                    <a16:rowId xmlns:a16="http://schemas.microsoft.com/office/drawing/2014/main" xmlns="" val="2613326839"/>
                  </a:ext>
                </a:extLst>
              </a:tr>
              <a:tr h="1181100">
                <a:tc>
                  <a:txBody>
                    <a:bodyPr/>
                    <a:lstStyle/>
                    <a:p>
                      <a:pPr marL="0" marR="0" algn="l">
                        <a:lnSpc>
                          <a:spcPct val="150000"/>
                        </a:lnSpc>
                        <a:spcBef>
                          <a:spcPts val="0"/>
                        </a:spcBef>
                        <a:spcAft>
                          <a:spcPts val="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800" dirty="0">
                          <a:solidFill>
                            <a:srgbClr val="000000"/>
                          </a:solidFill>
                          <a:effectLst/>
                          <a:latin typeface="+mj-lt"/>
                          <a:ea typeface="Calibri" panose="020F0502020204030204" pitchFamily="34" charset="0"/>
                          <a:cs typeface="Calibri" panose="020F0502020204030204" pitchFamily="34" charset="0"/>
                        </a:rPr>
                        <a:t>It starts with 1</a:t>
                      </a:r>
                      <a:r>
                        <a:rPr lang="en-IN" sz="1800" baseline="30000" dirty="0">
                          <a:solidFill>
                            <a:srgbClr val="000000"/>
                          </a:solidFill>
                          <a:effectLst/>
                          <a:latin typeface="+mj-lt"/>
                          <a:ea typeface="Calibri" panose="020F0502020204030204" pitchFamily="34" charset="0"/>
                          <a:cs typeface="Calibri" panose="020F0502020204030204" pitchFamily="34" charset="0"/>
                        </a:rPr>
                        <a:t>th</a:t>
                      </a:r>
                      <a:r>
                        <a:rPr lang="en-IN" sz="1800" dirty="0">
                          <a:solidFill>
                            <a:srgbClr val="000000"/>
                          </a:solidFill>
                          <a:effectLst/>
                          <a:latin typeface="+mj-lt"/>
                          <a:ea typeface="Calibri" panose="020F0502020204030204" pitchFamily="34" charset="0"/>
                          <a:cs typeface="Calibri" panose="020F0502020204030204" pitchFamily="34" charset="0"/>
                        </a:rPr>
                        <a:t> index and ending with (3-1=2) index</a:t>
                      </a:r>
                      <a:endParaRPr lang="en-US" sz="18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endParaRPr lang="en-US" dirty="0"/>
                    </a:p>
                  </a:txBody>
                  <a:tcPr/>
                </a:tc>
                <a:extLst>
                  <a:ext uri="{0D108BD9-81ED-4DB2-BD59-A6C34878D82A}">
                    <a16:rowId xmlns:a16="http://schemas.microsoft.com/office/drawing/2014/main" xmlns="" val="2040774729"/>
                  </a:ext>
                </a:extLst>
              </a:tr>
              <a:tr h="1181100">
                <a:tc>
                  <a:txBody>
                    <a:bodyPr/>
                    <a:lstStyle/>
                    <a:p>
                      <a:r>
                        <a:rPr lang="en-IN" sz="1800" b="1" kern="1200" dirty="0">
                          <a:solidFill>
                            <a:schemeClr val="dk1"/>
                          </a:solidFill>
                          <a:effectLst/>
                          <a:latin typeface="+mn-lt"/>
                          <a:ea typeface="+mn-ea"/>
                          <a:cs typeface="+mn-cs"/>
                        </a:rPr>
                        <a:t>[2:]</a:t>
                      </a:r>
                      <a:endParaRPr lang="en-US" dirty="0"/>
                    </a:p>
                  </a:txBody>
                  <a:tcPr/>
                </a:tc>
                <a:tc>
                  <a:txBody>
                    <a:bodyPr/>
                    <a:lstStyle/>
                    <a:p>
                      <a:pPr algn="just"/>
                      <a:r>
                        <a:rPr lang="en-IN" sz="1800" kern="1200" dirty="0">
                          <a:solidFill>
                            <a:schemeClr val="dk1"/>
                          </a:solidFill>
                          <a:effectLst/>
                          <a:latin typeface="+mn-lt"/>
                          <a:ea typeface="+mn-ea"/>
                          <a:cs typeface="+mn-cs"/>
                        </a:rPr>
                        <a:t>Sub list starts with index 2 and ends at last element as nothing specified on right side of the colon</a:t>
                      </a:r>
                      <a:endParaRPr lang="en-US" dirty="0"/>
                    </a:p>
                  </a:txBody>
                  <a:tcPr/>
                </a:tc>
                <a:tc>
                  <a:txBody>
                    <a:bodyPr/>
                    <a:lstStyle/>
                    <a:p>
                      <a:endParaRPr lang="en-US" dirty="0"/>
                    </a:p>
                  </a:txBody>
                  <a:tcPr/>
                </a:tc>
                <a:extLst>
                  <a:ext uri="{0D108BD9-81ED-4DB2-BD59-A6C34878D82A}">
                    <a16:rowId xmlns:a16="http://schemas.microsoft.com/office/drawing/2014/main" xmlns="" val="58576230"/>
                  </a:ext>
                </a:extLst>
              </a:tr>
            </a:tbl>
          </a:graphicData>
        </a:graphic>
      </p:graphicFrame>
      <p:pic>
        <p:nvPicPr>
          <p:cNvPr id="9" name="Picture 8">
            <a:extLst>
              <a:ext uri="{FF2B5EF4-FFF2-40B4-BE49-F238E27FC236}">
                <a16:creationId xmlns:a16="http://schemas.microsoft.com/office/drawing/2014/main" xmlns="" id="{FAC5B08E-6DF1-4BD5-A583-E2AE53D0C78E}"/>
              </a:ext>
            </a:extLst>
          </p:cNvPr>
          <p:cNvPicPr/>
          <p:nvPr/>
        </p:nvPicPr>
        <p:blipFill>
          <a:blip r:embed="rId3"/>
          <a:stretch>
            <a:fillRect/>
          </a:stretch>
        </p:blipFill>
        <p:spPr>
          <a:xfrm>
            <a:off x="6705600" y="2046304"/>
            <a:ext cx="4191000" cy="914399"/>
          </a:xfrm>
          <a:prstGeom prst="rect">
            <a:avLst/>
          </a:prstGeom>
        </p:spPr>
      </p:pic>
      <p:pic>
        <p:nvPicPr>
          <p:cNvPr id="10" name="Picture 9">
            <a:extLst>
              <a:ext uri="{FF2B5EF4-FFF2-40B4-BE49-F238E27FC236}">
                <a16:creationId xmlns:a16="http://schemas.microsoft.com/office/drawing/2014/main" xmlns="" id="{BBF3B150-6B84-445F-84C4-62F00B085297}"/>
              </a:ext>
            </a:extLst>
          </p:cNvPr>
          <p:cNvPicPr/>
          <p:nvPr/>
        </p:nvPicPr>
        <p:blipFill>
          <a:blip r:embed="rId4"/>
          <a:stretch>
            <a:fillRect/>
          </a:stretch>
        </p:blipFill>
        <p:spPr>
          <a:xfrm>
            <a:off x="6705601" y="3253935"/>
            <a:ext cx="4191740" cy="914400"/>
          </a:xfrm>
          <a:prstGeom prst="rect">
            <a:avLst/>
          </a:prstGeom>
        </p:spPr>
      </p:pic>
      <p:pic>
        <p:nvPicPr>
          <p:cNvPr id="12" name="Picture 11">
            <a:extLst>
              <a:ext uri="{FF2B5EF4-FFF2-40B4-BE49-F238E27FC236}">
                <a16:creationId xmlns:a16="http://schemas.microsoft.com/office/drawing/2014/main" xmlns="" id="{C3459488-7A0C-4154-B223-7121C60AD502}"/>
              </a:ext>
            </a:extLst>
          </p:cNvPr>
          <p:cNvPicPr/>
          <p:nvPr/>
        </p:nvPicPr>
        <p:blipFill>
          <a:blip r:embed="rId5"/>
          <a:stretch>
            <a:fillRect/>
          </a:stretch>
        </p:blipFill>
        <p:spPr>
          <a:xfrm>
            <a:off x="6738151" y="4421672"/>
            <a:ext cx="4191000" cy="914399"/>
          </a:xfrm>
          <a:prstGeom prst="rect">
            <a:avLst/>
          </a:prstGeom>
        </p:spPr>
      </p:pic>
    </p:spTree>
    <p:extLst>
      <p:ext uri="{BB962C8B-B14F-4D97-AF65-F5344CB8AC3E}">
        <p14:creationId xmlns:p14="http://schemas.microsoft.com/office/powerpoint/2010/main" val="342706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12</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Examples of List Slicing</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240437" y="914400"/>
            <a:ext cx="11582400" cy="4880158"/>
          </a:xfrm>
        </p:spPr>
        <p:txBody>
          <a:bodyPr/>
          <a:lstStyle/>
          <a:p>
            <a:pPr marL="0" indent="0">
              <a:buNone/>
            </a:pPr>
            <a:endParaRPr lang="en-IN" sz="2000" dirty="0">
              <a:latin typeface="+mj-lt"/>
              <a:ea typeface="Times New Roman" panose="02020603050405020304" pitchFamily="18" charset="0"/>
              <a:cs typeface="Calibri" panose="020F0502020204030204" pitchFamily="34" charset="0"/>
            </a:endParaRPr>
          </a:p>
          <a:p>
            <a:pPr marL="0" indent="0">
              <a:buNone/>
            </a:pPr>
            <a:endParaRPr lang="en-IN" sz="2000" dirty="0">
              <a:effectLst/>
              <a:latin typeface="+mj-lt"/>
              <a:ea typeface="Times New Roman" panose="02020603050405020304" pitchFamily="18" charset="0"/>
              <a:cs typeface="Calibri" panose="020F0502020204030204" pitchFamily="34"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2881" y="2960703"/>
            <a:ext cx="914400" cy="914400"/>
          </a:xfrm>
          <a:prstGeom prst="rect">
            <a:avLst/>
          </a:prstGeom>
          <a:noFill/>
        </p:spPr>
        <p:txBody>
          <a:bodyPr wrap="square" rtlCol="0">
            <a:spAutoFit/>
          </a:bodyPr>
          <a:lstStyle/>
          <a:p>
            <a:endParaRPr lang="en-US" dirty="0"/>
          </a:p>
        </p:txBody>
      </p:sp>
      <p:graphicFrame>
        <p:nvGraphicFramePr>
          <p:cNvPr id="4" name="Table 4">
            <a:extLst>
              <a:ext uri="{FF2B5EF4-FFF2-40B4-BE49-F238E27FC236}">
                <a16:creationId xmlns:a16="http://schemas.microsoft.com/office/drawing/2014/main" xmlns="" id="{CF6394C3-A392-4D10-A8FD-743EDF87BF04}"/>
              </a:ext>
            </a:extLst>
          </p:cNvPr>
          <p:cNvGraphicFramePr>
            <a:graphicFrameLocks noGrp="1"/>
          </p:cNvGraphicFramePr>
          <p:nvPr>
            <p:extLst>
              <p:ext uri="{D42A27DB-BD31-4B8C-83A1-F6EECF244321}">
                <p14:modId xmlns:p14="http://schemas.microsoft.com/office/powerpoint/2010/main" val="1960457068"/>
              </p:ext>
            </p:extLst>
          </p:nvPr>
        </p:nvGraphicFramePr>
        <p:xfrm>
          <a:off x="762000" y="1239175"/>
          <a:ext cx="10287000" cy="4803485"/>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xmlns="" val="3861709166"/>
                    </a:ext>
                  </a:extLst>
                </a:gridCol>
                <a:gridCol w="3581400">
                  <a:extLst>
                    <a:ext uri="{9D8B030D-6E8A-4147-A177-3AD203B41FA5}">
                      <a16:colId xmlns:a16="http://schemas.microsoft.com/office/drawing/2014/main" xmlns="" val="2867292933"/>
                    </a:ext>
                  </a:extLst>
                </a:gridCol>
                <a:gridCol w="4495800">
                  <a:extLst>
                    <a:ext uri="{9D8B030D-6E8A-4147-A177-3AD203B41FA5}">
                      <a16:colId xmlns:a16="http://schemas.microsoft.com/office/drawing/2014/main" xmlns="" val="564000560"/>
                    </a:ext>
                  </a:extLst>
                </a:gridCol>
              </a:tblGrid>
              <a:tr h="742025">
                <a:tc>
                  <a:txBody>
                    <a:bodyPr/>
                    <a:lstStyle/>
                    <a:p>
                      <a:r>
                        <a:rPr lang="en-US" dirty="0">
                          <a:solidFill>
                            <a:schemeClr val="tx1"/>
                          </a:solidFill>
                        </a:rPr>
                        <a:t>Operator </a:t>
                      </a:r>
                    </a:p>
                  </a:txBody>
                  <a:tcPr/>
                </a:tc>
                <a:tc>
                  <a:txBody>
                    <a:bodyPr/>
                    <a:lstStyle/>
                    <a:p>
                      <a:r>
                        <a:rPr lang="en-US" dirty="0">
                          <a:solidFill>
                            <a:schemeClr val="tx2"/>
                          </a:solidFill>
                        </a:rPr>
                        <a:t>Explanation</a:t>
                      </a:r>
                    </a:p>
                  </a:txBody>
                  <a:tcPr/>
                </a:tc>
                <a:tc>
                  <a:txBody>
                    <a:bodyPr/>
                    <a:lstStyle/>
                    <a:p>
                      <a:r>
                        <a:rPr lang="en-US" dirty="0">
                          <a:solidFill>
                            <a:schemeClr val="tx2"/>
                          </a:solidFill>
                        </a:rPr>
                        <a:t>Example</a:t>
                      </a:r>
                    </a:p>
                  </a:txBody>
                  <a:tcPr/>
                </a:tc>
                <a:extLst>
                  <a:ext uri="{0D108BD9-81ED-4DB2-BD59-A6C34878D82A}">
                    <a16:rowId xmlns:a16="http://schemas.microsoft.com/office/drawing/2014/main" xmlns="" val="799053390"/>
                  </a:ext>
                </a:extLst>
              </a:tr>
              <a:tr h="1181100">
                <a:tc>
                  <a:txBody>
                    <a:bodyPr/>
                    <a:lstStyle/>
                    <a:p>
                      <a:r>
                        <a:rPr lang="en-IN" sz="1800" b="1" kern="1200" dirty="0">
                          <a:solidFill>
                            <a:schemeClr val="dk1"/>
                          </a:solidFill>
                          <a:effectLst/>
                          <a:latin typeface="+mn-lt"/>
                          <a:ea typeface="+mn-ea"/>
                          <a:cs typeface="+mn-cs"/>
                        </a:rPr>
                        <a:t>[1:4:]</a:t>
                      </a:r>
                      <a:endParaRPr lang="en-US" sz="2000" b="1" dirty="0"/>
                    </a:p>
                  </a:txBody>
                  <a:tcPr/>
                </a:tc>
                <a:tc>
                  <a:txBody>
                    <a:bodyPr/>
                    <a:lstStyle/>
                    <a:p>
                      <a:r>
                        <a:rPr lang="en-IN" sz="1800" kern="1200" dirty="0">
                          <a:solidFill>
                            <a:schemeClr val="dk1"/>
                          </a:solidFill>
                          <a:effectLst/>
                          <a:latin typeface="+mn-lt"/>
                          <a:ea typeface="+mn-ea"/>
                          <a:cs typeface="+mn-cs"/>
                        </a:rPr>
                        <a:t>Start=1, stop=4 and by default step=1.</a:t>
                      </a:r>
                      <a:endParaRPr lang="en-US" dirty="0"/>
                    </a:p>
                  </a:txBody>
                  <a:tcPr/>
                </a:tc>
                <a:tc>
                  <a:txBody>
                    <a:bodyPr/>
                    <a:lstStyle/>
                    <a:p>
                      <a:endParaRPr lang="en-US" dirty="0"/>
                    </a:p>
                  </a:txBody>
                  <a:tcPr/>
                </a:tc>
                <a:extLst>
                  <a:ext uri="{0D108BD9-81ED-4DB2-BD59-A6C34878D82A}">
                    <a16:rowId xmlns:a16="http://schemas.microsoft.com/office/drawing/2014/main" xmlns="" val="2613326839"/>
                  </a:ext>
                </a:extLst>
              </a:tr>
              <a:tr h="1181100">
                <a:tc>
                  <a:txBody>
                    <a:bodyPr/>
                    <a:lstStyle/>
                    <a:p>
                      <a:pPr marL="0" marR="0" algn="l">
                        <a:lnSpc>
                          <a:spcPct val="150000"/>
                        </a:lnSpc>
                        <a:spcBef>
                          <a:spcPts val="0"/>
                        </a:spcBef>
                        <a:spcAft>
                          <a:spcPts val="0"/>
                        </a:spcAft>
                      </a:pPr>
                      <a:r>
                        <a:rPr lang="en-IN" sz="1800" b="1" kern="1200" dirty="0">
                          <a:solidFill>
                            <a:schemeClr val="dk1"/>
                          </a:solidFill>
                          <a:effectLst/>
                          <a:latin typeface="+mn-lt"/>
                          <a:ea typeface="+mn-ea"/>
                          <a:cs typeface="+mn-cs"/>
                        </a:rPr>
                        <a:t>[1:4:2]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N" sz="1800" dirty="0">
                          <a:solidFill>
                            <a:srgbClr val="000000"/>
                          </a:solidFill>
                          <a:effectLst/>
                          <a:latin typeface="+mn-lt"/>
                          <a:ea typeface="Calibri" panose="020F0502020204030204" pitchFamily="34" charset="0"/>
                          <a:cs typeface="Calibri" panose="020F0502020204030204" pitchFamily="34" charset="0"/>
                        </a:rPr>
                        <a:t>Start=1, stop=4 and by step=2. As the step is 2, it took every 2</a:t>
                      </a:r>
                      <a:r>
                        <a:rPr lang="en-IN" sz="1800" baseline="30000" dirty="0">
                          <a:solidFill>
                            <a:srgbClr val="000000"/>
                          </a:solidFill>
                          <a:effectLst/>
                          <a:latin typeface="+mn-lt"/>
                          <a:ea typeface="Calibri" panose="020F0502020204030204" pitchFamily="34" charset="0"/>
                          <a:cs typeface="Calibri" panose="020F0502020204030204" pitchFamily="34" charset="0"/>
                        </a:rPr>
                        <a:t>nd</a:t>
                      </a:r>
                      <a:r>
                        <a:rPr lang="en-IN" sz="1800" dirty="0">
                          <a:solidFill>
                            <a:srgbClr val="000000"/>
                          </a:solidFill>
                          <a:effectLst/>
                          <a:latin typeface="+mn-lt"/>
                          <a:ea typeface="Calibri" panose="020F0502020204030204" pitchFamily="34" charset="0"/>
                          <a:cs typeface="Calibri" panose="020F0502020204030204" pitchFamily="34" charset="0"/>
                        </a:rPr>
                        <a:t> element.</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endParaRPr lang="en-US" dirty="0"/>
                    </a:p>
                  </a:txBody>
                  <a:tcPr/>
                </a:tc>
                <a:extLst>
                  <a:ext uri="{0D108BD9-81ED-4DB2-BD59-A6C34878D82A}">
                    <a16:rowId xmlns:a16="http://schemas.microsoft.com/office/drawing/2014/main" xmlns="" val="2040774729"/>
                  </a:ext>
                </a:extLst>
              </a:tr>
              <a:tr h="1181100">
                <a:tc>
                  <a:txBody>
                    <a:bodyPr/>
                    <a:lstStyle/>
                    <a:p>
                      <a:r>
                        <a:rPr lang="en-IN" sz="1800" b="1" kern="1200" dirty="0">
                          <a:solidFill>
                            <a:schemeClr val="dk1"/>
                          </a:solidFill>
                          <a:effectLst/>
                          <a:latin typeface="+mn-lt"/>
                          <a:ea typeface="+mn-ea"/>
                          <a:cs typeface="+mn-cs"/>
                        </a:rPr>
                        <a:t>[::-1]</a:t>
                      </a:r>
                      <a:endParaRPr lang="en-US" dirty="0"/>
                    </a:p>
                  </a:txBody>
                  <a:tcPr/>
                </a:tc>
                <a:tc>
                  <a:txBody>
                    <a:bodyPr/>
                    <a:lstStyle/>
                    <a:p>
                      <a:pPr marL="0" marR="0" algn="just" defTabSz="914400" rtl="0" eaLnBrk="1" latinLnBrk="0" hangingPunct="1">
                        <a:lnSpc>
                          <a:spcPct val="150000"/>
                        </a:lnSpc>
                        <a:spcBef>
                          <a:spcPts val="0"/>
                        </a:spcBef>
                        <a:spcAft>
                          <a:spcPts val="0"/>
                        </a:spcAft>
                      </a:pPr>
                      <a:r>
                        <a:rPr lang="en-IN" sz="1800" kern="1200" dirty="0">
                          <a:solidFill>
                            <a:srgbClr val="000000"/>
                          </a:solidFill>
                          <a:effectLst/>
                          <a:latin typeface="+mn-lt"/>
                          <a:ea typeface="Calibri" panose="020F0502020204030204" pitchFamily="34" charset="0"/>
                          <a:cs typeface="Calibri" panose="020F0502020204030204" pitchFamily="34" charset="0"/>
                        </a:rPr>
                        <a:t>Starting is 0th index and stopping at last index and step is negative count so that it would print in reverse order</a:t>
                      </a:r>
                      <a:endParaRPr lang="en-US" sz="1800" kern="1200" dirty="0">
                        <a:solidFill>
                          <a:srgbClr val="000000"/>
                        </a:solidFill>
                        <a:effectLst/>
                        <a:latin typeface="+mn-lt"/>
                        <a:ea typeface="Calibri" panose="020F0502020204030204" pitchFamily="34" charset="0"/>
                        <a:cs typeface="Calibri" panose="020F0502020204030204" pitchFamily="34" charset="0"/>
                      </a:endParaRPr>
                    </a:p>
                  </a:txBody>
                  <a:tcPr marL="68580" marR="68580" marT="0" marB="0"/>
                </a:tc>
                <a:tc>
                  <a:txBody>
                    <a:bodyPr/>
                    <a:lstStyle/>
                    <a:p>
                      <a:endParaRPr lang="en-US" dirty="0"/>
                    </a:p>
                  </a:txBody>
                  <a:tcPr/>
                </a:tc>
                <a:extLst>
                  <a:ext uri="{0D108BD9-81ED-4DB2-BD59-A6C34878D82A}">
                    <a16:rowId xmlns:a16="http://schemas.microsoft.com/office/drawing/2014/main" xmlns="" val="58576230"/>
                  </a:ext>
                </a:extLst>
              </a:tr>
            </a:tbl>
          </a:graphicData>
        </a:graphic>
      </p:graphicFrame>
      <p:pic>
        <p:nvPicPr>
          <p:cNvPr id="11" name="Picture 10">
            <a:extLst>
              <a:ext uri="{FF2B5EF4-FFF2-40B4-BE49-F238E27FC236}">
                <a16:creationId xmlns:a16="http://schemas.microsoft.com/office/drawing/2014/main" xmlns="" id="{66B05E47-AF6C-4059-B39A-217BA70D0CCB}"/>
              </a:ext>
            </a:extLst>
          </p:cNvPr>
          <p:cNvPicPr/>
          <p:nvPr/>
        </p:nvPicPr>
        <p:blipFill>
          <a:blip r:embed="rId3"/>
          <a:stretch>
            <a:fillRect/>
          </a:stretch>
        </p:blipFill>
        <p:spPr>
          <a:xfrm>
            <a:off x="6737411" y="2120429"/>
            <a:ext cx="4191740" cy="914399"/>
          </a:xfrm>
          <a:prstGeom prst="rect">
            <a:avLst/>
          </a:prstGeom>
        </p:spPr>
      </p:pic>
      <p:pic>
        <p:nvPicPr>
          <p:cNvPr id="13" name="Picture 12">
            <a:extLst>
              <a:ext uri="{FF2B5EF4-FFF2-40B4-BE49-F238E27FC236}">
                <a16:creationId xmlns:a16="http://schemas.microsoft.com/office/drawing/2014/main" xmlns="" id="{6DBA3CE0-844D-4079-9350-A279FDF84A5C}"/>
              </a:ext>
            </a:extLst>
          </p:cNvPr>
          <p:cNvPicPr/>
          <p:nvPr/>
        </p:nvPicPr>
        <p:blipFill>
          <a:blip r:embed="rId4"/>
          <a:stretch>
            <a:fillRect/>
          </a:stretch>
        </p:blipFill>
        <p:spPr>
          <a:xfrm>
            <a:off x="6737411" y="3288165"/>
            <a:ext cx="4191740" cy="799739"/>
          </a:xfrm>
          <a:prstGeom prst="rect">
            <a:avLst/>
          </a:prstGeom>
        </p:spPr>
      </p:pic>
      <p:pic>
        <p:nvPicPr>
          <p:cNvPr id="14" name="Picture 13">
            <a:extLst>
              <a:ext uri="{FF2B5EF4-FFF2-40B4-BE49-F238E27FC236}">
                <a16:creationId xmlns:a16="http://schemas.microsoft.com/office/drawing/2014/main" xmlns="" id="{7CD192F6-D9DD-464E-8162-5BC93074BE1E}"/>
              </a:ext>
            </a:extLst>
          </p:cNvPr>
          <p:cNvPicPr/>
          <p:nvPr/>
        </p:nvPicPr>
        <p:blipFill>
          <a:blip r:embed="rId5"/>
          <a:stretch>
            <a:fillRect/>
          </a:stretch>
        </p:blipFill>
        <p:spPr>
          <a:xfrm>
            <a:off x="6737411" y="4495800"/>
            <a:ext cx="4191739" cy="1066800"/>
          </a:xfrm>
          <a:prstGeom prst="rect">
            <a:avLst/>
          </a:prstGeom>
        </p:spPr>
      </p:pic>
    </p:spTree>
    <p:extLst>
      <p:ext uri="{BB962C8B-B14F-4D97-AF65-F5344CB8AC3E}">
        <p14:creationId xmlns:p14="http://schemas.microsoft.com/office/powerpoint/2010/main" val="1403124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13</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Updation in List:</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685799" y="1295400"/>
            <a:ext cx="11137037" cy="4572000"/>
          </a:xfrm>
        </p:spPr>
        <p:txBody>
          <a:bodyPr/>
          <a:lstStyle/>
          <a:p>
            <a:pPr marL="0" indent="0">
              <a:buNone/>
            </a:pPr>
            <a:endParaRPr lang="en-IN" sz="2000" dirty="0">
              <a:latin typeface="+mj-lt"/>
              <a:ea typeface="Times New Roman" panose="02020603050405020304" pitchFamily="18" charset="0"/>
              <a:cs typeface="Calibri" panose="020F0502020204030204" pitchFamily="34" charset="0"/>
            </a:endParaRPr>
          </a:p>
          <a:p>
            <a:pPr marL="0" indent="0">
              <a:buNone/>
            </a:pPr>
            <a:endParaRPr lang="en-IN" sz="2000" dirty="0">
              <a:effectLst/>
              <a:latin typeface="+mj-lt"/>
              <a:ea typeface="Times New Roman" panose="02020603050405020304" pitchFamily="18" charset="0"/>
              <a:cs typeface="Calibri" panose="020F0502020204030204" pitchFamily="34"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2881" y="2960703"/>
            <a:ext cx="914400" cy="914400"/>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xmlns="" id="{179F1F19-E63F-4F3A-9841-52F2DFD47AB8}"/>
              </a:ext>
            </a:extLst>
          </p:cNvPr>
          <p:cNvSpPr txBox="1"/>
          <p:nvPr/>
        </p:nvSpPr>
        <p:spPr>
          <a:xfrm>
            <a:off x="762000" y="1259150"/>
            <a:ext cx="10477500" cy="982961"/>
          </a:xfrm>
          <a:prstGeom prst="rect">
            <a:avLst/>
          </a:prstGeom>
          <a:noFill/>
        </p:spPr>
        <p:txBody>
          <a:bodyPr wrap="square">
            <a:spAutoFit/>
          </a:bodyPr>
          <a:lstStyle/>
          <a:p>
            <a:pPr marL="285750" marR="0" indent="-285750" algn="just">
              <a:lnSpc>
                <a:spcPct val="150000"/>
              </a:lnSpc>
              <a:spcBef>
                <a:spcPts val="0"/>
              </a:spcBef>
              <a:spcAft>
                <a:spcPts val="800"/>
              </a:spcAft>
              <a:buFont typeface="Wingdings" panose="05000000000000000000" pitchFamily="2" charset="2"/>
              <a:buChar char="q"/>
            </a:pPr>
            <a:r>
              <a:rPr lang="en-IN" dirty="0">
                <a:effectLst/>
                <a:latin typeface="+mj-lt"/>
                <a:ea typeface="Calibri" panose="020F0502020204030204" pitchFamily="34" charset="0"/>
                <a:cs typeface="Calibri" panose="020F0502020204030204" pitchFamily="34" charset="0"/>
              </a:rPr>
              <a:t>List updating involves insertion of new elements, deletion of elements or deletion of complete list.</a:t>
            </a:r>
          </a:p>
          <a:p>
            <a:pPr marL="285750" marR="0" indent="-285750" algn="just">
              <a:lnSpc>
                <a:spcPct val="150000"/>
              </a:lnSpc>
              <a:spcBef>
                <a:spcPts val="0"/>
              </a:spcBef>
              <a:spcAft>
                <a:spcPts val="800"/>
              </a:spcAft>
              <a:buFont typeface="Wingdings" panose="05000000000000000000" pitchFamily="2" charset="2"/>
              <a:buChar char="q"/>
            </a:pPr>
            <a:r>
              <a:rPr lang="en-IN" dirty="0">
                <a:effectLst/>
                <a:latin typeface="+mj-lt"/>
                <a:ea typeface="Calibri" panose="020F0502020204030204" pitchFamily="34" charset="0"/>
              </a:rPr>
              <a:t>List is a mutable sequence it means it allows changes in the elements of list.</a:t>
            </a:r>
            <a:endParaRPr lang="en-US" dirty="0">
              <a:effectLst/>
              <a:latin typeface="+mj-lt"/>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xmlns="" id="{B9DC5E27-67FA-4AE1-85FA-D54A9A9B247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8193" y="2533178"/>
            <a:ext cx="10176146" cy="3581400"/>
          </a:xfrm>
          <a:prstGeom prst="rect">
            <a:avLst/>
          </a:prstGeom>
          <a:noFill/>
          <a:ln>
            <a:noFill/>
          </a:ln>
        </p:spPr>
      </p:pic>
    </p:spTree>
    <p:extLst>
      <p:ext uri="{BB962C8B-B14F-4D97-AF65-F5344CB8AC3E}">
        <p14:creationId xmlns:p14="http://schemas.microsoft.com/office/powerpoint/2010/main" val="383611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14</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Updation in List:</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685799" y="1295400"/>
            <a:ext cx="11137037" cy="4572000"/>
          </a:xfrm>
        </p:spPr>
        <p:txBody>
          <a:bodyPr/>
          <a:lstStyle/>
          <a:p>
            <a:pPr marL="0" indent="0">
              <a:buNone/>
            </a:pPr>
            <a:endParaRPr lang="en-IN" sz="2000" dirty="0">
              <a:latin typeface="+mj-lt"/>
              <a:ea typeface="Times New Roman" panose="02020603050405020304" pitchFamily="18" charset="0"/>
              <a:cs typeface="Calibri" panose="020F0502020204030204" pitchFamily="34" charset="0"/>
            </a:endParaRPr>
          </a:p>
          <a:p>
            <a:pPr marL="0" indent="0">
              <a:buNone/>
            </a:pPr>
            <a:endParaRPr lang="en-IN" sz="2000" dirty="0">
              <a:effectLst/>
              <a:latin typeface="+mj-lt"/>
              <a:ea typeface="Times New Roman" panose="02020603050405020304" pitchFamily="18" charset="0"/>
              <a:cs typeface="Calibri" panose="020F0502020204030204" pitchFamily="34"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2881" y="2960703"/>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xmlns="" id="{B65E8F4D-5370-45C7-96FC-BBA70D842201}"/>
              </a:ext>
            </a:extLst>
          </p:cNvPr>
          <p:cNvSpPr txBox="1"/>
          <p:nvPr/>
        </p:nvSpPr>
        <p:spPr>
          <a:xfrm>
            <a:off x="533400" y="1295400"/>
            <a:ext cx="11289436" cy="2380139"/>
          </a:xfrm>
          <a:prstGeom prst="rect">
            <a:avLst/>
          </a:prstGeom>
          <a:noFill/>
        </p:spPr>
        <p:txBody>
          <a:bodyPr wrap="square" rtlCol="0">
            <a:spAutoFit/>
          </a:bodyPr>
          <a:lstStyle/>
          <a:p>
            <a:pPr marL="342900" indent="-342900">
              <a:buFont typeface="Wingdings" panose="05000000000000000000" pitchFamily="2" charset="2"/>
              <a:buChar char="q"/>
            </a:pPr>
            <a:r>
              <a:rPr lang="en-IN" sz="2000" dirty="0">
                <a:effectLst/>
                <a:latin typeface="+mj-lt"/>
                <a:ea typeface="Calibri" panose="020F0502020204030204" pitchFamily="34" charset="0"/>
                <a:cs typeface="Calibri" panose="020F0502020204030204" pitchFamily="34" charset="0"/>
              </a:rPr>
              <a:t>List updating involves insertion of new elements, deletion of elements or deletion of complete list</a:t>
            </a:r>
            <a:r>
              <a:rPr lang="en-IN" sz="1800" dirty="0">
                <a:effectLst/>
                <a:latin typeface="Calibri" panose="020F0502020204030204" pitchFamily="34" charset="0"/>
                <a:ea typeface="Calibri" panose="020F0502020204030204" pitchFamily="34" charset="0"/>
                <a:cs typeface="Calibri" panose="020F0502020204030204" pitchFamily="34" charset="0"/>
              </a:rPr>
              <a:t>.</a:t>
            </a:r>
          </a:p>
          <a:p>
            <a:pPr marL="342900" indent="-342900">
              <a:buFont typeface="Wingdings" panose="05000000000000000000" pitchFamily="2" charset="2"/>
              <a:buChar char="q"/>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50000"/>
              </a:lnSpc>
              <a:spcBef>
                <a:spcPts val="0"/>
              </a:spcBef>
              <a:spcAft>
                <a:spcPts val="800"/>
              </a:spcAft>
              <a:buFont typeface="Wingdings" panose="05000000000000000000" pitchFamily="2" charset="2"/>
              <a:buChar char="q"/>
            </a:pPr>
            <a:r>
              <a:rPr lang="en-IN" sz="2000" dirty="0">
                <a:effectLst/>
                <a:latin typeface="+mj-lt"/>
                <a:ea typeface="Calibri" panose="020F0502020204030204" pitchFamily="34" charset="0"/>
                <a:cs typeface="Calibri" panose="020F0502020204030204" pitchFamily="34" charset="0"/>
              </a:rPr>
              <a:t>List is a </a:t>
            </a:r>
            <a:r>
              <a:rPr lang="en-IN" sz="2000" dirty="0">
                <a:solidFill>
                  <a:srgbClr val="C00000"/>
                </a:solidFill>
                <a:effectLst/>
                <a:latin typeface="+mj-lt"/>
                <a:ea typeface="Calibri" panose="020F0502020204030204" pitchFamily="34" charset="0"/>
                <a:cs typeface="Calibri" panose="020F0502020204030204" pitchFamily="34" charset="0"/>
              </a:rPr>
              <a:t>mutable</a:t>
            </a:r>
            <a:r>
              <a:rPr lang="en-IN" sz="2000" dirty="0">
                <a:effectLst/>
                <a:latin typeface="+mj-lt"/>
                <a:ea typeface="Calibri" panose="020F0502020204030204" pitchFamily="34" charset="0"/>
                <a:cs typeface="Calibri" panose="020F0502020204030204" pitchFamily="34" charset="0"/>
              </a:rPr>
              <a:t> sequence it means it allows changes in the elements of list.</a:t>
            </a:r>
          </a:p>
          <a:p>
            <a:pPr marL="342900" indent="-342900">
              <a:buFont typeface="Wingdings" panose="05000000000000000000" pitchFamily="2" charset="2"/>
              <a:buChar char="q"/>
            </a:pPr>
            <a:endParaRPr lang="en-IN"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xmlns="" id="{11374FE2-1C49-4074-AE04-ADFB4A5A7A7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9006" y="2747962"/>
            <a:ext cx="8223683" cy="3429000"/>
          </a:xfrm>
          <a:prstGeom prst="rect">
            <a:avLst/>
          </a:prstGeom>
          <a:noFill/>
          <a:ln>
            <a:noFill/>
          </a:ln>
        </p:spPr>
      </p:pic>
    </p:spTree>
    <p:extLst>
      <p:ext uri="{BB962C8B-B14F-4D97-AF65-F5344CB8AC3E}">
        <p14:creationId xmlns:p14="http://schemas.microsoft.com/office/powerpoint/2010/main" val="319257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15</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Can you answer these  Questions</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685799" y="1295400"/>
            <a:ext cx="11137037" cy="4572000"/>
          </a:xfrm>
        </p:spPr>
        <p:txBody>
          <a:bodyPr/>
          <a:lstStyle/>
          <a:p>
            <a:pPr marL="0" indent="0">
              <a:buNone/>
            </a:pPr>
            <a:endParaRPr lang="en-IN" sz="2000" dirty="0">
              <a:latin typeface="+mj-lt"/>
              <a:ea typeface="Times New Roman" panose="02020603050405020304" pitchFamily="18" charset="0"/>
              <a:cs typeface="Calibri" panose="020F0502020204030204" pitchFamily="34" charset="0"/>
            </a:endParaRPr>
          </a:p>
          <a:p>
            <a:pPr marL="0" indent="0">
              <a:buNone/>
            </a:pPr>
            <a:endParaRPr lang="en-IN" sz="2000" dirty="0">
              <a:effectLst/>
              <a:latin typeface="+mj-lt"/>
              <a:ea typeface="Times New Roman" panose="02020603050405020304" pitchFamily="18" charset="0"/>
              <a:cs typeface="Calibri" panose="020F0502020204030204" pitchFamily="34"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2881" y="2960703"/>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xmlns="" id="{B65E8F4D-5370-45C7-96FC-BBA70D842201}"/>
              </a:ext>
            </a:extLst>
          </p:cNvPr>
          <p:cNvSpPr txBox="1"/>
          <p:nvPr/>
        </p:nvSpPr>
        <p:spPr>
          <a:xfrm>
            <a:off x="216765" y="1097637"/>
            <a:ext cx="11289436" cy="1015663"/>
          </a:xfrm>
          <a:prstGeom prst="rect">
            <a:avLst/>
          </a:prstGeom>
          <a:noFill/>
        </p:spPr>
        <p:txBody>
          <a:bodyPr wrap="square" rtlCol="0">
            <a:spAutoFit/>
          </a:bodyPr>
          <a:lstStyle/>
          <a:p>
            <a:endParaRPr lang="en-IN"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mj-lt"/>
              </a:rPr>
              <a:t>1.What is the output of the following code?</a:t>
            </a:r>
            <a:endParaRPr lang="en-US" dirty="0"/>
          </a:p>
        </p:txBody>
      </p:sp>
      <p:pic>
        <p:nvPicPr>
          <p:cNvPr id="9" name="Picture 8">
            <a:extLst>
              <a:ext uri="{FF2B5EF4-FFF2-40B4-BE49-F238E27FC236}">
                <a16:creationId xmlns:a16="http://schemas.microsoft.com/office/drawing/2014/main" xmlns="" id="{085D2359-AF64-4B1F-BB98-E7D9A928DE54}"/>
              </a:ext>
            </a:extLst>
          </p:cNvPr>
          <p:cNvPicPr/>
          <p:nvPr/>
        </p:nvPicPr>
        <p:blipFill>
          <a:blip r:embed="rId3"/>
          <a:stretch>
            <a:fillRect/>
          </a:stretch>
        </p:blipFill>
        <p:spPr>
          <a:xfrm>
            <a:off x="1009648" y="2311063"/>
            <a:ext cx="4152901" cy="1454598"/>
          </a:xfrm>
          <a:prstGeom prst="rect">
            <a:avLst/>
          </a:prstGeom>
        </p:spPr>
      </p:pic>
      <p:sp>
        <p:nvSpPr>
          <p:cNvPr id="25" name="TextBox 24">
            <a:extLst>
              <a:ext uri="{FF2B5EF4-FFF2-40B4-BE49-F238E27FC236}">
                <a16:creationId xmlns:a16="http://schemas.microsoft.com/office/drawing/2014/main" xmlns="" id="{2E62E26E-CF10-4BBD-8A8E-5297C28C4C78}"/>
              </a:ext>
            </a:extLst>
          </p:cNvPr>
          <p:cNvSpPr txBox="1"/>
          <p:nvPr/>
        </p:nvSpPr>
        <p:spPr>
          <a:xfrm>
            <a:off x="1295400" y="4343400"/>
            <a:ext cx="5410200" cy="2031325"/>
          </a:xfrm>
          <a:prstGeom prst="rect">
            <a:avLst/>
          </a:prstGeom>
          <a:noFill/>
        </p:spPr>
        <p:txBody>
          <a:bodyPr wrap="square" rtlCol="0">
            <a:spAutoFit/>
          </a:bodyPr>
          <a:lstStyle/>
          <a:p>
            <a:r>
              <a:rPr lang="en-US" dirty="0">
                <a:latin typeface="+mj-lt"/>
              </a:rPr>
              <a:t>A.[‘XY’,’YZ’]</a:t>
            </a:r>
          </a:p>
          <a:p>
            <a:endParaRPr lang="en-US" dirty="0">
              <a:latin typeface="+mj-lt"/>
            </a:endParaRPr>
          </a:p>
          <a:p>
            <a:r>
              <a:rPr lang="en-US" dirty="0">
                <a:latin typeface="+mj-lt"/>
              </a:rPr>
              <a:t>B.[‘</a:t>
            </a:r>
            <a:r>
              <a:rPr lang="en-US" dirty="0" err="1">
                <a:latin typeface="+mj-lt"/>
              </a:rPr>
              <a:t>xy</a:t>
            </a:r>
            <a:r>
              <a:rPr lang="en-US" dirty="0">
                <a:latin typeface="+mj-lt"/>
              </a:rPr>
              <a:t>’,’</a:t>
            </a:r>
            <a:r>
              <a:rPr lang="en-US" dirty="0" err="1">
                <a:latin typeface="+mj-lt"/>
              </a:rPr>
              <a:t>yz</a:t>
            </a:r>
            <a:r>
              <a:rPr lang="en-US" dirty="0">
                <a:latin typeface="+mj-lt"/>
              </a:rPr>
              <a:t>’]</a:t>
            </a:r>
          </a:p>
          <a:p>
            <a:endParaRPr lang="en-US" dirty="0">
              <a:latin typeface="+mj-lt"/>
            </a:endParaRPr>
          </a:p>
          <a:p>
            <a:r>
              <a:rPr lang="en-US" dirty="0">
                <a:latin typeface="+mj-lt"/>
              </a:rPr>
              <a:t>C. None of the above </a:t>
            </a:r>
          </a:p>
          <a:p>
            <a:endParaRPr lang="en-US" dirty="0">
              <a:latin typeface="+mj-lt"/>
            </a:endParaRPr>
          </a:p>
          <a:p>
            <a:r>
              <a:rPr lang="en-US" dirty="0">
                <a:latin typeface="+mj-lt"/>
              </a:rPr>
              <a:t>D. Both of the above</a:t>
            </a:r>
          </a:p>
        </p:txBody>
      </p:sp>
      <p:sp>
        <p:nvSpPr>
          <p:cNvPr id="10" name="Arrow: Right 9">
            <a:extLst>
              <a:ext uri="{FF2B5EF4-FFF2-40B4-BE49-F238E27FC236}">
                <a16:creationId xmlns:a16="http://schemas.microsoft.com/office/drawing/2014/main" xmlns="" id="{34414607-5EC2-B24B-9A83-3B3CCF40B4F5}"/>
              </a:ext>
            </a:extLst>
          </p:cNvPr>
          <p:cNvSpPr/>
          <p:nvPr/>
        </p:nvSpPr>
        <p:spPr bwMode="auto">
          <a:xfrm rot="10800000">
            <a:off x="2667000" y="4177498"/>
            <a:ext cx="838200" cy="647700"/>
          </a:xfrm>
          <a:prstGeom prst="rightArrow">
            <a:avLst/>
          </a:prstGeom>
          <a:solidFill>
            <a:srgbClr val="3CD87F"/>
          </a:solidFill>
          <a:ln w="9525" cap="flat" cmpd="sng" algn="ctr">
            <a:solidFill>
              <a:schemeClr val="bg1"/>
            </a:solid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Tree>
    <p:extLst>
      <p:ext uri="{BB962C8B-B14F-4D97-AF65-F5344CB8AC3E}">
        <p14:creationId xmlns:p14="http://schemas.microsoft.com/office/powerpoint/2010/main" val="261661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
                                            <p:txEl>
                                              <p:pRg st="0" end="0"/>
                                            </p:txEl>
                                          </p:spTgt>
                                        </p:tgtEl>
                                        <p:attrNameLst>
                                          <p:attrName>style.visibility</p:attrName>
                                        </p:attrNameLst>
                                      </p:cBhvr>
                                      <p:to>
                                        <p:strVal val="visible"/>
                                      </p:to>
                                    </p:set>
                                    <p:animEffect transition="in" filter="fade">
                                      <p:cBhvr>
                                        <p:cTn id="14" dur="1000"/>
                                        <p:tgtEl>
                                          <p:spTgt spid="25">
                                            <p:txEl>
                                              <p:pRg st="0" end="0"/>
                                            </p:txEl>
                                          </p:spTgt>
                                        </p:tgtEl>
                                      </p:cBhvr>
                                    </p:animEffect>
                                    <p:anim calcmode="lin" valueType="num">
                                      <p:cBhvr>
                                        <p:cTn id="15"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animEffect transition="in" filter="fade">
                                      <p:cBhvr>
                                        <p:cTn id="19" dur="1000"/>
                                        <p:tgtEl>
                                          <p:spTgt spid="25">
                                            <p:txEl>
                                              <p:pRg st="2" end="2"/>
                                            </p:txEl>
                                          </p:spTgt>
                                        </p:tgtEl>
                                      </p:cBhvr>
                                    </p:animEffect>
                                    <p:anim calcmode="lin" valueType="num">
                                      <p:cBhvr>
                                        <p:cTn id="20" dur="1000" fill="hold"/>
                                        <p:tgtEl>
                                          <p:spTgt spid="2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5">
                                            <p:txEl>
                                              <p:pRg st="4" end="4"/>
                                            </p:txEl>
                                          </p:spTgt>
                                        </p:tgtEl>
                                        <p:attrNameLst>
                                          <p:attrName>style.visibility</p:attrName>
                                        </p:attrNameLst>
                                      </p:cBhvr>
                                      <p:to>
                                        <p:strVal val="visible"/>
                                      </p:to>
                                    </p:set>
                                    <p:animEffect transition="in" filter="fade">
                                      <p:cBhvr>
                                        <p:cTn id="24" dur="1000"/>
                                        <p:tgtEl>
                                          <p:spTgt spid="25">
                                            <p:txEl>
                                              <p:pRg st="4" end="4"/>
                                            </p:txEl>
                                          </p:spTgt>
                                        </p:tgtEl>
                                      </p:cBhvr>
                                    </p:animEffect>
                                    <p:anim calcmode="lin" valueType="num">
                                      <p:cBhvr>
                                        <p:cTn id="25" dur="1000" fill="hold"/>
                                        <p:tgtEl>
                                          <p:spTgt spid="2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5">
                                            <p:txEl>
                                              <p:pRg st="6" end="6"/>
                                            </p:txEl>
                                          </p:spTgt>
                                        </p:tgtEl>
                                        <p:attrNameLst>
                                          <p:attrName>style.visibility</p:attrName>
                                        </p:attrNameLst>
                                      </p:cBhvr>
                                      <p:to>
                                        <p:strVal val="visible"/>
                                      </p:to>
                                    </p:set>
                                    <p:animEffect transition="in" filter="fade">
                                      <p:cBhvr>
                                        <p:cTn id="29" dur="1000"/>
                                        <p:tgtEl>
                                          <p:spTgt spid="25">
                                            <p:txEl>
                                              <p:pRg st="6" end="6"/>
                                            </p:txEl>
                                          </p:spTgt>
                                        </p:tgtEl>
                                      </p:cBhvr>
                                    </p:animEffect>
                                    <p:anim calcmode="lin" valueType="num">
                                      <p:cBhvr>
                                        <p:cTn id="30" dur="1000" fill="hold"/>
                                        <p:tgtEl>
                                          <p:spTgt spid="25">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2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16</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Can you answer these  Questions</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685799" y="1295400"/>
            <a:ext cx="11137037" cy="4572000"/>
          </a:xfrm>
        </p:spPr>
        <p:txBody>
          <a:bodyPr/>
          <a:lstStyle/>
          <a:p>
            <a:pPr marL="0" indent="0">
              <a:buNone/>
            </a:pPr>
            <a:endParaRPr lang="en-IN" sz="2000" dirty="0">
              <a:latin typeface="+mj-lt"/>
              <a:ea typeface="Times New Roman" panose="02020603050405020304" pitchFamily="18" charset="0"/>
              <a:cs typeface="Calibri" panose="020F0502020204030204" pitchFamily="34" charset="0"/>
            </a:endParaRPr>
          </a:p>
          <a:p>
            <a:pPr marL="0" indent="0">
              <a:buNone/>
            </a:pPr>
            <a:endParaRPr lang="en-IN" sz="2000" dirty="0">
              <a:effectLst/>
              <a:latin typeface="+mj-lt"/>
              <a:ea typeface="Times New Roman" panose="02020603050405020304" pitchFamily="18" charset="0"/>
              <a:cs typeface="Calibri" panose="020F0502020204030204" pitchFamily="34"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2881" y="2960703"/>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xmlns="" id="{B65E8F4D-5370-45C7-96FC-BBA70D842201}"/>
              </a:ext>
            </a:extLst>
          </p:cNvPr>
          <p:cNvSpPr txBox="1"/>
          <p:nvPr/>
        </p:nvSpPr>
        <p:spPr>
          <a:xfrm>
            <a:off x="216765" y="1181893"/>
            <a:ext cx="11289436" cy="1015663"/>
          </a:xfrm>
          <a:prstGeom prst="rect">
            <a:avLst/>
          </a:prstGeom>
          <a:noFill/>
        </p:spPr>
        <p:txBody>
          <a:bodyPr wrap="square" rtlCol="0">
            <a:spAutoFit/>
          </a:bodyPr>
          <a:lstStyle/>
          <a:p>
            <a:endParaRPr lang="en-IN"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mj-lt"/>
              </a:rPr>
              <a:t>2.What is the output of the following code?</a:t>
            </a:r>
            <a:endParaRPr lang="en-US" dirty="0"/>
          </a:p>
        </p:txBody>
      </p:sp>
      <p:pic>
        <p:nvPicPr>
          <p:cNvPr id="10" name="Picture 9">
            <a:extLst>
              <a:ext uri="{FF2B5EF4-FFF2-40B4-BE49-F238E27FC236}">
                <a16:creationId xmlns:a16="http://schemas.microsoft.com/office/drawing/2014/main" xmlns="" id="{7EABBD31-F880-4219-852C-473119F7C233}"/>
              </a:ext>
            </a:extLst>
          </p:cNvPr>
          <p:cNvPicPr/>
          <p:nvPr/>
        </p:nvPicPr>
        <p:blipFill>
          <a:blip r:embed="rId3"/>
          <a:stretch>
            <a:fillRect/>
          </a:stretch>
        </p:blipFill>
        <p:spPr>
          <a:xfrm>
            <a:off x="1046750" y="2503899"/>
            <a:ext cx="4134849" cy="1229901"/>
          </a:xfrm>
          <a:prstGeom prst="rect">
            <a:avLst/>
          </a:prstGeom>
        </p:spPr>
      </p:pic>
      <p:sp>
        <p:nvSpPr>
          <p:cNvPr id="8" name="TextBox 7">
            <a:extLst>
              <a:ext uri="{FF2B5EF4-FFF2-40B4-BE49-F238E27FC236}">
                <a16:creationId xmlns:a16="http://schemas.microsoft.com/office/drawing/2014/main" xmlns="" id="{4D77E137-A8C1-42F9-AB9C-1ECF493E08DF}"/>
              </a:ext>
            </a:extLst>
          </p:cNvPr>
          <p:cNvSpPr txBox="1"/>
          <p:nvPr/>
        </p:nvSpPr>
        <p:spPr>
          <a:xfrm>
            <a:off x="990600" y="4119477"/>
            <a:ext cx="2514600" cy="2862322"/>
          </a:xfrm>
          <a:prstGeom prst="rect">
            <a:avLst/>
          </a:prstGeom>
          <a:noFill/>
        </p:spPr>
        <p:txBody>
          <a:bodyPr wrap="square" rtlCol="0">
            <a:spAutoFit/>
          </a:bodyPr>
          <a:lstStyle/>
          <a:p>
            <a:pPr marL="342900" indent="-342900">
              <a:buAutoNum type="alphaUcPeriod"/>
            </a:pPr>
            <a:r>
              <a:rPr lang="en-US" dirty="0">
                <a:latin typeface="+mj-lt"/>
              </a:rPr>
              <a:t>[‘</a:t>
            </a:r>
            <a:r>
              <a:rPr lang="en-US" dirty="0" err="1">
                <a:latin typeface="+mj-lt"/>
              </a:rPr>
              <a:t>g’,’h’,’k’,’l’,’m</a:t>
            </a:r>
            <a:r>
              <a:rPr lang="en-US" dirty="0">
                <a:latin typeface="+mj-lt"/>
              </a:rPr>
              <a:t>’]</a:t>
            </a:r>
          </a:p>
          <a:p>
            <a:endParaRPr lang="en-US" dirty="0">
              <a:latin typeface="+mj-lt"/>
            </a:endParaRPr>
          </a:p>
          <a:p>
            <a:r>
              <a:rPr lang="en-US" dirty="0">
                <a:latin typeface="+mj-lt"/>
              </a:rPr>
              <a:t>B. [‘g’,’h’,’k’,’l’,’m’,9]</a:t>
            </a:r>
          </a:p>
          <a:p>
            <a:endParaRPr lang="en-US" dirty="0">
              <a:latin typeface="+mj-lt"/>
            </a:endParaRPr>
          </a:p>
          <a:p>
            <a:r>
              <a:rPr lang="en-US" dirty="0">
                <a:latin typeface="+mj-lt"/>
              </a:rPr>
              <a:t>C. [‘g’,’h’,’k’,’l’,’m’,8,9]</a:t>
            </a:r>
          </a:p>
          <a:p>
            <a:endParaRPr lang="en-US" dirty="0">
              <a:latin typeface="+mj-lt"/>
            </a:endParaRPr>
          </a:p>
          <a:p>
            <a:r>
              <a:rPr lang="en-US" dirty="0">
                <a:latin typeface="+mj-lt"/>
              </a:rPr>
              <a:t>D. [‘g’,’h’,’k’,’l’,’m’,9,8]</a:t>
            </a:r>
          </a:p>
          <a:p>
            <a:endParaRPr lang="en-US" dirty="0"/>
          </a:p>
          <a:p>
            <a:endParaRPr lang="en-US" dirty="0"/>
          </a:p>
          <a:p>
            <a:endParaRPr lang="en-US" dirty="0"/>
          </a:p>
        </p:txBody>
      </p:sp>
      <p:sp>
        <p:nvSpPr>
          <p:cNvPr id="11" name="Arrow: Right 9">
            <a:extLst>
              <a:ext uri="{FF2B5EF4-FFF2-40B4-BE49-F238E27FC236}">
                <a16:creationId xmlns:a16="http://schemas.microsoft.com/office/drawing/2014/main" xmlns="" id="{0AAE92A0-BD41-C444-8107-3CC97B7C80A8}"/>
              </a:ext>
            </a:extLst>
          </p:cNvPr>
          <p:cNvSpPr/>
          <p:nvPr/>
        </p:nvSpPr>
        <p:spPr bwMode="auto">
          <a:xfrm rot="10800000">
            <a:off x="3538491" y="5106317"/>
            <a:ext cx="838200" cy="647700"/>
          </a:xfrm>
          <a:prstGeom prst="rightArrow">
            <a:avLst/>
          </a:prstGeom>
          <a:solidFill>
            <a:srgbClr val="3CD87F"/>
          </a:solidFill>
          <a:ln w="9525" cap="flat" cmpd="sng" algn="ctr">
            <a:solidFill>
              <a:schemeClr val="bg1"/>
            </a:solid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dirty="0">
              <a:ln>
                <a:noFill/>
              </a:ln>
              <a:solidFill>
                <a:schemeClr val="tx1"/>
              </a:solidFill>
              <a:effectLst/>
              <a:latin typeface="Courier New" pitchFamily="49" charset="0"/>
            </a:endParaRPr>
          </a:p>
        </p:txBody>
      </p:sp>
    </p:spTree>
    <p:extLst>
      <p:ext uri="{BB962C8B-B14F-4D97-AF65-F5344CB8AC3E}">
        <p14:creationId xmlns:p14="http://schemas.microsoft.com/office/powerpoint/2010/main" val="216474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fade">
                                      <p:cBhvr>
                                        <p:cTn id="24" dur="1000"/>
                                        <p:tgtEl>
                                          <p:spTgt spid="8">
                                            <p:txEl>
                                              <p:pRg st="4" end="4"/>
                                            </p:txEl>
                                          </p:spTgt>
                                        </p:tgtEl>
                                      </p:cBhvr>
                                    </p:animEffect>
                                    <p:anim calcmode="lin" valueType="num">
                                      <p:cBhvr>
                                        <p:cTn id="2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fade">
                                      <p:cBhvr>
                                        <p:cTn id="29" dur="1000"/>
                                        <p:tgtEl>
                                          <p:spTgt spid="8">
                                            <p:txEl>
                                              <p:pRg st="6" end="6"/>
                                            </p:txEl>
                                          </p:spTgt>
                                        </p:tgtEl>
                                      </p:cBhvr>
                                    </p:animEffect>
                                    <p:anim calcmode="lin" valueType="num">
                                      <p:cBhvr>
                                        <p:cTn id="30"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57418F4-AF19-4567-AAA9-D6BF0605072C}" type="slidenum">
              <a:rPr kumimoji="0" lang="en-US" altLang="en-US" sz="12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17</a:t>
            </a:fld>
            <a:endParaRPr kumimoji="0" lang="en-US" altLang="en-US" sz="1200" b="1"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6388" name="Content Placeholder 2"/>
          <p:cNvSpPr>
            <a:spLocks noGrp="1"/>
          </p:cNvSpPr>
          <p:nvPr>
            <p:ph idx="1"/>
          </p:nvPr>
        </p:nvSpPr>
        <p:spPr>
          <a:xfrm>
            <a:off x="304800" y="985838"/>
            <a:ext cx="11125200" cy="5178425"/>
          </a:xfrm>
        </p:spPr>
        <p:txBody>
          <a:bodyPr/>
          <a:lstStyle/>
          <a:p>
            <a:pPr marL="0" indent="0" eaLnBrk="1" hangingPunct="1">
              <a:spcBef>
                <a:spcPts val="100"/>
              </a:spcBef>
              <a:buNone/>
            </a:pPr>
            <a:endParaRPr lang="en-US" altLang="en-US" sz="2000" b="1" dirty="0"/>
          </a:p>
          <a:p>
            <a:pPr marL="0" indent="0" eaLnBrk="1" hangingPunct="1">
              <a:lnSpc>
                <a:spcPct val="150000"/>
              </a:lnSpc>
              <a:spcBef>
                <a:spcPts val="100"/>
              </a:spcBef>
              <a:buNone/>
            </a:pPr>
            <a:r>
              <a:rPr lang="en-US" altLang="en-US" b="1" dirty="0"/>
              <a:t>3.2 List</a:t>
            </a:r>
          </a:p>
          <a:p>
            <a:pPr lvl="1" eaLnBrk="1" hangingPunct="1">
              <a:lnSpc>
                <a:spcPct val="150000"/>
              </a:lnSpc>
              <a:spcBef>
                <a:spcPts val="100"/>
              </a:spcBef>
            </a:pPr>
            <a:r>
              <a:rPr lang="en-US" altLang="en-US" sz="2000" b="1" dirty="0"/>
              <a:t>Updation in List</a:t>
            </a:r>
          </a:p>
          <a:p>
            <a:pPr lvl="1" eaLnBrk="1" hangingPunct="1">
              <a:lnSpc>
                <a:spcPct val="150000"/>
              </a:lnSpc>
              <a:spcBef>
                <a:spcPts val="100"/>
              </a:spcBef>
            </a:pPr>
            <a:r>
              <a:rPr lang="en-US" altLang="en-US" sz="2000" b="1" dirty="0"/>
              <a:t>Operations in List</a:t>
            </a:r>
          </a:p>
          <a:p>
            <a:pPr lvl="1" eaLnBrk="1" hangingPunct="1">
              <a:lnSpc>
                <a:spcPct val="150000"/>
              </a:lnSpc>
              <a:spcBef>
                <a:spcPts val="100"/>
              </a:spcBef>
            </a:pPr>
            <a:r>
              <a:rPr lang="en-US" altLang="en-US" sz="2000" b="1" dirty="0"/>
              <a:t>Built in Methods</a:t>
            </a:r>
          </a:p>
          <a:p>
            <a:pPr lvl="1" eaLnBrk="1" hangingPunct="1">
              <a:lnSpc>
                <a:spcPct val="150000"/>
              </a:lnSpc>
              <a:spcBef>
                <a:spcPts val="100"/>
              </a:spcBef>
            </a:pPr>
            <a:r>
              <a:rPr lang="en-US" altLang="en-US" sz="2000" b="1" dirty="0"/>
              <a:t>Operations</a:t>
            </a:r>
          </a:p>
          <a:p>
            <a:pPr lvl="1" eaLnBrk="1" hangingPunct="1">
              <a:lnSpc>
                <a:spcPct val="150000"/>
              </a:lnSpc>
              <a:spcBef>
                <a:spcPts val="100"/>
              </a:spcBef>
            </a:pPr>
            <a:r>
              <a:rPr lang="en-US" altLang="en-US" sz="2000" b="1" dirty="0"/>
              <a:t>Loops</a:t>
            </a:r>
          </a:p>
          <a:p>
            <a:pPr lvl="1" eaLnBrk="1" hangingPunct="1">
              <a:lnSpc>
                <a:spcPct val="150000"/>
              </a:lnSpc>
              <a:spcBef>
                <a:spcPts val="100"/>
              </a:spcBef>
            </a:pPr>
            <a:r>
              <a:rPr lang="en-US" altLang="en-US" sz="2000" b="1" dirty="0"/>
              <a:t>Nested list</a:t>
            </a:r>
          </a:p>
          <a:p>
            <a:pPr lvl="1" eaLnBrk="1" hangingPunct="1">
              <a:lnSpc>
                <a:spcPct val="150000"/>
              </a:lnSpc>
              <a:spcBef>
                <a:spcPts val="100"/>
              </a:spcBef>
            </a:pPr>
            <a:r>
              <a:rPr lang="en-US" altLang="en-US" sz="2000" b="1" dirty="0"/>
              <a:t>List Comprehension</a:t>
            </a:r>
          </a:p>
          <a:p>
            <a:pPr lvl="1" eaLnBrk="1" hangingPunct="1">
              <a:lnSpc>
                <a:spcPct val="150000"/>
              </a:lnSpc>
              <a:spcBef>
                <a:spcPts val="100"/>
              </a:spcBef>
            </a:pPr>
            <a:r>
              <a:rPr lang="en-US" altLang="en-US" sz="2000" b="1" dirty="0"/>
              <a:t>Review Questions</a:t>
            </a:r>
          </a:p>
          <a:p>
            <a:pPr lvl="1" eaLnBrk="1" hangingPunct="1">
              <a:lnSpc>
                <a:spcPct val="150000"/>
              </a:lnSpc>
              <a:spcBef>
                <a:spcPts val="100"/>
              </a:spcBef>
            </a:pPr>
            <a:r>
              <a:rPr lang="en-US" altLang="en-US" sz="2000" b="1" dirty="0"/>
              <a:t>Practice Exercises</a:t>
            </a:r>
          </a:p>
          <a:p>
            <a:pPr marL="0" indent="0" eaLnBrk="1" hangingPunct="1">
              <a:lnSpc>
                <a:spcPct val="150000"/>
              </a:lnSpc>
              <a:spcBef>
                <a:spcPts val="100"/>
              </a:spcBef>
              <a:buNone/>
            </a:pPr>
            <a:r>
              <a:rPr lang="en-US" altLang="en-US" sz="2000" b="1" dirty="0"/>
              <a:t>	</a:t>
            </a:r>
          </a:p>
          <a:p>
            <a:pPr marL="0" indent="0" eaLnBrk="1" hangingPunct="1">
              <a:lnSpc>
                <a:spcPct val="150000"/>
              </a:lnSpc>
              <a:spcBef>
                <a:spcPts val="100"/>
              </a:spcBef>
              <a:buNone/>
            </a:pPr>
            <a:r>
              <a:rPr lang="en-US" altLang="en-US" sz="2000" b="1" dirty="0"/>
              <a:t> </a:t>
            </a:r>
            <a:endParaRPr lang="en-US" altLang="en-US" sz="2800" b="1" dirty="0"/>
          </a:p>
          <a:p>
            <a:pPr eaLnBrk="1" hangingPunct="1">
              <a:spcBef>
                <a:spcPts val="100"/>
              </a:spcBef>
              <a:buFont typeface="Wingdings" panose="05000000000000000000" pitchFamily="2" charset="2"/>
              <a:buChar char="§"/>
            </a:pPr>
            <a:endParaRPr lang="en-US" altLang="en-US" sz="2800" b="1" dirty="0"/>
          </a:p>
          <a:p>
            <a:pPr marL="0" indent="0" eaLnBrk="1" hangingPunct="1">
              <a:spcBef>
                <a:spcPts val="100"/>
              </a:spcBef>
              <a:buNone/>
            </a:pPr>
            <a:endParaRPr lang="en-US" altLang="en-US" sz="2800" b="1" dirty="0"/>
          </a:p>
          <a:p>
            <a:pPr marL="0" indent="0" eaLnBrk="1" hangingPunct="1">
              <a:spcBef>
                <a:spcPts val="100"/>
              </a:spcBef>
              <a:buNone/>
            </a:pPr>
            <a:endParaRPr lang="en-US" altLang="en-US" sz="2800" b="1" dirty="0"/>
          </a:p>
          <a:p>
            <a:pPr eaLnBrk="1" hangingPunct="1">
              <a:spcBef>
                <a:spcPts val="100"/>
              </a:spcBef>
              <a:buFont typeface="Wingdings" panose="05000000000000000000" pitchFamily="2" charset="2"/>
              <a:buChar char="§"/>
            </a:pPr>
            <a:endParaRPr lang="en-US" altLang="en-US" sz="2800" b="1" dirty="0"/>
          </a:p>
          <a:p>
            <a:pPr marL="0" indent="0" eaLnBrk="1" hangingPunct="1">
              <a:spcBef>
                <a:spcPts val="100"/>
              </a:spcBef>
              <a:buNone/>
            </a:pPr>
            <a:endParaRPr lang="en-US" altLang="en-US" sz="2800" b="1" dirty="0"/>
          </a:p>
          <a:p>
            <a:pPr marL="514350" indent="-514350" eaLnBrk="1" hangingPunct="1">
              <a:spcBef>
                <a:spcPts val="100"/>
              </a:spcBef>
              <a:buFont typeface="+mj-lt"/>
              <a:buAutoNum type="arabicPeriod"/>
            </a:pPr>
            <a:endParaRPr lang="en-US" altLang="en-US" sz="2800" b="1" dirty="0"/>
          </a:p>
          <a:p>
            <a:pPr marL="0" indent="0" eaLnBrk="1" hangingPunct="1">
              <a:spcBef>
                <a:spcPts val="100"/>
              </a:spcBef>
              <a:buNone/>
            </a:pPr>
            <a:r>
              <a:rPr lang="en-US" altLang="en-US" sz="1600" b="1" dirty="0"/>
              <a:t> </a:t>
            </a:r>
          </a:p>
        </p:txBody>
      </p:sp>
      <p:sp>
        <p:nvSpPr>
          <p:cNvPr id="2" name="Title 1"/>
          <p:cNvSpPr>
            <a:spLocks noGrp="1"/>
          </p:cNvSpPr>
          <p:nvPr>
            <p:ph type="title"/>
          </p:nvPr>
        </p:nvSpPr>
        <p:spPr>
          <a:effectLst/>
        </p:spPr>
        <p:txBody>
          <a:bodyPr/>
          <a:lstStyle/>
          <a:p>
            <a:r>
              <a:rPr lang="en-US" altLang="en-US" sz="3600" dirty="0">
                <a:solidFill>
                  <a:schemeClr val="accent6">
                    <a:lumMod val="75000"/>
                  </a:schemeClr>
                </a:solidFill>
              </a:rPr>
              <a:t>Session Plan - Day 4</a:t>
            </a:r>
            <a:endParaRPr lang="en-US" sz="3600" dirty="0">
              <a:solidFill>
                <a:schemeClr val="accent6">
                  <a:lumMod val="75000"/>
                </a:schemeClr>
              </a:solidFill>
            </a:endParaRPr>
          </a:p>
        </p:txBody>
      </p:sp>
    </p:spTree>
    <p:extLst>
      <p:ext uri="{BB962C8B-B14F-4D97-AF65-F5344CB8AC3E}">
        <p14:creationId xmlns:p14="http://schemas.microsoft.com/office/powerpoint/2010/main" val="271648062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18</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Add new element in List:</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685799" y="1295400"/>
            <a:ext cx="11137037" cy="4572000"/>
          </a:xfrm>
        </p:spPr>
        <p:txBody>
          <a:bodyPr/>
          <a:lstStyle/>
          <a:p>
            <a:pPr marL="0" indent="0">
              <a:buNone/>
            </a:pPr>
            <a:endParaRPr lang="en-IN" sz="2000" dirty="0">
              <a:latin typeface="+mj-lt"/>
              <a:ea typeface="Times New Roman" panose="02020603050405020304" pitchFamily="18" charset="0"/>
              <a:cs typeface="Calibri" panose="020F0502020204030204" pitchFamily="34" charset="0"/>
            </a:endParaRPr>
          </a:p>
          <a:p>
            <a:pPr marL="0" indent="0">
              <a:buNone/>
            </a:pPr>
            <a:endParaRPr lang="en-IN" sz="2000" dirty="0">
              <a:effectLst/>
              <a:latin typeface="+mj-lt"/>
              <a:ea typeface="Times New Roman" panose="02020603050405020304" pitchFamily="18" charset="0"/>
              <a:cs typeface="Calibri" panose="020F0502020204030204" pitchFamily="34"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2881" y="2960703"/>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xmlns="" id="{B65E8F4D-5370-45C7-96FC-BBA70D842201}"/>
              </a:ext>
            </a:extLst>
          </p:cNvPr>
          <p:cNvSpPr txBox="1"/>
          <p:nvPr/>
        </p:nvSpPr>
        <p:spPr>
          <a:xfrm>
            <a:off x="534880" y="1267287"/>
            <a:ext cx="11289436" cy="2913618"/>
          </a:xfrm>
          <a:prstGeom prst="rect">
            <a:avLst/>
          </a:prstGeom>
          <a:noFill/>
        </p:spPr>
        <p:txBody>
          <a:bodyPr wrap="square" rtlCol="0">
            <a:spAutoFit/>
          </a:bodyPr>
          <a:lstStyle/>
          <a:p>
            <a:pPr marL="342900" indent="-342900">
              <a:buFont typeface="Wingdings" panose="05000000000000000000" pitchFamily="2" charset="2"/>
              <a:buChar char="q"/>
            </a:pPr>
            <a:r>
              <a:rPr lang="en-IN" sz="2000" dirty="0">
                <a:solidFill>
                  <a:srgbClr val="000000"/>
                </a:solidFill>
                <a:effectLst/>
                <a:latin typeface="+mj-lt"/>
                <a:ea typeface="Calibri" panose="020F0502020204030204" pitchFamily="34" charset="0"/>
                <a:cs typeface="Calibri" panose="020F0502020204030204" pitchFamily="34" charset="0"/>
              </a:rPr>
              <a:t>We can add elements to the existing list using append function. </a:t>
            </a:r>
          </a:p>
          <a:p>
            <a:endParaRPr lang="en-IN" sz="2000" dirty="0">
              <a:solidFill>
                <a:srgbClr val="000000"/>
              </a:solidFill>
              <a:effectLst/>
              <a:latin typeface="+mj-lt"/>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IN" sz="2000" dirty="0">
                <a:solidFill>
                  <a:srgbClr val="000000"/>
                </a:solidFill>
                <a:effectLst/>
                <a:latin typeface="+mj-lt"/>
                <a:ea typeface="Calibri" panose="020F0502020204030204" pitchFamily="34" charset="0"/>
                <a:cs typeface="Calibri" panose="020F0502020204030204" pitchFamily="34" charset="0"/>
              </a:rPr>
              <a:t>Append function always add the element at the end of the list.</a:t>
            </a:r>
          </a:p>
          <a:p>
            <a:pPr marL="342900" indent="-342900">
              <a:buFont typeface="Wingdings" panose="05000000000000000000" pitchFamily="2" charset="2"/>
              <a:buChar char="q"/>
            </a:pPr>
            <a:endParaRPr lang="en-IN" sz="2000" dirty="0">
              <a:solidFill>
                <a:srgbClr val="000000"/>
              </a:solidFill>
              <a:latin typeface="+mj-lt"/>
              <a:ea typeface="Calibri" panose="020F0502020204030204" pitchFamily="34" charset="0"/>
              <a:cs typeface="Calibri" panose="020F0502020204030204" pitchFamily="34" charset="0"/>
            </a:endParaRPr>
          </a:p>
          <a:p>
            <a:pPr marL="0" marR="0">
              <a:lnSpc>
                <a:spcPct val="150000"/>
              </a:lnSpc>
              <a:spcBef>
                <a:spcPts val="0"/>
              </a:spcBef>
              <a:spcAft>
                <a:spcPts val="8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Syntax:</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914400" marR="0" indent="457200">
              <a:lnSpc>
                <a:spcPct val="150000"/>
              </a:lnSpc>
              <a:spcBef>
                <a:spcPts val="0"/>
              </a:spcBef>
              <a:spcAft>
                <a:spcPts val="8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Listname.append (element to be added)</a:t>
            </a:r>
            <a:endParaRPr lang="en-IN"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xmlns="" id="{F84F6716-3639-4DA1-AB08-5551C6587DC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8200" y="2311343"/>
            <a:ext cx="4114800" cy="3373740"/>
          </a:xfrm>
          <a:prstGeom prst="rect">
            <a:avLst/>
          </a:prstGeom>
          <a:noFill/>
          <a:ln>
            <a:noFill/>
          </a:ln>
        </p:spPr>
      </p:pic>
      <p:sp>
        <p:nvSpPr>
          <p:cNvPr id="8" name="TextBox 7">
            <a:extLst>
              <a:ext uri="{FF2B5EF4-FFF2-40B4-BE49-F238E27FC236}">
                <a16:creationId xmlns:a16="http://schemas.microsoft.com/office/drawing/2014/main" xmlns="" id="{837D9232-58BD-42E7-9976-9A851A8A21E7}"/>
              </a:ext>
            </a:extLst>
          </p:cNvPr>
          <p:cNvSpPr txBox="1"/>
          <p:nvPr/>
        </p:nvSpPr>
        <p:spPr>
          <a:xfrm>
            <a:off x="836349" y="3998213"/>
            <a:ext cx="4796532" cy="1015663"/>
          </a:xfrm>
          <a:prstGeom prst="rect">
            <a:avLst/>
          </a:prstGeom>
          <a:noFill/>
        </p:spPr>
        <p:txBody>
          <a:bodyPr wrap="square" rtlCol="0">
            <a:spAutoFit/>
          </a:bodyPr>
          <a:lstStyle/>
          <a:p>
            <a:pPr algn="just"/>
            <a:r>
              <a:rPr lang="en-US" sz="2000" dirty="0">
                <a:latin typeface="+mj-lt"/>
              </a:rPr>
              <a:t>In this example element 5 has been appended in the originally existed list. It’s being added in the last</a:t>
            </a:r>
          </a:p>
        </p:txBody>
      </p:sp>
    </p:spTree>
    <p:extLst>
      <p:ext uri="{BB962C8B-B14F-4D97-AF65-F5344CB8AC3E}">
        <p14:creationId xmlns:p14="http://schemas.microsoft.com/office/powerpoint/2010/main" val="232021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19</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Changing new element in List:</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533401" y="1295400"/>
            <a:ext cx="11289435" cy="4572000"/>
          </a:xfrm>
        </p:spPr>
        <p:txBody>
          <a:bodyPr/>
          <a:lstStyle/>
          <a:p>
            <a:pPr>
              <a:buFont typeface="Wingdings" panose="05000000000000000000" pitchFamily="2" charset="2"/>
              <a:buChar char="q"/>
            </a:pPr>
            <a:r>
              <a:rPr lang="en-IN" sz="2000" dirty="0">
                <a:latin typeface="+mj-lt"/>
                <a:ea typeface="Calibri" panose="020F0502020204030204" pitchFamily="34" charset="0"/>
                <a:cs typeface="Calibri" panose="020F0502020204030204" pitchFamily="34" charset="0"/>
              </a:rPr>
              <a:t>   </a:t>
            </a:r>
            <a:r>
              <a:rPr lang="en-IN" sz="2000" dirty="0">
                <a:effectLst/>
                <a:latin typeface="+mj-lt"/>
                <a:ea typeface="Calibri" panose="020F0502020204030204" pitchFamily="34" charset="0"/>
                <a:cs typeface="Calibri" panose="020F0502020204030204" pitchFamily="34" charset="0"/>
              </a:rPr>
              <a:t>Value of the element at index 3 has been assigned new value as 5, so element in the output        list is changed from 4 to 5.</a:t>
            </a:r>
          </a:p>
          <a:p>
            <a:pPr>
              <a:buFont typeface="Wingdings" panose="05000000000000000000" pitchFamily="2" charset="2"/>
              <a:buChar char="q"/>
            </a:pPr>
            <a:endParaRPr lang="en-US" sz="2000" dirty="0">
              <a:effectLst/>
              <a:latin typeface="+mj-lt"/>
              <a:ea typeface="Calibri" panose="020F0502020204030204" pitchFamily="34" charset="0"/>
              <a:cs typeface="Times New Roman" panose="02020603050405020304" pitchFamily="18"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2881" y="2960703"/>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xmlns="" id="{B65E8F4D-5370-45C7-96FC-BBA70D842201}"/>
              </a:ext>
            </a:extLst>
          </p:cNvPr>
          <p:cNvSpPr txBox="1"/>
          <p:nvPr/>
        </p:nvSpPr>
        <p:spPr>
          <a:xfrm>
            <a:off x="534880" y="1267287"/>
            <a:ext cx="11289436" cy="473206"/>
          </a:xfrm>
          <a:prstGeom prst="rect">
            <a:avLst/>
          </a:prstGeom>
          <a:noFill/>
        </p:spPr>
        <p:txBody>
          <a:bodyPr wrap="square" rtlCol="0">
            <a:spAutoFit/>
          </a:bodyPr>
          <a:lstStyle/>
          <a:p>
            <a:pPr marL="0" marR="0">
              <a:lnSpc>
                <a:spcPct val="150000"/>
              </a:lnSpc>
              <a:spcBef>
                <a:spcPts val="0"/>
              </a:spcBef>
              <a:spcAft>
                <a:spcPts val="8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dirty="0"/>
          </a:p>
        </p:txBody>
      </p:sp>
      <p:pic>
        <p:nvPicPr>
          <p:cNvPr id="10" name="Picture 9">
            <a:extLst>
              <a:ext uri="{FF2B5EF4-FFF2-40B4-BE49-F238E27FC236}">
                <a16:creationId xmlns:a16="http://schemas.microsoft.com/office/drawing/2014/main" xmlns="" id="{52986B9E-BFDF-4732-B3B3-5311AFDC488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2286000"/>
            <a:ext cx="6477000" cy="3740324"/>
          </a:xfrm>
          <a:prstGeom prst="rect">
            <a:avLst/>
          </a:prstGeom>
          <a:noFill/>
          <a:ln>
            <a:noFill/>
          </a:ln>
        </p:spPr>
      </p:pic>
    </p:spTree>
    <p:extLst>
      <p:ext uri="{BB962C8B-B14F-4D97-AF65-F5344CB8AC3E}">
        <p14:creationId xmlns:p14="http://schemas.microsoft.com/office/powerpoint/2010/main" val="240792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57418F4-AF19-4567-AAA9-D6BF0605072C}" type="slidenum">
              <a:rPr kumimoji="0" lang="en-US" altLang="en-US" sz="12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a:t>
            </a:fld>
            <a:endParaRPr kumimoji="0" lang="en-US" altLang="en-US" sz="1200" b="1"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6388" name="Content Placeholder 2"/>
          <p:cNvSpPr>
            <a:spLocks noGrp="1"/>
          </p:cNvSpPr>
          <p:nvPr>
            <p:ph idx="1"/>
          </p:nvPr>
        </p:nvSpPr>
        <p:spPr>
          <a:xfrm>
            <a:off x="304800" y="985838"/>
            <a:ext cx="11125200" cy="5178425"/>
          </a:xfrm>
        </p:spPr>
        <p:txBody>
          <a:bodyPr/>
          <a:lstStyle/>
          <a:p>
            <a:pPr marL="0" indent="0" eaLnBrk="1" hangingPunct="1">
              <a:spcBef>
                <a:spcPts val="100"/>
              </a:spcBef>
              <a:buNone/>
            </a:pPr>
            <a:endParaRPr lang="en-US" altLang="en-US" sz="2000" b="1" dirty="0"/>
          </a:p>
          <a:p>
            <a:pPr marL="0" indent="0" eaLnBrk="1" hangingPunct="1">
              <a:lnSpc>
                <a:spcPct val="150000"/>
              </a:lnSpc>
              <a:spcBef>
                <a:spcPts val="100"/>
              </a:spcBef>
              <a:buNone/>
            </a:pPr>
            <a:r>
              <a:rPr lang="en-US" altLang="en-US" b="1" dirty="0"/>
              <a:t>3.2 List</a:t>
            </a:r>
          </a:p>
          <a:p>
            <a:pPr lvl="2" eaLnBrk="1" hangingPunct="1">
              <a:lnSpc>
                <a:spcPct val="150000"/>
              </a:lnSpc>
              <a:spcBef>
                <a:spcPts val="100"/>
              </a:spcBef>
              <a:buFont typeface="Wingdings" pitchFamily="2" charset="2"/>
              <a:buChar char="§"/>
            </a:pPr>
            <a:r>
              <a:rPr lang="en-US" altLang="en-US" sz="2000" b="1" dirty="0"/>
              <a:t>Creation</a:t>
            </a:r>
          </a:p>
          <a:p>
            <a:pPr lvl="2" eaLnBrk="1" hangingPunct="1">
              <a:lnSpc>
                <a:spcPct val="150000"/>
              </a:lnSpc>
              <a:spcBef>
                <a:spcPts val="100"/>
              </a:spcBef>
              <a:buFont typeface="Wingdings" pitchFamily="2" charset="2"/>
              <a:buChar char="§"/>
            </a:pPr>
            <a:r>
              <a:rPr lang="en-US" altLang="en-US" sz="2000" b="1" dirty="0"/>
              <a:t>Accessing</a:t>
            </a:r>
          </a:p>
          <a:p>
            <a:pPr lvl="2" eaLnBrk="1" hangingPunct="1">
              <a:lnSpc>
                <a:spcPct val="150000"/>
              </a:lnSpc>
              <a:spcBef>
                <a:spcPts val="100"/>
              </a:spcBef>
              <a:buFont typeface="Wingdings" pitchFamily="2" charset="2"/>
              <a:buChar char="§"/>
            </a:pPr>
            <a:r>
              <a:rPr lang="en-US" altLang="en-US" sz="2000" b="1" dirty="0"/>
              <a:t>Updation</a:t>
            </a:r>
          </a:p>
          <a:p>
            <a:pPr lvl="2" eaLnBrk="1" hangingPunct="1">
              <a:lnSpc>
                <a:spcPct val="150000"/>
              </a:lnSpc>
              <a:spcBef>
                <a:spcPts val="100"/>
              </a:spcBef>
              <a:buFont typeface="Wingdings" pitchFamily="2" charset="2"/>
              <a:buChar char="§"/>
            </a:pPr>
            <a:r>
              <a:rPr lang="en-US" altLang="en-US" sz="2000" b="1" dirty="0"/>
              <a:t>Review Questions</a:t>
            </a:r>
          </a:p>
          <a:p>
            <a:pPr lvl="2" eaLnBrk="1" hangingPunct="1">
              <a:lnSpc>
                <a:spcPct val="150000"/>
              </a:lnSpc>
              <a:spcBef>
                <a:spcPts val="100"/>
              </a:spcBef>
              <a:buFont typeface="Wingdings" pitchFamily="2" charset="2"/>
              <a:buChar char="§"/>
            </a:pPr>
            <a:r>
              <a:rPr lang="en-US" altLang="en-US" sz="2000" b="1" dirty="0"/>
              <a:t>Practice Exercises</a:t>
            </a:r>
          </a:p>
          <a:p>
            <a:pPr marL="0" indent="0" eaLnBrk="1" hangingPunct="1">
              <a:lnSpc>
                <a:spcPct val="150000"/>
              </a:lnSpc>
              <a:spcBef>
                <a:spcPts val="100"/>
              </a:spcBef>
              <a:buNone/>
            </a:pPr>
            <a:r>
              <a:rPr lang="en-US" altLang="en-US" sz="2000" b="1" dirty="0"/>
              <a:t>	</a:t>
            </a:r>
          </a:p>
          <a:p>
            <a:pPr marL="0" indent="0" eaLnBrk="1" hangingPunct="1">
              <a:lnSpc>
                <a:spcPct val="150000"/>
              </a:lnSpc>
              <a:spcBef>
                <a:spcPts val="100"/>
              </a:spcBef>
              <a:buNone/>
            </a:pPr>
            <a:r>
              <a:rPr lang="en-US" altLang="en-US" sz="2000" b="1" dirty="0"/>
              <a:t> </a:t>
            </a:r>
            <a:endParaRPr lang="en-US" altLang="en-US" sz="2800" b="1" dirty="0"/>
          </a:p>
          <a:p>
            <a:pPr eaLnBrk="1" hangingPunct="1">
              <a:spcBef>
                <a:spcPts val="100"/>
              </a:spcBef>
              <a:buFont typeface="Wingdings" panose="05000000000000000000" pitchFamily="2" charset="2"/>
              <a:buChar char="§"/>
            </a:pPr>
            <a:endParaRPr lang="en-US" altLang="en-US" sz="2800" b="1" dirty="0"/>
          </a:p>
          <a:p>
            <a:pPr marL="0" indent="0" eaLnBrk="1" hangingPunct="1">
              <a:spcBef>
                <a:spcPts val="100"/>
              </a:spcBef>
              <a:buNone/>
            </a:pPr>
            <a:endParaRPr lang="en-US" altLang="en-US" sz="2800" b="1" dirty="0"/>
          </a:p>
          <a:p>
            <a:pPr marL="0" indent="0" eaLnBrk="1" hangingPunct="1">
              <a:spcBef>
                <a:spcPts val="100"/>
              </a:spcBef>
              <a:buNone/>
            </a:pPr>
            <a:endParaRPr lang="en-US" altLang="en-US" sz="2800" b="1" dirty="0"/>
          </a:p>
          <a:p>
            <a:pPr eaLnBrk="1" hangingPunct="1">
              <a:spcBef>
                <a:spcPts val="100"/>
              </a:spcBef>
              <a:buFont typeface="Wingdings" panose="05000000000000000000" pitchFamily="2" charset="2"/>
              <a:buChar char="§"/>
            </a:pPr>
            <a:endParaRPr lang="en-US" altLang="en-US" sz="2800" b="1" dirty="0"/>
          </a:p>
          <a:p>
            <a:pPr marL="0" indent="0" eaLnBrk="1" hangingPunct="1">
              <a:spcBef>
                <a:spcPts val="100"/>
              </a:spcBef>
              <a:buNone/>
            </a:pPr>
            <a:endParaRPr lang="en-US" altLang="en-US" sz="2800" b="1" dirty="0"/>
          </a:p>
          <a:p>
            <a:pPr marL="514350" indent="-514350" eaLnBrk="1" hangingPunct="1">
              <a:spcBef>
                <a:spcPts val="100"/>
              </a:spcBef>
              <a:buFont typeface="+mj-lt"/>
              <a:buAutoNum type="arabicPeriod"/>
            </a:pPr>
            <a:endParaRPr lang="en-US" altLang="en-US" sz="2800" b="1" dirty="0"/>
          </a:p>
          <a:p>
            <a:pPr marL="0" indent="0" eaLnBrk="1" hangingPunct="1">
              <a:spcBef>
                <a:spcPts val="100"/>
              </a:spcBef>
              <a:buNone/>
            </a:pPr>
            <a:r>
              <a:rPr lang="en-US" altLang="en-US" sz="1600" b="1" dirty="0"/>
              <a:t> </a:t>
            </a:r>
          </a:p>
        </p:txBody>
      </p:sp>
      <p:sp>
        <p:nvSpPr>
          <p:cNvPr id="2" name="Title 1"/>
          <p:cNvSpPr>
            <a:spLocks noGrp="1"/>
          </p:cNvSpPr>
          <p:nvPr>
            <p:ph type="title"/>
          </p:nvPr>
        </p:nvSpPr>
        <p:spPr>
          <a:effectLst/>
        </p:spPr>
        <p:txBody>
          <a:bodyPr/>
          <a:lstStyle/>
          <a:p>
            <a:r>
              <a:rPr lang="en-US" altLang="en-US" sz="3600" dirty="0">
                <a:solidFill>
                  <a:schemeClr val="accent6">
                    <a:lumMod val="75000"/>
                  </a:schemeClr>
                </a:solidFill>
              </a:rPr>
              <a:t>Session Plan - Day 3</a:t>
            </a:r>
            <a:endParaRPr lang="en-US" sz="3600" dirty="0">
              <a:solidFill>
                <a:schemeClr val="accent6">
                  <a:lumMod val="75000"/>
                </a:schemeClr>
              </a:solidFill>
            </a:endParaRPr>
          </a:p>
        </p:txBody>
      </p:sp>
    </p:spTree>
    <p:extLst>
      <p:ext uri="{BB962C8B-B14F-4D97-AF65-F5344CB8AC3E}">
        <p14:creationId xmlns:p14="http://schemas.microsoft.com/office/powerpoint/2010/main" val="88759972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20</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Deletion in List:</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533401" y="1295400"/>
            <a:ext cx="11289435" cy="4572000"/>
          </a:xfrm>
        </p:spPr>
        <p:txBody>
          <a:bodyPr/>
          <a:lstStyle/>
          <a:p>
            <a:pPr marL="0" marR="0" indent="0" algn="just">
              <a:lnSpc>
                <a:spcPct val="150000"/>
              </a:lnSpc>
              <a:spcBef>
                <a:spcPts val="0"/>
              </a:spcBef>
              <a:spcAft>
                <a:spcPts val="800"/>
              </a:spcAft>
              <a:buNone/>
            </a:pPr>
            <a:r>
              <a:rPr lang="en-IN" sz="2000" dirty="0">
                <a:solidFill>
                  <a:srgbClr val="000000"/>
                </a:solidFill>
                <a:effectLst/>
                <a:latin typeface="+mj-lt"/>
                <a:ea typeface="Calibri" panose="020F0502020204030204" pitchFamily="34" charset="0"/>
                <a:cs typeface="Calibri" panose="020F0502020204030204" pitchFamily="34" charset="0"/>
              </a:rPr>
              <a:t>List elements can be deleted. </a:t>
            </a:r>
            <a:endParaRPr lang="en-US" sz="2000" dirty="0">
              <a:effectLst/>
              <a:latin typeface="+mj-lt"/>
              <a:ea typeface="Calibri" panose="020F0502020204030204" pitchFamily="34" charset="0"/>
              <a:cs typeface="Times New Roman" panose="02020603050405020304" pitchFamily="18" charset="0"/>
            </a:endParaRPr>
          </a:p>
          <a:p>
            <a:pPr marR="0" lvl="0" algn="just">
              <a:lnSpc>
                <a:spcPct val="150000"/>
              </a:lnSpc>
              <a:spcBef>
                <a:spcPts val="0"/>
              </a:spcBef>
              <a:spcAft>
                <a:spcPts val="800"/>
              </a:spcAft>
              <a:buFont typeface="Wingdings" panose="05000000000000000000" pitchFamily="2" charset="2"/>
              <a:buChar char="q"/>
            </a:pPr>
            <a:r>
              <a:rPr lang="en-IN" sz="1800" dirty="0">
                <a:solidFill>
                  <a:srgbClr val="000000"/>
                </a:solidFill>
                <a:effectLst/>
                <a:latin typeface="+mj-lt"/>
                <a:ea typeface="Times New Roman" panose="02020603050405020304" pitchFamily="18" charset="0"/>
              </a:rPr>
              <a:t>Using del command If we know the position(index) of the element which is to be deleted.</a:t>
            </a:r>
            <a:endParaRPr lang="en-US" sz="1800" dirty="0">
              <a:effectLst/>
              <a:latin typeface="+mj-lt"/>
              <a:ea typeface="Times New Roman" panose="02020603050405020304" pitchFamily="18" charset="0"/>
            </a:endParaRPr>
          </a:p>
          <a:p>
            <a:pPr marR="0" lvl="0" algn="just">
              <a:lnSpc>
                <a:spcPct val="150000"/>
              </a:lnSpc>
              <a:spcBef>
                <a:spcPts val="0"/>
              </a:spcBef>
              <a:spcAft>
                <a:spcPts val="800"/>
              </a:spcAft>
              <a:buFont typeface="Wingdings" panose="05000000000000000000" pitchFamily="2" charset="2"/>
              <a:buChar char="q"/>
            </a:pPr>
            <a:r>
              <a:rPr lang="en-IN" sz="1800" dirty="0">
                <a:solidFill>
                  <a:srgbClr val="000000"/>
                </a:solidFill>
                <a:effectLst/>
                <a:latin typeface="+mj-lt"/>
                <a:ea typeface="Times New Roman" panose="02020603050405020304" pitchFamily="18" charset="0"/>
              </a:rPr>
              <a:t>We can use the remove method by giving the specific element as given in the example If we know the position(index) of the element.</a:t>
            </a:r>
            <a:endParaRPr lang="en-US" sz="1800" dirty="0">
              <a:effectLst/>
              <a:latin typeface="+mj-lt"/>
              <a:ea typeface="Times New Roman" panose="02020603050405020304" pitchFamily="18" charset="0"/>
            </a:endParaRPr>
          </a:p>
          <a:p>
            <a:pPr>
              <a:buFont typeface="Wingdings" panose="05000000000000000000" pitchFamily="2" charset="2"/>
              <a:buChar char="q"/>
            </a:pPr>
            <a:endParaRPr lang="en-US" sz="2000" dirty="0">
              <a:effectLst/>
              <a:latin typeface="+mj-lt"/>
              <a:ea typeface="Calibri" panose="020F0502020204030204" pitchFamily="34" charset="0"/>
              <a:cs typeface="Times New Roman" panose="02020603050405020304" pitchFamily="18"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8800" y="2971800"/>
            <a:ext cx="914400" cy="914400"/>
          </a:xfrm>
          <a:prstGeom prst="rect">
            <a:avLst/>
          </a:prstGeom>
          <a:noFill/>
        </p:spPr>
        <p:txBody>
          <a:bodyPr wrap="square" rtlCol="0">
            <a:spAutoFit/>
          </a:bodyPr>
          <a:lstStyle/>
          <a:p>
            <a:endParaRPr lang="en-US" dirty="0"/>
          </a:p>
        </p:txBody>
      </p:sp>
      <p:pic>
        <p:nvPicPr>
          <p:cNvPr id="8" name="Picture 7">
            <a:extLst>
              <a:ext uri="{FF2B5EF4-FFF2-40B4-BE49-F238E27FC236}">
                <a16:creationId xmlns:a16="http://schemas.microsoft.com/office/drawing/2014/main" xmlns="" id="{552DC2C5-21D9-4AB8-8DC4-7A2E1D1A387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200" y="2971800"/>
            <a:ext cx="7239000" cy="3124199"/>
          </a:xfrm>
          <a:prstGeom prst="rect">
            <a:avLst/>
          </a:prstGeom>
          <a:noFill/>
          <a:ln>
            <a:noFill/>
          </a:ln>
        </p:spPr>
      </p:pic>
    </p:spTree>
    <p:extLst>
      <p:ext uri="{BB962C8B-B14F-4D97-AF65-F5344CB8AC3E}">
        <p14:creationId xmlns:p14="http://schemas.microsoft.com/office/powerpoint/2010/main" val="175651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21</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Deletion in List:</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533401" y="1295400"/>
            <a:ext cx="11289435" cy="4572000"/>
          </a:xfrm>
        </p:spPr>
        <p:txBody>
          <a:bodyPr/>
          <a:lstStyle/>
          <a:p>
            <a:pPr>
              <a:buFont typeface="Wingdings" panose="05000000000000000000" pitchFamily="2" charset="2"/>
              <a:buChar char="q"/>
            </a:pPr>
            <a:endParaRPr lang="en-US" sz="2000" dirty="0">
              <a:effectLst/>
              <a:latin typeface="+mj-lt"/>
              <a:ea typeface="Calibri" panose="020F0502020204030204" pitchFamily="34" charset="0"/>
              <a:cs typeface="Times New Roman" panose="02020603050405020304" pitchFamily="18"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8800" y="2971800"/>
            <a:ext cx="914400" cy="914400"/>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xmlns="" id="{7C9CA693-57B8-4F76-B2EB-6A35207545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08112" y="2057400"/>
            <a:ext cx="9496675" cy="3810000"/>
          </a:xfrm>
          <a:prstGeom prst="rect">
            <a:avLst/>
          </a:prstGeom>
          <a:noFill/>
          <a:ln>
            <a:noFill/>
          </a:ln>
        </p:spPr>
      </p:pic>
      <p:sp>
        <p:nvSpPr>
          <p:cNvPr id="4" name="TextBox 3">
            <a:extLst>
              <a:ext uri="{FF2B5EF4-FFF2-40B4-BE49-F238E27FC236}">
                <a16:creationId xmlns:a16="http://schemas.microsoft.com/office/drawing/2014/main" xmlns="" id="{8B91F4D3-FB95-44F6-BF03-AB469BCB2F00}"/>
              </a:ext>
            </a:extLst>
          </p:cNvPr>
          <p:cNvSpPr txBox="1"/>
          <p:nvPr/>
        </p:nvSpPr>
        <p:spPr>
          <a:xfrm>
            <a:off x="762000" y="1219200"/>
            <a:ext cx="9914188" cy="984885"/>
          </a:xfrm>
          <a:prstGeom prst="rect">
            <a:avLst/>
          </a:prstGeom>
          <a:noFill/>
        </p:spPr>
        <p:txBody>
          <a:bodyPr wrap="square" rtlCol="0">
            <a:spAutoFit/>
          </a:bodyPr>
          <a:lstStyle/>
          <a:p>
            <a:pPr marL="342900" indent="-342900">
              <a:buFont typeface="Wingdings" panose="05000000000000000000" pitchFamily="2" charset="2"/>
              <a:buChar char="q"/>
            </a:pPr>
            <a:r>
              <a:rPr lang="en-IN" sz="2000" dirty="0">
                <a:effectLst/>
                <a:latin typeface="+mj-lt"/>
                <a:ea typeface="Calibri" panose="020F0502020204030204" pitchFamily="34" charset="0"/>
                <a:cs typeface="Calibri" panose="020F0502020204030204" pitchFamily="34" charset="0"/>
              </a:rPr>
              <a:t>list1 has been deleted and then we are trying to print it and its giving error because it does not exist now.</a:t>
            </a:r>
            <a:endParaRPr lang="en-US" sz="2000" dirty="0">
              <a:effectLst/>
              <a:latin typeface="+mj-l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85349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22</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Built in Methods in List</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533401" y="1295400"/>
            <a:ext cx="11048999" cy="4724400"/>
          </a:xfrm>
        </p:spPr>
        <p:txBody>
          <a:bodyPr/>
          <a:lstStyle/>
          <a:p>
            <a:pPr>
              <a:buFont typeface="Wingdings" panose="05000000000000000000" pitchFamily="2" charset="2"/>
              <a:buChar char="q"/>
            </a:pPr>
            <a:endParaRPr lang="en-US" sz="2000" dirty="0">
              <a:effectLst/>
              <a:latin typeface="+mj-lt"/>
              <a:ea typeface="Calibri" panose="020F0502020204030204" pitchFamily="34" charset="0"/>
              <a:cs typeface="Times New Roman" panose="02020603050405020304" pitchFamily="18"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8800" y="2971800"/>
            <a:ext cx="914400" cy="914400"/>
          </a:xfrm>
          <a:prstGeom prst="rect">
            <a:avLst/>
          </a:prstGeom>
          <a:noFill/>
        </p:spPr>
        <p:txBody>
          <a:bodyPr wrap="square" rtlCol="0">
            <a:spAutoFit/>
          </a:bodyPr>
          <a:lstStyle/>
          <a:p>
            <a:endParaRPr lang="en-US" dirty="0"/>
          </a:p>
        </p:txBody>
      </p:sp>
      <p:graphicFrame>
        <p:nvGraphicFramePr>
          <p:cNvPr id="5" name="Table 4">
            <a:extLst>
              <a:ext uri="{FF2B5EF4-FFF2-40B4-BE49-F238E27FC236}">
                <a16:creationId xmlns:a16="http://schemas.microsoft.com/office/drawing/2014/main" xmlns="" id="{7F9FCE0A-65E6-4A90-A012-57F74EEC50E3}"/>
              </a:ext>
            </a:extLst>
          </p:cNvPr>
          <p:cNvGraphicFramePr>
            <a:graphicFrameLocks noGrp="1"/>
          </p:cNvGraphicFramePr>
          <p:nvPr>
            <p:extLst>
              <p:ext uri="{D42A27DB-BD31-4B8C-83A1-F6EECF244321}">
                <p14:modId xmlns:p14="http://schemas.microsoft.com/office/powerpoint/2010/main" val="3902391684"/>
              </p:ext>
            </p:extLst>
          </p:nvPr>
        </p:nvGraphicFramePr>
        <p:xfrm>
          <a:off x="1143000" y="1295400"/>
          <a:ext cx="9753599" cy="4774993"/>
        </p:xfrm>
        <a:graphic>
          <a:graphicData uri="http://schemas.openxmlformats.org/drawingml/2006/table">
            <a:tbl>
              <a:tblPr firstRow="1" firstCol="1" bandRow="1">
                <a:tableStyleId>{5C22544A-7EE6-4342-B048-85BDC9FD1C3A}</a:tableStyleId>
              </a:tblPr>
              <a:tblGrid>
                <a:gridCol w="1981152">
                  <a:extLst>
                    <a:ext uri="{9D8B030D-6E8A-4147-A177-3AD203B41FA5}">
                      <a16:colId xmlns:a16="http://schemas.microsoft.com/office/drawing/2014/main" xmlns="" val="2480077994"/>
                    </a:ext>
                  </a:extLst>
                </a:gridCol>
                <a:gridCol w="4569789">
                  <a:extLst>
                    <a:ext uri="{9D8B030D-6E8A-4147-A177-3AD203B41FA5}">
                      <a16:colId xmlns:a16="http://schemas.microsoft.com/office/drawing/2014/main" xmlns="" val="3839365151"/>
                    </a:ext>
                  </a:extLst>
                </a:gridCol>
                <a:gridCol w="3202658">
                  <a:extLst>
                    <a:ext uri="{9D8B030D-6E8A-4147-A177-3AD203B41FA5}">
                      <a16:colId xmlns:a16="http://schemas.microsoft.com/office/drawing/2014/main" xmlns="" val="1587172651"/>
                    </a:ext>
                  </a:extLst>
                </a:gridCol>
              </a:tblGrid>
              <a:tr h="576154">
                <a:tc>
                  <a:txBody>
                    <a:bodyPr/>
                    <a:lstStyle/>
                    <a:p>
                      <a:pPr marL="0" marR="0" algn="ctr">
                        <a:lnSpc>
                          <a:spcPct val="150000"/>
                        </a:lnSpc>
                        <a:spcBef>
                          <a:spcPts val="0"/>
                        </a:spcBef>
                        <a:spcAft>
                          <a:spcPts val="0"/>
                        </a:spcAft>
                      </a:pPr>
                      <a:r>
                        <a:rPr lang="en-IN" sz="1600" b="1" dirty="0">
                          <a:solidFill>
                            <a:schemeClr val="tx1"/>
                          </a:solidFill>
                          <a:effectLst/>
                        </a:rPr>
                        <a:t>Method</a:t>
                      </a: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gn="ctr">
                        <a:lnSpc>
                          <a:spcPct val="150000"/>
                        </a:lnSpc>
                        <a:spcBef>
                          <a:spcPts val="0"/>
                        </a:spcBef>
                        <a:spcAft>
                          <a:spcPts val="0"/>
                        </a:spcAft>
                      </a:pPr>
                      <a:r>
                        <a:rPr lang="en-IN" sz="1600" b="1">
                          <a:solidFill>
                            <a:schemeClr val="tx1"/>
                          </a:solidFill>
                          <a:effectLst/>
                        </a:rPr>
                        <a:t>Remark</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gn="ctr">
                        <a:lnSpc>
                          <a:spcPct val="150000"/>
                        </a:lnSpc>
                        <a:spcBef>
                          <a:spcPts val="0"/>
                        </a:spcBef>
                        <a:spcAft>
                          <a:spcPts val="0"/>
                        </a:spcAft>
                      </a:pPr>
                      <a:r>
                        <a:rPr lang="en-IN" sz="1600" b="1">
                          <a:solidFill>
                            <a:schemeClr val="tx1"/>
                          </a:solidFill>
                          <a:effectLst/>
                        </a:rPr>
                        <a:t>Example</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extLst>
                  <a:ext uri="{0D108BD9-81ED-4DB2-BD59-A6C34878D82A}">
                    <a16:rowId xmlns:a16="http://schemas.microsoft.com/office/drawing/2014/main" xmlns="" val="3109074717"/>
                  </a:ext>
                </a:extLst>
              </a:tr>
              <a:tr h="719246">
                <a:tc>
                  <a:txBody>
                    <a:bodyPr/>
                    <a:lstStyle/>
                    <a:p>
                      <a:pPr marL="0" marR="0" algn="ctr">
                        <a:lnSpc>
                          <a:spcPct val="150000"/>
                        </a:lnSpc>
                        <a:spcBef>
                          <a:spcPts val="0"/>
                        </a:spcBef>
                        <a:spcAft>
                          <a:spcPts val="0"/>
                        </a:spcAft>
                      </a:pPr>
                      <a:r>
                        <a:rPr lang="en-IN" sz="1600" b="1">
                          <a:solidFill>
                            <a:schemeClr val="tx1"/>
                          </a:solidFill>
                          <a:effectLst/>
                        </a:rPr>
                        <a:t>len()</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gn="just">
                        <a:lnSpc>
                          <a:spcPct val="150000"/>
                        </a:lnSpc>
                        <a:spcBef>
                          <a:spcPts val="0"/>
                        </a:spcBef>
                        <a:spcAft>
                          <a:spcPts val="0"/>
                        </a:spcAft>
                      </a:pPr>
                      <a:r>
                        <a:rPr lang="en-IN" sz="1600" b="1" dirty="0">
                          <a:solidFill>
                            <a:schemeClr val="tx1"/>
                          </a:solidFill>
                          <a:effectLst/>
                        </a:rPr>
                        <a:t>It calculates the length of the list or the number of elements in the list.</a:t>
                      </a:r>
                    </a:p>
                  </a:txBody>
                  <a:tcPr marL="63926" marR="63926" marT="0" marB="0"/>
                </a:tc>
                <a:tc>
                  <a:txBody>
                    <a:bodyPr/>
                    <a:lstStyle/>
                    <a:p>
                      <a:pPr marL="0" marR="0">
                        <a:lnSpc>
                          <a:spcPct val="150000"/>
                        </a:lnSpc>
                        <a:spcBef>
                          <a:spcPts val="0"/>
                        </a:spcBef>
                        <a:spcAft>
                          <a:spcPts val="0"/>
                        </a:spcAft>
                      </a:pPr>
                      <a:endParaRPr lang="en-IN" sz="16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6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6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3926" marR="63926" marT="0" marB="0"/>
                </a:tc>
                <a:extLst>
                  <a:ext uri="{0D108BD9-81ED-4DB2-BD59-A6C34878D82A}">
                    <a16:rowId xmlns:a16="http://schemas.microsoft.com/office/drawing/2014/main" xmlns="" val="3380931997"/>
                  </a:ext>
                </a:extLst>
              </a:tr>
              <a:tr h="906999">
                <a:tc>
                  <a:txBody>
                    <a:bodyPr/>
                    <a:lstStyle/>
                    <a:p>
                      <a:pPr marL="0" marR="0" algn="ctr">
                        <a:lnSpc>
                          <a:spcPct val="150000"/>
                        </a:lnSpc>
                        <a:spcBef>
                          <a:spcPts val="0"/>
                        </a:spcBef>
                        <a:spcAft>
                          <a:spcPts val="0"/>
                        </a:spcAft>
                      </a:pPr>
                      <a:r>
                        <a:rPr lang="en-IN" sz="1600" b="1">
                          <a:solidFill>
                            <a:schemeClr val="tx1"/>
                          </a:solidFill>
                          <a:effectLst/>
                        </a:rPr>
                        <a:t>max(list)</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gn="just">
                        <a:lnSpc>
                          <a:spcPct val="150000"/>
                        </a:lnSpc>
                        <a:spcBef>
                          <a:spcPts val="0"/>
                        </a:spcBef>
                        <a:spcAft>
                          <a:spcPts val="0"/>
                        </a:spcAft>
                      </a:pPr>
                      <a:r>
                        <a:rPr lang="en-IN" sz="1600" b="1" dirty="0">
                          <a:solidFill>
                            <a:schemeClr val="tx1"/>
                          </a:solidFill>
                          <a:effectLst/>
                        </a:rPr>
                        <a:t>It returns the maximum element from the list</a:t>
                      </a: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nSpc>
                          <a:spcPct val="150000"/>
                        </a:lnSpc>
                        <a:spcBef>
                          <a:spcPts val="0"/>
                        </a:spcBef>
                        <a:spcAft>
                          <a:spcPts val="0"/>
                        </a:spcAft>
                      </a:pPr>
                      <a:endParaRPr lang="en-IN" sz="16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6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6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3926" marR="63926" marT="0" marB="0"/>
                </a:tc>
                <a:extLst>
                  <a:ext uri="{0D108BD9-81ED-4DB2-BD59-A6C34878D82A}">
                    <a16:rowId xmlns:a16="http://schemas.microsoft.com/office/drawing/2014/main" xmlns="" val="2551957563"/>
                  </a:ext>
                </a:extLst>
              </a:tr>
              <a:tr h="906999">
                <a:tc>
                  <a:txBody>
                    <a:bodyPr/>
                    <a:lstStyle/>
                    <a:p>
                      <a:pPr marL="0" marR="0" algn="ctr">
                        <a:lnSpc>
                          <a:spcPct val="150000"/>
                        </a:lnSpc>
                        <a:spcBef>
                          <a:spcPts val="0"/>
                        </a:spcBef>
                        <a:spcAft>
                          <a:spcPts val="0"/>
                        </a:spcAft>
                      </a:pPr>
                      <a:r>
                        <a:rPr lang="en-IN" sz="1600" b="1" dirty="0">
                          <a:solidFill>
                            <a:schemeClr val="tx1"/>
                          </a:solidFill>
                          <a:effectLst/>
                        </a:rPr>
                        <a:t>min(list)</a:t>
                      </a: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gn="just">
                        <a:lnSpc>
                          <a:spcPct val="150000"/>
                        </a:lnSpc>
                        <a:spcBef>
                          <a:spcPts val="0"/>
                        </a:spcBef>
                        <a:spcAft>
                          <a:spcPts val="0"/>
                        </a:spcAft>
                      </a:pPr>
                      <a:r>
                        <a:rPr lang="en-IN" sz="1600" b="1" dirty="0">
                          <a:solidFill>
                            <a:schemeClr val="tx1"/>
                          </a:solidFill>
                          <a:effectLst/>
                        </a:rPr>
                        <a:t>It returns a minimum element from the list</a:t>
                      </a: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nSpc>
                          <a:spcPct val="150000"/>
                        </a:lnSpc>
                        <a:spcBef>
                          <a:spcPts val="0"/>
                        </a:spcBef>
                        <a:spcAft>
                          <a:spcPts val="0"/>
                        </a:spcAft>
                      </a:pPr>
                      <a:endParaRPr lang="en-IN" sz="16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3926" marR="63926" marT="0" marB="0"/>
                </a:tc>
                <a:extLst>
                  <a:ext uri="{0D108BD9-81ED-4DB2-BD59-A6C34878D82A}">
                    <a16:rowId xmlns:a16="http://schemas.microsoft.com/office/drawing/2014/main" xmlns="" val="4043591559"/>
                  </a:ext>
                </a:extLst>
              </a:tr>
              <a:tr h="578973">
                <a:tc>
                  <a:txBody>
                    <a:bodyPr/>
                    <a:lstStyle/>
                    <a:p>
                      <a:pPr marL="0" marR="0" algn="ctr">
                        <a:lnSpc>
                          <a:spcPct val="150000"/>
                        </a:lnSpc>
                        <a:spcBef>
                          <a:spcPts val="0"/>
                        </a:spcBef>
                        <a:spcAft>
                          <a:spcPts val="0"/>
                        </a:spcAft>
                      </a:pPr>
                      <a:r>
                        <a:rPr lang="en-IN" sz="1600" b="1" dirty="0">
                          <a:solidFill>
                            <a:schemeClr val="tx1"/>
                          </a:solidFill>
                          <a:effectLst/>
                        </a:rPr>
                        <a:t>list(</a:t>
                      </a:r>
                      <a:r>
                        <a:rPr lang="en-IN" sz="1600" b="1" dirty="0" err="1">
                          <a:solidFill>
                            <a:schemeClr val="tx1"/>
                          </a:solidFill>
                          <a:effectLst/>
                        </a:rPr>
                        <a:t>seq</a:t>
                      </a:r>
                      <a:r>
                        <a:rPr lang="en-IN" sz="1600" b="1" dirty="0">
                          <a:solidFill>
                            <a:schemeClr val="tx1"/>
                          </a:solidFill>
                          <a:effectLst/>
                        </a:rPr>
                        <a:t>)</a:t>
                      </a: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gn="just">
                        <a:lnSpc>
                          <a:spcPct val="150000"/>
                        </a:lnSpc>
                        <a:spcBef>
                          <a:spcPts val="0"/>
                        </a:spcBef>
                        <a:spcAft>
                          <a:spcPts val="0"/>
                        </a:spcAft>
                      </a:pPr>
                      <a:r>
                        <a:rPr lang="en-IN" sz="1600" b="1">
                          <a:solidFill>
                            <a:schemeClr val="tx1"/>
                          </a:solidFill>
                          <a:effectLst/>
                        </a:rPr>
                        <a:t>It converts into any sequence into a list</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nSpc>
                          <a:spcPct val="150000"/>
                        </a:lnSpc>
                        <a:spcBef>
                          <a:spcPts val="0"/>
                        </a:spcBef>
                        <a:spcAft>
                          <a:spcPts val="0"/>
                        </a:spcAft>
                      </a:pPr>
                      <a:endParaRPr lang="en-IN" sz="16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6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6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3926" marR="63926" marT="0" marB="0"/>
                </a:tc>
                <a:extLst>
                  <a:ext uri="{0D108BD9-81ED-4DB2-BD59-A6C34878D82A}">
                    <a16:rowId xmlns:a16="http://schemas.microsoft.com/office/drawing/2014/main" xmlns="" val="848389587"/>
                  </a:ext>
                </a:extLst>
              </a:tr>
            </a:tbl>
          </a:graphicData>
        </a:graphic>
      </p:graphicFrame>
      <p:pic>
        <p:nvPicPr>
          <p:cNvPr id="18" name="Picture 17">
            <a:extLst>
              <a:ext uri="{FF2B5EF4-FFF2-40B4-BE49-F238E27FC236}">
                <a16:creationId xmlns:a16="http://schemas.microsoft.com/office/drawing/2014/main" xmlns="" id="{793A7C6C-94BE-40BE-B18E-5B7502EEE884}"/>
              </a:ext>
            </a:extLst>
          </p:cNvPr>
          <p:cNvPicPr/>
          <p:nvPr/>
        </p:nvPicPr>
        <p:blipFill>
          <a:blip r:embed="rId3"/>
          <a:stretch>
            <a:fillRect/>
          </a:stretch>
        </p:blipFill>
        <p:spPr>
          <a:xfrm>
            <a:off x="7848599" y="1999907"/>
            <a:ext cx="2971800" cy="685800"/>
          </a:xfrm>
          <a:prstGeom prst="rect">
            <a:avLst/>
          </a:prstGeom>
        </p:spPr>
      </p:pic>
      <p:pic>
        <p:nvPicPr>
          <p:cNvPr id="19" name="Picture 18">
            <a:extLst>
              <a:ext uri="{FF2B5EF4-FFF2-40B4-BE49-F238E27FC236}">
                <a16:creationId xmlns:a16="http://schemas.microsoft.com/office/drawing/2014/main" xmlns="" id="{CA8ACFAE-359D-4B6C-92AF-291635054548}"/>
              </a:ext>
            </a:extLst>
          </p:cNvPr>
          <p:cNvPicPr/>
          <p:nvPr/>
        </p:nvPicPr>
        <p:blipFill>
          <a:blip r:embed="rId4"/>
          <a:stretch>
            <a:fillRect/>
          </a:stretch>
        </p:blipFill>
        <p:spPr>
          <a:xfrm>
            <a:off x="7845641" y="2957215"/>
            <a:ext cx="2918534" cy="685800"/>
          </a:xfrm>
          <a:prstGeom prst="rect">
            <a:avLst/>
          </a:prstGeom>
        </p:spPr>
      </p:pic>
      <p:pic>
        <p:nvPicPr>
          <p:cNvPr id="20" name="Picture 19">
            <a:extLst>
              <a:ext uri="{FF2B5EF4-FFF2-40B4-BE49-F238E27FC236}">
                <a16:creationId xmlns:a16="http://schemas.microsoft.com/office/drawing/2014/main" xmlns="" id="{9B49E971-6135-4121-9AA8-FB69E14A42C8}"/>
              </a:ext>
            </a:extLst>
          </p:cNvPr>
          <p:cNvPicPr/>
          <p:nvPr/>
        </p:nvPicPr>
        <p:blipFill>
          <a:blip r:embed="rId5"/>
          <a:stretch>
            <a:fillRect/>
          </a:stretch>
        </p:blipFill>
        <p:spPr>
          <a:xfrm>
            <a:off x="7924800" y="4076014"/>
            <a:ext cx="2895599" cy="685800"/>
          </a:xfrm>
          <a:prstGeom prst="rect">
            <a:avLst/>
          </a:prstGeom>
        </p:spPr>
      </p:pic>
      <p:pic>
        <p:nvPicPr>
          <p:cNvPr id="21" name="Picture 20">
            <a:extLst>
              <a:ext uri="{FF2B5EF4-FFF2-40B4-BE49-F238E27FC236}">
                <a16:creationId xmlns:a16="http://schemas.microsoft.com/office/drawing/2014/main" xmlns="" id="{4F7490F9-A4C9-4DB2-B280-F4E0ED8866B5}"/>
              </a:ext>
            </a:extLst>
          </p:cNvPr>
          <p:cNvPicPr/>
          <p:nvPr/>
        </p:nvPicPr>
        <p:blipFill>
          <a:blip r:embed="rId6"/>
          <a:stretch>
            <a:fillRect/>
          </a:stretch>
        </p:blipFill>
        <p:spPr>
          <a:xfrm>
            <a:off x="7886700" y="5071376"/>
            <a:ext cx="2895599" cy="685800"/>
          </a:xfrm>
          <a:prstGeom prst="rect">
            <a:avLst/>
          </a:prstGeom>
        </p:spPr>
      </p:pic>
    </p:spTree>
    <p:extLst>
      <p:ext uri="{BB962C8B-B14F-4D97-AF65-F5344CB8AC3E}">
        <p14:creationId xmlns:p14="http://schemas.microsoft.com/office/powerpoint/2010/main" val="902804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23</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Contd..</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533401" y="1295400"/>
            <a:ext cx="11289435" cy="4572000"/>
          </a:xfrm>
        </p:spPr>
        <p:txBody>
          <a:bodyPr/>
          <a:lstStyle/>
          <a:p>
            <a:pPr>
              <a:buFont typeface="Wingdings" panose="05000000000000000000" pitchFamily="2" charset="2"/>
              <a:buChar char="q"/>
            </a:pPr>
            <a:endParaRPr lang="en-US" sz="2000" dirty="0">
              <a:effectLst/>
              <a:latin typeface="+mj-lt"/>
              <a:ea typeface="Calibri" panose="020F0502020204030204" pitchFamily="34" charset="0"/>
              <a:cs typeface="Times New Roman" panose="02020603050405020304" pitchFamily="18"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8800" y="2971800"/>
            <a:ext cx="914400" cy="914400"/>
          </a:xfrm>
          <a:prstGeom prst="rect">
            <a:avLst/>
          </a:prstGeom>
          <a:noFill/>
        </p:spPr>
        <p:txBody>
          <a:bodyPr wrap="square" rtlCol="0">
            <a:spAutoFit/>
          </a:bodyPr>
          <a:lstStyle/>
          <a:p>
            <a:endParaRPr lang="en-US" dirty="0"/>
          </a:p>
        </p:txBody>
      </p:sp>
      <p:graphicFrame>
        <p:nvGraphicFramePr>
          <p:cNvPr id="4" name="Table 3">
            <a:extLst>
              <a:ext uri="{FF2B5EF4-FFF2-40B4-BE49-F238E27FC236}">
                <a16:creationId xmlns:a16="http://schemas.microsoft.com/office/drawing/2014/main" xmlns="" id="{74D701FE-A109-4FAF-9881-FBF60C4F02C9}"/>
              </a:ext>
            </a:extLst>
          </p:cNvPr>
          <p:cNvGraphicFramePr>
            <a:graphicFrameLocks noGrp="1"/>
          </p:cNvGraphicFramePr>
          <p:nvPr>
            <p:extLst>
              <p:ext uri="{D42A27DB-BD31-4B8C-83A1-F6EECF244321}">
                <p14:modId xmlns:p14="http://schemas.microsoft.com/office/powerpoint/2010/main" val="1150419385"/>
              </p:ext>
            </p:extLst>
          </p:nvPr>
        </p:nvGraphicFramePr>
        <p:xfrm>
          <a:off x="990600" y="1295401"/>
          <a:ext cx="10058400" cy="5020319"/>
        </p:xfrm>
        <a:graphic>
          <a:graphicData uri="http://schemas.openxmlformats.org/drawingml/2006/table">
            <a:tbl>
              <a:tblPr firstRow="1" firstCol="1" bandRow="1">
                <a:tableStyleId>{5C22544A-7EE6-4342-B048-85BDC9FD1C3A}</a:tableStyleId>
              </a:tblPr>
              <a:tblGrid>
                <a:gridCol w="1361287">
                  <a:extLst>
                    <a:ext uri="{9D8B030D-6E8A-4147-A177-3AD203B41FA5}">
                      <a16:colId xmlns:a16="http://schemas.microsoft.com/office/drawing/2014/main" xmlns="" val="1848614549"/>
                    </a:ext>
                  </a:extLst>
                </a:gridCol>
                <a:gridCol w="5142641">
                  <a:extLst>
                    <a:ext uri="{9D8B030D-6E8A-4147-A177-3AD203B41FA5}">
                      <a16:colId xmlns:a16="http://schemas.microsoft.com/office/drawing/2014/main" xmlns="" val="3585381885"/>
                    </a:ext>
                  </a:extLst>
                </a:gridCol>
                <a:gridCol w="3554472">
                  <a:extLst>
                    <a:ext uri="{9D8B030D-6E8A-4147-A177-3AD203B41FA5}">
                      <a16:colId xmlns:a16="http://schemas.microsoft.com/office/drawing/2014/main" xmlns="" val="3381575142"/>
                    </a:ext>
                  </a:extLst>
                </a:gridCol>
              </a:tblGrid>
              <a:tr h="1030824">
                <a:tc>
                  <a:txBody>
                    <a:bodyPr/>
                    <a:lstStyle/>
                    <a:p>
                      <a:pPr marL="0"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Method</a:t>
                      </a:r>
                    </a:p>
                  </a:txBody>
                  <a:tcPr marL="63926" marR="63926" marT="0" marB="0"/>
                </a:tc>
                <a:tc>
                  <a:txBody>
                    <a:bodyPr/>
                    <a:lstStyle/>
                    <a:p>
                      <a:pPr marL="0" marR="0" algn="just">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Remark</a:t>
                      </a:r>
                    </a:p>
                  </a:txBody>
                  <a:tcPr marL="63926" marR="63926" marT="0" marB="0"/>
                </a:tc>
                <a:tc>
                  <a:txBody>
                    <a:bodyPr/>
                    <a:lstStyle/>
                    <a:p>
                      <a:pPr marL="0" marR="0">
                        <a:lnSpc>
                          <a:spcPct val="150000"/>
                        </a:lnSpc>
                        <a:spcBef>
                          <a:spcPts val="0"/>
                        </a:spcBef>
                        <a:spcAft>
                          <a:spcPts val="0"/>
                        </a:spcAft>
                      </a:pPr>
                      <a:r>
                        <a:rPr lang="en-IN" sz="16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Example</a:t>
                      </a:r>
                    </a:p>
                  </a:txBody>
                  <a:tcPr marL="63926" marR="63926" marT="0" marB="0"/>
                </a:tc>
                <a:extLst>
                  <a:ext uri="{0D108BD9-81ED-4DB2-BD59-A6C34878D82A}">
                    <a16:rowId xmlns:a16="http://schemas.microsoft.com/office/drawing/2014/main" xmlns="" val="1713715312"/>
                  </a:ext>
                </a:extLst>
              </a:tr>
              <a:tr h="1033165">
                <a:tc>
                  <a:txBody>
                    <a:bodyPr/>
                    <a:lstStyle/>
                    <a:p>
                      <a:pPr marL="0" marR="0" algn="ctr">
                        <a:lnSpc>
                          <a:spcPct val="150000"/>
                        </a:lnSpc>
                        <a:spcBef>
                          <a:spcPts val="0"/>
                        </a:spcBef>
                        <a:spcAft>
                          <a:spcPts val="0"/>
                        </a:spcAft>
                      </a:pPr>
                      <a:r>
                        <a:rPr lang="en-IN" sz="1400" b="1" dirty="0">
                          <a:solidFill>
                            <a:schemeClr val="tx1"/>
                          </a:solidFill>
                          <a:effectLst/>
                        </a:rPr>
                        <a:t>pop()</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gn="just">
                        <a:lnSpc>
                          <a:spcPct val="150000"/>
                        </a:lnSpc>
                        <a:spcBef>
                          <a:spcPts val="0"/>
                        </a:spcBef>
                        <a:spcAft>
                          <a:spcPts val="0"/>
                        </a:spcAft>
                      </a:pPr>
                      <a:r>
                        <a:rPr lang="en-IN" sz="1400" b="1" dirty="0">
                          <a:solidFill>
                            <a:schemeClr val="tx1"/>
                          </a:solidFill>
                          <a:effectLst/>
                        </a:rPr>
                        <a:t>It deletes the last element from the list</a:t>
                      </a:r>
                      <a:endParaRPr lang="en-US" sz="1400" b="1" dirty="0">
                        <a:solidFill>
                          <a:schemeClr val="tx1"/>
                        </a:solidFill>
                        <a:effectLst/>
                      </a:endParaRPr>
                    </a:p>
                    <a:p>
                      <a:pPr marL="0" marR="0" algn="just">
                        <a:lnSpc>
                          <a:spcPct val="150000"/>
                        </a:lnSpc>
                        <a:spcBef>
                          <a:spcPts val="0"/>
                        </a:spcBef>
                        <a:spcAft>
                          <a:spcPts val="0"/>
                        </a:spcAft>
                      </a:pPr>
                      <a:r>
                        <a:rPr lang="en-IN" sz="1400" b="1" dirty="0">
                          <a:solidFill>
                            <a:schemeClr val="tx1"/>
                          </a:solidFill>
                          <a:effectLst/>
                        </a:rPr>
                        <a:t>Note – We can also pass index as argument in pop() to delete a specific index value.</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3926" marR="63926" marT="0" marB="0"/>
                </a:tc>
                <a:extLst>
                  <a:ext uri="{0D108BD9-81ED-4DB2-BD59-A6C34878D82A}">
                    <a16:rowId xmlns:a16="http://schemas.microsoft.com/office/drawing/2014/main" xmlns="" val="3849266430"/>
                  </a:ext>
                </a:extLst>
              </a:tr>
              <a:tr h="850260">
                <a:tc>
                  <a:txBody>
                    <a:bodyPr/>
                    <a:lstStyle/>
                    <a:p>
                      <a:pPr marL="0" marR="0" algn="ctr">
                        <a:lnSpc>
                          <a:spcPct val="150000"/>
                        </a:lnSpc>
                        <a:spcBef>
                          <a:spcPts val="0"/>
                        </a:spcBef>
                        <a:spcAft>
                          <a:spcPts val="0"/>
                        </a:spcAft>
                      </a:pPr>
                      <a:r>
                        <a:rPr lang="en-IN" sz="1400" b="1" dirty="0">
                          <a:solidFill>
                            <a:schemeClr val="tx1"/>
                          </a:solidFill>
                          <a:effectLst/>
                        </a:rPr>
                        <a:t>count()</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gn="just">
                        <a:lnSpc>
                          <a:spcPct val="150000"/>
                        </a:lnSpc>
                        <a:spcBef>
                          <a:spcPts val="0"/>
                        </a:spcBef>
                        <a:spcAft>
                          <a:spcPts val="0"/>
                        </a:spcAft>
                      </a:pPr>
                      <a:r>
                        <a:rPr lang="en-IN" sz="1400" b="1" dirty="0">
                          <a:solidFill>
                            <a:schemeClr val="tx1"/>
                          </a:solidFill>
                          <a:effectLst/>
                        </a:rPr>
                        <a:t>It counts the occurrences of a particular element in the list </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3926" marR="63926" marT="0" marB="0"/>
                </a:tc>
                <a:extLst>
                  <a:ext uri="{0D108BD9-81ED-4DB2-BD59-A6C34878D82A}">
                    <a16:rowId xmlns:a16="http://schemas.microsoft.com/office/drawing/2014/main" xmlns="" val="3453309365"/>
                  </a:ext>
                </a:extLst>
              </a:tr>
              <a:tr h="850260">
                <a:tc>
                  <a:txBody>
                    <a:bodyPr/>
                    <a:lstStyle/>
                    <a:p>
                      <a:pPr marL="0" marR="0" algn="ctr">
                        <a:lnSpc>
                          <a:spcPct val="150000"/>
                        </a:lnSpc>
                        <a:spcBef>
                          <a:spcPts val="0"/>
                        </a:spcBef>
                        <a:spcAft>
                          <a:spcPts val="0"/>
                        </a:spcAft>
                      </a:pPr>
                      <a:r>
                        <a:rPr lang="en-IN" sz="1400" b="1">
                          <a:solidFill>
                            <a:schemeClr val="tx1"/>
                          </a:solidFill>
                          <a:effectLst/>
                        </a:rPr>
                        <a:t>sort()</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gn="just">
                        <a:lnSpc>
                          <a:spcPct val="150000"/>
                        </a:lnSpc>
                        <a:spcBef>
                          <a:spcPts val="0"/>
                        </a:spcBef>
                        <a:spcAft>
                          <a:spcPts val="0"/>
                        </a:spcAft>
                      </a:pPr>
                      <a:r>
                        <a:rPr lang="en-IN" sz="1400" b="1" dirty="0">
                          <a:solidFill>
                            <a:schemeClr val="tx1"/>
                          </a:solidFill>
                          <a:effectLst/>
                        </a:rPr>
                        <a:t>Sort the elements of the list in ascending order</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3926" marR="63926" marT="0" marB="0"/>
                </a:tc>
                <a:extLst>
                  <a:ext uri="{0D108BD9-81ED-4DB2-BD59-A6C34878D82A}">
                    <a16:rowId xmlns:a16="http://schemas.microsoft.com/office/drawing/2014/main" xmlns="" val="1299502759"/>
                  </a:ext>
                </a:extLst>
              </a:tr>
              <a:tr h="1036090">
                <a:tc>
                  <a:txBody>
                    <a:bodyPr/>
                    <a:lstStyle/>
                    <a:p>
                      <a:pPr marL="0" marR="0" algn="ctr">
                        <a:lnSpc>
                          <a:spcPct val="150000"/>
                        </a:lnSpc>
                        <a:spcBef>
                          <a:spcPts val="0"/>
                        </a:spcBef>
                        <a:spcAft>
                          <a:spcPts val="0"/>
                        </a:spcAft>
                      </a:pPr>
                      <a:r>
                        <a:rPr lang="en-IN" sz="1400" b="1">
                          <a:solidFill>
                            <a:schemeClr val="tx1"/>
                          </a:solidFill>
                          <a:effectLst/>
                        </a:rPr>
                        <a:t>reverse()</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gn="just">
                        <a:lnSpc>
                          <a:spcPct val="150000"/>
                        </a:lnSpc>
                        <a:spcBef>
                          <a:spcPts val="0"/>
                        </a:spcBef>
                        <a:spcAft>
                          <a:spcPts val="0"/>
                        </a:spcAft>
                      </a:pPr>
                      <a:r>
                        <a:rPr lang="en-IN" sz="1400" b="1" dirty="0">
                          <a:solidFill>
                            <a:schemeClr val="tx1"/>
                          </a:solidFill>
                          <a:effectLst/>
                        </a:rPr>
                        <a:t>Sort the elements of the list in reverse order</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3926" marR="63926" marT="0" marB="0"/>
                </a:tc>
                <a:extLst>
                  <a:ext uri="{0D108BD9-81ED-4DB2-BD59-A6C34878D82A}">
                    <a16:rowId xmlns:a16="http://schemas.microsoft.com/office/drawing/2014/main" xmlns="" val="1250334047"/>
                  </a:ext>
                </a:extLst>
              </a:tr>
            </a:tbl>
          </a:graphicData>
        </a:graphic>
      </p:graphicFrame>
      <p:pic>
        <p:nvPicPr>
          <p:cNvPr id="8" name="Picture 7">
            <a:extLst>
              <a:ext uri="{FF2B5EF4-FFF2-40B4-BE49-F238E27FC236}">
                <a16:creationId xmlns:a16="http://schemas.microsoft.com/office/drawing/2014/main" xmlns="" id="{1ABBAFDC-81CE-46EE-9D75-96A4F54120ED}"/>
              </a:ext>
            </a:extLst>
          </p:cNvPr>
          <p:cNvPicPr/>
          <p:nvPr/>
        </p:nvPicPr>
        <p:blipFill>
          <a:blip r:embed="rId3"/>
          <a:stretch>
            <a:fillRect/>
          </a:stretch>
        </p:blipFill>
        <p:spPr>
          <a:xfrm>
            <a:off x="7738369" y="2322991"/>
            <a:ext cx="3124200" cy="914400"/>
          </a:xfrm>
          <a:prstGeom prst="rect">
            <a:avLst/>
          </a:prstGeom>
        </p:spPr>
      </p:pic>
      <p:pic>
        <p:nvPicPr>
          <p:cNvPr id="9" name="Picture 8">
            <a:extLst>
              <a:ext uri="{FF2B5EF4-FFF2-40B4-BE49-F238E27FC236}">
                <a16:creationId xmlns:a16="http://schemas.microsoft.com/office/drawing/2014/main" xmlns="" id="{9A12CB25-4A54-4268-A154-188CFFA7E50A}"/>
              </a:ext>
            </a:extLst>
          </p:cNvPr>
          <p:cNvPicPr/>
          <p:nvPr/>
        </p:nvPicPr>
        <p:blipFill>
          <a:blip r:embed="rId4"/>
          <a:stretch>
            <a:fillRect/>
          </a:stretch>
        </p:blipFill>
        <p:spPr>
          <a:xfrm>
            <a:off x="7753165" y="3432906"/>
            <a:ext cx="3094608" cy="813787"/>
          </a:xfrm>
          <a:prstGeom prst="rect">
            <a:avLst/>
          </a:prstGeom>
        </p:spPr>
      </p:pic>
      <p:pic>
        <p:nvPicPr>
          <p:cNvPr id="10" name="Picture 9">
            <a:extLst>
              <a:ext uri="{FF2B5EF4-FFF2-40B4-BE49-F238E27FC236}">
                <a16:creationId xmlns:a16="http://schemas.microsoft.com/office/drawing/2014/main" xmlns="" id="{55D66D87-E6B5-4681-A825-AFFAED22E91A}"/>
              </a:ext>
            </a:extLst>
          </p:cNvPr>
          <p:cNvPicPr/>
          <p:nvPr/>
        </p:nvPicPr>
        <p:blipFill>
          <a:blip r:embed="rId5"/>
          <a:stretch>
            <a:fillRect/>
          </a:stretch>
        </p:blipFill>
        <p:spPr>
          <a:xfrm>
            <a:off x="7767961" y="4404478"/>
            <a:ext cx="3094608" cy="661387"/>
          </a:xfrm>
          <a:prstGeom prst="rect">
            <a:avLst/>
          </a:prstGeom>
        </p:spPr>
      </p:pic>
      <p:pic>
        <p:nvPicPr>
          <p:cNvPr id="11" name="Picture 10">
            <a:extLst>
              <a:ext uri="{FF2B5EF4-FFF2-40B4-BE49-F238E27FC236}">
                <a16:creationId xmlns:a16="http://schemas.microsoft.com/office/drawing/2014/main" xmlns="" id="{ED5B1AD7-B8DA-4013-894D-E35A0702830C}"/>
              </a:ext>
            </a:extLst>
          </p:cNvPr>
          <p:cNvPicPr/>
          <p:nvPr/>
        </p:nvPicPr>
        <p:blipFill>
          <a:blip r:embed="rId6"/>
          <a:stretch>
            <a:fillRect/>
          </a:stretch>
        </p:blipFill>
        <p:spPr>
          <a:xfrm>
            <a:off x="7767962" y="5305472"/>
            <a:ext cx="3094607" cy="757443"/>
          </a:xfrm>
          <a:prstGeom prst="rect">
            <a:avLst/>
          </a:prstGeom>
        </p:spPr>
      </p:pic>
    </p:spTree>
    <p:extLst>
      <p:ext uri="{BB962C8B-B14F-4D97-AF65-F5344CB8AC3E}">
        <p14:creationId xmlns:p14="http://schemas.microsoft.com/office/powerpoint/2010/main" val="596653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24</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Operations on List</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533401" y="1295400"/>
            <a:ext cx="11289435" cy="4572000"/>
          </a:xfrm>
        </p:spPr>
        <p:txBody>
          <a:bodyPr/>
          <a:lstStyle/>
          <a:p>
            <a:pPr>
              <a:buFont typeface="Wingdings" panose="05000000000000000000" pitchFamily="2" charset="2"/>
              <a:buChar char="q"/>
            </a:pPr>
            <a:endParaRPr lang="en-US" sz="2000" dirty="0">
              <a:effectLst/>
              <a:latin typeface="+mj-lt"/>
              <a:ea typeface="Calibri" panose="020F0502020204030204" pitchFamily="34" charset="0"/>
              <a:cs typeface="Times New Roman" panose="02020603050405020304" pitchFamily="18"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8800" y="2971800"/>
            <a:ext cx="914400" cy="914400"/>
          </a:xfrm>
          <a:prstGeom prst="rect">
            <a:avLst/>
          </a:prstGeom>
          <a:noFill/>
        </p:spPr>
        <p:txBody>
          <a:bodyPr wrap="square" rtlCol="0">
            <a:spAutoFit/>
          </a:bodyPr>
          <a:lstStyle/>
          <a:p>
            <a:endParaRPr lang="en-US" dirty="0"/>
          </a:p>
        </p:txBody>
      </p:sp>
      <p:graphicFrame>
        <p:nvGraphicFramePr>
          <p:cNvPr id="4" name="Table 3">
            <a:extLst>
              <a:ext uri="{FF2B5EF4-FFF2-40B4-BE49-F238E27FC236}">
                <a16:creationId xmlns:a16="http://schemas.microsoft.com/office/drawing/2014/main" xmlns="" id="{74D701FE-A109-4FAF-9881-FBF60C4F02C9}"/>
              </a:ext>
            </a:extLst>
          </p:cNvPr>
          <p:cNvGraphicFramePr>
            <a:graphicFrameLocks noGrp="1"/>
          </p:cNvGraphicFramePr>
          <p:nvPr>
            <p:extLst>
              <p:ext uri="{D42A27DB-BD31-4B8C-83A1-F6EECF244321}">
                <p14:modId xmlns:p14="http://schemas.microsoft.com/office/powerpoint/2010/main" val="176851024"/>
              </p:ext>
            </p:extLst>
          </p:nvPr>
        </p:nvGraphicFramePr>
        <p:xfrm>
          <a:off x="1731146" y="2441359"/>
          <a:ext cx="9394053" cy="3115173"/>
        </p:xfrm>
        <a:graphic>
          <a:graphicData uri="http://schemas.openxmlformats.org/drawingml/2006/table">
            <a:tbl>
              <a:tblPr firstRow="1" firstCol="1" bandRow="1">
                <a:tableStyleId>{5C22544A-7EE6-4342-B048-85BDC9FD1C3A}</a:tableStyleId>
              </a:tblPr>
              <a:tblGrid>
                <a:gridCol w="1721047">
                  <a:extLst>
                    <a:ext uri="{9D8B030D-6E8A-4147-A177-3AD203B41FA5}">
                      <a16:colId xmlns:a16="http://schemas.microsoft.com/office/drawing/2014/main" xmlns="" val="1848614549"/>
                    </a:ext>
                  </a:extLst>
                </a:gridCol>
                <a:gridCol w="3194076">
                  <a:extLst>
                    <a:ext uri="{9D8B030D-6E8A-4147-A177-3AD203B41FA5}">
                      <a16:colId xmlns:a16="http://schemas.microsoft.com/office/drawing/2014/main" xmlns="" val="3585381885"/>
                    </a:ext>
                  </a:extLst>
                </a:gridCol>
                <a:gridCol w="4478930">
                  <a:extLst>
                    <a:ext uri="{9D8B030D-6E8A-4147-A177-3AD203B41FA5}">
                      <a16:colId xmlns:a16="http://schemas.microsoft.com/office/drawing/2014/main" xmlns="" val="3381575142"/>
                    </a:ext>
                  </a:extLst>
                </a:gridCol>
              </a:tblGrid>
              <a:tr h="554853">
                <a:tc>
                  <a:txBody>
                    <a:bodyPr/>
                    <a:lstStyle/>
                    <a:p>
                      <a:pPr marL="0"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Operation</a:t>
                      </a:r>
                    </a:p>
                  </a:txBody>
                  <a:tcPr marL="63926" marR="63926" marT="0" marB="0"/>
                </a:tc>
                <a:tc>
                  <a:txBody>
                    <a:bodyPr/>
                    <a:lstStyle/>
                    <a:p>
                      <a:pPr marL="0" marR="0" algn="just">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Remark</a:t>
                      </a:r>
                    </a:p>
                  </a:txBody>
                  <a:tcPr marL="63926" marR="63926" marT="0" marB="0"/>
                </a:tc>
                <a:tc>
                  <a:txBody>
                    <a:bodyPr/>
                    <a:lstStyle/>
                    <a:p>
                      <a:pPr marL="0" marR="0">
                        <a:lnSpc>
                          <a:spcPct val="150000"/>
                        </a:lnSpc>
                        <a:spcBef>
                          <a:spcPts val="0"/>
                        </a:spcBef>
                        <a:spcAft>
                          <a:spcPts val="0"/>
                        </a:spcAft>
                      </a:pPr>
                      <a:r>
                        <a:rPr lang="en-IN" sz="16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Example</a:t>
                      </a:r>
                    </a:p>
                  </a:txBody>
                  <a:tcPr marL="63926" marR="63926" marT="0" marB="0"/>
                </a:tc>
                <a:extLst>
                  <a:ext uri="{0D108BD9-81ED-4DB2-BD59-A6C34878D82A}">
                    <a16:rowId xmlns:a16="http://schemas.microsoft.com/office/drawing/2014/main" xmlns="" val="1713715312"/>
                  </a:ext>
                </a:extLst>
              </a:tr>
              <a:tr h="1245867">
                <a:tc>
                  <a:txBody>
                    <a:bodyPr/>
                    <a:lstStyle/>
                    <a:p>
                      <a:pPr marL="0" marR="0" algn="ctr">
                        <a:lnSpc>
                          <a:spcPct val="150000"/>
                        </a:lnSpc>
                        <a:spcBef>
                          <a:spcPts val="0"/>
                        </a:spcBef>
                        <a:spcAft>
                          <a:spcPts val="0"/>
                        </a:spcAft>
                      </a:pPr>
                      <a:r>
                        <a:rPr lang="en-US" sz="1600" b="1" dirty="0">
                          <a:solidFill>
                            <a:schemeClr val="tx1"/>
                          </a:solidFill>
                          <a:effectLst/>
                          <a:latin typeface="+mn-lt"/>
                          <a:ea typeface="Calibri" panose="020F0502020204030204" pitchFamily="34" charset="0"/>
                          <a:cs typeface="Times New Roman" panose="02020603050405020304" pitchFamily="18" charset="0"/>
                        </a:rPr>
                        <a:t>Concatenation</a:t>
                      </a:r>
                    </a:p>
                  </a:txBody>
                  <a:tcPr marL="63926" marR="63926" marT="0" marB="0"/>
                </a:tc>
                <a:tc>
                  <a:txBody>
                    <a:bodyPr/>
                    <a:lstStyle/>
                    <a:p>
                      <a:pPr marL="0" marR="0" algn="just">
                        <a:lnSpc>
                          <a:spcPct val="150000"/>
                        </a:lnSpc>
                        <a:spcBef>
                          <a:spcPts val="0"/>
                        </a:spcBef>
                        <a:spcAft>
                          <a:spcPts val="0"/>
                        </a:spcAft>
                      </a:pPr>
                      <a:r>
                        <a:rPr lang="en-IN" sz="1800" kern="1200" dirty="0">
                          <a:solidFill>
                            <a:schemeClr val="dk1"/>
                          </a:solidFill>
                          <a:effectLst/>
                          <a:latin typeface="+mn-lt"/>
                          <a:ea typeface="+mn-ea"/>
                          <a:cs typeface="+mn-cs"/>
                        </a:rPr>
                        <a:t>Operation adds two list elements</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3926" marR="63926" marT="0" marB="0"/>
                </a:tc>
                <a:extLst>
                  <a:ext uri="{0D108BD9-81ED-4DB2-BD59-A6C34878D82A}">
                    <a16:rowId xmlns:a16="http://schemas.microsoft.com/office/drawing/2014/main" xmlns="" val="3849266430"/>
                  </a:ext>
                </a:extLst>
              </a:tr>
              <a:tr h="1245867">
                <a:tc>
                  <a:txBody>
                    <a:bodyPr/>
                    <a:lstStyle/>
                    <a:p>
                      <a:pPr marL="0" marR="0" algn="ctr">
                        <a:lnSpc>
                          <a:spcPct val="150000"/>
                        </a:lnSpc>
                        <a:spcBef>
                          <a:spcPts val="0"/>
                        </a:spcBef>
                        <a:spcAft>
                          <a:spcPts val="0"/>
                        </a:spcAft>
                      </a:pPr>
                      <a:r>
                        <a:rPr lang="en-US" sz="1400" b="1"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Repitition</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gn="just">
                        <a:lnSpc>
                          <a:spcPct val="150000"/>
                        </a:lnSpc>
                        <a:spcBef>
                          <a:spcPts val="0"/>
                        </a:spcBef>
                        <a:spcAft>
                          <a:spcPts val="0"/>
                        </a:spcAft>
                      </a:pPr>
                      <a:r>
                        <a:rPr lang="en-IN" sz="1800" kern="1200" dirty="0">
                          <a:solidFill>
                            <a:schemeClr val="dk1"/>
                          </a:solidFill>
                          <a:effectLst/>
                          <a:latin typeface="+mn-lt"/>
                          <a:ea typeface="+mn-ea"/>
                          <a:cs typeface="+mn-cs"/>
                        </a:rPr>
                        <a:t>It repeats the list specified number of times</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3926" marR="63926" marT="0" marB="0"/>
                </a:tc>
                <a:extLst>
                  <a:ext uri="{0D108BD9-81ED-4DB2-BD59-A6C34878D82A}">
                    <a16:rowId xmlns:a16="http://schemas.microsoft.com/office/drawing/2014/main" xmlns="" val="3453309365"/>
                  </a:ext>
                </a:extLst>
              </a:tr>
            </a:tbl>
          </a:graphicData>
        </a:graphic>
      </p:graphicFrame>
      <p:sp>
        <p:nvSpPr>
          <p:cNvPr id="5" name="TextBox 4">
            <a:extLst>
              <a:ext uri="{FF2B5EF4-FFF2-40B4-BE49-F238E27FC236}">
                <a16:creationId xmlns:a16="http://schemas.microsoft.com/office/drawing/2014/main" xmlns="" id="{ECE78736-43E0-4FC3-8876-EF7A8B91470C}"/>
              </a:ext>
            </a:extLst>
          </p:cNvPr>
          <p:cNvSpPr txBox="1"/>
          <p:nvPr/>
        </p:nvSpPr>
        <p:spPr>
          <a:xfrm>
            <a:off x="914400" y="1447800"/>
            <a:ext cx="8915400"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mj-lt"/>
              </a:rPr>
              <a:t>Python supports variety of operations on the list</a:t>
            </a:r>
          </a:p>
        </p:txBody>
      </p:sp>
      <p:pic>
        <p:nvPicPr>
          <p:cNvPr id="12" name="Picture 11">
            <a:extLst>
              <a:ext uri="{FF2B5EF4-FFF2-40B4-BE49-F238E27FC236}">
                <a16:creationId xmlns:a16="http://schemas.microsoft.com/office/drawing/2014/main" xmlns="" id="{A3FF1C78-4501-40A5-B3C6-724A9E0F788F}"/>
              </a:ext>
            </a:extLst>
          </p:cNvPr>
          <p:cNvPicPr/>
          <p:nvPr/>
        </p:nvPicPr>
        <p:blipFill>
          <a:blip r:embed="rId3"/>
          <a:stretch>
            <a:fillRect/>
          </a:stretch>
        </p:blipFill>
        <p:spPr>
          <a:xfrm>
            <a:off x="6829424" y="3048000"/>
            <a:ext cx="3686175" cy="971550"/>
          </a:xfrm>
          <a:prstGeom prst="rect">
            <a:avLst/>
          </a:prstGeom>
        </p:spPr>
      </p:pic>
      <p:pic>
        <p:nvPicPr>
          <p:cNvPr id="13" name="Picture 12">
            <a:extLst>
              <a:ext uri="{FF2B5EF4-FFF2-40B4-BE49-F238E27FC236}">
                <a16:creationId xmlns:a16="http://schemas.microsoft.com/office/drawing/2014/main" xmlns="" id="{1B535B71-9DD0-46FE-BA08-310E2E6C8DF0}"/>
              </a:ext>
            </a:extLst>
          </p:cNvPr>
          <p:cNvPicPr/>
          <p:nvPr/>
        </p:nvPicPr>
        <p:blipFill>
          <a:blip r:embed="rId4"/>
          <a:stretch>
            <a:fillRect/>
          </a:stretch>
        </p:blipFill>
        <p:spPr>
          <a:xfrm>
            <a:off x="6829424" y="4401612"/>
            <a:ext cx="3676650" cy="1000125"/>
          </a:xfrm>
          <a:prstGeom prst="rect">
            <a:avLst/>
          </a:prstGeom>
        </p:spPr>
      </p:pic>
    </p:spTree>
    <p:extLst>
      <p:ext uri="{BB962C8B-B14F-4D97-AF65-F5344CB8AC3E}">
        <p14:creationId xmlns:p14="http://schemas.microsoft.com/office/powerpoint/2010/main" val="3005737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25</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Contd..</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533400" y="1263968"/>
            <a:ext cx="11289435" cy="4572000"/>
          </a:xfrm>
        </p:spPr>
        <p:txBody>
          <a:bodyPr/>
          <a:lstStyle/>
          <a:p>
            <a:pPr>
              <a:buFont typeface="Wingdings" panose="05000000000000000000" pitchFamily="2" charset="2"/>
              <a:buChar char="q"/>
            </a:pPr>
            <a:endParaRPr lang="en-US" sz="2000" dirty="0">
              <a:effectLst/>
              <a:latin typeface="+mj-lt"/>
              <a:ea typeface="Calibri" panose="020F0502020204030204" pitchFamily="34" charset="0"/>
              <a:cs typeface="Times New Roman" panose="02020603050405020304" pitchFamily="18"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8800" y="2971800"/>
            <a:ext cx="914400" cy="914400"/>
          </a:xfrm>
          <a:prstGeom prst="rect">
            <a:avLst/>
          </a:prstGeom>
          <a:noFill/>
        </p:spPr>
        <p:txBody>
          <a:bodyPr wrap="square" rtlCol="0">
            <a:spAutoFit/>
          </a:bodyPr>
          <a:lstStyle/>
          <a:p>
            <a:endParaRPr lang="en-US" dirty="0"/>
          </a:p>
        </p:txBody>
      </p:sp>
      <p:graphicFrame>
        <p:nvGraphicFramePr>
          <p:cNvPr id="4" name="Table 3">
            <a:extLst>
              <a:ext uri="{FF2B5EF4-FFF2-40B4-BE49-F238E27FC236}">
                <a16:creationId xmlns:a16="http://schemas.microsoft.com/office/drawing/2014/main" xmlns="" id="{74D701FE-A109-4FAF-9881-FBF60C4F02C9}"/>
              </a:ext>
            </a:extLst>
          </p:cNvPr>
          <p:cNvGraphicFramePr>
            <a:graphicFrameLocks noGrp="1"/>
          </p:cNvGraphicFramePr>
          <p:nvPr>
            <p:extLst>
              <p:ext uri="{D42A27DB-BD31-4B8C-83A1-F6EECF244321}">
                <p14:modId xmlns:p14="http://schemas.microsoft.com/office/powerpoint/2010/main" val="2004321197"/>
              </p:ext>
            </p:extLst>
          </p:nvPr>
        </p:nvGraphicFramePr>
        <p:xfrm>
          <a:off x="1257685" y="2145929"/>
          <a:ext cx="9394053" cy="3115173"/>
        </p:xfrm>
        <a:graphic>
          <a:graphicData uri="http://schemas.openxmlformats.org/drawingml/2006/table">
            <a:tbl>
              <a:tblPr firstRow="1" firstCol="1" bandRow="1">
                <a:tableStyleId>{5C22544A-7EE6-4342-B048-85BDC9FD1C3A}</a:tableStyleId>
              </a:tblPr>
              <a:tblGrid>
                <a:gridCol w="1721047">
                  <a:extLst>
                    <a:ext uri="{9D8B030D-6E8A-4147-A177-3AD203B41FA5}">
                      <a16:colId xmlns:a16="http://schemas.microsoft.com/office/drawing/2014/main" xmlns="" val="1848614549"/>
                    </a:ext>
                  </a:extLst>
                </a:gridCol>
                <a:gridCol w="3194076">
                  <a:extLst>
                    <a:ext uri="{9D8B030D-6E8A-4147-A177-3AD203B41FA5}">
                      <a16:colId xmlns:a16="http://schemas.microsoft.com/office/drawing/2014/main" xmlns="" val="3585381885"/>
                    </a:ext>
                  </a:extLst>
                </a:gridCol>
                <a:gridCol w="4478930">
                  <a:extLst>
                    <a:ext uri="{9D8B030D-6E8A-4147-A177-3AD203B41FA5}">
                      <a16:colId xmlns:a16="http://schemas.microsoft.com/office/drawing/2014/main" xmlns="" val="3381575142"/>
                    </a:ext>
                  </a:extLst>
                </a:gridCol>
              </a:tblGrid>
              <a:tr h="554853">
                <a:tc>
                  <a:txBody>
                    <a:bodyPr/>
                    <a:lstStyle/>
                    <a:p>
                      <a:pPr marL="0"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Operation</a:t>
                      </a:r>
                    </a:p>
                  </a:txBody>
                  <a:tcPr marL="63926" marR="63926" marT="0" marB="0"/>
                </a:tc>
                <a:tc>
                  <a:txBody>
                    <a:bodyPr/>
                    <a:lstStyle/>
                    <a:p>
                      <a:pPr marL="0" marR="0" algn="just">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Remark</a:t>
                      </a:r>
                    </a:p>
                  </a:txBody>
                  <a:tcPr marL="63926" marR="63926" marT="0" marB="0"/>
                </a:tc>
                <a:tc>
                  <a:txBody>
                    <a:bodyPr/>
                    <a:lstStyle/>
                    <a:p>
                      <a:pPr marL="0" marR="0">
                        <a:lnSpc>
                          <a:spcPct val="150000"/>
                        </a:lnSpc>
                        <a:spcBef>
                          <a:spcPts val="0"/>
                        </a:spcBef>
                        <a:spcAft>
                          <a:spcPts val="0"/>
                        </a:spcAft>
                      </a:pPr>
                      <a:r>
                        <a:rPr lang="en-IN" sz="16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Example</a:t>
                      </a:r>
                    </a:p>
                  </a:txBody>
                  <a:tcPr marL="63926" marR="63926" marT="0" marB="0"/>
                </a:tc>
                <a:extLst>
                  <a:ext uri="{0D108BD9-81ED-4DB2-BD59-A6C34878D82A}">
                    <a16:rowId xmlns:a16="http://schemas.microsoft.com/office/drawing/2014/main" xmlns="" val="1713715312"/>
                  </a:ext>
                </a:extLst>
              </a:tr>
              <a:tr h="1245867">
                <a:tc>
                  <a:txBody>
                    <a:bodyPr/>
                    <a:lstStyle/>
                    <a:p>
                      <a:pPr marL="0" marR="0" algn="ctr">
                        <a:lnSpc>
                          <a:spcPct val="150000"/>
                        </a:lnSpc>
                        <a:spcBef>
                          <a:spcPts val="0"/>
                        </a:spcBef>
                        <a:spcAft>
                          <a:spcPts val="0"/>
                        </a:spcAft>
                      </a:pPr>
                      <a:r>
                        <a:rPr lang="en-US" sz="1600" b="1" dirty="0">
                          <a:solidFill>
                            <a:schemeClr val="tx1"/>
                          </a:solidFill>
                          <a:effectLst/>
                          <a:latin typeface="+mn-lt"/>
                          <a:ea typeface="Calibri" panose="020F0502020204030204" pitchFamily="34" charset="0"/>
                          <a:cs typeface="Times New Roman" panose="02020603050405020304" pitchFamily="18" charset="0"/>
                        </a:rPr>
                        <a:t>Membership</a:t>
                      </a:r>
                    </a:p>
                  </a:txBody>
                  <a:tcPr marL="63926" marR="63926" marT="0" marB="0"/>
                </a:tc>
                <a:tc>
                  <a:txBody>
                    <a:bodyPr/>
                    <a:lstStyle/>
                    <a:p>
                      <a:pPr marL="0" marR="0" algn="just">
                        <a:lnSpc>
                          <a:spcPct val="150000"/>
                        </a:lnSpc>
                        <a:spcBef>
                          <a:spcPts val="0"/>
                        </a:spcBef>
                        <a:spcAft>
                          <a:spcPts val="0"/>
                        </a:spcAft>
                      </a:pPr>
                      <a:r>
                        <a:rPr lang="en-IN" sz="1800" kern="1200" dirty="0">
                          <a:solidFill>
                            <a:schemeClr val="dk1"/>
                          </a:solidFill>
                          <a:effectLst/>
                          <a:latin typeface="+mn-lt"/>
                          <a:ea typeface="+mn-ea"/>
                          <a:cs typeface="+mn-cs"/>
                        </a:rPr>
                        <a:t>To check whether an element belongs to the list or not</a:t>
                      </a:r>
                      <a:endParaRPr lang="en-US" dirty="0"/>
                    </a:p>
                  </a:txBody>
                  <a:tcPr marL="63926" marR="63926" marT="0" marB="0"/>
                </a:tc>
                <a:tc>
                  <a:txBody>
                    <a:bodyPr/>
                    <a:lstStyle/>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3926" marR="63926" marT="0" marB="0"/>
                </a:tc>
                <a:extLst>
                  <a:ext uri="{0D108BD9-81ED-4DB2-BD59-A6C34878D82A}">
                    <a16:rowId xmlns:a16="http://schemas.microsoft.com/office/drawing/2014/main" xmlns="" val="3849266430"/>
                  </a:ext>
                </a:extLst>
              </a:tr>
              <a:tr h="1245867">
                <a:tc>
                  <a:txBody>
                    <a:bodyPr/>
                    <a:lstStyle/>
                    <a:p>
                      <a:pPr marL="0" marR="0" algn="ctr" defTabSz="914400" rtl="0" eaLnBrk="1" latinLnBrk="0" hangingPunct="1">
                        <a:lnSpc>
                          <a:spcPct val="150000"/>
                        </a:lnSpc>
                        <a:spcBef>
                          <a:spcPts val="0"/>
                        </a:spcBef>
                        <a:spcAft>
                          <a:spcPts val="0"/>
                        </a:spcAft>
                      </a:pPr>
                      <a:r>
                        <a:rPr lang="en-US" sz="1600" b="1" kern="1200" dirty="0">
                          <a:solidFill>
                            <a:schemeClr val="tx1"/>
                          </a:solidFill>
                          <a:effectLst/>
                          <a:latin typeface="+mn-lt"/>
                          <a:ea typeface="Calibri" panose="020F0502020204030204" pitchFamily="34" charset="0"/>
                          <a:cs typeface="Times New Roman" panose="02020603050405020304" pitchFamily="18" charset="0"/>
                        </a:rPr>
                        <a:t>Membership not</a:t>
                      </a:r>
                    </a:p>
                  </a:txBody>
                  <a:tcPr marL="63926" marR="63926" marT="0" marB="0"/>
                </a:tc>
                <a:tc>
                  <a:txBody>
                    <a:bodyPr/>
                    <a:lstStyle/>
                    <a:p>
                      <a:pPr marL="0" marR="0" algn="just">
                        <a:lnSpc>
                          <a:spcPct val="150000"/>
                        </a:lnSpc>
                        <a:spcBef>
                          <a:spcPts val="0"/>
                        </a:spcBef>
                        <a:spcAft>
                          <a:spcPts val="0"/>
                        </a:spcAft>
                      </a:pPr>
                      <a:r>
                        <a:rPr lang="en-IN" sz="1800" kern="1200" dirty="0">
                          <a:solidFill>
                            <a:schemeClr val="dk1"/>
                          </a:solidFill>
                          <a:effectLst/>
                          <a:latin typeface="+mn-lt"/>
                          <a:ea typeface="+mn-ea"/>
                          <a:cs typeface="+mn-cs"/>
                        </a:rPr>
                        <a:t>I return true of an element that does not belong to the list</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26" marR="63926" marT="0" marB="0"/>
                </a:tc>
                <a:tc>
                  <a:txBody>
                    <a:bodyPr/>
                    <a:lstStyle/>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endParaRPr lang="en-IN"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3926" marR="63926" marT="0" marB="0"/>
                </a:tc>
                <a:extLst>
                  <a:ext uri="{0D108BD9-81ED-4DB2-BD59-A6C34878D82A}">
                    <a16:rowId xmlns:a16="http://schemas.microsoft.com/office/drawing/2014/main" xmlns="" val="3453309365"/>
                  </a:ext>
                </a:extLst>
              </a:tr>
            </a:tbl>
          </a:graphicData>
        </a:graphic>
      </p:graphicFrame>
      <p:sp>
        <p:nvSpPr>
          <p:cNvPr id="5" name="TextBox 4">
            <a:extLst>
              <a:ext uri="{FF2B5EF4-FFF2-40B4-BE49-F238E27FC236}">
                <a16:creationId xmlns:a16="http://schemas.microsoft.com/office/drawing/2014/main" xmlns="" id="{ECE78736-43E0-4FC3-8876-EF7A8B91470C}"/>
              </a:ext>
            </a:extLst>
          </p:cNvPr>
          <p:cNvSpPr txBox="1"/>
          <p:nvPr/>
        </p:nvSpPr>
        <p:spPr>
          <a:xfrm>
            <a:off x="914400" y="1447800"/>
            <a:ext cx="8915400"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mj-lt"/>
              </a:rPr>
              <a:t>Python supports variety of operations on the list</a:t>
            </a:r>
          </a:p>
        </p:txBody>
      </p:sp>
      <p:pic>
        <p:nvPicPr>
          <p:cNvPr id="10" name="Picture 9">
            <a:extLst>
              <a:ext uri="{FF2B5EF4-FFF2-40B4-BE49-F238E27FC236}">
                <a16:creationId xmlns:a16="http://schemas.microsoft.com/office/drawing/2014/main" xmlns="" id="{DE0AD859-8834-401B-9B92-4B84FA8F35B3}"/>
              </a:ext>
            </a:extLst>
          </p:cNvPr>
          <p:cNvPicPr/>
          <p:nvPr/>
        </p:nvPicPr>
        <p:blipFill>
          <a:blip r:embed="rId3"/>
          <a:stretch>
            <a:fillRect/>
          </a:stretch>
        </p:blipFill>
        <p:spPr>
          <a:xfrm>
            <a:off x="6553200" y="2855584"/>
            <a:ext cx="3057526" cy="914400"/>
          </a:xfrm>
          <a:prstGeom prst="rect">
            <a:avLst/>
          </a:prstGeom>
        </p:spPr>
      </p:pic>
      <p:pic>
        <p:nvPicPr>
          <p:cNvPr id="11" name="Picture 10">
            <a:extLst>
              <a:ext uri="{FF2B5EF4-FFF2-40B4-BE49-F238E27FC236}">
                <a16:creationId xmlns:a16="http://schemas.microsoft.com/office/drawing/2014/main" xmlns="" id="{4698DFD5-3624-483B-B831-EE202C08C71E}"/>
              </a:ext>
            </a:extLst>
          </p:cNvPr>
          <p:cNvPicPr/>
          <p:nvPr/>
        </p:nvPicPr>
        <p:blipFill>
          <a:blip r:embed="rId4"/>
          <a:stretch>
            <a:fillRect/>
          </a:stretch>
        </p:blipFill>
        <p:spPr>
          <a:xfrm>
            <a:off x="6553200" y="4101000"/>
            <a:ext cx="3057525" cy="914400"/>
          </a:xfrm>
          <a:prstGeom prst="rect">
            <a:avLst/>
          </a:prstGeom>
        </p:spPr>
      </p:pic>
    </p:spTree>
    <p:extLst>
      <p:ext uri="{BB962C8B-B14F-4D97-AF65-F5344CB8AC3E}">
        <p14:creationId xmlns:p14="http://schemas.microsoft.com/office/powerpoint/2010/main" val="2326235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26</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Example</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533400" y="1263968"/>
            <a:ext cx="11289435" cy="4572000"/>
          </a:xfrm>
        </p:spPr>
        <p:txBody>
          <a:bodyPr/>
          <a:lstStyle/>
          <a:p>
            <a:pPr>
              <a:buFont typeface="Wingdings" panose="05000000000000000000" pitchFamily="2" charset="2"/>
              <a:buChar char="q"/>
            </a:pPr>
            <a:endParaRPr lang="en-US" sz="2000" dirty="0">
              <a:effectLst/>
              <a:latin typeface="+mj-lt"/>
              <a:ea typeface="Calibri" panose="020F0502020204030204" pitchFamily="34" charset="0"/>
              <a:cs typeface="Times New Roman" panose="02020603050405020304" pitchFamily="18"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xmlns="" id="{ECE78736-43E0-4FC3-8876-EF7A8B91470C}"/>
              </a:ext>
            </a:extLst>
          </p:cNvPr>
          <p:cNvSpPr txBox="1"/>
          <p:nvPr/>
        </p:nvSpPr>
        <p:spPr>
          <a:xfrm>
            <a:off x="762000" y="1387489"/>
            <a:ext cx="8915400"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mj-lt"/>
              </a:rPr>
              <a:t>Write Python Program to swap elements in the list</a:t>
            </a:r>
            <a:r>
              <a:rPr lang="en-US" dirty="0">
                <a:latin typeface="+mj-lt"/>
              </a:rPr>
              <a:t>.</a:t>
            </a:r>
          </a:p>
        </p:txBody>
      </p:sp>
      <p:pic>
        <p:nvPicPr>
          <p:cNvPr id="12" name="Picture 11">
            <a:extLst>
              <a:ext uri="{FF2B5EF4-FFF2-40B4-BE49-F238E27FC236}">
                <a16:creationId xmlns:a16="http://schemas.microsoft.com/office/drawing/2014/main" xmlns="" id="{EC9BBCA9-DC01-41F2-A6B8-2FED8CFA5ED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2034951"/>
            <a:ext cx="10058400" cy="3801017"/>
          </a:xfrm>
          <a:prstGeom prst="rect">
            <a:avLst/>
          </a:prstGeom>
          <a:noFill/>
          <a:ln>
            <a:noFill/>
          </a:ln>
        </p:spPr>
      </p:pic>
    </p:spTree>
    <p:extLst>
      <p:ext uri="{BB962C8B-B14F-4D97-AF65-F5344CB8AC3E}">
        <p14:creationId xmlns:p14="http://schemas.microsoft.com/office/powerpoint/2010/main" val="194587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27</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Practice Problems</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533400" y="1263968"/>
            <a:ext cx="11289435" cy="4572000"/>
          </a:xfrm>
        </p:spPr>
        <p:txBody>
          <a:bodyPr/>
          <a:lstStyle/>
          <a:p>
            <a:pPr>
              <a:buFont typeface="Wingdings" panose="05000000000000000000" pitchFamily="2" charset="2"/>
              <a:buChar char="q"/>
            </a:pPr>
            <a:endParaRPr lang="en-US" sz="2000" dirty="0">
              <a:effectLst/>
              <a:latin typeface="+mj-lt"/>
              <a:ea typeface="Calibri" panose="020F0502020204030204" pitchFamily="34" charset="0"/>
              <a:cs typeface="Times New Roman" panose="02020603050405020304" pitchFamily="18"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xmlns="" id="{ECE78736-43E0-4FC3-8876-EF7A8B91470C}"/>
              </a:ext>
            </a:extLst>
          </p:cNvPr>
          <p:cNvSpPr txBox="1"/>
          <p:nvPr/>
        </p:nvSpPr>
        <p:spPr>
          <a:xfrm>
            <a:off x="762000" y="1387489"/>
            <a:ext cx="10744200" cy="1959511"/>
          </a:xfrm>
          <a:prstGeom prst="rect">
            <a:avLst/>
          </a:prstGeom>
          <a:noFill/>
        </p:spPr>
        <p:txBody>
          <a:bodyPr wrap="square" rtlCol="0">
            <a:spAutoFit/>
          </a:bodyPr>
          <a:lstStyle/>
          <a:p>
            <a:pPr marL="285750" marR="0" lvl="0" indent="-285750" algn="just">
              <a:lnSpc>
                <a:spcPct val="150000"/>
              </a:lnSpc>
              <a:spcBef>
                <a:spcPts val="0"/>
              </a:spcBef>
              <a:spcAft>
                <a:spcPts val="800"/>
              </a:spcAft>
              <a:buFont typeface="Wingdings" panose="05000000000000000000" pitchFamily="2" charset="2"/>
              <a:buChar char="q"/>
            </a:pPr>
            <a:r>
              <a:rPr lang="en-IN" sz="2000" dirty="0">
                <a:effectLst/>
                <a:latin typeface="+mn-lt"/>
                <a:ea typeface="Times New Roman" panose="02020603050405020304" pitchFamily="18" charset="0"/>
              </a:rPr>
              <a:t>Take a list input from user having integer elements and calculate sum and average of the list.</a:t>
            </a:r>
            <a:endParaRPr lang="en-US" sz="2000" dirty="0">
              <a:effectLst/>
              <a:latin typeface="+mn-lt"/>
              <a:ea typeface="Times New Roman" panose="02020603050405020304" pitchFamily="18" charset="0"/>
            </a:endParaRPr>
          </a:p>
          <a:p>
            <a:pPr marL="285750" marR="0" lvl="0" indent="-285750" algn="just">
              <a:lnSpc>
                <a:spcPct val="150000"/>
              </a:lnSpc>
              <a:spcBef>
                <a:spcPts val="0"/>
              </a:spcBef>
              <a:spcAft>
                <a:spcPts val="800"/>
              </a:spcAft>
              <a:buFont typeface="Wingdings" panose="05000000000000000000" pitchFamily="2" charset="2"/>
              <a:buChar char="q"/>
            </a:pPr>
            <a:r>
              <a:rPr lang="en-IN" sz="2000" dirty="0">
                <a:effectLst/>
                <a:latin typeface="+mn-lt"/>
                <a:ea typeface="Times New Roman" panose="02020603050405020304" pitchFamily="18" charset="0"/>
              </a:rPr>
              <a:t>Take an input list and swap string elements of the list with empty string.</a:t>
            </a:r>
            <a:endParaRPr lang="en-US" sz="2000" dirty="0">
              <a:effectLst/>
              <a:latin typeface="+mn-lt"/>
              <a:ea typeface="Times New Roman" panose="02020603050405020304" pitchFamily="18" charset="0"/>
            </a:endParaRPr>
          </a:p>
          <a:p>
            <a:pPr marL="285750" indent="-285750">
              <a:buFont typeface="Wingdings" panose="05000000000000000000" pitchFamily="2" charset="2"/>
              <a:buChar char="q"/>
            </a:pPr>
            <a:endParaRPr lang="en-US" dirty="0">
              <a:latin typeface="+mj-lt"/>
            </a:endParaRPr>
          </a:p>
        </p:txBody>
      </p:sp>
    </p:spTree>
    <p:extLst>
      <p:ext uri="{BB962C8B-B14F-4D97-AF65-F5344CB8AC3E}">
        <p14:creationId xmlns:p14="http://schemas.microsoft.com/office/powerpoint/2010/main" val="3822364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28</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Loops with List</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533400" y="1263968"/>
            <a:ext cx="11289435" cy="4572000"/>
          </a:xfrm>
        </p:spPr>
        <p:txBody>
          <a:bodyPr/>
          <a:lstStyle/>
          <a:p>
            <a:pPr>
              <a:buFont typeface="Wingdings" panose="05000000000000000000" pitchFamily="2" charset="2"/>
              <a:buChar char="q"/>
            </a:pPr>
            <a:endParaRPr lang="en-US" sz="2000" dirty="0">
              <a:effectLst/>
              <a:latin typeface="+mj-lt"/>
              <a:ea typeface="Calibri" panose="020F0502020204030204" pitchFamily="34" charset="0"/>
              <a:cs typeface="Times New Roman" panose="02020603050405020304" pitchFamily="18"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xmlns="" id="{A95D95DD-91CE-4B15-9734-2DA6FBE074B0}"/>
              </a:ext>
            </a:extLst>
          </p:cNvPr>
          <p:cNvSpPr txBox="1"/>
          <p:nvPr/>
        </p:nvSpPr>
        <p:spPr>
          <a:xfrm>
            <a:off x="762000" y="1524000"/>
            <a:ext cx="5257800" cy="707886"/>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latin typeface="+mn-lt"/>
              </a:rPr>
              <a:t>While loop with list</a:t>
            </a:r>
          </a:p>
          <a:p>
            <a:endParaRPr lang="en-US" sz="2000" dirty="0">
              <a:latin typeface="+mj-lt"/>
            </a:endParaRPr>
          </a:p>
        </p:txBody>
      </p:sp>
      <p:sp>
        <p:nvSpPr>
          <p:cNvPr id="7" name="TextBox 6">
            <a:extLst>
              <a:ext uri="{FF2B5EF4-FFF2-40B4-BE49-F238E27FC236}">
                <a16:creationId xmlns:a16="http://schemas.microsoft.com/office/drawing/2014/main" xmlns="" id="{E4BD3D3B-4111-4060-99A1-9D8AA8741827}"/>
              </a:ext>
            </a:extLst>
          </p:cNvPr>
          <p:cNvSpPr txBox="1"/>
          <p:nvPr/>
        </p:nvSpPr>
        <p:spPr>
          <a:xfrm>
            <a:off x="6470650" y="1626870"/>
            <a:ext cx="5257800"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latin typeface="+mj-lt"/>
              </a:rPr>
              <a:t>For Loop with list</a:t>
            </a:r>
          </a:p>
        </p:txBody>
      </p:sp>
      <p:pic>
        <p:nvPicPr>
          <p:cNvPr id="9" name="Picture 8">
            <a:extLst>
              <a:ext uri="{FF2B5EF4-FFF2-40B4-BE49-F238E27FC236}">
                <a16:creationId xmlns:a16="http://schemas.microsoft.com/office/drawing/2014/main" xmlns="" id="{A3BB95D0-2927-47A5-AFE5-D0569A1A79A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4617" y="2217090"/>
            <a:ext cx="5257800" cy="3483114"/>
          </a:xfrm>
          <a:prstGeom prst="rect">
            <a:avLst/>
          </a:prstGeom>
          <a:noFill/>
          <a:ln>
            <a:noFill/>
          </a:ln>
        </p:spPr>
      </p:pic>
      <p:pic>
        <p:nvPicPr>
          <p:cNvPr id="10" name="Picture 9">
            <a:extLst>
              <a:ext uri="{FF2B5EF4-FFF2-40B4-BE49-F238E27FC236}">
                <a16:creationId xmlns:a16="http://schemas.microsoft.com/office/drawing/2014/main" xmlns="" id="{93D784A5-A83A-4529-BA1D-F8947126D9C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2417" y="2273298"/>
            <a:ext cx="5937313" cy="3670302"/>
          </a:xfrm>
          <a:prstGeom prst="rect">
            <a:avLst/>
          </a:prstGeom>
          <a:noFill/>
          <a:ln>
            <a:noFill/>
          </a:ln>
        </p:spPr>
      </p:pic>
    </p:spTree>
    <p:extLst>
      <p:ext uri="{BB962C8B-B14F-4D97-AF65-F5344CB8AC3E}">
        <p14:creationId xmlns:p14="http://schemas.microsoft.com/office/powerpoint/2010/main" val="134079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29</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Example</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533400" y="1263968"/>
            <a:ext cx="11289435" cy="4572000"/>
          </a:xfrm>
        </p:spPr>
        <p:txBody>
          <a:bodyPr/>
          <a:lstStyle/>
          <a:p>
            <a:pPr marL="0" indent="0">
              <a:buNone/>
            </a:pPr>
            <a:endParaRPr lang="en-US" dirty="0">
              <a:effectLst/>
              <a:latin typeface="+mj-lt"/>
              <a:ea typeface="Times New Roman" panose="02020603050405020304" pitchFamily="18" charset="0"/>
              <a:cs typeface="Calibri" panose="020F0502020204030204" pitchFamily="34" charset="0"/>
            </a:endParaRPr>
          </a:p>
          <a:p>
            <a:pPr marL="0" indent="0">
              <a:buNone/>
            </a:pPr>
            <a:endParaRPr lang="en-US" sz="20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8800" y="2971800"/>
            <a:ext cx="914400" cy="914400"/>
          </a:xfrm>
          <a:prstGeom prst="rect">
            <a:avLst/>
          </a:prstGeom>
          <a:noFill/>
        </p:spPr>
        <p:txBody>
          <a:bodyPr wrap="square" rtlCol="0">
            <a:spAutoFit/>
          </a:bodyPr>
          <a:lstStyle/>
          <a:p>
            <a:endParaRPr lang="en-US" dirty="0"/>
          </a:p>
        </p:txBody>
      </p:sp>
      <p:pic>
        <p:nvPicPr>
          <p:cNvPr id="12" name="Picture 11">
            <a:extLst>
              <a:ext uri="{FF2B5EF4-FFF2-40B4-BE49-F238E27FC236}">
                <a16:creationId xmlns:a16="http://schemas.microsoft.com/office/drawing/2014/main" xmlns="" id="{4BE0F7C5-4E6D-487C-9F9E-0B6DB553F16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986855"/>
            <a:ext cx="7162800" cy="2127945"/>
          </a:xfrm>
          <a:prstGeom prst="rect">
            <a:avLst/>
          </a:prstGeom>
          <a:noFill/>
          <a:ln>
            <a:noFill/>
          </a:ln>
        </p:spPr>
      </p:pic>
      <p:sp>
        <p:nvSpPr>
          <p:cNvPr id="13" name="TextBox 12">
            <a:extLst>
              <a:ext uri="{FF2B5EF4-FFF2-40B4-BE49-F238E27FC236}">
                <a16:creationId xmlns:a16="http://schemas.microsoft.com/office/drawing/2014/main" xmlns="" id="{EE4ADF75-27B8-4824-B43C-51A5469F4DE1}"/>
              </a:ext>
            </a:extLst>
          </p:cNvPr>
          <p:cNvSpPr txBox="1"/>
          <p:nvPr/>
        </p:nvSpPr>
        <p:spPr>
          <a:xfrm>
            <a:off x="533400" y="1263968"/>
            <a:ext cx="10591800" cy="677108"/>
          </a:xfrm>
          <a:prstGeom prst="rect">
            <a:avLst/>
          </a:prstGeom>
          <a:noFill/>
        </p:spPr>
        <p:txBody>
          <a:bodyPr wrap="square" rtlCol="0">
            <a:spAutoFit/>
          </a:bodyPr>
          <a:lstStyle/>
          <a:p>
            <a:pPr marL="285750" indent="-285750" algn="just">
              <a:buFont typeface="Wingdings" panose="05000000000000000000" pitchFamily="2" charset="2"/>
              <a:buChar char="q"/>
            </a:pPr>
            <a:r>
              <a:rPr lang="en-IN" sz="2000" dirty="0">
                <a:effectLst/>
                <a:latin typeface="+mj-lt"/>
                <a:ea typeface="Calibri" panose="020F0502020204030204" pitchFamily="34" charset="0"/>
              </a:rPr>
              <a:t>Write a python program to print all positive number of a list</a:t>
            </a:r>
            <a:r>
              <a:rPr lang="en-IN" sz="1800" dirty="0">
                <a:effectLst/>
                <a:latin typeface="Calibri" panose="020F0502020204030204" pitchFamily="34" charset="0"/>
                <a:ea typeface="Calibri" panose="020F0502020204030204" pitchFamily="34" charset="0"/>
              </a:rPr>
              <a:t>.</a:t>
            </a:r>
            <a:endParaRPr lang="en-US" dirty="0"/>
          </a:p>
          <a:p>
            <a:endParaRPr lang="en-US" dirty="0"/>
          </a:p>
        </p:txBody>
      </p:sp>
      <p:sp>
        <p:nvSpPr>
          <p:cNvPr id="15" name="TextBox 14">
            <a:extLst>
              <a:ext uri="{FF2B5EF4-FFF2-40B4-BE49-F238E27FC236}">
                <a16:creationId xmlns:a16="http://schemas.microsoft.com/office/drawing/2014/main" xmlns="" id="{44574E56-901F-4B5D-86FC-30799D507FA5}"/>
              </a:ext>
            </a:extLst>
          </p:cNvPr>
          <p:cNvSpPr txBox="1"/>
          <p:nvPr/>
        </p:nvSpPr>
        <p:spPr>
          <a:xfrm>
            <a:off x="685800" y="4038600"/>
            <a:ext cx="9829800" cy="1959511"/>
          </a:xfrm>
          <a:prstGeom prst="rect">
            <a:avLst/>
          </a:prstGeom>
          <a:noFill/>
        </p:spPr>
        <p:txBody>
          <a:bodyPr wrap="square" rtlCol="0">
            <a:spAutoFit/>
          </a:bodyPr>
          <a:lstStyle/>
          <a:p>
            <a:r>
              <a:rPr lang="en-US" dirty="0">
                <a:latin typeface="+mn-lt"/>
              </a:rPr>
              <a:t>Practice Exercise:</a:t>
            </a:r>
          </a:p>
          <a:p>
            <a:endParaRPr lang="en-US" dirty="0"/>
          </a:p>
          <a:p>
            <a:pPr marL="342900" marR="0" lvl="0" indent="-342900">
              <a:lnSpc>
                <a:spcPct val="150000"/>
              </a:lnSpc>
              <a:spcBef>
                <a:spcPts val="0"/>
              </a:spcBef>
              <a:spcAft>
                <a:spcPts val="800"/>
              </a:spcAft>
              <a:buFont typeface="Wingdings" panose="05000000000000000000" pitchFamily="2" charset="2"/>
              <a:buChar char="q"/>
            </a:pPr>
            <a:r>
              <a:rPr lang="en-IN" dirty="0">
                <a:effectLst/>
                <a:latin typeface="+mj-lt"/>
                <a:ea typeface="Times New Roman" panose="02020603050405020304" pitchFamily="18" charset="0"/>
              </a:rPr>
              <a:t>Write a python program to remove duplicate from the list.</a:t>
            </a:r>
            <a:endParaRPr lang="en-US" dirty="0">
              <a:effectLst/>
              <a:latin typeface="+mj-lt"/>
              <a:ea typeface="Times New Roman" panose="02020603050405020304" pitchFamily="18" charset="0"/>
            </a:endParaRPr>
          </a:p>
          <a:p>
            <a:pPr marL="342900" marR="0" lvl="0" indent="-342900">
              <a:lnSpc>
                <a:spcPct val="150000"/>
              </a:lnSpc>
              <a:spcBef>
                <a:spcPts val="0"/>
              </a:spcBef>
              <a:spcAft>
                <a:spcPts val="800"/>
              </a:spcAft>
              <a:buFont typeface="Wingdings" panose="05000000000000000000" pitchFamily="2" charset="2"/>
              <a:buChar char="q"/>
            </a:pPr>
            <a:r>
              <a:rPr lang="en-IN" dirty="0">
                <a:effectLst/>
                <a:latin typeface="+mj-lt"/>
                <a:ea typeface="Times New Roman" panose="02020603050405020304" pitchFamily="18" charset="0"/>
              </a:rPr>
              <a:t>Write a python program to count positive, negative and string type elements.</a:t>
            </a:r>
            <a:endParaRPr lang="en-US" dirty="0">
              <a:effectLst/>
              <a:latin typeface="+mj-lt"/>
              <a:ea typeface="Times New Roman" panose="02020603050405020304" pitchFamily="18" charset="0"/>
            </a:endParaRPr>
          </a:p>
          <a:p>
            <a:endParaRPr lang="en-US" dirty="0"/>
          </a:p>
        </p:txBody>
      </p:sp>
    </p:spTree>
    <p:extLst>
      <p:ext uri="{BB962C8B-B14F-4D97-AF65-F5344CB8AC3E}">
        <p14:creationId xmlns:p14="http://schemas.microsoft.com/office/powerpoint/2010/main" val="358933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3</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List</a:t>
            </a:r>
            <a:br>
              <a:rPr lang="en-US" dirty="0">
                <a:solidFill>
                  <a:schemeClr val="accent6">
                    <a:lumMod val="75000"/>
                  </a:schemeClr>
                </a:solidFill>
              </a:rPr>
            </a:br>
            <a:endParaRPr lang="en-US" dirty="0">
              <a:solidFill>
                <a:schemeClr val="accent6">
                  <a:lumMod val="75000"/>
                </a:schemeClr>
              </a:solidFill>
            </a:endParaRP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381000" y="1063443"/>
            <a:ext cx="11582400" cy="4880158"/>
          </a:xfrm>
        </p:spPr>
        <p:txBody>
          <a:bodyPr/>
          <a:lstStyle/>
          <a:p>
            <a:pPr marL="0" indent="0">
              <a:buNone/>
            </a:pPr>
            <a:endParaRPr lang="en-IN" sz="2000" dirty="0">
              <a:latin typeface="+mj-lt"/>
              <a:ea typeface="Times New Roman" panose="02020603050405020304" pitchFamily="18" charset="0"/>
              <a:cs typeface="Calibri" panose="020F0502020204030204" pitchFamily="34" charset="0"/>
            </a:endParaRPr>
          </a:p>
          <a:p>
            <a:pPr marL="0" indent="0">
              <a:buNone/>
            </a:pPr>
            <a:endParaRPr lang="en-IN" sz="2000" dirty="0">
              <a:effectLst/>
              <a:latin typeface="+mj-lt"/>
              <a:ea typeface="Times New Roman" panose="02020603050405020304" pitchFamily="18" charset="0"/>
              <a:cs typeface="Calibri" panose="020F0502020204030204" pitchFamily="34"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2881" y="2960703"/>
            <a:ext cx="914400"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xmlns="" id="{8576577E-3986-44EA-87B1-51A26B976615}"/>
              </a:ext>
            </a:extLst>
          </p:cNvPr>
          <p:cNvSpPr txBox="1"/>
          <p:nvPr/>
        </p:nvSpPr>
        <p:spPr>
          <a:xfrm>
            <a:off x="533400" y="1219200"/>
            <a:ext cx="10896600" cy="369332"/>
          </a:xfrm>
          <a:prstGeom prst="rect">
            <a:avLst/>
          </a:prstGeom>
          <a:noFill/>
        </p:spPr>
        <p:txBody>
          <a:bodyPr wrap="square">
            <a:spAutoFit/>
          </a:bodyPr>
          <a:lstStyle/>
          <a:p>
            <a:pPr marR="0" lvl="0">
              <a:spcBef>
                <a:spcPts val="0"/>
              </a:spcBef>
              <a:spcAft>
                <a:spcPts val="0"/>
              </a:spcAft>
              <a:buSzPts val="1200"/>
            </a:pPr>
            <a:r>
              <a:rPr lang="en-IN" sz="1800" dirty="0">
                <a:effectLst/>
                <a:latin typeface="+mj-lt"/>
                <a:ea typeface="Times New Roman" panose="02020603050405020304" pitchFamily="18" charset="0"/>
                <a:cs typeface="Calibri" panose="020F0502020204030204" pitchFamily="34" charset="0"/>
              </a:rPr>
              <a:t>.</a:t>
            </a:r>
            <a:endParaRPr lang="en-US" sz="1800" dirty="0">
              <a:effectLst/>
              <a:latin typeface="+mj-lt"/>
              <a:ea typeface="Times New Roman" panose="02020603050405020304" pitchFamily="18" charset="0"/>
              <a:cs typeface="Calibri" panose="020F0502020204030204" pitchFamily="34" charset="0"/>
            </a:endParaRPr>
          </a:p>
        </p:txBody>
      </p:sp>
      <p:sp>
        <p:nvSpPr>
          <p:cNvPr id="5" name="TextBox 4">
            <a:extLst>
              <a:ext uri="{FF2B5EF4-FFF2-40B4-BE49-F238E27FC236}">
                <a16:creationId xmlns:a16="http://schemas.microsoft.com/office/drawing/2014/main" xmlns="" id="{1958B18C-3E0B-4271-9FA0-402B398CD29C}"/>
              </a:ext>
            </a:extLst>
          </p:cNvPr>
          <p:cNvSpPr txBox="1"/>
          <p:nvPr/>
        </p:nvSpPr>
        <p:spPr>
          <a:xfrm>
            <a:off x="734272" y="1259944"/>
            <a:ext cx="10440880" cy="4729500"/>
          </a:xfrm>
          <a:prstGeom prst="rect">
            <a:avLst/>
          </a:prstGeom>
          <a:noFill/>
        </p:spPr>
        <p:txBody>
          <a:bodyPr wrap="square" rtlCol="0">
            <a:spAutoFit/>
          </a:bodyPr>
          <a:lstStyle/>
          <a:p>
            <a:pPr marL="285750" indent="-285750">
              <a:buFont typeface="Wingdings" panose="05000000000000000000" pitchFamily="2" charset="2"/>
              <a:buChar char="q"/>
            </a:pPr>
            <a:r>
              <a:rPr lang="en-IN" sz="2000" dirty="0">
                <a:effectLst/>
                <a:latin typeface="+mj-lt"/>
                <a:ea typeface="Calibri" panose="020F0502020204030204" pitchFamily="34" charset="0"/>
                <a:cs typeface="Calibri" panose="020F0502020204030204" pitchFamily="34" charset="0"/>
              </a:rPr>
              <a:t>Python </a:t>
            </a:r>
            <a:r>
              <a:rPr lang="en-IN" sz="2000" b="1" dirty="0">
                <a:effectLst/>
                <a:latin typeface="+mj-lt"/>
                <a:ea typeface="Calibri" panose="020F0502020204030204" pitchFamily="34" charset="0"/>
                <a:cs typeface="Calibri" panose="020F0502020204030204" pitchFamily="34" charset="0"/>
              </a:rPr>
              <a:t>List</a:t>
            </a:r>
            <a:r>
              <a:rPr lang="en-IN" sz="2000" dirty="0">
                <a:effectLst/>
                <a:latin typeface="+mj-lt"/>
                <a:ea typeface="Calibri" panose="020F0502020204030204" pitchFamily="34" charset="0"/>
                <a:cs typeface="Calibri" panose="020F0502020204030204" pitchFamily="34" charset="0"/>
              </a:rPr>
              <a:t> is the most commonly used sequence.</a:t>
            </a:r>
          </a:p>
          <a:p>
            <a:pPr algn="just"/>
            <a:endParaRPr lang="en-IN" sz="2000" dirty="0">
              <a:effectLst/>
              <a:latin typeface="+mj-lt"/>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q"/>
            </a:pPr>
            <a:r>
              <a:rPr lang="en-IN" sz="2000" dirty="0">
                <a:effectLst/>
                <a:latin typeface="+mj-lt"/>
                <a:ea typeface="Calibri" panose="020F0502020204030204" pitchFamily="34" charset="0"/>
                <a:cs typeface="Calibri" panose="020F0502020204030204" pitchFamily="34" charset="0"/>
              </a:rPr>
              <a:t> Important points about list are as follows.</a:t>
            </a:r>
          </a:p>
          <a:p>
            <a:pPr marL="800100" lvl="1" indent="-342900" algn="just">
              <a:lnSpc>
                <a:spcPct val="150000"/>
              </a:lnSpc>
              <a:spcBef>
                <a:spcPts val="0"/>
              </a:spcBef>
              <a:spcAft>
                <a:spcPts val="800"/>
              </a:spcAft>
              <a:buFont typeface="Wingdings" pitchFamily="2" charset="2"/>
              <a:buChar char="§"/>
            </a:pPr>
            <a:r>
              <a:rPr lang="en-IN" sz="2000" dirty="0">
                <a:effectLst/>
                <a:latin typeface="Calibri" panose="020F0502020204030204" pitchFamily="34" charset="0"/>
                <a:ea typeface="Times New Roman" panose="02020603050405020304" pitchFamily="18" charset="0"/>
              </a:rPr>
              <a:t>List elements are enclosed in </a:t>
            </a:r>
            <a:r>
              <a:rPr lang="en-IN" sz="2000" b="1" dirty="0">
                <a:effectLst/>
                <a:latin typeface="Calibri" panose="020F0502020204030204" pitchFamily="34" charset="0"/>
                <a:ea typeface="Times New Roman" panose="02020603050405020304" pitchFamily="18" charset="0"/>
              </a:rPr>
              <a:t>square brackets []</a:t>
            </a:r>
            <a:r>
              <a:rPr lang="en-IN" sz="2000" dirty="0">
                <a:effectLst/>
                <a:latin typeface="Calibri" panose="020F0502020204030204" pitchFamily="34" charset="0"/>
                <a:ea typeface="Times New Roman" panose="02020603050405020304" pitchFamily="18" charset="0"/>
              </a:rPr>
              <a:t> and are comma separated.</a:t>
            </a:r>
            <a:endParaRPr lang="en-US" sz="2000" dirty="0">
              <a:effectLst/>
              <a:latin typeface="Times New Roman" panose="02020603050405020304" pitchFamily="18" charset="0"/>
              <a:ea typeface="Times New Roman" panose="02020603050405020304" pitchFamily="18" charset="0"/>
            </a:endParaRPr>
          </a:p>
          <a:p>
            <a:pPr marL="800100" lvl="1" indent="-342900" algn="just">
              <a:lnSpc>
                <a:spcPct val="150000"/>
              </a:lnSpc>
              <a:spcBef>
                <a:spcPts val="0"/>
              </a:spcBef>
              <a:spcAft>
                <a:spcPts val="800"/>
              </a:spcAft>
              <a:buFont typeface="Wingdings" pitchFamily="2" charset="2"/>
              <a:buChar char="§"/>
            </a:pPr>
            <a:r>
              <a:rPr lang="en-IN" sz="2000" dirty="0">
                <a:effectLst/>
                <a:latin typeface="Calibri" panose="020F0502020204030204" pitchFamily="34" charset="0"/>
                <a:ea typeface="Times New Roman" panose="02020603050405020304" pitchFamily="18" charset="0"/>
              </a:rPr>
              <a:t>List is the sequence of class type ‘</a:t>
            </a:r>
            <a:r>
              <a:rPr lang="en-IN" sz="2000" b="1" dirty="0">
                <a:effectLst/>
                <a:latin typeface="Calibri" panose="020F0502020204030204" pitchFamily="34" charset="0"/>
                <a:ea typeface="Times New Roman" panose="02020603050405020304" pitchFamily="18" charset="0"/>
              </a:rPr>
              <a:t>list’.</a:t>
            </a:r>
            <a:endParaRPr lang="en-US" sz="2000" dirty="0">
              <a:effectLst/>
              <a:latin typeface="Times New Roman" panose="02020603050405020304" pitchFamily="18" charset="0"/>
              <a:ea typeface="Times New Roman" panose="02020603050405020304" pitchFamily="18" charset="0"/>
            </a:endParaRPr>
          </a:p>
          <a:p>
            <a:pPr marL="800100" lvl="1" indent="-342900" algn="just">
              <a:lnSpc>
                <a:spcPct val="150000"/>
              </a:lnSpc>
              <a:spcBef>
                <a:spcPts val="0"/>
              </a:spcBef>
              <a:spcAft>
                <a:spcPts val="800"/>
              </a:spcAft>
              <a:buFont typeface="Wingdings" pitchFamily="2" charset="2"/>
              <a:buChar char="§"/>
            </a:pPr>
            <a:r>
              <a:rPr lang="en-IN" sz="2000" dirty="0">
                <a:effectLst/>
                <a:latin typeface="Calibri" panose="020F0502020204030204" pitchFamily="34" charset="0"/>
                <a:ea typeface="Times New Roman" panose="02020603050405020304" pitchFamily="18" charset="0"/>
              </a:rPr>
              <a:t>List can contain elements of different data types.</a:t>
            </a:r>
            <a:endParaRPr lang="en-US" sz="2000" dirty="0">
              <a:effectLst/>
              <a:latin typeface="Times New Roman" panose="02020603050405020304" pitchFamily="18" charset="0"/>
              <a:ea typeface="Times New Roman" panose="02020603050405020304" pitchFamily="18" charset="0"/>
            </a:endParaRPr>
          </a:p>
          <a:p>
            <a:pPr marL="800100" lvl="1" indent="-342900" algn="just">
              <a:lnSpc>
                <a:spcPct val="150000"/>
              </a:lnSpc>
              <a:spcBef>
                <a:spcPts val="0"/>
              </a:spcBef>
              <a:spcAft>
                <a:spcPts val="800"/>
              </a:spcAft>
              <a:buFont typeface="Wingdings" pitchFamily="2" charset="2"/>
              <a:buChar char="§"/>
            </a:pPr>
            <a:r>
              <a:rPr lang="en-IN" sz="2000" dirty="0">
                <a:effectLst/>
                <a:latin typeface="Calibri" panose="020F0502020204030204" pitchFamily="34" charset="0"/>
                <a:ea typeface="Times New Roman" panose="02020603050405020304" pitchFamily="18" charset="0"/>
              </a:rPr>
              <a:t>List is a mutable(changeable) sequence, would be discussed in detail in 3.2.3</a:t>
            </a:r>
            <a:endParaRPr lang="en-US" sz="2000" dirty="0">
              <a:effectLst/>
              <a:latin typeface="Times New Roman" panose="02020603050405020304" pitchFamily="18" charset="0"/>
              <a:ea typeface="Times New Roman" panose="02020603050405020304" pitchFamily="18" charset="0"/>
            </a:endParaRPr>
          </a:p>
          <a:p>
            <a:pPr marL="800100" lvl="1" indent="-342900" algn="just">
              <a:lnSpc>
                <a:spcPct val="150000"/>
              </a:lnSpc>
              <a:spcBef>
                <a:spcPts val="0"/>
              </a:spcBef>
              <a:spcAft>
                <a:spcPts val="800"/>
              </a:spcAft>
              <a:buFont typeface="Wingdings" pitchFamily="2" charset="2"/>
              <a:buChar char="§"/>
            </a:pPr>
            <a:r>
              <a:rPr lang="en-IN" sz="2000" dirty="0">
                <a:effectLst/>
                <a:latin typeface="Calibri" panose="020F0502020204030204" pitchFamily="34" charset="0"/>
                <a:ea typeface="Times New Roman" panose="02020603050405020304" pitchFamily="18" charset="0"/>
              </a:rPr>
              <a:t>List allows duplicate elements.</a:t>
            </a:r>
            <a:endParaRPr lang="en-US" sz="2000" dirty="0">
              <a:effectLst/>
              <a:latin typeface="Times New Roman" panose="02020603050405020304" pitchFamily="18" charset="0"/>
              <a:ea typeface="Times New Roman" panose="02020603050405020304" pitchFamily="18" charset="0"/>
            </a:endParaRPr>
          </a:p>
          <a:p>
            <a:pPr marL="800100" lvl="1" indent="-342900" algn="just">
              <a:buFont typeface="Wingdings" pitchFamily="2" charset="2"/>
              <a:buChar char="§"/>
            </a:pPr>
            <a:r>
              <a:rPr lang="en-IN" sz="2000" dirty="0">
                <a:effectLst/>
                <a:latin typeface="Calibri" panose="020F0502020204030204" pitchFamily="34" charset="0"/>
                <a:ea typeface="Calibri" panose="020F0502020204030204" pitchFamily="34" charset="0"/>
              </a:rPr>
              <a:t> List elements are ordered, it means it give specific order to the elements, if new element is added, by default it comes at the end of the list.</a:t>
            </a:r>
            <a:endParaRPr lang="en-US" sz="2000" dirty="0">
              <a:effectLst/>
              <a:latin typeface="+mj-l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8459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30</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Nested List</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533400" y="1263968"/>
            <a:ext cx="11289435" cy="4572000"/>
          </a:xfrm>
        </p:spPr>
        <p:txBody>
          <a:bodyPr/>
          <a:lstStyle/>
          <a:p>
            <a:pPr marL="0" indent="0">
              <a:buNone/>
            </a:pPr>
            <a:endParaRPr lang="en-US" dirty="0">
              <a:effectLst/>
              <a:latin typeface="+mj-lt"/>
              <a:ea typeface="Times New Roman" panose="02020603050405020304" pitchFamily="18" charset="0"/>
              <a:cs typeface="Calibri" panose="020F0502020204030204" pitchFamily="34" charset="0"/>
            </a:endParaRPr>
          </a:p>
          <a:p>
            <a:pPr marL="0" indent="0">
              <a:buNone/>
            </a:pPr>
            <a:endParaRPr lang="en-US" sz="20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xmlns="" id="{EE4ADF75-27B8-4824-B43C-51A5469F4DE1}"/>
              </a:ext>
            </a:extLst>
          </p:cNvPr>
          <p:cNvSpPr txBox="1"/>
          <p:nvPr/>
        </p:nvSpPr>
        <p:spPr>
          <a:xfrm>
            <a:off x="533400" y="1263968"/>
            <a:ext cx="10591800" cy="1292662"/>
          </a:xfrm>
          <a:prstGeom prst="rect">
            <a:avLst/>
          </a:prstGeom>
          <a:noFill/>
        </p:spPr>
        <p:txBody>
          <a:bodyPr wrap="square" rtlCol="0">
            <a:spAutoFit/>
          </a:bodyPr>
          <a:lstStyle/>
          <a:p>
            <a:pPr marL="342900" indent="-342900" algn="just">
              <a:buFont typeface="Wingdings" panose="05000000000000000000" pitchFamily="2" charset="2"/>
              <a:buChar char="q"/>
            </a:pPr>
            <a:r>
              <a:rPr lang="en-IN" sz="2000" dirty="0">
                <a:solidFill>
                  <a:srgbClr val="000000"/>
                </a:solidFill>
                <a:effectLst/>
                <a:latin typeface="+mj-lt"/>
                <a:ea typeface="Calibri" panose="020F0502020204030204" pitchFamily="34" charset="0"/>
                <a:cs typeface="Calibri" panose="020F0502020204030204" pitchFamily="34" charset="0"/>
              </a:rPr>
              <a:t>When we have an element of a list in the form of the list itself, it is called Nested List. </a:t>
            </a:r>
          </a:p>
          <a:p>
            <a:pPr marL="342900" indent="-342900" algn="just">
              <a:buFont typeface="Wingdings" panose="05000000000000000000" pitchFamily="2" charset="2"/>
              <a:buChar char="q"/>
            </a:pPr>
            <a:endParaRPr lang="en-IN" sz="2000" dirty="0">
              <a:solidFill>
                <a:srgbClr val="000000"/>
              </a:solidFill>
              <a:latin typeface="+mj-lt"/>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q"/>
            </a:pPr>
            <a:r>
              <a:rPr lang="en-IN" sz="2000" dirty="0">
                <a:solidFill>
                  <a:srgbClr val="000000"/>
                </a:solidFill>
                <a:effectLst/>
                <a:latin typeface="+mj-lt"/>
                <a:ea typeface="Calibri" panose="020F0502020204030204" pitchFamily="34" charset="0"/>
                <a:cs typeface="Calibri" panose="020F0502020204030204" pitchFamily="34" charset="0"/>
              </a:rPr>
              <a:t>Elements of the nested list can be accessed using the 2-D indexing access method.</a:t>
            </a:r>
            <a:endParaRPr lang="en-US" sz="2000" dirty="0">
              <a:effectLst/>
              <a:latin typeface="+mj-lt"/>
              <a:ea typeface="Calibri" panose="020F0502020204030204" pitchFamily="34" charset="0"/>
              <a:cs typeface="Times New Roman" panose="02020603050405020304" pitchFamily="18" charset="0"/>
            </a:endParaRPr>
          </a:p>
          <a:p>
            <a:pPr algn="just"/>
            <a:endParaRPr lang="en-US" dirty="0"/>
          </a:p>
        </p:txBody>
      </p:sp>
      <p:sp>
        <p:nvSpPr>
          <p:cNvPr id="15" name="TextBox 14">
            <a:extLst>
              <a:ext uri="{FF2B5EF4-FFF2-40B4-BE49-F238E27FC236}">
                <a16:creationId xmlns:a16="http://schemas.microsoft.com/office/drawing/2014/main" xmlns="" id="{44574E56-901F-4B5D-86FC-30799D507FA5}"/>
              </a:ext>
            </a:extLst>
          </p:cNvPr>
          <p:cNvSpPr txBox="1"/>
          <p:nvPr/>
        </p:nvSpPr>
        <p:spPr>
          <a:xfrm>
            <a:off x="685800" y="4038600"/>
            <a:ext cx="9829800" cy="369332"/>
          </a:xfrm>
          <a:prstGeom prst="rect">
            <a:avLst/>
          </a:prstGeom>
          <a:noFill/>
        </p:spPr>
        <p:txBody>
          <a:bodyPr wrap="square" rtlCol="0">
            <a:spAutoFit/>
          </a:bodyPr>
          <a:lstStyle/>
          <a:p>
            <a:r>
              <a:rPr lang="en-IN" dirty="0">
                <a:effectLst/>
                <a:latin typeface="+mj-lt"/>
                <a:ea typeface="Times New Roman" panose="02020603050405020304" pitchFamily="18" charset="0"/>
              </a:rPr>
              <a:t>.</a:t>
            </a:r>
            <a:endParaRPr lang="en-US" dirty="0"/>
          </a:p>
        </p:txBody>
      </p:sp>
      <p:pic>
        <p:nvPicPr>
          <p:cNvPr id="9" name="Picture 8">
            <a:extLst>
              <a:ext uri="{FF2B5EF4-FFF2-40B4-BE49-F238E27FC236}">
                <a16:creationId xmlns:a16="http://schemas.microsoft.com/office/drawing/2014/main" xmlns="" id="{5A84CAA0-8185-4911-8026-EF45FE1BE83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5619" y="2414379"/>
            <a:ext cx="4786312" cy="2943641"/>
          </a:xfrm>
          <a:prstGeom prst="rect">
            <a:avLst/>
          </a:prstGeom>
          <a:noFill/>
          <a:ln>
            <a:noFill/>
          </a:ln>
        </p:spPr>
      </p:pic>
      <p:sp>
        <p:nvSpPr>
          <p:cNvPr id="5" name="TextBox 4">
            <a:extLst>
              <a:ext uri="{FF2B5EF4-FFF2-40B4-BE49-F238E27FC236}">
                <a16:creationId xmlns:a16="http://schemas.microsoft.com/office/drawing/2014/main" xmlns="" id="{605BDE1A-25C7-4716-A914-0BA1BB0C27CF}"/>
              </a:ext>
            </a:extLst>
          </p:cNvPr>
          <p:cNvSpPr txBox="1"/>
          <p:nvPr/>
        </p:nvSpPr>
        <p:spPr>
          <a:xfrm>
            <a:off x="914400" y="5604807"/>
            <a:ext cx="10363200" cy="677108"/>
          </a:xfrm>
          <a:prstGeom prst="rect">
            <a:avLst/>
          </a:prstGeom>
          <a:noFill/>
        </p:spPr>
        <p:txBody>
          <a:bodyPr wrap="square" rtlCol="0">
            <a:spAutoFit/>
          </a:bodyPr>
          <a:lstStyle/>
          <a:p>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this example, first [1] denotes [3,4] and second [1] represents 4, so it gives output as 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0293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31</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Nested List as a Matrix</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533400" y="1263968"/>
            <a:ext cx="11289435" cy="4572000"/>
          </a:xfrm>
        </p:spPr>
        <p:txBody>
          <a:bodyPr/>
          <a:lstStyle/>
          <a:p>
            <a:pPr marL="0" indent="0">
              <a:buNone/>
            </a:pPr>
            <a:endParaRPr lang="en-US" dirty="0">
              <a:effectLst/>
              <a:latin typeface="+mj-lt"/>
              <a:ea typeface="Times New Roman" panose="02020603050405020304" pitchFamily="18" charset="0"/>
              <a:cs typeface="Calibri" panose="020F0502020204030204" pitchFamily="34" charset="0"/>
            </a:endParaRPr>
          </a:p>
          <a:p>
            <a:pPr marL="0" indent="0">
              <a:buNone/>
            </a:pPr>
            <a:endParaRPr lang="en-US" sz="20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762000" y="1263968"/>
            <a:ext cx="10591800" cy="2215991"/>
          </a:xfrm>
          <a:prstGeom prst="rect">
            <a:avLst/>
          </a:prstGeom>
          <a:noFill/>
        </p:spPr>
        <p:txBody>
          <a:bodyPr wrap="square" rtlCol="0">
            <a:spAutoFit/>
          </a:bodyPr>
          <a:lstStyle/>
          <a:p>
            <a:pPr marL="285750" indent="-285750">
              <a:buFont typeface="Wingdings" panose="05000000000000000000" pitchFamily="2" charset="2"/>
              <a:buChar char="q"/>
            </a:pPr>
            <a:r>
              <a:rPr lang="en-IN" sz="2000" dirty="0">
                <a:solidFill>
                  <a:srgbClr val="000000"/>
                </a:solidFill>
                <a:effectLst/>
                <a:latin typeface="+mj-lt"/>
                <a:ea typeface="Calibri" panose="020F0502020204030204" pitchFamily="34" charset="0"/>
                <a:cs typeface="Calibri" panose="020F0502020204030204" pitchFamily="34" charset="0"/>
              </a:rPr>
              <a:t>We can represent nested list as matrix also. </a:t>
            </a:r>
            <a:br>
              <a:rPr lang="en-IN" sz="2000" dirty="0">
                <a:solidFill>
                  <a:srgbClr val="000000"/>
                </a:solidFill>
                <a:effectLst/>
                <a:latin typeface="+mj-lt"/>
                <a:ea typeface="Calibri" panose="020F0502020204030204" pitchFamily="34" charset="0"/>
                <a:cs typeface="Calibri" panose="020F0502020204030204" pitchFamily="34" charset="0"/>
              </a:rPr>
            </a:br>
            <a:endParaRPr lang="en-IN" sz="2000" dirty="0">
              <a:solidFill>
                <a:srgbClr val="000000"/>
              </a:solidFill>
              <a:effectLst/>
              <a:latin typeface="+mj-lt"/>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sz="2000" dirty="0">
                <a:solidFill>
                  <a:srgbClr val="000000"/>
                </a:solidFill>
                <a:effectLst/>
                <a:latin typeface="+mj-lt"/>
                <a:ea typeface="Calibri" panose="020F0502020204030204" pitchFamily="34" charset="0"/>
                <a:cs typeface="Calibri" panose="020F0502020204030204" pitchFamily="34" charset="0"/>
              </a:rPr>
              <a:t>For this we would use nested for loop.</a:t>
            </a:r>
          </a:p>
          <a:p>
            <a:pPr marL="285750" indent="-285750">
              <a:buFont typeface="Wingdings" panose="05000000000000000000" pitchFamily="2" charset="2"/>
              <a:buChar char="q"/>
            </a:pPr>
            <a:endParaRPr lang="en-IN" sz="2000" dirty="0">
              <a:solidFill>
                <a:srgbClr val="000000"/>
              </a:solidFill>
              <a:latin typeface="+mj-lt"/>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sz="2000" dirty="0">
                <a:solidFill>
                  <a:srgbClr val="000000"/>
                </a:solidFill>
                <a:effectLst/>
                <a:latin typeface="+mj-lt"/>
                <a:ea typeface="Calibri" panose="020F0502020204030204" pitchFamily="34" charset="0"/>
                <a:cs typeface="Calibri" panose="020F0502020204030204" pitchFamily="34" charset="0"/>
              </a:rPr>
              <a:t> Outer loop would run for number of elements in the list and inner loop would consider individual element of the nested list as a list.</a:t>
            </a:r>
            <a:endParaRPr lang="en-US" sz="2000" dirty="0">
              <a:effectLst/>
              <a:latin typeface="+mj-lt"/>
              <a:ea typeface="Calibri" panose="020F0502020204030204" pitchFamily="34" charset="0"/>
              <a:cs typeface="Times New Roman" panose="02020603050405020304" pitchFamily="18" charset="0"/>
            </a:endParaRPr>
          </a:p>
          <a:p>
            <a:endParaRPr lang="en-US" dirty="0"/>
          </a:p>
        </p:txBody>
      </p:sp>
      <p:sp>
        <p:nvSpPr>
          <p:cNvPr id="13" name="TextBox 12">
            <a:extLst>
              <a:ext uri="{FF2B5EF4-FFF2-40B4-BE49-F238E27FC236}">
                <a16:creationId xmlns:a16="http://schemas.microsoft.com/office/drawing/2014/main" xmlns="" id="{EE4ADF75-27B8-4824-B43C-51A5469F4DE1}"/>
              </a:ext>
            </a:extLst>
          </p:cNvPr>
          <p:cNvSpPr txBox="1"/>
          <p:nvPr/>
        </p:nvSpPr>
        <p:spPr>
          <a:xfrm>
            <a:off x="395407" y="1844159"/>
            <a:ext cx="10591800" cy="677108"/>
          </a:xfrm>
          <a:prstGeom prst="rect">
            <a:avLst/>
          </a:prstGeom>
          <a:noFill/>
        </p:spPr>
        <p:txBody>
          <a:bodyPr wrap="square" rtlCol="0">
            <a:spAutoFit/>
          </a:bodyPr>
          <a:lstStyle/>
          <a:p>
            <a:pPr algn="just"/>
            <a:endParaRPr lang="en-US" sz="2000" dirty="0">
              <a:effectLst/>
              <a:latin typeface="+mj-lt"/>
              <a:ea typeface="Calibri" panose="020F0502020204030204" pitchFamily="34" charset="0"/>
              <a:cs typeface="Times New Roman" panose="02020603050405020304" pitchFamily="18" charset="0"/>
            </a:endParaRPr>
          </a:p>
          <a:p>
            <a:pPr algn="just"/>
            <a:endParaRPr lang="en-US" dirty="0"/>
          </a:p>
        </p:txBody>
      </p:sp>
      <p:sp>
        <p:nvSpPr>
          <p:cNvPr id="15" name="TextBox 14">
            <a:extLst>
              <a:ext uri="{FF2B5EF4-FFF2-40B4-BE49-F238E27FC236}">
                <a16:creationId xmlns:a16="http://schemas.microsoft.com/office/drawing/2014/main" xmlns="" id="{44574E56-901F-4B5D-86FC-30799D507FA5}"/>
              </a:ext>
            </a:extLst>
          </p:cNvPr>
          <p:cNvSpPr txBox="1"/>
          <p:nvPr/>
        </p:nvSpPr>
        <p:spPr>
          <a:xfrm>
            <a:off x="685800" y="4038600"/>
            <a:ext cx="9829800" cy="369332"/>
          </a:xfrm>
          <a:prstGeom prst="rect">
            <a:avLst/>
          </a:prstGeom>
          <a:noFill/>
        </p:spPr>
        <p:txBody>
          <a:bodyPr wrap="square" rtlCol="0">
            <a:spAutoFit/>
          </a:bodyPr>
          <a:lstStyle/>
          <a:p>
            <a:r>
              <a:rPr lang="en-IN" dirty="0">
                <a:effectLst/>
                <a:latin typeface="+mj-lt"/>
                <a:ea typeface="Times New Roman" panose="02020603050405020304" pitchFamily="18" charset="0"/>
              </a:rPr>
              <a:t>.</a:t>
            </a:r>
            <a:endParaRPr lang="en-US" dirty="0"/>
          </a:p>
        </p:txBody>
      </p:sp>
      <p:sp>
        <p:nvSpPr>
          <p:cNvPr id="5" name="TextBox 4">
            <a:extLst>
              <a:ext uri="{FF2B5EF4-FFF2-40B4-BE49-F238E27FC236}">
                <a16:creationId xmlns:a16="http://schemas.microsoft.com/office/drawing/2014/main" xmlns="" id="{605BDE1A-25C7-4716-A914-0BA1BB0C27CF}"/>
              </a:ext>
            </a:extLst>
          </p:cNvPr>
          <p:cNvSpPr txBox="1"/>
          <p:nvPr/>
        </p:nvSpPr>
        <p:spPr>
          <a:xfrm>
            <a:off x="914400" y="5604807"/>
            <a:ext cx="10363200" cy="677108"/>
          </a:xfrm>
          <a:prstGeom prst="rect">
            <a:avLst/>
          </a:prstGeom>
          <a:noFill/>
        </p:spPr>
        <p:txBody>
          <a:bodyPr wrap="square" rtlCol="0">
            <a:spAutoFit/>
          </a:bodyPr>
          <a:lstStyle/>
          <a:p>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0" name="Picture 9">
            <a:extLst>
              <a:ext uri="{FF2B5EF4-FFF2-40B4-BE49-F238E27FC236}">
                <a16:creationId xmlns:a16="http://schemas.microsoft.com/office/drawing/2014/main" xmlns="" id="{7AB6278E-5930-44D5-8CEC-8390E39D8E0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3101458"/>
            <a:ext cx="8001000" cy="3314701"/>
          </a:xfrm>
          <a:prstGeom prst="rect">
            <a:avLst/>
          </a:prstGeom>
          <a:noFill/>
          <a:ln>
            <a:noFill/>
          </a:ln>
        </p:spPr>
      </p:pic>
    </p:spTree>
    <p:extLst>
      <p:ext uri="{BB962C8B-B14F-4D97-AF65-F5344CB8AC3E}">
        <p14:creationId xmlns:p14="http://schemas.microsoft.com/office/powerpoint/2010/main" val="377018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32</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Example</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533400" y="1263968"/>
            <a:ext cx="11289435" cy="4572000"/>
          </a:xfrm>
        </p:spPr>
        <p:txBody>
          <a:bodyPr/>
          <a:lstStyle/>
          <a:p>
            <a:pPr marL="0" indent="0">
              <a:buNone/>
            </a:pPr>
            <a:endParaRPr lang="en-US" dirty="0">
              <a:effectLst/>
              <a:latin typeface="+mj-lt"/>
              <a:ea typeface="Times New Roman" panose="02020603050405020304" pitchFamily="18" charset="0"/>
              <a:cs typeface="Calibri" panose="020F0502020204030204" pitchFamily="34" charset="0"/>
            </a:endParaRPr>
          </a:p>
          <a:p>
            <a:pPr marL="0" indent="0">
              <a:buNone/>
            </a:pPr>
            <a:endParaRPr lang="en-US" sz="20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762000" y="1263968"/>
            <a:ext cx="10591800"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mj-lt"/>
              </a:rPr>
              <a:t>Create a flat list from a nested list</a:t>
            </a:r>
            <a:r>
              <a:rPr lang="en-US" dirty="0"/>
              <a:t>.</a:t>
            </a:r>
          </a:p>
        </p:txBody>
      </p:sp>
      <p:sp>
        <p:nvSpPr>
          <p:cNvPr id="13" name="TextBox 12">
            <a:extLst>
              <a:ext uri="{FF2B5EF4-FFF2-40B4-BE49-F238E27FC236}">
                <a16:creationId xmlns:a16="http://schemas.microsoft.com/office/drawing/2014/main" xmlns="" id="{EE4ADF75-27B8-4824-B43C-51A5469F4DE1}"/>
              </a:ext>
            </a:extLst>
          </p:cNvPr>
          <p:cNvSpPr txBox="1"/>
          <p:nvPr/>
        </p:nvSpPr>
        <p:spPr>
          <a:xfrm>
            <a:off x="395407" y="1844159"/>
            <a:ext cx="10591800" cy="677108"/>
          </a:xfrm>
          <a:prstGeom prst="rect">
            <a:avLst/>
          </a:prstGeom>
          <a:noFill/>
        </p:spPr>
        <p:txBody>
          <a:bodyPr wrap="square" rtlCol="0">
            <a:spAutoFit/>
          </a:bodyPr>
          <a:lstStyle/>
          <a:p>
            <a:pPr algn="just"/>
            <a:endParaRPr lang="en-US" sz="2000" dirty="0">
              <a:effectLst/>
              <a:latin typeface="+mj-lt"/>
              <a:ea typeface="Calibri" panose="020F0502020204030204" pitchFamily="34" charset="0"/>
              <a:cs typeface="Times New Roman" panose="02020603050405020304" pitchFamily="18" charset="0"/>
            </a:endParaRPr>
          </a:p>
          <a:p>
            <a:pPr algn="just"/>
            <a:endParaRPr lang="en-US" dirty="0"/>
          </a:p>
        </p:txBody>
      </p:sp>
      <p:sp>
        <p:nvSpPr>
          <p:cNvPr id="15" name="TextBox 14">
            <a:extLst>
              <a:ext uri="{FF2B5EF4-FFF2-40B4-BE49-F238E27FC236}">
                <a16:creationId xmlns:a16="http://schemas.microsoft.com/office/drawing/2014/main" xmlns="" id="{44574E56-901F-4B5D-86FC-30799D507FA5}"/>
              </a:ext>
            </a:extLst>
          </p:cNvPr>
          <p:cNvSpPr txBox="1"/>
          <p:nvPr/>
        </p:nvSpPr>
        <p:spPr>
          <a:xfrm>
            <a:off x="685800" y="4038600"/>
            <a:ext cx="9829800" cy="369332"/>
          </a:xfrm>
          <a:prstGeom prst="rect">
            <a:avLst/>
          </a:prstGeom>
          <a:noFill/>
        </p:spPr>
        <p:txBody>
          <a:bodyPr wrap="square" rtlCol="0">
            <a:spAutoFit/>
          </a:bodyPr>
          <a:lstStyle/>
          <a:p>
            <a:r>
              <a:rPr lang="en-IN" dirty="0">
                <a:effectLst/>
                <a:latin typeface="+mj-lt"/>
                <a:ea typeface="Times New Roman" panose="02020603050405020304" pitchFamily="18" charset="0"/>
              </a:rPr>
              <a:t>.</a:t>
            </a:r>
            <a:endParaRPr lang="en-US" dirty="0"/>
          </a:p>
        </p:txBody>
      </p:sp>
      <p:sp>
        <p:nvSpPr>
          <p:cNvPr id="5" name="TextBox 4">
            <a:extLst>
              <a:ext uri="{FF2B5EF4-FFF2-40B4-BE49-F238E27FC236}">
                <a16:creationId xmlns:a16="http://schemas.microsoft.com/office/drawing/2014/main" xmlns="" id="{605BDE1A-25C7-4716-A914-0BA1BB0C27CF}"/>
              </a:ext>
            </a:extLst>
          </p:cNvPr>
          <p:cNvSpPr txBox="1"/>
          <p:nvPr/>
        </p:nvSpPr>
        <p:spPr>
          <a:xfrm>
            <a:off x="914400" y="5604807"/>
            <a:ext cx="10363200" cy="677108"/>
          </a:xfrm>
          <a:prstGeom prst="rect">
            <a:avLst/>
          </a:prstGeom>
          <a:noFill/>
        </p:spPr>
        <p:txBody>
          <a:bodyPr wrap="square" rtlCol="0">
            <a:spAutoFit/>
          </a:bodyPr>
          <a:lstStyle/>
          <a:p>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1" name="Picture 10">
            <a:extLst>
              <a:ext uri="{FF2B5EF4-FFF2-40B4-BE49-F238E27FC236}">
                <a16:creationId xmlns:a16="http://schemas.microsoft.com/office/drawing/2014/main" xmlns="" id="{583BCE85-3F64-4D07-B788-E340517ABE6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1942209"/>
            <a:ext cx="7010399" cy="2127170"/>
          </a:xfrm>
          <a:prstGeom prst="rect">
            <a:avLst/>
          </a:prstGeom>
          <a:noFill/>
          <a:ln>
            <a:noFill/>
          </a:ln>
        </p:spPr>
      </p:pic>
      <p:sp>
        <p:nvSpPr>
          <p:cNvPr id="4" name="TextBox 3">
            <a:extLst>
              <a:ext uri="{FF2B5EF4-FFF2-40B4-BE49-F238E27FC236}">
                <a16:creationId xmlns:a16="http://schemas.microsoft.com/office/drawing/2014/main" xmlns="" id="{C5A6A9B3-C5B5-4701-985E-93F2005A333C}"/>
              </a:ext>
            </a:extLst>
          </p:cNvPr>
          <p:cNvSpPr txBox="1"/>
          <p:nvPr/>
        </p:nvSpPr>
        <p:spPr>
          <a:xfrm>
            <a:off x="990600" y="4343400"/>
            <a:ext cx="9996607" cy="2236510"/>
          </a:xfrm>
          <a:prstGeom prst="rect">
            <a:avLst/>
          </a:prstGeom>
          <a:noFill/>
        </p:spPr>
        <p:txBody>
          <a:bodyPr wrap="square" rtlCol="0">
            <a:spAutoFit/>
          </a:bodyPr>
          <a:lstStyle/>
          <a:p>
            <a:r>
              <a:rPr lang="en-US" b="1" dirty="0">
                <a:latin typeface="+mj-lt"/>
              </a:rPr>
              <a:t>Practice Exercise:</a:t>
            </a:r>
          </a:p>
          <a:p>
            <a:pPr marL="342900" marR="0" lvl="0" indent="-342900">
              <a:lnSpc>
                <a:spcPct val="150000"/>
              </a:lnSpc>
              <a:spcBef>
                <a:spcPts val="0"/>
              </a:spcBef>
              <a:spcAft>
                <a:spcPts val="800"/>
              </a:spcAft>
              <a:buFont typeface="Wingdings" panose="05000000000000000000" pitchFamily="2" charset="2"/>
              <a:buChar char="q"/>
            </a:pPr>
            <a:r>
              <a:rPr lang="en-IN" dirty="0">
                <a:effectLst/>
                <a:latin typeface="+mj-lt"/>
                <a:ea typeface="Times New Roman" panose="02020603050405020304" pitchFamily="18" charset="0"/>
              </a:rPr>
              <a:t>Using nested list print transpose, of a given matrix</a:t>
            </a:r>
            <a:endParaRPr lang="en-US" dirty="0">
              <a:effectLst/>
              <a:latin typeface="+mj-lt"/>
              <a:ea typeface="Times New Roman" panose="02020603050405020304" pitchFamily="18" charset="0"/>
            </a:endParaRPr>
          </a:p>
          <a:p>
            <a:pPr marL="342900" marR="0" lvl="0" indent="-342900">
              <a:lnSpc>
                <a:spcPct val="150000"/>
              </a:lnSpc>
              <a:spcBef>
                <a:spcPts val="0"/>
              </a:spcBef>
              <a:spcAft>
                <a:spcPts val="800"/>
              </a:spcAft>
              <a:buFont typeface="Wingdings" panose="05000000000000000000" pitchFamily="2" charset="2"/>
              <a:buChar char="q"/>
            </a:pPr>
            <a:r>
              <a:rPr lang="en-IN" dirty="0">
                <a:effectLst/>
                <a:latin typeface="+mj-lt"/>
                <a:ea typeface="Times New Roman" panose="02020603050405020304" pitchFamily="18" charset="0"/>
              </a:rPr>
              <a:t>Print reverse order of a nested list</a:t>
            </a:r>
            <a:endParaRPr lang="en-US" dirty="0">
              <a:latin typeface="+mj-lt"/>
            </a:endParaRPr>
          </a:p>
          <a:p>
            <a:endParaRPr lang="en-US" dirty="0"/>
          </a:p>
          <a:p>
            <a:endParaRPr lang="en-US" dirty="0"/>
          </a:p>
          <a:p>
            <a:endParaRPr lang="en-US" dirty="0"/>
          </a:p>
        </p:txBody>
      </p:sp>
    </p:spTree>
    <p:extLst>
      <p:ext uri="{BB962C8B-B14F-4D97-AF65-F5344CB8AC3E}">
        <p14:creationId xmlns:p14="http://schemas.microsoft.com/office/powerpoint/2010/main" val="355608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33</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List Comprehensions</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533400" y="1263968"/>
            <a:ext cx="11289435" cy="4572000"/>
          </a:xfrm>
        </p:spPr>
        <p:txBody>
          <a:bodyPr/>
          <a:lstStyle/>
          <a:p>
            <a:pPr marL="0" indent="0">
              <a:buNone/>
            </a:pPr>
            <a:endParaRPr lang="en-US" dirty="0">
              <a:effectLst/>
              <a:latin typeface="+mj-lt"/>
              <a:ea typeface="Times New Roman" panose="02020603050405020304" pitchFamily="18" charset="0"/>
              <a:cs typeface="Calibri" panose="020F0502020204030204" pitchFamily="34" charset="0"/>
            </a:endParaRPr>
          </a:p>
          <a:p>
            <a:pPr marL="0" indent="0">
              <a:buNone/>
            </a:pPr>
            <a:endParaRPr lang="en-US" sz="2000" dirty="0">
              <a:effectLst/>
              <a:latin typeface="+mj-lt"/>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xmlns="" id="{EE4ADF75-27B8-4824-B43C-51A5469F4DE1}"/>
              </a:ext>
            </a:extLst>
          </p:cNvPr>
          <p:cNvSpPr txBox="1"/>
          <p:nvPr/>
        </p:nvSpPr>
        <p:spPr>
          <a:xfrm>
            <a:off x="363595" y="3862649"/>
            <a:ext cx="10591800" cy="677108"/>
          </a:xfrm>
          <a:prstGeom prst="rect">
            <a:avLst/>
          </a:prstGeom>
          <a:noFill/>
        </p:spPr>
        <p:txBody>
          <a:bodyPr wrap="square" rtlCol="0">
            <a:spAutoFit/>
          </a:bodyPr>
          <a:lstStyle/>
          <a:p>
            <a:pPr algn="just"/>
            <a:endParaRPr lang="en-US" sz="2000" dirty="0">
              <a:effectLst/>
              <a:latin typeface="+mj-lt"/>
              <a:ea typeface="Calibri" panose="020F0502020204030204" pitchFamily="34" charset="0"/>
              <a:cs typeface="Times New Roman" panose="02020603050405020304" pitchFamily="18" charset="0"/>
            </a:endParaRPr>
          </a:p>
          <a:p>
            <a:pPr algn="just"/>
            <a:endParaRPr lang="en-US" dirty="0"/>
          </a:p>
        </p:txBody>
      </p:sp>
      <p:sp>
        <p:nvSpPr>
          <p:cNvPr id="5" name="TextBox 4">
            <a:extLst>
              <a:ext uri="{FF2B5EF4-FFF2-40B4-BE49-F238E27FC236}">
                <a16:creationId xmlns:a16="http://schemas.microsoft.com/office/drawing/2014/main" xmlns="" id="{605BDE1A-25C7-4716-A914-0BA1BB0C27CF}"/>
              </a:ext>
            </a:extLst>
          </p:cNvPr>
          <p:cNvSpPr txBox="1"/>
          <p:nvPr/>
        </p:nvSpPr>
        <p:spPr>
          <a:xfrm>
            <a:off x="914400" y="5604807"/>
            <a:ext cx="10363200" cy="677108"/>
          </a:xfrm>
          <a:prstGeom prst="rect">
            <a:avLst/>
          </a:prstGeom>
          <a:noFill/>
        </p:spPr>
        <p:txBody>
          <a:bodyPr wrap="square" rtlCol="0">
            <a:spAutoFit/>
          </a:bodyPr>
          <a:lstStyle/>
          <a:p>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xmlns="" id="{C5A6A9B3-C5B5-4701-985E-93F2005A333C}"/>
              </a:ext>
            </a:extLst>
          </p:cNvPr>
          <p:cNvSpPr txBox="1"/>
          <p:nvPr/>
        </p:nvSpPr>
        <p:spPr>
          <a:xfrm>
            <a:off x="990600" y="4343400"/>
            <a:ext cx="9996607" cy="923330"/>
          </a:xfrm>
          <a:prstGeom prst="rect">
            <a:avLst/>
          </a:prstGeom>
          <a:noFill/>
        </p:spPr>
        <p:txBody>
          <a:bodyPr wrap="square" rtlCol="0">
            <a:spAutoFit/>
          </a:bodyPr>
          <a:lstStyle/>
          <a:p>
            <a:endParaRPr lang="en-US" dirty="0"/>
          </a:p>
          <a:p>
            <a:endParaRPr lang="en-US" dirty="0"/>
          </a:p>
          <a:p>
            <a:endParaRPr lang="en-US" dirty="0"/>
          </a:p>
        </p:txBody>
      </p:sp>
      <p:sp>
        <p:nvSpPr>
          <p:cNvPr id="12" name="TextBox 11">
            <a:extLst>
              <a:ext uri="{FF2B5EF4-FFF2-40B4-BE49-F238E27FC236}">
                <a16:creationId xmlns:a16="http://schemas.microsoft.com/office/drawing/2014/main" xmlns="" id="{E24F64D6-EEE4-42EE-9642-F8481F6B559F}"/>
              </a:ext>
            </a:extLst>
          </p:cNvPr>
          <p:cNvSpPr txBox="1"/>
          <p:nvPr/>
        </p:nvSpPr>
        <p:spPr>
          <a:xfrm>
            <a:off x="533399" y="1143000"/>
            <a:ext cx="11263193" cy="496996"/>
          </a:xfrm>
          <a:prstGeom prst="rect">
            <a:avLst/>
          </a:prstGeom>
          <a:noFill/>
        </p:spPr>
        <p:txBody>
          <a:bodyPr wrap="square">
            <a:spAutoFit/>
          </a:bodyPr>
          <a:lstStyle/>
          <a:p>
            <a:pPr marL="342900" marR="0" indent="-342900">
              <a:lnSpc>
                <a:spcPct val="150000"/>
              </a:lnSpc>
              <a:spcBef>
                <a:spcPts val="0"/>
              </a:spcBef>
              <a:spcAft>
                <a:spcPts val="800"/>
              </a:spcAft>
              <a:buFont typeface="Wingdings" panose="05000000000000000000" pitchFamily="2" charset="2"/>
              <a:buChar char="q"/>
            </a:pPr>
            <a:r>
              <a:rPr lang="en-IN" sz="2000" dirty="0">
                <a:solidFill>
                  <a:srgbClr val="000000"/>
                </a:solidFill>
                <a:effectLst/>
                <a:latin typeface="+mj-lt"/>
                <a:ea typeface="Calibri" panose="020F0502020204030204" pitchFamily="34" charset="0"/>
                <a:cs typeface="Calibri" panose="020F0502020204030204" pitchFamily="34" charset="0"/>
              </a:rPr>
              <a:t>Let's suppose we want to write a program to calculate powers of 3 for a given range</a:t>
            </a:r>
            <a:r>
              <a:rPr lang="en-IN" sz="2000" dirty="0">
                <a:solidFill>
                  <a:srgbClr val="000000"/>
                </a:solidFill>
                <a:latin typeface="+mj-lt"/>
                <a:ea typeface="Calibri" panose="020F0502020204030204" pitchFamily="34" charset="0"/>
                <a:cs typeface="Calibri" panose="020F0502020204030204" pitchFamily="34" charset="0"/>
              </a:rPr>
              <a:t>.</a:t>
            </a:r>
            <a:endParaRPr lang="en-US" sz="2000" dirty="0">
              <a:effectLst/>
              <a:latin typeface="+mj-lt"/>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xmlns="" id="{43D6282C-3288-456E-B7A1-9A4E916A41B6}"/>
              </a:ext>
            </a:extLst>
          </p:cNvPr>
          <p:cNvPicPr/>
          <p:nvPr/>
        </p:nvPicPr>
        <p:blipFill>
          <a:blip r:embed="rId3"/>
          <a:stretch>
            <a:fillRect/>
          </a:stretch>
        </p:blipFill>
        <p:spPr>
          <a:xfrm>
            <a:off x="894424" y="2847580"/>
            <a:ext cx="3601375" cy="2562142"/>
          </a:xfrm>
          <a:prstGeom prst="rect">
            <a:avLst/>
          </a:prstGeom>
          <a:solidFill>
            <a:srgbClr val="FFFFFF">
              <a:shade val="85000"/>
            </a:srgbClr>
          </a:solidFill>
          <a:ln w="88900" cap="sq">
            <a:noFill/>
            <a:miter lim="800000"/>
          </a:ln>
          <a:effectLst/>
        </p:spPr>
      </p:pic>
      <p:sp>
        <p:nvSpPr>
          <p:cNvPr id="16" name="TextBox 15">
            <a:extLst>
              <a:ext uri="{FF2B5EF4-FFF2-40B4-BE49-F238E27FC236}">
                <a16:creationId xmlns:a16="http://schemas.microsoft.com/office/drawing/2014/main" xmlns="" id="{34D67A1C-96F0-473B-A0C1-C03BCA4BB0BC}"/>
              </a:ext>
            </a:extLst>
          </p:cNvPr>
          <p:cNvSpPr txBox="1"/>
          <p:nvPr/>
        </p:nvSpPr>
        <p:spPr>
          <a:xfrm>
            <a:off x="5697634" y="1942134"/>
            <a:ext cx="5960966" cy="4247317"/>
          </a:xfrm>
          <a:prstGeom prst="rect">
            <a:avLst/>
          </a:prstGeom>
          <a:noFill/>
        </p:spPr>
        <p:txBody>
          <a:bodyPr wrap="square">
            <a:spAutoFit/>
          </a:bodyPr>
          <a:lstStyle/>
          <a:p>
            <a:pPr marL="285750" indent="-285750" algn="just">
              <a:buFont typeface="Wingdings" panose="05000000000000000000" pitchFamily="2" charset="2"/>
              <a:buChar char="q"/>
            </a:pPr>
            <a:r>
              <a:rPr lang="en-IN" sz="1800" dirty="0">
                <a:solidFill>
                  <a:srgbClr val="000000"/>
                </a:solidFill>
                <a:effectLst/>
                <a:latin typeface="+mj-lt"/>
                <a:ea typeface="Calibri" panose="020F0502020204030204" pitchFamily="34" charset="0"/>
              </a:rPr>
              <a:t>Python provide us writing iterative programs in much lesser lines called List comprehension.</a:t>
            </a:r>
          </a:p>
          <a:p>
            <a:pPr marL="285750" indent="-285750" algn="just">
              <a:buFont typeface="Wingdings" panose="05000000000000000000" pitchFamily="2" charset="2"/>
              <a:buChar char="q"/>
            </a:pPr>
            <a:endParaRPr lang="en-IN" dirty="0">
              <a:solidFill>
                <a:srgbClr val="000000"/>
              </a:solidFill>
              <a:latin typeface="+mj-lt"/>
              <a:ea typeface="Calibri" panose="020F0502020204030204" pitchFamily="34" charset="0"/>
            </a:endParaRPr>
          </a:p>
          <a:p>
            <a:pPr marL="285750" indent="-285750" algn="just">
              <a:buFont typeface="Wingdings" panose="05000000000000000000" pitchFamily="2" charset="2"/>
              <a:buChar char="q"/>
            </a:pPr>
            <a:r>
              <a:rPr lang="en-IN" sz="1800" dirty="0">
                <a:solidFill>
                  <a:srgbClr val="000000"/>
                </a:solidFill>
                <a:effectLst/>
                <a:latin typeface="+mj-lt"/>
                <a:ea typeface="Calibri" panose="020F0502020204030204" pitchFamily="34" charset="0"/>
              </a:rPr>
              <a:t> The same problem has been solved using list comprehension</a:t>
            </a:r>
            <a:r>
              <a:rPr lang="en-IN" sz="1800" dirty="0">
                <a:solidFill>
                  <a:srgbClr val="000000"/>
                </a:solidFill>
                <a:effectLst/>
                <a:latin typeface="Calibri" panose="020F0502020204030204" pitchFamily="34" charset="0"/>
                <a:ea typeface="Calibri" panose="020F0502020204030204" pitchFamily="34" charset="0"/>
              </a:rPr>
              <a:t>.</a:t>
            </a:r>
          </a:p>
          <a:p>
            <a:pPr marL="285750" indent="-285750">
              <a:buFont typeface="Wingdings" panose="05000000000000000000" pitchFamily="2" charset="2"/>
              <a:buChar char="q"/>
            </a:pPr>
            <a:endParaRPr lang="en-IN" dirty="0">
              <a:solidFill>
                <a:srgbClr val="000000"/>
              </a:solidFill>
              <a:latin typeface="Calibri" panose="020F0502020204030204" pitchFamily="34" charset="0"/>
              <a:ea typeface="Calibri" panose="020F0502020204030204" pitchFamily="34" charset="0"/>
            </a:endParaRPr>
          </a:p>
          <a:p>
            <a:endParaRPr lang="en-IN" sz="1800" dirty="0">
              <a:solidFill>
                <a:srgbClr val="000000"/>
              </a:solidFill>
              <a:effectLst/>
              <a:latin typeface="Calibri" panose="020F0502020204030204" pitchFamily="34" charset="0"/>
              <a:ea typeface="Calibri" panose="020F0502020204030204" pitchFamily="34" charset="0"/>
            </a:endParaRPr>
          </a:p>
          <a:p>
            <a:endParaRPr lang="en-IN" dirty="0">
              <a:solidFill>
                <a:srgbClr val="000000"/>
              </a:solidFill>
              <a:latin typeface="Calibri" panose="020F0502020204030204" pitchFamily="34" charset="0"/>
              <a:ea typeface="Calibri" panose="020F0502020204030204" pitchFamily="34" charset="0"/>
            </a:endParaRPr>
          </a:p>
          <a:p>
            <a:endParaRPr lang="en-IN" sz="1800" dirty="0">
              <a:solidFill>
                <a:srgbClr val="000000"/>
              </a:solidFill>
              <a:effectLst/>
              <a:latin typeface="Calibri" panose="020F0502020204030204" pitchFamily="34" charset="0"/>
              <a:ea typeface="Calibri" panose="020F0502020204030204" pitchFamily="34" charset="0"/>
            </a:endParaRPr>
          </a:p>
          <a:p>
            <a:endParaRPr lang="en-IN" dirty="0">
              <a:solidFill>
                <a:srgbClr val="000000"/>
              </a:solidFill>
              <a:latin typeface="Calibri" panose="020F0502020204030204" pitchFamily="34" charset="0"/>
              <a:ea typeface="Calibri" panose="020F0502020204030204" pitchFamily="34" charset="0"/>
            </a:endParaRPr>
          </a:p>
          <a:p>
            <a:endParaRPr lang="en-IN" sz="1800" dirty="0">
              <a:solidFill>
                <a:srgbClr val="000000"/>
              </a:solidFill>
              <a:effectLst/>
              <a:latin typeface="Calibri" panose="020F0502020204030204" pitchFamily="34" charset="0"/>
              <a:ea typeface="Calibri" panose="020F0502020204030204" pitchFamily="34" charset="0"/>
            </a:endParaRPr>
          </a:p>
          <a:p>
            <a:endParaRPr lang="en-IN" dirty="0">
              <a:solidFill>
                <a:srgbClr val="000000"/>
              </a:solidFill>
              <a:latin typeface="Calibri" panose="020F0502020204030204" pitchFamily="34" charset="0"/>
              <a:ea typeface="Calibri" panose="020F0502020204030204" pitchFamily="34" charset="0"/>
            </a:endParaRPr>
          </a:p>
          <a:p>
            <a:endParaRPr lang="en-IN" sz="1800" dirty="0">
              <a:solidFill>
                <a:srgbClr val="000000"/>
              </a:solidFill>
              <a:effectLst/>
              <a:latin typeface="Calibri" panose="020F0502020204030204" pitchFamily="34" charset="0"/>
              <a:ea typeface="Calibri" panose="020F0502020204030204" pitchFamily="34" charset="0"/>
            </a:endParaRPr>
          </a:p>
          <a:p>
            <a:endParaRPr lang="en-IN" dirty="0">
              <a:solidFill>
                <a:srgbClr val="000000"/>
              </a:solidFill>
              <a:latin typeface="Calibri" panose="020F0502020204030204" pitchFamily="34" charset="0"/>
              <a:ea typeface="Calibri" panose="020F0502020204030204" pitchFamily="34" charset="0"/>
            </a:endParaRPr>
          </a:p>
          <a:p>
            <a:r>
              <a:rPr lang="en-IN" sz="1800" dirty="0">
                <a:effectLst/>
                <a:latin typeface="Calibri" panose="020F0502020204030204" pitchFamily="34" charset="0"/>
                <a:ea typeface="Calibri" panose="020F0502020204030204" pitchFamily="34" charset="0"/>
              </a:rPr>
              <a:t> </a:t>
            </a:r>
            <a:endParaRPr lang="en-US" dirty="0"/>
          </a:p>
        </p:txBody>
      </p:sp>
      <p:pic>
        <p:nvPicPr>
          <p:cNvPr id="17" name="Picture 16">
            <a:extLst>
              <a:ext uri="{FF2B5EF4-FFF2-40B4-BE49-F238E27FC236}">
                <a16:creationId xmlns:a16="http://schemas.microsoft.com/office/drawing/2014/main" xmlns="" id="{35BD48AB-4873-4555-B33E-4B4E3007B8C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8122" y="3506077"/>
            <a:ext cx="4859395" cy="2494955"/>
          </a:xfrm>
          <a:prstGeom prst="rect">
            <a:avLst/>
          </a:prstGeom>
          <a:noFill/>
          <a:ln>
            <a:noFill/>
          </a:ln>
        </p:spPr>
      </p:pic>
      <p:sp>
        <p:nvSpPr>
          <p:cNvPr id="10" name="TextBox 9">
            <a:extLst>
              <a:ext uri="{FF2B5EF4-FFF2-40B4-BE49-F238E27FC236}">
                <a16:creationId xmlns:a16="http://schemas.microsoft.com/office/drawing/2014/main" xmlns="" id="{20983778-FDED-4134-B918-CD66D19634A9}"/>
              </a:ext>
            </a:extLst>
          </p:cNvPr>
          <p:cNvSpPr txBox="1"/>
          <p:nvPr/>
        </p:nvSpPr>
        <p:spPr>
          <a:xfrm>
            <a:off x="838200" y="2057400"/>
            <a:ext cx="4419600"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mj-lt"/>
              </a:rPr>
              <a:t>Traditional Programming</a:t>
            </a:r>
          </a:p>
        </p:txBody>
      </p:sp>
    </p:spTree>
    <p:extLst>
      <p:ext uri="{BB962C8B-B14F-4D97-AF65-F5344CB8AC3E}">
        <p14:creationId xmlns:p14="http://schemas.microsoft.com/office/powerpoint/2010/main" val="8388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arn(inVertical)">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34</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List Comprehension</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533400" y="1263968"/>
            <a:ext cx="11289435" cy="4572000"/>
          </a:xfrm>
        </p:spPr>
        <p:txBody>
          <a:bodyPr/>
          <a:lstStyle/>
          <a:p>
            <a:pPr marL="0" marR="0" indent="0">
              <a:lnSpc>
                <a:spcPct val="150000"/>
              </a:lnSpc>
              <a:spcBef>
                <a:spcPts val="0"/>
              </a:spcBef>
              <a:spcAft>
                <a:spcPts val="800"/>
              </a:spcAft>
              <a:buNone/>
            </a:pPr>
            <a:r>
              <a:rPr lang="en-IN" sz="1800" b="1" dirty="0">
                <a:solidFill>
                  <a:srgbClr val="000000"/>
                </a:solidFill>
                <a:effectLst/>
                <a:latin typeface="+mj-lt"/>
                <a:ea typeface="Calibri" panose="020F0502020204030204" pitchFamily="34" charset="0"/>
                <a:cs typeface="Calibri" panose="020F0502020204030204" pitchFamily="34" charset="0"/>
              </a:rPr>
              <a:t>Syntax:</a:t>
            </a:r>
            <a:endParaRPr lang="en-US" sz="1800" dirty="0">
              <a:effectLst/>
              <a:latin typeface="+mj-lt"/>
              <a:ea typeface="Calibri" panose="020F0502020204030204" pitchFamily="34" charset="0"/>
              <a:cs typeface="Times New Roman" panose="02020603050405020304" pitchFamily="18" charset="0"/>
            </a:endParaRPr>
          </a:p>
          <a:p>
            <a:pPr marL="914400" marR="0" indent="0">
              <a:lnSpc>
                <a:spcPct val="150000"/>
              </a:lnSpc>
              <a:spcBef>
                <a:spcPts val="0"/>
              </a:spcBef>
              <a:spcAft>
                <a:spcPts val="800"/>
              </a:spcAft>
              <a:buNone/>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IN" sz="1800" b="1"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statements</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 an item in list ]</a:t>
            </a:r>
          </a:p>
          <a:p>
            <a:pPr marL="1200150" marR="0" indent="-285750">
              <a:lnSpc>
                <a:spcPct val="150000"/>
              </a:lnSpc>
              <a:spcBef>
                <a:spcPts val="0"/>
              </a:spcBef>
              <a:spcAft>
                <a:spcPts val="800"/>
              </a:spcAft>
              <a:buFont typeface="Wingdings" panose="05000000000000000000" pitchFamily="2" charset="2"/>
              <a:buChar char="q"/>
            </a:pPr>
            <a:endPar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914400" marR="0" indent="0">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effectLst/>
              <a:latin typeface="+mj-lt"/>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xmlns="" id="{EE4ADF75-27B8-4824-B43C-51A5469F4DE1}"/>
              </a:ext>
            </a:extLst>
          </p:cNvPr>
          <p:cNvSpPr txBox="1"/>
          <p:nvPr/>
        </p:nvSpPr>
        <p:spPr>
          <a:xfrm>
            <a:off x="363595" y="3862649"/>
            <a:ext cx="10591800" cy="677108"/>
          </a:xfrm>
          <a:prstGeom prst="rect">
            <a:avLst/>
          </a:prstGeom>
          <a:noFill/>
        </p:spPr>
        <p:txBody>
          <a:bodyPr wrap="square" rtlCol="0">
            <a:spAutoFit/>
          </a:bodyPr>
          <a:lstStyle/>
          <a:p>
            <a:pPr algn="just"/>
            <a:endParaRPr lang="en-US" sz="2000" dirty="0">
              <a:effectLst/>
              <a:latin typeface="+mj-lt"/>
              <a:ea typeface="Calibri" panose="020F0502020204030204" pitchFamily="34" charset="0"/>
              <a:cs typeface="Times New Roman" panose="02020603050405020304" pitchFamily="18" charset="0"/>
            </a:endParaRPr>
          </a:p>
          <a:p>
            <a:pPr algn="just"/>
            <a:endParaRPr lang="en-US" dirty="0"/>
          </a:p>
        </p:txBody>
      </p:sp>
      <p:sp>
        <p:nvSpPr>
          <p:cNvPr id="5" name="TextBox 4">
            <a:extLst>
              <a:ext uri="{FF2B5EF4-FFF2-40B4-BE49-F238E27FC236}">
                <a16:creationId xmlns:a16="http://schemas.microsoft.com/office/drawing/2014/main" xmlns="" id="{605BDE1A-25C7-4716-A914-0BA1BB0C27CF}"/>
              </a:ext>
            </a:extLst>
          </p:cNvPr>
          <p:cNvSpPr txBox="1"/>
          <p:nvPr/>
        </p:nvSpPr>
        <p:spPr>
          <a:xfrm>
            <a:off x="914400" y="5604807"/>
            <a:ext cx="10363200" cy="677108"/>
          </a:xfrm>
          <a:prstGeom prst="rect">
            <a:avLst/>
          </a:prstGeom>
          <a:noFill/>
        </p:spPr>
        <p:txBody>
          <a:bodyPr wrap="square" rtlCol="0">
            <a:spAutoFit/>
          </a:bodyPr>
          <a:lstStyle/>
          <a:p>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xmlns="" id="{C5A6A9B3-C5B5-4701-985E-93F2005A333C}"/>
              </a:ext>
            </a:extLst>
          </p:cNvPr>
          <p:cNvSpPr txBox="1"/>
          <p:nvPr/>
        </p:nvSpPr>
        <p:spPr>
          <a:xfrm>
            <a:off x="990600" y="4343400"/>
            <a:ext cx="9996607" cy="923330"/>
          </a:xfrm>
          <a:prstGeom prst="rect">
            <a:avLst/>
          </a:prstGeom>
          <a:noFill/>
        </p:spPr>
        <p:txBody>
          <a:bodyPr wrap="square" rtlCol="0">
            <a:spAutoFit/>
          </a:bodyPr>
          <a:lstStyle/>
          <a:p>
            <a:endParaRPr lang="en-US" dirty="0"/>
          </a:p>
          <a:p>
            <a:endParaRPr lang="en-US" dirty="0"/>
          </a:p>
          <a:p>
            <a:endParaRPr lang="en-US" dirty="0"/>
          </a:p>
        </p:txBody>
      </p:sp>
      <p:sp>
        <p:nvSpPr>
          <p:cNvPr id="16" name="TextBox 15">
            <a:extLst>
              <a:ext uri="{FF2B5EF4-FFF2-40B4-BE49-F238E27FC236}">
                <a16:creationId xmlns:a16="http://schemas.microsoft.com/office/drawing/2014/main" xmlns="" id="{34D67A1C-96F0-473B-A0C1-C03BCA4BB0BC}"/>
              </a:ext>
            </a:extLst>
          </p:cNvPr>
          <p:cNvSpPr txBox="1"/>
          <p:nvPr/>
        </p:nvSpPr>
        <p:spPr>
          <a:xfrm>
            <a:off x="6096000" y="1752600"/>
            <a:ext cx="5562600" cy="2031325"/>
          </a:xfrm>
          <a:prstGeom prst="rect">
            <a:avLst/>
          </a:prstGeom>
          <a:noFill/>
        </p:spPr>
        <p:txBody>
          <a:bodyPr wrap="square">
            <a:spAutoFit/>
          </a:bodyPr>
          <a:lstStyle/>
          <a:p>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IF ELSE :</a:t>
            </a:r>
          </a:p>
          <a:p>
            <a:pPr marL="285750" indent="-285750" algn="just">
              <a:buFont typeface="Wingdings" panose="05000000000000000000" pitchFamily="2" charset="2"/>
              <a:buChar char="q"/>
            </a:pP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should notice one change that because in if-else case output is separated based on the condition.</a:t>
            </a:r>
          </a:p>
          <a:p>
            <a:pPr algn="just"/>
            <a:endPar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q"/>
            </a:pP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if-else and conditions has been written along with statements.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5" name="Picture 14">
            <a:extLst>
              <a:ext uri="{FF2B5EF4-FFF2-40B4-BE49-F238E27FC236}">
                <a16:creationId xmlns:a16="http://schemas.microsoft.com/office/drawing/2014/main" xmlns="" id="{7E389C46-0F73-4467-973E-5AB837A1929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6569" y="3668346"/>
            <a:ext cx="4973756" cy="2590799"/>
          </a:xfrm>
          <a:prstGeom prst="rect">
            <a:avLst/>
          </a:prstGeom>
          <a:noFill/>
          <a:ln>
            <a:noFill/>
          </a:ln>
        </p:spPr>
      </p:pic>
      <p:sp>
        <p:nvSpPr>
          <p:cNvPr id="19" name="TextBox 18">
            <a:extLst>
              <a:ext uri="{FF2B5EF4-FFF2-40B4-BE49-F238E27FC236}">
                <a16:creationId xmlns:a16="http://schemas.microsoft.com/office/drawing/2014/main" xmlns="" id="{1C821C7C-F4BB-4632-99F9-2C73AE09E231}"/>
              </a:ext>
            </a:extLst>
          </p:cNvPr>
          <p:cNvSpPr txBox="1"/>
          <p:nvPr/>
        </p:nvSpPr>
        <p:spPr>
          <a:xfrm>
            <a:off x="747593" y="2514601"/>
            <a:ext cx="5272207" cy="912494"/>
          </a:xfrm>
          <a:prstGeom prst="rect">
            <a:avLst/>
          </a:prstGeom>
          <a:noFill/>
        </p:spPr>
        <p:txBody>
          <a:bodyPr wrap="square">
            <a:spAutoFit/>
          </a:bodyPr>
          <a:lstStyle/>
          <a:p>
            <a:pPr marL="285750" marR="0" indent="-285750">
              <a:lnSpc>
                <a:spcPct val="150000"/>
              </a:lnSpc>
              <a:spcBef>
                <a:spcPts val="0"/>
              </a:spcBef>
              <a:spcAft>
                <a:spcPts val="800"/>
              </a:spcAft>
              <a:buFont typeface="Wingdings" panose="05000000000000000000" pitchFamily="2" charset="2"/>
              <a:buChar char="q"/>
            </a:pPr>
            <a:r>
              <a:rPr lang="en-IN" dirty="0">
                <a:solidFill>
                  <a:srgbClr val="000000"/>
                </a:solidFill>
                <a:latin typeface="+mj-lt"/>
                <a:ea typeface="Calibri" panose="020F0502020204030204" pitchFamily="34" charset="0"/>
                <a:cs typeface="Calibri" panose="020F0502020204030204" pitchFamily="34" charset="0"/>
              </a:rPr>
              <a:t>We</a:t>
            </a:r>
            <a:r>
              <a:rPr lang="en-IN" dirty="0">
                <a:solidFill>
                  <a:srgbClr val="000000"/>
                </a:solidFill>
                <a:effectLst/>
                <a:latin typeface="+mj-lt"/>
                <a:ea typeface="Calibri" panose="020F0502020204030204" pitchFamily="34" charset="0"/>
                <a:cs typeface="Calibri" panose="020F0502020204030204" pitchFamily="34" charset="0"/>
              </a:rPr>
              <a:t> have the facility of adding conditionals in the list comprehension</a:t>
            </a:r>
            <a:r>
              <a:rPr lang="en-IN" sz="2000" dirty="0">
                <a:solidFill>
                  <a:srgbClr val="000000"/>
                </a:solidFill>
                <a:effectLst/>
                <a:latin typeface="+mj-lt"/>
                <a:ea typeface="Calibri" panose="020F0502020204030204" pitchFamily="34" charset="0"/>
                <a:cs typeface="Calibri" panose="020F0502020204030204" pitchFamily="34" charset="0"/>
              </a:rPr>
              <a:t>.</a:t>
            </a:r>
            <a:endParaRPr lang="en-US" sz="2000" dirty="0">
              <a:effectLst/>
              <a:latin typeface="+mj-lt"/>
              <a:ea typeface="Calibri" panose="020F0502020204030204" pitchFamily="34" charset="0"/>
              <a:cs typeface="Times New Roman" panose="02020603050405020304" pitchFamily="18" charset="0"/>
            </a:endParaRPr>
          </a:p>
        </p:txBody>
      </p:sp>
      <p:pic>
        <p:nvPicPr>
          <p:cNvPr id="20" name="Picture 19">
            <a:extLst>
              <a:ext uri="{FF2B5EF4-FFF2-40B4-BE49-F238E27FC236}">
                <a16:creationId xmlns:a16="http://schemas.microsoft.com/office/drawing/2014/main" xmlns="" id="{6D91EE44-C5BE-4D1E-9B1A-1511346C3EA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3668346"/>
            <a:ext cx="5985808" cy="2480384"/>
          </a:xfrm>
          <a:prstGeom prst="rect">
            <a:avLst/>
          </a:prstGeom>
          <a:noFill/>
          <a:ln>
            <a:noFill/>
          </a:ln>
        </p:spPr>
      </p:pic>
    </p:spTree>
    <p:extLst>
      <p:ext uri="{BB962C8B-B14F-4D97-AF65-F5344CB8AC3E}">
        <p14:creationId xmlns:p14="http://schemas.microsoft.com/office/powerpoint/2010/main" val="231392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35</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Can you answer these questions?</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685800" y="1198602"/>
            <a:ext cx="9448801" cy="4637366"/>
          </a:xfrm>
        </p:spPr>
        <p:txBody>
          <a:bodyPr/>
          <a:lstStyle/>
          <a:p>
            <a:pPr marL="914400" marR="0" indent="0">
              <a:lnSpc>
                <a:spcPct val="150000"/>
              </a:lnSpc>
              <a:spcBef>
                <a:spcPts val="0"/>
              </a:spcBef>
              <a:spcAft>
                <a:spcPts val="800"/>
              </a:spcAft>
              <a:buNone/>
            </a:pPr>
            <a:r>
              <a:rPr lang="en-US" sz="2000" dirty="0">
                <a:effectLst/>
                <a:latin typeface="+mj-lt"/>
                <a:ea typeface="Calibri" panose="020F0502020204030204" pitchFamily="34" charset="0"/>
                <a:cs typeface="Times New Roman" panose="02020603050405020304" pitchFamily="18" charset="0"/>
              </a:rPr>
              <a:t>1. What will be the Output of the following code?</a:t>
            </a:r>
          </a:p>
        </p:txBody>
      </p:sp>
      <p:sp>
        <p:nvSpPr>
          <p:cNvPr id="13" name="TextBox 12">
            <a:extLst>
              <a:ext uri="{FF2B5EF4-FFF2-40B4-BE49-F238E27FC236}">
                <a16:creationId xmlns:a16="http://schemas.microsoft.com/office/drawing/2014/main" xmlns="" id="{EE4ADF75-27B8-4824-B43C-51A5469F4DE1}"/>
              </a:ext>
            </a:extLst>
          </p:cNvPr>
          <p:cNvSpPr txBox="1"/>
          <p:nvPr/>
        </p:nvSpPr>
        <p:spPr>
          <a:xfrm>
            <a:off x="363595" y="3862649"/>
            <a:ext cx="10591800" cy="677108"/>
          </a:xfrm>
          <a:prstGeom prst="rect">
            <a:avLst/>
          </a:prstGeom>
          <a:noFill/>
        </p:spPr>
        <p:txBody>
          <a:bodyPr wrap="square" rtlCol="0">
            <a:spAutoFit/>
          </a:bodyPr>
          <a:lstStyle/>
          <a:p>
            <a:pPr algn="just"/>
            <a:endParaRPr lang="en-US" sz="2000" dirty="0">
              <a:effectLst/>
              <a:latin typeface="+mj-lt"/>
              <a:ea typeface="Calibri" panose="020F0502020204030204" pitchFamily="34" charset="0"/>
              <a:cs typeface="Times New Roman" panose="02020603050405020304" pitchFamily="18" charset="0"/>
            </a:endParaRPr>
          </a:p>
          <a:p>
            <a:pPr algn="just"/>
            <a:endParaRPr lang="en-US" dirty="0"/>
          </a:p>
        </p:txBody>
      </p:sp>
      <p:sp>
        <p:nvSpPr>
          <p:cNvPr id="5" name="TextBox 4">
            <a:extLst>
              <a:ext uri="{FF2B5EF4-FFF2-40B4-BE49-F238E27FC236}">
                <a16:creationId xmlns:a16="http://schemas.microsoft.com/office/drawing/2014/main" xmlns="" id="{605BDE1A-25C7-4716-A914-0BA1BB0C27CF}"/>
              </a:ext>
            </a:extLst>
          </p:cNvPr>
          <p:cNvSpPr txBox="1"/>
          <p:nvPr/>
        </p:nvSpPr>
        <p:spPr>
          <a:xfrm>
            <a:off x="914400" y="5604807"/>
            <a:ext cx="10363200" cy="677108"/>
          </a:xfrm>
          <a:prstGeom prst="rect">
            <a:avLst/>
          </a:prstGeom>
          <a:noFill/>
        </p:spPr>
        <p:txBody>
          <a:bodyPr wrap="square" rtlCol="0">
            <a:spAutoFit/>
          </a:bodyPr>
          <a:lstStyle/>
          <a:p>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xmlns="" id="{C5A6A9B3-C5B5-4701-985E-93F2005A333C}"/>
              </a:ext>
            </a:extLst>
          </p:cNvPr>
          <p:cNvSpPr txBox="1"/>
          <p:nvPr/>
        </p:nvSpPr>
        <p:spPr>
          <a:xfrm>
            <a:off x="990600" y="4343400"/>
            <a:ext cx="9996607" cy="923330"/>
          </a:xfrm>
          <a:prstGeom prst="rect">
            <a:avLst/>
          </a:prstGeom>
          <a:noFill/>
        </p:spPr>
        <p:txBody>
          <a:bodyPr wrap="square" rtlCol="0">
            <a:spAutoFit/>
          </a:bodyPr>
          <a:lstStyle/>
          <a:p>
            <a:endParaRPr lang="en-US" dirty="0"/>
          </a:p>
          <a:p>
            <a:endParaRPr lang="en-US" dirty="0"/>
          </a:p>
          <a:p>
            <a:endParaRPr lang="en-US" dirty="0"/>
          </a:p>
        </p:txBody>
      </p:sp>
      <p:pic>
        <p:nvPicPr>
          <p:cNvPr id="12" name="Picture 11">
            <a:extLst>
              <a:ext uri="{FF2B5EF4-FFF2-40B4-BE49-F238E27FC236}">
                <a16:creationId xmlns:a16="http://schemas.microsoft.com/office/drawing/2014/main" xmlns="" id="{638A3819-BE50-4D53-BD0A-BA85EB52B689}"/>
              </a:ext>
            </a:extLst>
          </p:cNvPr>
          <p:cNvPicPr/>
          <p:nvPr/>
        </p:nvPicPr>
        <p:blipFill>
          <a:blip r:embed="rId3"/>
          <a:stretch>
            <a:fillRect/>
          </a:stretch>
        </p:blipFill>
        <p:spPr>
          <a:xfrm>
            <a:off x="2340314" y="2354887"/>
            <a:ext cx="4114800" cy="677108"/>
          </a:xfrm>
          <a:prstGeom prst="rect">
            <a:avLst/>
          </a:prstGeom>
        </p:spPr>
      </p:pic>
      <p:sp>
        <p:nvSpPr>
          <p:cNvPr id="3" name="TextBox 2">
            <a:extLst>
              <a:ext uri="{FF2B5EF4-FFF2-40B4-BE49-F238E27FC236}">
                <a16:creationId xmlns:a16="http://schemas.microsoft.com/office/drawing/2014/main" xmlns="" id="{81E5BEC1-E011-4BE0-8F23-6F5AA8B15C89}"/>
              </a:ext>
            </a:extLst>
          </p:cNvPr>
          <p:cNvSpPr txBox="1"/>
          <p:nvPr/>
        </p:nvSpPr>
        <p:spPr>
          <a:xfrm>
            <a:off x="2186107" y="3510653"/>
            <a:ext cx="6248400" cy="2308324"/>
          </a:xfrm>
          <a:prstGeom prst="rect">
            <a:avLst/>
          </a:prstGeom>
          <a:noFill/>
        </p:spPr>
        <p:txBody>
          <a:bodyPr wrap="square" rtlCol="0">
            <a:spAutoFit/>
          </a:bodyPr>
          <a:lstStyle/>
          <a:p>
            <a:pPr algn="just"/>
            <a:r>
              <a:rPr lang="en-US" dirty="0">
                <a:latin typeface="+mj-lt"/>
              </a:rPr>
              <a:t>A.[0,1,2,3,4,5]</a:t>
            </a:r>
          </a:p>
          <a:p>
            <a:pPr algn="just"/>
            <a:endParaRPr lang="en-US" dirty="0">
              <a:latin typeface="+mj-lt"/>
            </a:endParaRPr>
          </a:p>
          <a:p>
            <a:pPr algn="just"/>
            <a:r>
              <a:rPr lang="en-US" dirty="0">
                <a:latin typeface="+mj-lt"/>
              </a:rPr>
              <a:t>B.[0,1,2,3,4,5,6]</a:t>
            </a:r>
          </a:p>
          <a:p>
            <a:pPr algn="just"/>
            <a:endParaRPr lang="en-US" dirty="0">
              <a:latin typeface="+mj-lt"/>
            </a:endParaRPr>
          </a:p>
          <a:p>
            <a:pPr algn="just"/>
            <a:r>
              <a:rPr lang="en-US" dirty="0">
                <a:latin typeface="+mj-lt"/>
              </a:rPr>
              <a:t>C.[0,1,2,3]</a:t>
            </a:r>
          </a:p>
          <a:p>
            <a:pPr algn="just"/>
            <a:endParaRPr lang="en-US" dirty="0">
              <a:latin typeface="+mj-lt"/>
            </a:endParaRPr>
          </a:p>
          <a:p>
            <a:pPr algn="just"/>
            <a:r>
              <a:rPr lang="en-US" dirty="0">
                <a:latin typeface="+mj-lt"/>
              </a:rPr>
              <a:t>D. None of the Above</a:t>
            </a:r>
          </a:p>
          <a:p>
            <a:endParaRPr lang="en-US" dirty="0"/>
          </a:p>
        </p:txBody>
      </p:sp>
      <p:sp>
        <p:nvSpPr>
          <p:cNvPr id="14" name="Arrow: Right 9">
            <a:extLst>
              <a:ext uri="{FF2B5EF4-FFF2-40B4-BE49-F238E27FC236}">
                <a16:creationId xmlns:a16="http://schemas.microsoft.com/office/drawing/2014/main" xmlns="" id="{EB0A90B5-21B5-49F4-8A41-478E16692902}"/>
              </a:ext>
            </a:extLst>
          </p:cNvPr>
          <p:cNvSpPr/>
          <p:nvPr/>
        </p:nvSpPr>
        <p:spPr bwMode="auto">
          <a:xfrm rot="10800000">
            <a:off x="3810000" y="3406345"/>
            <a:ext cx="838200" cy="647700"/>
          </a:xfrm>
          <a:prstGeom prst="rightArrow">
            <a:avLst/>
          </a:prstGeom>
          <a:solidFill>
            <a:srgbClr val="3CD87F"/>
          </a:solidFill>
          <a:ln w="9525" cap="flat" cmpd="sng" algn="ctr">
            <a:solidFill>
              <a:schemeClr val="bg1"/>
            </a:solid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dirty="0">
              <a:ln>
                <a:noFill/>
              </a:ln>
              <a:solidFill>
                <a:schemeClr val="tx1"/>
              </a:solidFill>
              <a:effectLst/>
              <a:latin typeface="Courier New" pitchFamily="49" charset="0"/>
            </a:endParaRPr>
          </a:p>
        </p:txBody>
      </p:sp>
    </p:spTree>
    <p:extLst>
      <p:ext uri="{BB962C8B-B14F-4D97-AF65-F5344CB8AC3E}">
        <p14:creationId xmlns:p14="http://schemas.microsoft.com/office/powerpoint/2010/main" val="141521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36</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Can you answer these questions?</a:t>
            </a: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685800" y="1198602"/>
            <a:ext cx="9448801" cy="4637366"/>
          </a:xfrm>
        </p:spPr>
        <p:txBody>
          <a:bodyPr/>
          <a:lstStyle/>
          <a:p>
            <a:pPr marL="914400" marR="0" indent="0">
              <a:lnSpc>
                <a:spcPct val="150000"/>
              </a:lnSpc>
              <a:spcBef>
                <a:spcPts val="0"/>
              </a:spcBef>
              <a:spcAft>
                <a:spcPts val="800"/>
              </a:spcAft>
              <a:buNone/>
            </a:pPr>
            <a:r>
              <a:rPr lang="en-US" sz="2000" dirty="0">
                <a:latin typeface="+mj-lt"/>
                <a:ea typeface="Calibri" panose="020F0502020204030204" pitchFamily="34" charset="0"/>
                <a:cs typeface="Times New Roman" panose="02020603050405020304" pitchFamily="18" charset="0"/>
              </a:rPr>
              <a:t>2</a:t>
            </a:r>
            <a:r>
              <a:rPr lang="en-US" sz="2000" dirty="0">
                <a:effectLst/>
                <a:latin typeface="+mj-lt"/>
                <a:ea typeface="Calibri" panose="020F0502020204030204" pitchFamily="34" charset="0"/>
                <a:cs typeface="Times New Roman" panose="02020603050405020304" pitchFamily="18" charset="0"/>
              </a:rPr>
              <a:t>. What will be the Output of the following code?</a:t>
            </a:r>
          </a:p>
        </p:txBody>
      </p:sp>
      <p:sp>
        <p:nvSpPr>
          <p:cNvPr id="13" name="TextBox 12">
            <a:extLst>
              <a:ext uri="{FF2B5EF4-FFF2-40B4-BE49-F238E27FC236}">
                <a16:creationId xmlns:a16="http://schemas.microsoft.com/office/drawing/2014/main" xmlns="" id="{EE4ADF75-27B8-4824-B43C-51A5469F4DE1}"/>
              </a:ext>
            </a:extLst>
          </p:cNvPr>
          <p:cNvSpPr txBox="1"/>
          <p:nvPr/>
        </p:nvSpPr>
        <p:spPr>
          <a:xfrm>
            <a:off x="363595" y="3862649"/>
            <a:ext cx="10591800" cy="677108"/>
          </a:xfrm>
          <a:prstGeom prst="rect">
            <a:avLst/>
          </a:prstGeom>
          <a:noFill/>
        </p:spPr>
        <p:txBody>
          <a:bodyPr wrap="square" rtlCol="0">
            <a:spAutoFit/>
          </a:bodyPr>
          <a:lstStyle/>
          <a:p>
            <a:pPr algn="just"/>
            <a:endParaRPr lang="en-US" sz="2000" dirty="0">
              <a:effectLst/>
              <a:latin typeface="+mj-lt"/>
              <a:ea typeface="Calibri" panose="020F0502020204030204" pitchFamily="34" charset="0"/>
              <a:cs typeface="Times New Roman" panose="02020603050405020304" pitchFamily="18" charset="0"/>
            </a:endParaRPr>
          </a:p>
          <a:p>
            <a:pPr algn="just"/>
            <a:endParaRPr lang="en-US" dirty="0"/>
          </a:p>
        </p:txBody>
      </p:sp>
      <p:sp>
        <p:nvSpPr>
          <p:cNvPr id="5" name="TextBox 4">
            <a:extLst>
              <a:ext uri="{FF2B5EF4-FFF2-40B4-BE49-F238E27FC236}">
                <a16:creationId xmlns:a16="http://schemas.microsoft.com/office/drawing/2014/main" xmlns="" id="{605BDE1A-25C7-4716-A914-0BA1BB0C27CF}"/>
              </a:ext>
            </a:extLst>
          </p:cNvPr>
          <p:cNvSpPr txBox="1"/>
          <p:nvPr/>
        </p:nvSpPr>
        <p:spPr>
          <a:xfrm>
            <a:off x="914400" y="5604807"/>
            <a:ext cx="10363200" cy="677108"/>
          </a:xfrm>
          <a:prstGeom prst="rect">
            <a:avLst/>
          </a:prstGeom>
          <a:noFill/>
        </p:spPr>
        <p:txBody>
          <a:bodyPr wrap="square" rtlCol="0">
            <a:spAutoFit/>
          </a:bodyPr>
          <a:lstStyle/>
          <a:p>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xmlns="" id="{C5A6A9B3-C5B5-4701-985E-93F2005A333C}"/>
              </a:ext>
            </a:extLst>
          </p:cNvPr>
          <p:cNvSpPr txBox="1"/>
          <p:nvPr/>
        </p:nvSpPr>
        <p:spPr>
          <a:xfrm>
            <a:off x="990600" y="4343400"/>
            <a:ext cx="9996607" cy="923330"/>
          </a:xfrm>
          <a:prstGeom prst="rect">
            <a:avLst/>
          </a:prstGeom>
          <a:noFill/>
        </p:spPr>
        <p:txBody>
          <a:bodyPr wrap="square" rtlCol="0">
            <a:spAutoFit/>
          </a:bodyPr>
          <a:lstStyle/>
          <a:p>
            <a:endParaRPr lang="en-US" dirty="0"/>
          </a:p>
          <a:p>
            <a:endParaRPr lang="en-US" dirty="0"/>
          </a:p>
          <a:p>
            <a:endParaRPr lang="en-US" dirty="0"/>
          </a:p>
        </p:txBody>
      </p:sp>
      <p:sp>
        <p:nvSpPr>
          <p:cNvPr id="14" name="Arrow: Right 9">
            <a:extLst>
              <a:ext uri="{FF2B5EF4-FFF2-40B4-BE49-F238E27FC236}">
                <a16:creationId xmlns:a16="http://schemas.microsoft.com/office/drawing/2014/main" xmlns="" id="{EB0A90B5-21B5-49F4-8A41-478E16692902}"/>
              </a:ext>
            </a:extLst>
          </p:cNvPr>
          <p:cNvSpPr/>
          <p:nvPr/>
        </p:nvSpPr>
        <p:spPr bwMode="auto">
          <a:xfrm rot="10800000">
            <a:off x="3544409" y="3735710"/>
            <a:ext cx="838200" cy="647700"/>
          </a:xfrm>
          <a:prstGeom prst="rightArrow">
            <a:avLst/>
          </a:prstGeom>
          <a:solidFill>
            <a:srgbClr val="3CD87F"/>
          </a:solidFill>
          <a:ln w="9525" cap="flat" cmpd="sng" algn="ctr">
            <a:solidFill>
              <a:schemeClr val="bg1"/>
            </a:solid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dirty="0">
              <a:ln>
                <a:noFill/>
              </a:ln>
              <a:solidFill>
                <a:schemeClr val="tx1"/>
              </a:solidFill>
              <a:effectLst/>
              <a:latin typeface="Courier New" pitchFamily="49" charset="0"/>
            </a:endParaRPr>
          </a:p>
        </p:txBody>
      </p:sp>
      <p:pic>
        <p:nvPicPr>
          <p:cNvPr id="11" name="Picture 10">
            <a:extLst>
              <a:ext uri="{FF2B5EF4-FFF2-40B4-BE49-F238E27FC236}">
                <a16:creationId xmlns:a16="http://schemas.microsoft.com/office/drawing/2014/main" xmlns="" id="{44FBC57D-9AC7-404C-B927-53DA7435908E}"/>
              </a:ext>
            </a:extLst>
          </p:cNvPr>
          <p:cNvPicPr/>
          <p:nvPr/>
        </p:nvPicPr>
        <p:blipFill>
          <a:blip r:embed="rId3"/>
          <a:stretch>
            <a:fillRect/>
          </a:stretch>
        </p:blipFill>
        <p:spPr>
          <a:xfrm>
            <a:off x="1755901" y="2203874"/>
            <a:ext cx="4814705" cy="1225126"/>
          </a:xfrm>
          <a:prstGeom prst="rect">
            <a:avLst/>
          </a:prstGeom>
        </p:spPr>
      </p:pic>
      <p:sp>
        <p:nvSpPr>
          <p:cNvPr id="15" name="TextBox 14">
            <a:extLst>
              <a:ext uri="{FF2B5EF4-FFF2-40B4-BE49-F238E27FC236}">
                <a16:creationId xmlns:a16="http://schemas.microsoft.com/office/drawing/2014/main" xmlns="" id="{9DF9353E-0E8F-4485-ACCF-2E8573CEB974}"/>
              </a:ext>
            </a:extLst>
          </p:cNvPr>
          <p:cNvSpPr txBox="1"/>
          <p:nvPr/>
        </p:nvSpPr>
        <p:spPr>
          <a:xfrm>
            <a:off x="2057399" y="3862649"/>
            <a:ext cx="1371601" cy="2031325"/>
          </a:xfrm>
          <a:prstGeom prst="rect">
            <a:avLst/>
          </a:prstGeom>
          <a:noFill/>
        </p:spPr>
        <p:txBody>
          <a:bodyPr wrap="square">
            <a:spAutoFit/>
          </a:bodyPr>
          <a:lstStyle/>
          <a:p>
            <a:pPr algn="just"/>
            <a:r>
              <a:rPr lang="en-US" dirty="0">
                <a:latin typeface="+mj-lt"/>
              </a:rPr>
              <a:t>A. [5,7,9]</a:t>
            </a:r>
          </a:p>
          <a:p>
            <a:pPr algn="just"/>
            <a:endParaRPr lang="en-US" dirty="0">
              <a:latin typeface="+mj-lt"/>
            </a:endParaRPr>
          </a:p>
          <a:p>
            <a:pPr algn="just"/>
            <a:r>
              <a:rPr lang="en-US" dirty="0">
                <a:latin typeface="+mj-lt"/>
              </a:rPr>
              <a:t>B.[3,4,5]</a:t>
            </a:r>
          </a:p>
          <a:p>
            <a:pPr algn="just"/>
            <a:endParaRPr lang="en-US" dirty="0">
              <a:latin typeface="+mj-lt"/>
            </a:endParaRPr>
          </a:p>
          <a:p>
            <a:pPr algn="just"/>
            <a:r>
              <a:rPr lang="en-US" dirty="0">
                <a:latin typeface="+mj-lt"/>
              </a:rPr>
              <a:t>C.[6,7,8]</a:t>
            </a:r>
          </a:p>
          <a:p>
            <a:pPr algn="just"/>
            <a:endParaRPr lang="en-US" dirty="0">
              <a:latin typeface="+mj-lt"/>
            </a:endParaRPr>
          </a:p>
          <a:p>
            <a:pPr algn="just"/>
            <a:r>
              <a:rPr lang="en-US" dirty="0">
                <a:latin typeface="+mj-lt"/>
              </a:rPr>
              <a:t>D.[9,10,11]</a:t>
            </a:r>
          </a:p>
        </p:txBody>
      </p:sp>
    </p:spTree>
    <p:extLst>
      <p:ext uri="{BB962C8B-B14F-4D97-AF65-F5344CB8AC3E}">
        <p14:creationId xmlns:p14="http://schemas.microsoft.com/office/powerpoint/2010/main" val="215532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fade">
                                      <p:cBhvr>
                                        <p:cTn id="21" dur="1000"/>
                                        <p:tgtEl>
                                          <p:spTgt spid="15">
                                            <p:txEl>
                                              <p:pRg st="0" end="0"/>
                                            </p:txEl>
                                          </p:spTgt>
                                        </p:tgtEl>
                                      </p:cBhvr>
                                    </p:animEffect>
                                    <p:anim calcmode="lin" valueType="num">
                                      <p:cBhvr>
                                        <p:cTn id="22"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5">
                                            <p:txEl>
                                              <p:pRg st="2" end="2"/>
                                            </p:txEl>
                                          </p:spTgt>
                                        </p:tgtEl>
                                        <p:attrNameLst>
                                          <p:attrName>style.visibility</p:attrName>
                                        </p:attrNameLst>
                                      </p:cBhvr>
                                      <p:to>
                                        <p:strVal val="visible"/>
                                      </p:to>
                                    </p:set>
                                    <p:animEffect transition="in" filter="fade">
                                      <p:cBhvr>
                                        <p:cTn id="26" dur="1000"/>
                                        <p:tgtEl>
                                          <p:spTgt spid="15">
                                            <p:txEl>
                                              <p:pRg st="2" end="2"/>
                                            </p:txEl>
                                          </p:spTgt>
                                        </p:tgtEl>
                                      </p:cBhvr>
                                    </p:animEffect>
                                    <p:anim calcmode="lin" valueType="num">
                                      <p:cBhvr>
                                        <p:cTn id="27"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5">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animEffect transition="in" filter="fade">
                                      <p:cBhvr>
                                        <p:cTn id="31" dur="1000"/>
                                        <p:tgtEl>
                                          <p:spTgt spid="15">
                                            <p:txEl>
                                              <p:pRg st="4" end="4"/>
                                            </p:txEl>
                                          </p:spTgt>
                                        </p:tgtEl>
                                      </p:cBhvr>
                                    </p:animEffect>
                                    <p:anim calcmode="lin" valueType="num">
                                      <p:cBhvr>
                                        <p:cTn id="32"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5">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5">
                                            <p:txEl>
                                              <p:pRg st="6" end="6"/>
                                            </p:txEl>
                                          </p:spTgt>
                                        </p:tgtEl>
                                        <p:attrNameLst>
                                          <p:attrName>style.visibility</p:attrName>
                                        </p:attrNameLst>
                                      </p:cBhvr>
                                      <p:to>
                                        <p:strVal val="visible"/>
                                      </p:to>
                                    </p:set>
                                    <p:animEffect transition="in" filter="fade">
                                      <p:cBhvr>
                                        <p:cTn id="36" dur="1000"/>
                                        <p:tgtEl>
                                          <p:spTgt spid="15">
                                            <p:txEl>
                                              <p:pRg st="6" end="6"/>
                                            </p:txEl>
                                          </p:spTgt>
                                        </p:tgtEl>
                                      </p:cBhvr>
                                    </p:animEffect>
                                    <p:anim calcmode="lin" valueType="num">
                                      <p:cBhvr>
                                        <p:cTn id="37" dur="1000" fill="hold"/>
                                        <p:tgtEl>
                                          <p:spTgt spid="15">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1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4</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List </a:t>
            </a:r>
            <a:br>
              <a:rPr lang="en-US" dirty="0">
                <a:solidFill>
                  <a:schemeClr val="accent6">
                    <a:lumMod val="75000"/>
                  </a:schemeClr>
                </a:solidFill>
              </a:rPr>
            </a:br>
            <a:endParaRPr lang="en-US" dirty="0">
              <a:solidFill>
                <a:schemeClr val="accent6">
                  <a:lumMod val="75000"/>
                </a:schemeClr>
              </a:solidFill>
            </a:endParaRP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381000" y="1063443"/>
            <a:ext cx="11582400" cy="4880158"/>
          </a:xfrm>
        </p:spPr>
        <p:txBody>
          <a:bodyPr/>
          <a:lstStyle/>
          <a:p>
            <a:pPr marL="0" indent="0">
              <a:buNone/>
            </a:pPr>
            <a:endParaRPr lang="en-IN" sz="2000" dirty="0">
              <a:latin typeface="+mj-lt"/>
              <a:ea typeface="Times New Roman" panose="02020603050405020304" pitchFamily="18" charset="0"/>
              <a:cs typeface="Calibri" panose="020F0502020204030204" pitchFamily="34" charset="0"/>
            </a:endParaRPr>
          </a:p>
          <a:p>
            <a:pPr marL="0" indent="0">
              <a:buNone/>
            </a:pPr>
            <a:endParaRPr lang="en-IN" sz="2000" dirty="0">
              <a:effectLst/>
              <a:latin typeface="+mj-lt"/>
              <a:ea typeface="Times New Roman" panose="02020603050405020304" pitchFamily="18" charset="0"/>
              <a:cs typeface="Calibri" panose="020F0502020204030204" pitchFamily="34"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2881" y="2960703"/>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xmlns="" id="{1958B18C-3E0B-4271-9FA0-402B398CD29C}"/>
              </a:ext>
            </a:extLst>
          </p:cNvPr>
          <p:cNvSpPr txBox="1"/>
          <p:nvPr/>
        </p:nvSpPr>
        <p:spPr>
          <a:xfrm>
            <a:off x="762000" y="1230986"/>
            <a:ext cx="4483963" cy="4585871"/>
          </a:xfrm>
          <a:prstGeom prst="rect">
            <a:avLst/>
          </a:prstGeom>
          <a:noFill/>
        </p:spPr>
        <p:txBody>
          <a:bodyPr wrap="square" rtlCol="0">
            <a:spAutoFit/>
          </a:bodyPr>
          <a:lstStyle/>
          <a:p>
            <a:r>
              <a:rPr lang="en-US" sz="2400" b="1" dirty="0">
                <a:solidFill>
                  <a:srgbClr val="C00000"/>
                </a:solidFill>
                <a:latin typeface="+mj-lt"/>
              </a:rPr>
              <a:t>Real World Scenario:</a:t>
            </a:r>
          </a:p>
          <a:p>
            <a:endParaRPr lang="en-US" sz="2400" b="1" dirty="0">
              <a:solidFill>
                <a:srgbClr val="C00000"/>
              </a:solidFill>
              <a:latin typeface="+mj-lt"/>
            </a:endParaRPr>
          </a:p>
          <a:p>
            <a:pPr marL="342900" indent="-342900" algn="just">
              <a:buFont typeface="Wingdings" panose="05000000000000000000" pitchFamily="2" charset="2"/>
              <a:buChar char="q"/>
            </a:pPr>
            <a:r>
              <a:rPr lang="en-IN" sz="2000" dirty="0">
                <a:effectLst/>
                <a:latin typeface="+mj-lt"/>
                <a:ea typeface="Calibri" panose="020F0502020204030204" pitchFamily="34" charset="0"/>
                <a:cs typeface="Calibri" panose="020F0502020204030204" pitchFamily="34" charset="0"/>
              </a:rPr>
              <a:t>List is used when there is a possibility of elements of different data type.</a:t>
            </a:r>
          </a:p>
          <a:p>
            <a:pPr algn="just"/>
            <a:r>
              <a:rPr lang="en-IN" sz="2000" dirty="0">
                <a:effectLst/>
                <a:latin typeface="+mj-lt"/>
                <a:ea typeface="Calibri" panose="020F0502020204030204" pitchFamily="34" charset="0"/>
                <a:cs typeface="Calibri" panose="020F0502020204030204" pitchFamily="34" charset="0"/>
              </a:rPr>
              <a:t> </a:t>
            </a:r>
          </a:p>
          <a:p>
            <a:pPr marL="342900" indent="-342900" algn="just">
              <a:buFont typeface="Wingdings" panose="05000000000000000000" pitchFamily="2" charset="2"/>
              <a:buChar char="q"/>
            </a:pPr>
            <a:r>
              <a:rPr lang="en-IN" sz="2000" dirty="0">
                <a:latin typeface="+mj-lt"/>
                <a:ea typeface="Calibri" panose="020F0502020204030204" pitchFamily="34" charset="0"/>
                <a:cs typeface="Calibri" panose="020F0502020204030204" pitchFamily="34" charset="0"/>
              </a:rPr>
              <a:t>For</a:t>
            </a:r>
            <a:r>
              <a:rPr lang="en-IN" sz="2000" dirty="0">
                <a:effectLst/>
                <a:latin typeface="+mj-lt"/>
                <a:ea typeface="Calibri" panose="020F0502020204030204" pitchFamily="34" charset="0"/>
                <a:cs typeface="Calibri" panose="020F0502020204030204" pitchFamily="34" charset="0"/>
              </a:rPr>
              <a:t> example record of a particular student, having name as string, roll.no as integer, marks as float, father’s name as string. </a:t>
            </a:r>
          </a:p>
          <a:p>
            <a:pPr algn="just"/>
            <a:endParaRPr lang="en-IN" sz="2000" dirty="0">
              <a:effectLst/>
              <a:latin typeface="+mj-lt"/>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q"/>
            </a:pPr>
            <a:r>
              <a:rPr lang="en-IN" sz="2000" dirty="0">
                <a:effectLst/>
                <a:latin typeface="+mj-lt"/>
                <a:ea typeface="Calibri" panose="020F0502020204030204" pitchFamily="34" charset="0"/>
                <a:cs typeface="Calibri" panose="020F0502020204030204" pitchFamily="34" charset="0"/>
              </a:rPr>
              <a:t>To contain this record list is the appropriate sequence.</a:t>
            </a:r>
            <a:endParaRPr lang="en-US" sz="2000" dirty="0">
              <a:effectLst/>
              <a:latin typeface="+mj-lt"/>
              <a:ea typeface="Calibri" panose="020F0502020204030204" pitchFamily="34" charset="0"/>
              <a:cs typeface="Times New Roman" panose="02020603050405020304" pitchFamily="18" charset="0"/>
            </a:endParaRPr>
          </a:p>
          <a:p>
            <a:endParaRPr lang="en-US" sz="2400" b="1" dirty="0">
              <a:solidFill>
                <a:srgbClr val="C00000"/>
              </a:solidFill>
              <a:latin typeface="+mj-lt"/>
            </a:endParaRPr>
          </a:p>
        </p:txBody>
      </p:sp>
      <p:pic>
        <p:nvPicPr>
          <p:cNvPr id="8" name="Picture 7">
            <a:extLst>
              <a:ext uri="{FF2B5EF4-FFF2-40B4-BE49-F238E27FC236}">
                <a16:creationId xmlns:a16="http://schemas.microsoft.com/office/drawing/2014/main" xmlns="" id="{67DFDBCB-A78D-483A-9DD4-3019D00D31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0036" y="2251139"/>
            <a:ext cx="5809964" cy="3006661"/>
          </a:xfrm>
          <a:prstGeom prst="rect">
            <a:avLst/>
          </a:prstGeom>
          <a:noFill/>
          <a:ln>
            <a:noFill/>
          </a:ln>
        </p:spPr>
      </p:pic>
      <p:sp>
        <p:nvSpPr>
          <p:cNvPr id="4" name="TextBox 3">
            <a:extLst>
              <a:ext uri="{FF2B5EF4-FFF2-40B4-BE49-F238E27FC236}">
                <a16:creationId xmlns:a16="http://schemas.microsoft.com/office/drawing/2014/main" xmlns="" id="{C8C9EAE9-11F9-45BD-9061-437D809D44D5}"/>
              </a:ext>
            </a:extLst>
          </p:cNvPr>
          <p:cNvSpPr txBox="1"/>
          <p:nvPr/>
        </p:nvSpPr>
        <p:spPr>
          <a:xfrm>
            <a:off x="5438775" y="1530480"/>
            <a:ext cx="4724400" cy="400110"/>
          </a:xfrm>
          <a:prstGeom prst="rect">
            <a:avLst/>
          </a:prstGeom>
          <a:noFill/>
        </p:spPr>
        <p:txBody>
          <a:bodyPr wrap="square" rtlCol="0">
            <a:spAutoFit/>
          </a:bodyPr>
          <a:lstStyle/>
          <a:p>
            <a:pPr algn="ctr"/>
            <a:r>
              <a:rPr lang="en-US" sz="2000" b="1" dirty="0">
                <a:solidFill>
                  <a:srgbClr val="C00000"/>
                </a:solidFill>
                <a:latin typeface="+mj-lt"/>
              </a:rPr>
              <a:t>List Representation</a:t>
            </a:r>
          </a:p>
        </p:txBody>
      </p:sp>
    </p:spTree>
    <p:extLst>
      <p:ext uri="{BB962C8B-B14F-4D97-AF65-F5344CB8AC3E}">
        <p14:creationId xmlns:p14="http://schemas.microsoft.com/office/powerpoint/2010/main" val="293359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5</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List Example </a:t>
            </a:r>
            <a:br>
              <a:rPr lang="en-US" dirty="0">
                <a:solidFill>
                  <a:schemeClr val="accent6">
                    <a:lumMod val="75000"/>
                  </a:schemeClr>
                </a:solidFill>
              </a:rPr>
            </a:br>
            <a:endParaRPr lang="en-US" dirty="0">
              <a:solidFill>
                <a:schemeClr val="accent6">
                  <a:lumMod val="75000"/>
                </a:schemeClr>
              </a:solidFill>
            </a:endParaRP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381000" y="1063443"/>
            <a:ext cx="11582400" cy="4880158"/>
          </a:xfrm>
        </p:spPr>
        <p:txBody>
          <a:bodyPr/>
          <a:lstStyle/>
          <a:p>
            <a:pPr marL="0" indent="0">
              <a:buNone/>
            </a:pPr>
            <a:endParaRPr lang="en-IN" sz="2000" dirty="0">
              <a:latin typeface="+mj-lt"/>
              <a:ea typeface="Times New Roman" panose="02020603050405020304" pitchFamily="18" charset="0"/>
              <a:cs typeface="Calibri" panose="020F0502020204030204" pitchFamily="34" charset="0"/>
            </a:endParaRPr>
          </a:p>
          <a:p>
            <a:pPr marL="0" indent="0">
              <a:buNone/>
            </a:pPr>
            <a:endParaRPr lang="en-IN" sz="2000" dirty="0">
              <a:effectLst/>
              <a:latin typeface="+mj-lt"/>
              <a:ea typeface="Times New Roman" panose="02020603050405020304" pitchFamily="18" charset="0"/>
              <a:cs typeface="Calibri" panose="020F0502020204030204" pitchFamily="34"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2881" y="2960703"/>
            <a:ext cx="914400" cy="914400"/>
          </a:xfrm>
          <a:prstGeom prst="rect">
            <a:avLst/>
          </a:prstGeom>
          <a:noFill/>
        </p:spPr>
        <p:txBody>
          <a:bodyPr wrap="square" rtlCol="0">
            <a:spAutoFit/>
          </a:bodyPr>
          <a:lstStyle/>
          <a:p>
            <a:endParaRPr lang="en-US" dirty="0"/>
          </a:p>
        </p:txBody>
      </p:sp>
      <p:pic>
        <p:nvPicPr>
          <p:cNvPr id="9" name="Picture 8">
            <a:extLst>
              <a:ext uri="{FF2B5EF4-FFF2-40B4-BE49-F238E27FC236}">
                <a16:creationId xmlns:a16="http://schemas.microsoft.com/office/drawing/2014/main" xmlns="" id="{0614325B-C028-4DF5-BB79-D1DC0F785F1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3442" y="1408021"/>
            <a:ext cx="5732757" cy="4386535"/>
          </a:xfrm>
          <a:prstGeom prst="rect">
            <a:avLst/>
          </a:prstGeom>
          <a:noFill/>
          <a:ln>
            <a:noFill/>
          </a:ln>
        </p:spPr>
      </p:pic>
      <p:sp>
        <p:nvSpPr>
          <p:cNvPr id="11" name="TextBox 10">
            <a:extLst>
              <a:ext uri="{FF2B5EF4-FFF2-40B4-BE49-F238E27FC236}">
                <a16:creationId xmlns:a16="http://schemas.microsoft.com/office/drawing/2014/main" xmlns="" id="{38A88E53-920A-4D74-BF89-E1A51F6E0489}"/>
              </a:ext>
            </a:extLst>
          </p:cNvPr>
          <p:cNvSpPr txBox="1"/>
          <p:nvPr/>
        </p:nvSpPr>
        <p:spPr>
          <a:xfrm>
            <a:off x="685800" y="1519237"/>
            <a:ext cx="4782843" cy="2927083"/>
          </a:xfrm>
          <a:prstGeom prst="rect">
            <a:avLst/>
          </a:prstGeom>
          <a:noFill/>
        </p:spPr>
        <p:txBody>
          <a:bodyPr wrap="square">
            <a:spAutoFit/>
          </a:bodyPr>
          <a:lstStyle/>
          <a:p>
            <a:pPr marL="285750" marR="0" indent="-285750" algn="just">
              <a:spcBef>
                <a:spcPts val="0"/>
              </a:spcBef>
              <a:spcAft>
                <a:spcPts val="800"/>
              </a:spcAft>
              <a:buFont typeface="Wingdings" panose="05000000000000000000" pitchFamily="2" charset="2"/>
              <a:buChar char="q"/>
            </a:pPr>
            <a:r>
              <a:rPr lang="en-IN" sz="2000" dirty="0">
                <a:effectLst/>
                <a:latin typeface="+mj-lt"/>
                <a:ea typeface="Calibri" panose="020F0502020204030204" pitchFamily="34" charset="0"/>
                <a:cs typeface="Calibri" panose="020F0502020204030204" pitchFamily="34" charset="0"/>
              </a:rPr>
              <a:t>In this example a variable named list example has been created and three elements have been assigned. </a:t>
            </a:r>
          </a:p>
          <a:p>
            <a:pPr marL="285750" marR="0" indent="-285750" algn="just">
              <a:spcBef>
                <a:spcPts val="0"/>
              </a:spcBef>
              <a:spcAft>
                <a:spcPts val="800"/>
              </a:spcAft>
              <a:buFont typeface="Wingdings" panose="05000000000000000000" pitchFamily="2" charset="2"/>
              <a:buChar char="q"/>
            </a:pPr>
            <a:endParaRPr lang="en-IN" sz="2000" dirty="0">
              <a:latin typeface="+mj-lt"/>
              <a:ea typeface="Calibri" panose="020F0502020204030204" pitchFamily="34" charset="0"/>
              <a:cs typeface="Calibri" panose="020F0502020204030204" pitchFamily="34" charset="0"/>
            </a:endParaRPr>
          </a:p>
          <a:p>
            <a:pPr marL="285750" marR="0" indent="-285750" algn="just">
              <a:spcBef>
                <a:spcPts val="0"/>
              </a:spcBef>
              <a:spcAft>
                <a:spcPts val="800"/>
              </a:spcAft>
              <a:buFont typeface="Wingdings" panose="05000000000000000000" pitchFamily="2" charset="2"/>
              <a:buChar char="q"/>
            </a:pPr>
            <a:r>
              <a:rPr lang="en-IN" sz="2000" dirty="0">
                <a:effectLst/>
                <a:latin typeface="+mj-lt"/>
                <a:ea typeface="Calibri" panose="020F0502020204030204" pitchFamily="34" charset="0"/>
                <a:cs typeface="Calibri" panose="020F0502020204030204" pitchFamily="34" charset="0"/>
              </a:rPr>
              <a:t>As we have enclosed elements in square brackets, this makes list example is of type list.</a:t>
            </a:r>
            <a:endParaRPr lang="en-US" sz="2000" dirty="0">
              <a:effectLst/>
              <a:latin typeface="+mj-lt"/>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456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6</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Ordered Property of List </a:t>
            </a:r>
            <a:br>
              <a:rPr lang="en-US" dirty="0">
                <a:solidFill>
                  <a:schemeClr val="accent6">
                    <a:lumMod val="75000"/>
                  </a:schemeClr>
                </a:solidFill>
              </a:rPr>
            </a:br>
            <a:endParaRPr lang="en-US" dirty="0">
              <a:solidFill>
                <a:schemeClr val="accent6">
                  <a:lumMod val="75000"/>
                </a:schemeClr>
              </a:solidFill>
            </a:endParaRP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381000" y="1063443"/>
            <a:ext cx="11582400" cy="4880158"/>
          </a:xfrm>
        </p:spPr>
        <p:txBody>
          <a:bodyPr/>
          <a:lstStyle/>
          <a:p>
            <a:pPr marL="0" indent="0">
              <a:buNone/>
            </a:pPr>
            <a:endParaRPr lang="en-IN" sz="2000" dirty="0">
              <a:latin typeface="+mj-lt"/>
              <a:ea typeface="Times New Roman" panose="02020603050405020304" pitchFamily="18" charset="0"/>
              <a:cs typeface="Calibri" panose="020F0502020204030204" pitchFamily="34" charset="0"/>
            </a:endParaRPr>
          </a:p>
          <a:p>
            <a:pPr marL="0" indent="0">
              <a:buNone/>
            </a:pPr>
            <a:endParaRPr lang="en-IN" sz="2000" dirty="0">
              <a:effectLst/>
              <a:latin typeface="+mj-lt"/>
              <a:ea typeface="Times New Roman" panose="02020603050405020304" pitchFamily="18" charset="0"/>
              <a:cs typeface="Calibri" panose="020F0502020204030204" pitchFamily="34"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2881" y="2960703"/>
            <a:ext cx="914400" cy="914400"/>
          </a:xfrm>
          <a:prstGeom prst="rect">
            <a:avLst/>
          </a:prstGeom>
          <a:noFill/>
        </p:spPr>
        <p:txBody>
          <a:bodyPr wrap="square" rtlCol="0">
            <a:spAutoFit/>
          </a:bodyPr>
          <a:lstStyle/>
          <a:p>
            <a:endParaRPr lang="en-US" dirty="0"/>
          </a:p>
        </p:txBody>
      </p:sp>
      <p:pic>
        <p:nvPicPr>
          <p:cNvPr id="8" name="Picture 7">
            <a:extLst>
              <a:ext uri="{FF2B5EF4-FFF2-40B4-BE49-F238E27FC236}">
                <a16:creationId xmlns:a16="http://schemas.microsoft.com/office/drawing/2014/main" xmlns="" id="{34806ADF-F5B2-42AF-BA4E-40155CD75D8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1610" y="1360502"/>
            <a:ext cx="4600751" cy="4278298"/>
          </a:xfrm>
          <a:prstGeom prst="rect">
            <a:avLst/>
          </a:prstGeom>
          <a:noFill/>
          <a:ln>
            <a:noFill/>
          </a:ln>
        </p:spPr>
      </p:pic>
      <p:sp>
        <p:nvSpPr>
          <p:cNvPr id="7" name="TextBox 6">
            <a:extLst>
              <a:ext uri="{FF2B5EF4-FFF2-40B4-BE49-F238E27FC236}">
                <a16:creationId xmlns:a16="http://schemas.microsoft.com/office/drawing/2014/main" xmlns="" id="{8F09EE6D-3CA3-41E2-A362-2D18B264FC73}"/>
              </a:ext>
            </a:extLst>
          </p:cNvPr>
          <p:cNvSpPr txBox="1"/>
          <p:nvPr/>
        </p:nvSpPr>
        <p:spPr>
          <a:xfrm>
            <a:off x="743168" y="2294518"/>
            <a:ext cx="5099481" cy="2246769"/>
          </a:xfrm>
          <a:prstGeom prst="rect">
            <a:avLst/>
          </a:prstGeom>
          <a:noFill/>
        </p:spPr>
        <p:txBody>
          <a:bodyPr wrap="square" rtlCol="0">
            <a:spAutoFit/>
          </a:bodyPr>
          <a:lstStyle/>
          <a:p>
            <a:pPr marL="285750" indent="-285750" algn="just">
              <a:buFont typeface="Wingdings" panose="05000000000000000000" pitchFamily="2" charset="2"/>
              <a:buChar char="q"/>
            </a:pPr>
            <a:r>
              <a:rPr lang="en-IN" sz="2000" dirty="0">
                <a:solidFill>
                  <a:srgbClr val="000000"/>
                </a:solidFill>
                <a:effectLst/>
                <a:latin typeface="+mj-lt"/>
                <a:ea typeface="Calibri" panose="020F0502020204030204" pitchFamily="34" charset="0"/>
              </a:rPr>
              <a:t>Ordered sequence of the list means the order in which elements appear is unique </a:t>
            </a:r>
          </a:p>
          <a:p>
            <a:pPr marL="285750" indent="-285750" algn="just">
              <a:buFont typeface="Wingdings" panose="05000000000000000000" pitchFamily="2" charset="2"/>
              <a:buChar char="q"/>
            </a:pPr>
            <a:endParaRPr lang="en-IN" sz="2000" dirty="0">
              <a:solidFill>
                <a:srgbClr val="000000"/>
              </a:solidFill>
              <a:latin typeface="+mj-lt"/>
              <a:ea typeface="Calibri" panose="020F0502020204030204" pitchFamily="34" charset="0"/>
            </a:endParaRPr>
          </a:p>
          <a:p>
            <a:pPr marL="285750" indent="-285750" algn="just">
              <a:buFont typeface="Wingdings" panose="05000000000000000000" pitchFamily="2" charset="2"/>
              <a:buChar char="q"/>
            </a:pPr>
            <a:r>
              <a:rPr lang="en-IN" sz="2000" dirty="0">
                <a:solidFill>
                  <a:srgbClr val="000000"/>
                </a:solidFill>
                <a:latin typeface="+mj-lt"/>
                <a:ea typeface="Calibri" panose="020F0502020204030204" pitchFamily="34" charset="0"/>
              </a:rPr>
              <a:t>T</a:t>
            </a:r>
            <a:r>
              <a:rPr lang="en-IN" sz="2000" dirty="0">
                <a:solidFill>
                  <a:srgbClr val="000000"/>
                </a:solidFill>
                <a:effectLst/>
                <a:latin typeface="+mj-lt"/>
                <a:ea typeface="Calibri" panose="020F0502020204030204" pitchFamily="34" charset="0"/>
              </a:rPr>
              <a:t>he position of every element is fixed.</a:t>
            </a:r>
          </a:p>
          <a:p>
            <a:pPr marL="285750" indent="-285750" algn="just">
              <a:buFont typeface="Wingdings" panose="05000000000000000000" pitchFamily="2" charset="2"/>
              <a:buChar char="q"/>
            </a:pPr>
            <a:endParaRPr lang="en-IN" sz="2000" dirty="0">
              <a:solidFill>
                <a:srgbClr val="000000"/>
              </a:solidFill>
              <a:latin typeface="+mj-lt"/>
              <a:ea typeface="Calibri" panose="020F0502020204030204" pitchFamily="34" charset="0"/>
            </a:endParaRPr>
          </a:p>
          <a:p>
            <a:pPr marL="285750" indent="-285750" algn="just">
              <a:buFont typeface="Wingdings" panose="05000000000000000000" pitchFamily="2" charset="2"/>
              <a:buChar char="q"/>
            </a:pPr>
            <a:r>
              <a:rPr lang="en-IN" sz="2000" dirty="0">
                <a:solidFill>
                  <a:srgbClr val="000000"/>
                </a:solidFill>
                <a:latin typeface="+mj-lt"/>
                <a:ea typeface="Calibri" panose="020F0502020204030204" pitchFamily="34" charset="0"/>
              </a:rPr>
              <a:t>If </a:t>
            </a:r>
            <a:r>
              <a:rPr lang="en-IN" sz="2000" dirty="0">
                <a:solidFill>
                  <a:srgbClr val="000000"/>
                </a:solidFill>
                <a:effectLst/>
                <a:latin typeface="+mj-lt"/>
                <a:ea typeface="Calibri" panose="020F0502020204030204" pitchFamily="34" charset="0"/>
              </a:rPr>
              <a:t>we change the position of any element, then list would not be the same anymore.</a:t>
            </a:r>
            <a:endParaRPr lang="en-US" sz="2000" dirty="0">
              <a:latin typeface="+mj-lt"/>
            </a:endParaRPr>
          </a:p>
        </p:txBody>
      </p:sp>
    </p:spTree>
    <p:extLst>
      <p:ext uri="{BB962C8B-B14F-4D97-AF65-F5344CB8AC3E}">
        <p14:creationId xmlns:p14="http://schemas.microsoft.com/office/powerpoint/2010/main" val="85485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7</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Creation of List </a:t>
            </a:r>
            <a:br>
              <a:rPr lang="en-US" dirty="0">
                <a:solidFill>
                  <a:schemeClr val="accent6">
                    <a:lumMod val="75000"/>
                  </a:schemeClr>
                </a:solidFill>
              </a:rPr>
            </a:br>
            <a:endParaRPr lang="en-US" dirty="0">
              <a:solidFill>
                <a:schemeClr val="accent6">
                  <a:lumMod val="75000"/>
                </a:schemeClr>
              </a:solidFill>
            </a:endParaRP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381000" y="1063443"/>
            <a:ext cx="11582400" cy="4880158"/>
          </a:xfrm>
        </p:spPr>
        <p:txBody>
          <a:bodyPr/>
          <a:lstStyle/>
          <a:p>
            <a:pPr marL="0" indent="0">
              <a:buNone/>
            </a:pPr>
            <a:endParaRPr lang="en-IN" sz="2000" dirty="0">
              <a:latin typeface="+mj-lt"/>
              <a:ea typeface="Times New Roman" panose="02020603050405020304" pitchFamily="18" charset="0"/>
              <a:cs typeface="Calibri" panose="020F0502020204030204" pitchFamily="34" charset="0"/>
            </a:endParaRPr>
          </a:p>
          <a:p>
            <a:pPr marL="0" indent="0">
              <a:buNone/>
            </a:pPr>
            <a:endParaRPr lang="en-IN" sz="2000" dirty="0">
              <a:effectLst/>
              <a:latin typeface="+mj-lt"/>
              <a:ea typeface="Times New Roman" panose="02020603050405020304" pitchFamily="18" charset="0"/>
              <a:cs typeface="Calibri" panose="020F0502020204030204" pitchFamily="34"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2881" y="296070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xmlns="" id="{A1F5FBFE-BD71-4407-8363-06B9C3E0A23D}"/>
              </a:ext>
            </a:extLst>
          </p:cNvPr>
          <p:cNvSpPr txBox="1"/>
          <p:nvPr/>
        </p:nvSpPr>
        <p:spPr>
          <a:xfrm>
            <a:off x="357326" y="2286000"/>
            <a:ext cx="4191000" cy="3352800"/>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xmlns="" id="{F0366570-CFA2-431D-84BA-CAD171AE018F}"/>
              </a:ext>
            </a:extLst>
          </p:cNvPr>
          <p:cNvSpPr txBox="1"/>
          <p:nvPr/>
        </p:nvSpPr>
        <p:spPr>
          <a:xfrm>
            <a:off x="381000" y="2220972"/>
            <a:ext cx="4191000" cy="1477328"/>
          </a:xfrm>
          <a:prstGeom prst="rect">
            <a:avLst/>
          </a:prstGeom>
          <a:noFill/>
        </p:spPr>
        <p:txBody>
          <a:bodyPr wrap="square" rtlCol="0">
            <a:spAutoFit/>
          </a:bodyPr>
          <a:lstStyle/>
          <a:p>
            <a:r>
              <a:rPr lang="en-US" b="1" dirty="0">
                <a:latin typeface="+mn-lt"/>
              </a:rPr>
              <a:t>Creation of Empty List</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sp>
        <p:nvSpPr>
          <p:cNvPr id="9" name="TextBox 8">
            <a:extLst>
              <a:ext uri="{FF2B5EF4-FFF2-40B4-BE49-F238E27FC236}">
                <a16:creationId xmlns:a16="http://schemas.microsoft.com/office/drawing/2014/main" xmlns="" id="{871BCE4B-D817-4812-8437-CAE0CBA528CD}"/>
              </a:ext>
            </a:extLst>
          </p:cNvPr>
          <p:cNvSpPr txBox="1"/>
          <p:nvPr/>
        </p:nvSpPr>
        <p:spPr>
          <a:xfrm>
            <a:off x="7010400" y="2208395"/>
            <a:ext cx="4038600" cy="400110"/>
          </a:xfrm>
          <a:prstGeom prst="rect">
            <a:avLst/>
          </a:prstGeom>
          <a:noFill/>
        </p:spPr>
        <p:txBody>
          <a:bodyPr wrap="square" rtlCol="0">
            <a:spAutoFit/>
          </a:bodyPr>
          <a:lstStyle/>
          <a:p>
            <a:r>
              <a:rPr lang="en-US" sz="2000" b="1" dirty="0">
                <a:latin typeface="+mj-lt"/>
              </a:rPr>
              <a:t>Creation of Non Empty List</a:t>
            </a:r>
          </a:p>
        </p:txBody>
      </p:sp>
      <p:sp>
        <p:nvSpPr>
          <p:cNvPr id="12" name="TextBox 11">
            <a:extLst>
              <a:ext uri="{FF2B5EF4-FFF2-40B4-BE49-F238E27FC236}">
                <a16:creationId xmlns:a16="http://schemas.microsoft.com/office/drawing/2014/main" xmlns="" id="{898C16F8-825E-449F-A5AF-83F585DE4527}"/>
              </a:ext>
            </a:extLst>
          </p:cNvPr>
          <p:cNvSpPr txBox="1"/>
          <p:nvPr/>
        </p:nvSpPr>
        <p:spPr>
          <a:xfrm>
            <a:off x="357326" y="1214438"/>
            <a:ext cx="11148874" cy="400110"/>
          </a:xfrm>
          <a:prstGeom prst="rect">
            <a:avLst/>
          </a:prstGeom>
          <a:noFill/>
        </p:spPr>
        <p:txBody>
          <a:bodyPr wrap="square" rtlCol="0">
            <a:spAutoFit/>
          </a:bodyPr>
          <a:lstStyle/>
          <a:p>
            <a:pPr algn="just"/>
            <a:r>
              <a:rPr lang="en-US" sz="2000" dirty="0">
                <a:latin typeface="+mj-lt"/>
              </a:rPr>
              <a:t>List can be created by many ways as follows</a:t>
            </a:r>
            <a:r>
              <a:rPr lang="en-US" dirty="0"/>
              <a:t>.</a:t>
            </a:r>
          </a:p>
        </p:txBody>
      </p:sp>
      <p:pic>
        <p:nvPicPr>
          <p:cNvPr id="14" name="Picture 13">
            <a:extLst>
              <a:ext uri="{FF2B5EF4-FFF2-40B4-BE49-F238E27FC236}">
                <a16:creationId xmlns:a16="http://schemas.microsoft.com/office/drawing/2014/main" xmlns="" id="{AE62AE44-0A11-4134-B319-9EB8C6B50F8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575" y="2920394"/>
            <a:ext cx="4741506" cy="2642206"/>
          </a:xfrm>
          <a:prstGeom prst="rect">
            <a:avLst/>
          </a:prstGeom>
          <a:noFill/>
          <a:ln>
            <a:noFill/>
          </a:ln>
        </p:spPr>
      </p:pic>
      <p:pic>
        <p:nvPicPr>
          <p:cNvPr id="16" name="Picture 15">
            <a:extLst>
              <a:ext uri="{FF2B5EF4-FFF2-40B4-BE49-F238E27FC236}">
                <a16:creationId xmlns:a16="http://schemas.microsoft.com/office/drawing/2014/main" xmlns="" id="{E67609F5-880B-40F2-9DBA-B88D87A5474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2920394"/>
            <a:ext cx="5433874" cy="2566005"/>
          </a:xfrm>
          <a:prstGeom prst="rect">
            <a:avLst/>
          </a:prstGeom>
          <a:noFill/>
          <a:ln>
            <a:noFill/>
          </a:ln>
        </p:spPr>
      </p:pic>
    </p:spTree>
    <p:extLst>
      <p:ext uri="{BB962C8B-B14F-4D97-AF65-F5344CB8AC3E}">
        <p14:creationId xmlns:p14="http://schemas.microsoft.com/office/powerpoint/2010/main" val="1246934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8</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Accessing the List </a:t>
            </a:r>
            <a:br>
              <a:rPr lang="en-US" dirty="0">
                <a:solidFill>
                  <a:schemeClr val="accent6">
                    <a:lumMod val="75000"/>
                  </a:schemeClr>
                </a:solidFill>
              </a:rPr>
            </a:br>
            <a:endParaRPr lang="en-US" dirty="0">
              <a:solidFill>
                <a:schemeClr val="accent6">
                  <a:lumMod val="75000"/>
                </a:schemeClr>
              </a:solidFill>
            </a:endParaRP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240437" y="914400"/>
            <a:ext cx="11582400" cy="4880158"/>
          </a:xfrm>
        </p:spPr>
        <p:txBody>
          <a:bodyPr/>
          <a:lstStyle/>
          <a:p>
            <a:pPr marL="0" indent="0">
              <a:buNone/>
            </a:pPr>
            <a:endParaRPr lang="en-IN" sz="2000" dirty="0">
              <a:latin typeface="+mj-lt"/>
              <a:ea typeface="Times New Roman" panose="02020603050405020304" pitchFamily="18" charset="0"/>
              <a:cs typeface="Calibri" panose="020F0502020204030204" pitchFamily="34" charset="0"/>
            </a:endParaRPr>
          </a:p>
          <a:p>
            <a:pPr marL="0" indent="0">
              <a:buNone/>
            </a:pPr>
            <a:endParaRPr lang="en-IN" sz="2000" dirty="0">
              <a:effectLst/>
              <a:latin typeface="+mj-lt"/>
              <a:ea typeface="Times New Roman" panose="02020603050405020304" pitchFamily="18" charset="0"/>
              <a:cs typeface="Calibri" panose="020F0502020204030204" pitchFamily="34"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2881" y="296070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xmlns="" id="{A1F5FBFE-BD71-4407-8363-06B9C3E0A23D}"/>
              </a:ext>
            </a:extLst>
          </p:cNvPr>
          <p:cNvSpPr txBox="1"/>
          <p:nvPr/>
        </p:nvSpPr>
        <p:spPr>
          <a:xfrm>
            <a:off x="357326" y="2286000"/>
            <a:ext cx="4191000" cy="3352800"/>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xmlns="" id="{F0366570-CFA2-431D-84BA-CAD171AE018F}"/>
              </a:ext>
            </a:extLst>
          </p:cNvPr>
          <p:cNvSpPr txBox="1"/>
          <p:nvPr/>
        </p:nvSpPr>
        <p:spPr>
          <a:xfrm>
            <a:off x="914400" y="1828800"/>
            <a:ext cx="10439400" cy="1477328"/>
          </a:xfrm>
          <a:prstGeom prst="rect">
            <a:avLst/>
          </a:prstGeom>
          <a:noFill/>
        </p:spPr>
        <p:txBody>
          <a:bodyPr wrap="square" rtlCol="0">
            <a:spAutoFit/>
          </a:bodyPr>
          <a:lstStyle/>
          <a:p>
            <a:pPr marL="285750" indent="-285750">
              <a:buFont typeface="Wingdings" panose="05000000000000000000" pitchFamily="2" charset="2"/>
              <a:buChar char="q"/>
            </a:pPr>
            <a:r>
              <a:rPr lang="en-IN" sz="1800" dirty="0">
                <a:effectLst/>
                <a:latin typeface="+mj-lt"/>
                <a:ea typeface="Calibri" panose="020F0502020204030204" pitchFamily="34" charset="0"/>
              </a:rPr>
              <a:t>In the list index are started from 0, it means first element takes 0 index and it increases like 0,1,2…(n-1).</a:t>
            </a:r>
          </a:p>
          <a:p>
            <a:pPr marL="285750" indent="-285750">
              <a:buFont typeface="Wingdings" panose="05000000000000000000" pitchFamily="2" charset="2"/>
              <a:buChar char="q"/>
            </a:pPr>
            <a:r>
              <a:rPr lang="en-IN" sz="1800" dirty="0">
                <a:effectLst/>
                <a:latin typeface="+mj-lt"/>
                <a:ea typeface="Calibri" panose="020F0502020204030204" pitchFamily="34" charset="0"/>
              </a:rPr>
              <a:t> List also supports negative indexing.</a:t>
            </a:r>
          </a:p>
          <a:p>
            <a:endParaRPr lang="en-IN" sz="1800" dirty="0">
              <a:effectLst/>
              <a:latin typeface="+mj-lt"/>
              <a:ea typeface="Calibri" panose="020F0502020204030204" pitchFamily="34" charset="0"/>
            </a:endParaRPr>
          </a:p>
          <a:p>
            <a:pPr marL="285750" indent="-285750">
              <a:buFont typeface="Wingdings" panose="05000000000000000000" pitchFamily="2" charset="2"/>
              <a:buChar char="q"/>
            </a:pPr>
            <a:r>
              <a:rPr lang="en-IN" sz="1800" dirty="0">
                <a:effectLst/>
                <a:latin typeface="+mj-lt"/>
                <a:ea typeface="Calibri" panose="020F0502020204030204" pitchFamily="34" charset="0"/>
              </a:rPr>
              <a:t> </a:t>
            </a:r>
            <a:r>
              <a:rPr lang="en-IN" dirty="0">
                <a:latin typeface="+mj-lt"/>
                <a:ea typeface="Calibri" panose="020F0502020204030204" pitchFamily="34" charset="0"/>
              </a:rPr>
              <a:t>I</a:t>
            </a:r>
            <a:r>
              <a:rPr lang="en-IN" sz="1800" dirty="0">
                <a:effectLst/>
                <a:latin typeface="+mj-lt"/>
                <a:ea typeface="Calibri" panose="020F0502020204030204" pitchFamily="34" charset="0"/>
              </a:rPr>
              <a:t>t means last element can be accessed using -1 index, second last as -2 and so on.</a:t>
            </a:r>
            <a:endParaRPr lang="en-US" b="1" dirty="0">
              <a:latin typeface="+mj-lt"/>
            </a:endParaRPr>
          </a:p>
        </p:txBody>
      </p:sp>
      <p:sp>
        <p:nvSpPr>
          <p:cNvPr id="12" name="TextBox 11">
            <a:extLst>
              <a:ext uri="{FF2B5EF4-FFF2-40B4-BE49-F238E27FC236}">
                <a16:creationId xmlns:a16="http://schemas.microsoft.com/office/drawing/2014/main" xmlns="" id="{898C16F8-825E-449F-A5AF-83F585DE4527}"/>
              </a:ext>
            </a:extLst>
          </p:cNvPr>
          <p:cNvSpPr txBox="1"/>
          <p:nvPr/>
        </p:nvSpPr>
        <p:spPr>
          <a:xfrm>
            <a:off x="515644" y="1214293"/>
            <a:ext cx="11148874" cy="461665"/>
          </a:xfrm>
          <a:prstGeom prst="rect">
            <a:avLst/>
          </a:prstGeom>
          <a:noFill/>
        </p:spPr>
        <p:txBody>
          <a:bodyPr wrap="square" rtlCol="0">
            <a:spAutoFit/>
          </a:bodyPr>
          <a:lstStyle/>
          <a:p>
            <a:pPr algn="just"/>
            <a:r>
              <a:rPr lang="en-US" sz="2400" dirty="0">
                <a:latin typeface="+mj-lt"/>
              </a:rPr>
              <a:t>Indexing the List</a:t>
            </a:r>
          </a:p>
        </p:txBody>
      </p:sp>
      <p:pic>
        <p:nvPicPr>
          <p:cNvPr id="13" name="Picture 12">
            <a:extLst>
              <a:ext uri="{FF2B5EF4-FFF2-40B4-BE49-F238E27FC236}">
                <a16:creationId xmlns:a16="http://schemas.microsoft.com/office/drawing/2014/main" xmlns="" id="{486F11D6-0D8E-4A37-AD35-F77C276B96C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3429001"/>
            <a:ext cx="6934200" cy="2732088"/>
          </a:xfrm>
          <a:prstGeom prst="rect">
            <a:avLst/>
          </a:prstGeom>
          <a:noFill/>
          <a:ln>
            <a:noFill/>
          </a:ln>
        </p:spPr>
      </p:pic>
    </p:spTree>
    <p:extLst>
      <p:ext uri="{BB962C8B-B14F-4D97-AF65-F5344CB8AC3E}">
        <p14:creationId xmlns:p14="http://schemas.microsoft.com/office/powerpoint/2010/main" val="8251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9</a:t>
            </a:fld>
            <a:endParaRPr lang="en-US" altLang="en-US" sz="1200">
              <a:solidFill>
                <a:schemeClr val="bg1"/>
              </a:solidFill>
            </a:endParaRPr>
          </a:p>
        </p:txBody>
      </p:sp>
      <p:sp>
        <p:nvSpPr>
          <p:cNvPr id="6" name="Title 1"/>
          <p:cNvSpPr>
            <a:spLocks noGrp="1"/>
          </p:cNvSpPr>
          <p:nvPr>
            <p:ph type="title"/>
          </p:nvPr>
        </p:nvSpPr>
        <p:spPr>
          <a:effectLst/>
        </p:spPr>
        <p:txBody>
          <a:bodyPr/>
          <a:lstStyle/>
          <a:p>
            <a:r>
              <a:rPr lang="en-US" dirty="0">
                <a:solidFill>
                  <a:schemeClr val="accent6">
                    <a:lumMod val="75000"/>
                  </a:schemeClr>
                </a:solidFill>
              </a:rPr>
              <a:t>Slicing </a:t>
            </a:r>
            <a:br>
              <a:rPr lang="en-US" dirty="0">
                <a:solidFill>
                  <a:schemeClr val="accent6">
                    <a:lumMod val="75000"/>
                  </a:schemeClr>
                </a:solidFill>
              </a:rPr>
            </a:br>
            <a:endParaRPr lang="en-US" dirty="0">
              <a:solidFill>
                <a:schemeClr val="accent6">
                  <a:lumMod val="75000"/>
                </a:schemeClr>
              </a:solidFill>
            </a:endParaRPr>
          </a:p>
        </p:txBody>
      </p:sp>
      <p:sp>
        <p:nvSpPr>
          <p:cNvPr id="2" name="Content Placeholder 1">
            <a:extLst>
              <a:ext uri="{FF2B5EF4-FFF2-40B4-BE49-F238E27FC236}">
                <a16:creationId xmlns:a16="http://schemas.microsoft.com/office/drawing/2014/main" xmlns="" id="{C7C29E5C-DB81-4A2F-BAA6-3AAD52C19794}"/>
              </a:ext>
            </a:extLst>
          </p:cNvPr>
          <p:cNvSpPr>
            <a:spLocks noGrp="1"/>
          </p:cNvSpPr>
          <p:nvPr>
            <p:ph idx="1"/>
          </p:nvPr>
        </p:nvSpPr>
        <p:spPr>
          <a:xfrm>
            <a:off x="240437" y="914400"/>
            <a:ext cx="11582400" cy="4880158"/>
          </a:xfrm>
        </p:spPr>
        <p:txBody>
          <a:bodyPr/>
          <a:lstStyle/>
          <a:p>
            <a:pPr marL="0" indent="0">
              <a:buNone/>
            </a:pPr>
            <a:endParaRPr lang="en-IN" sz="2000" dirty="0">
              <a:latin typeface="+mj-lt"/>
              <a:ea typeface="Times New Roman" panose="02020603050405020304" pitchFamily="18" charset="0"/>
              <a:cs typeface="Calibri" panose="020F0502020204030204" pitchFamily="34" charset="0"/>
            </a:endParaRPr>
          </a:p>
          <a:p>
            <a:pPr marL="0" indent="0">
              <a:buNone/>
            </a:pPr>
            <a:endParaRPr lang="en-IN" sz="2000" dirty="0">
              <a:effectLst/>
              <a:latin typeface="+mj-lt"/>
              <a:ea typeface="Times New Roman" panose="02020603050405020304" pitchFamily="18" charset="0"/>
              <a:cs typeface="Calibri" panose="020F0502020204030204" pitchFamily="34" charset="0"/>
            </a:endParaRPr>
          </a:p>
          <a:p>
            <a:pPr marL="0" indent="0">
              <a:buNone/>
            </a:pPr>
            <a:endParaRPr lang="en-US" dirty="0">
              <a:effectLst/>
              <a:latin typeface="+mj-lt"/>
              <a:ea typeface="Times New Roman" panose="02020603050405020304" pitchFamily="18" charset="0"/>
              <a:cs typeface="Calibri" panose="020F0502020204030204" pitchFamily="34" charset="0"/>
            </a:endParaRPr>
          </a:p>
        </p:txBody>
      </p:sp>
      <p:sp>
        <p:nvSpPr>
          <p:cNvPr id="3" name="TextBox 2">
            <a:extLst>
              <a:ext uri="{FF2B5EF4-FFF2-40B4-BE49-F238E27FC236}">
                <a16:creationId xmlns:a16="http://schemas.microsoft.com/office/drawing/2014/main" xmlns="" id="{0D9D1848-10BF-4D85-8374-EECA3E8DEEDA}"/>
              </a:ext>
            </a:extLst>
          </p:cNvPr>
          <p:cNvSpPr txBox="1"/>
          <p:nvPr/>
        </p:nvSpPr>
        <p:spPr>
          <a:xfrm>
            <a:off x="5632881" y="296070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xmlns="" id="{A1F5FBFE-BD71-4407-8363-06B9C3E0A23D}"/>
              </a:ext>
            </a:extLst>
          </p:cNvPr>
          <p:cNvSpPr txBox="1"/>
          <p:nvPr/>
        </p:nvSpPr>
        <p:spPr>
          <a:xfrm>
            <a:off x="-463313" y="1197070"/>
            <a:ext cx="7034463" cy="958660"/>
          </a:xfrm>
          <a:prstGeom prst="rect">
            <a:avLst/>
          </a:prstGeom>
          <a:noFill/>
        </p:spPr>
        <p:txBody>
          <a:bodyPr wrap="square" rtlCol="0">
            <a:spAutoFit/>
          </a:bodyPr>
          <a:lstStyle/>
          <a:p>
            <a:pPr marL="1200150" lvl="1" indent="-285750" algn="just">
              <a:lnSpc>
                <a:spcPct val="150000"/>
              </a:lnSpc>
              <a:spcBef>
                <a:spcPts val="0"/>
              </a:spcBef>
              <a:spcAft>
                <a:spcPts val="0"/>
              </a:spcAft>
              <a:buFont typeface="Wingdings" panose="05000000000000000000" pitchFamily="2" charset="2"/>
              <a:buChar char="q"/>
            </a:pPr>
            <a:r>
              <a:rPr lang="en-IN" sz="2000" dirty="0">
                <a:effectLst/>
                <a:latin typeface="+mj-lt"/>
                <a:ea typeface="Times New Roman" panose="02020603050405020304" pitchFamily="18" charset="0"/>
              </a:rPr>
              <a:t>Slicing is used to get substring from a string. </a:t>
            </a:r>
          </a:p>
          <a:p>
            <a:pPr marL="1200150" lvl="1" indent="-285750" algn="just">
              <a:lnSpc>
                <a:spcPct val="150000"/>
              </a:lnSpc>
              <a:spcBef>
                <a:spcPts val="0"/>
              </a:spcBef>
              <a:spcAft>
                <a:spcPts val="0"/>
              </a:spcAft>
              <a:buFont typeface="Wingdings" panose="05000000000000000000" pitchFamily="2" charset="2"/>
              <a:buChar char="q"/>
            </a:pPr>
            <a:r>
              <a:rPr lang="en-IN" sz="2000" dirty="0">
                <a:effectLst/>
                <a:latin typeface="+mj-lt"/>
                <a:ea typeface="Times New Roman" panose="02020603050405020304" pitchFamily="18" charset="0"/>
              </a:rPr>
              <a:t>We use   Slice operator in the list to get a sub list.</a:t>
            </a:r>
            <a:endParaRPr lang="en-US" sz="2000" dirty="0">
              <a:effectLst/>
              <a:latin typeface="+mj-lt"/>
              <a:ea typeface="Times New Roman" panose="02020603050405020304" pitchFamily="18" charset="0"/>
            </a:endParaRPr>
          </a:p>
        </p:txBody>
      </p:sp>
      <p:pic>
        <p:nvPicPr>
          <p:cNvPr id="14" name="Picture 13">
            <a:extLst>
              <a:ext uri="{FF2B5EF4-FFF2-40B4-BE49-F238E27FC236}">
                <a16:creationId xmlns:a16="http://schemas.microsoft.com/office/drawing/2014/main" xmlns="" id="{F88376B2-ABF5-4546-A183-1B6ABB81917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0503" y="2385987"/>
            <a:ext cx="6198097" cy="3451112"/>
          </a:xfrm>
          <a:prstGeom prst="rect">
            <a:avLst/>
          </a:prstGeom>
          <a:noFill/>
          <a:ln>
            <a:noFill/>
          </a:ln>
        </p:spPr>
      </p:pic>
      <p:sp>
        <p:nvSpPr>
          <p:cNvPr id="4" name="TextBox 3">
            <a:extLst>
              <a:ext uri="{FF2B5EF4-FFF2-40B4-BE49-F238E27FC236}">
                <a16:creationId xmlns:a16="http://schemas.microsoft.com/office/drawing/2014/main" xmlns="" id="{0A767EA7-96BC-402A-8FF6-A2D3B375B2A3}"/>
              </a:ext>
            </a:extLst>
          </p:cNvPr>
          <p:cNvSpPr txBox="1"/>
          <p:nvPr/>
        </p:nvSpPr>
        <p:spPr>
          <a:xfrm>
            <a:off x="310709" y="2667000"/>
            <a:ext cx="5079522" cy="3170099"/>
          </a:xfrm>
          <a:prstGeom prst="rect">
            <a:avLst/>
          </a:prstGeom>
          <a:noFill/>
        </p:spPr>
        <p:txBody>
          <a:bodyPr wrap="square" rtlCol="0">
            <a:spAutoFit/>
          </a:bodyPr>
          <a:lstStyle/>
          <a:p>
            <a:pPr marL="457200" marR="0" algn="just">
              <a:spcBef>
                <a:spcPts val="0"/>
              </a:spcBef>
              <a:spcAft>
                <a:spcPts val="0"/>
              </a:spcAft>
            </a:pPr>
            <a:r>
              <a:rPr lang="en-IN" dirty="0">
                <a:solidFill>
                  <a:srgbClr val="C00000"/>
                </a:solidFill>
                <a:effectLst/>
                <a:latin typeface="+mn-lt"/>
                <a:ea typeface="Times New Roman" panose="02020603050405020304" pitchFamily="18" charset="0"/>
              </a:rPr>
              <a:t>Start= Optional argument by default value is 0.</a:t>
            </a:r>
            <a:endParaRPr lang="en-US" dirty="0">
              <a:solidFill>
                <a:srgbClr val="C00000"/>
              </a:solidFill>
              <a:effectLst/>
              <a:latin typeface="+mn-lt"/>
              <a:ea typeface="Times New Roman" panose="02020603050405020304" pitchFamily="18" charset="0"/>
            </a:endParaRPr>
          </a:p>
          <a:p>
            <a:pPr marL="457200" marR="0" algn="just">
              <a:spcBef>
                <a:spcPts val="0"/>
              </a:spcBef>
              <a:spcAft>
                <a:spcPts val="0"/>
              </a:spcAft>
            </a:pPr>
            <a:r>
              <a:rPr lang="en-IN" dirty="0">
                <a:solidFill>
                  <a:srgbClr val="C00000"/>
                </a:solidFill>
                <a:effectLst/>
                <a:latin typeface="+mn-lt"/>
                <a:ea typeface="Times New Roman" panose="02020603050405020304" pitchFamily="18" charset="0"/>
              </a:rPr>
              <a:t>End = Optional argument by default value is number of elements in the list. If any number given, then value is taken as number-1.</a:t>
            </a:r>
            <a:endParaRPr lang="en-US" dirty="0">
              <a:solidFill>
                <a:srgbClr val="C00000"/>
              </a:solidFill>
              <a:effectLst/>
              <a:latin typeface="+mn-lt"/>
              <a:ea typeface="Times New Roman" panose="02020603050405020304" pitchFamily="18" charset="0"/>
            </a:endParaRPr>
          </a:p>
          <a:p>
            <a:pPr marL="457200" marR="0" algn="just">
              <a:spcBef>
                <a:spcPts val="0"/>
              </a:spcBef>
              <a:spcAft>
                <a:spcPts val="0"/>
              </a:spcAft>
            </a:pPr>
            <a:r>
              <a:rPr lang="en-IN" dirty="0">
                <a:solidFill>
                  <a:srgbClr val="C00000"/>
                </a:solidFill>
                <a:effectLst/>
                <a:latin typeface="+mn-lt"/>
                <a:ea typeface="Times New Roman" panose="02020603050405020304" pitchFamily="18" charset="0"/>
              </a:rPr>
              <a:t>Step=Options argument by default value is 1.</a:t>
            </a:r>
            <a:endParaRPr lang="en-US" dirty="0">
              <a:solidFill>
                <a:srgbClr val="C00000"/>
              </a:solidFill>
              <a:effectLst/>
              <a:latin typeface="+mn-lt"/>
              <a:ea typeface="Times New Roman" panose="02020603050405020304" pitchFamily="18" charset="0"/>
            </a:endParaRPr>
          </a:p>
          <a:p>
            <a:pPr marL="457200" marR="0" algn="just">
              <a:spcBef>
                <a:spcPts val="0"/>
              </a:spcBef>
              <a:spcAft>
                <a:spcPts val="0"/>
              </a:spcAft>
            </a:pPr>
            <a:r>
              <a:rPr lang="en-IN" dirty="0">
                <a:solidFill>
                  <a:srgbClr val="C00000"/>
                </a:solidFill>
                <a:effectLst/>
                <a:latin typeface="+mn-lt"/>
                <a:ea typeface="Times New Roman" panose="02020603050405020304" pitchFamily="18" charset="0"/>
              </a:rPr>
              <a:t>Colon 1: Required</a:t>
            </a:r>
            <a:endParaRPr lang="en-US" dirty="0">
              <a:solidFill>
                <a:srgbClr val="C00000"/>
              </a:solidFill>
              <a:effectLst/>
              <a:latin typeface="+mn-lt"/>
              <a:ea typeface="Times New Roman" panose="02020603050405020304" pitchFamily="18" charset="0"/>
            </a:endParaRPr>
          </a:p>
          <a:p>
            <a:pPr marL="457200" marR="0" algn="just">
              <a:spcBef>
                <a:spcPts val="0"/>
              </a:spcBef>
              <a:spcAft>
                <a:spcPts val="0"/>
              </a:spcAft>
            </a:pPr>
            <a:r>
              <a:rPr lang="en-IN" dirty="0">
                <a:solidFill>
                  <a:srgbClr val="C00000"/>
                </a:solidFill>
                <a:effectLst/>
                <a:latin typeface="+mn-lt"/>
                <a:ea typeface="Times New Roman" panose="02020603050405020304" pitchFamily="18" charset="0"/>
              </a:rPr>
              <a:t>Colon 2: Optional</a:t>
            </a:r>
            <a:endParaRPr lang="en-US" dirty="0">
              <a:solidFill>
                <a:srgbClr val="C00000"/>
              </a:solidFill>
              <a:effectLst/>
              <a:latin typeface="+mn-lt"/>
              <a:ea typeface="Times New Roman" panose="02020603050405020304" pitchFamily="18" charset="0"/>
            </a:endParaRPr>
          </a:p>
          <a:p>
            <a:endParaRPr lang="en-US" sz="2000" dirty="0">
              <a:latin typeface="+mn-lt"/>
            </a:endParaRPr>
          </a:p>
        </p:txBody>
      </p:sp>
    </p:spTree>
    <p:extLst>
      <p:ext uri="{BB962C8B-B14F-4D97-AF65-F5344CB8AC3E}">
        <p14:creationId xmlns:p14="http://schemas.microsoft.com/office/powerpoint/2010/main" val="36946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24404</TotalTime>
  <Words>1804</Words>
  <Application>Microsoft Office PowerPoint</Application>
  <PresentationFormat>Widescreen</PresentationFormat>
  <Paragraphs>429</Paragraphs>
  <Slides>36</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Courier New</vt:lpstr>
      <vt:lpstr>Symbol</vt:lpstr>
      <vt:lpstr>Times New Roman</vt:lpstr>
      <vt:lpstr>Wingdings</vt:lpstr>
      <vt:lpstr>Presentation</vt:lpstr>
      <vt:lpstr>General Guideline</vt:lpstr>
      <vt:lpstr>Session Plan - Day 3</vt:lpstr>
      <vt:lpstr>List </vt:lpstr>
      <vt:lpstr>List  </vt:lpstr>
      <vt:lpstr>List Example  </vt:lpstr>
      <vt:lpstr>Ordered Property of List  </vt:lpstr>
      <vt:lpstr>Creation of List  </vt:lpstr>
      <vt:lpstr>Accessing the List  </vt:lpstr>
      <vt:lpstr>Slicing  </vt:lpstr>
      <vt:lpstr>Slicing Example </vt:lpstr>
      <vt:lpstr>Examples of List Slicing</vt:lpstr>
      <vt:lpstr>Examples of List Slicing</vt:lpstr>
      <vt:lpstr>Updation in List:</vt:lpstr>
      <vt:lpstr>Updation in List:</vt:lpstr>
      <vt:lpstr>Can you answer these  Questions</vt:lpstr>
      <vt:lpstr>Can you answer these  Questions</vt:lpstr>
      <vt:lpstr>Session Plan - Day 4</vt:lpstr>
      <vt:lpstr>Add new element in List:</vt:lpstr>
      <vt:lpstr>Changing new element in List:</vt:lpstr>
      <vt:lpstr>Deletion in List:</vt:lpstr>
      <vt:lpstr>Deletion in List:</vt:lpstr>
      <vt:lpstr>Built in Methods in List</vt:lpstr>
      <vt:lpstr>Contd..</vt:lpstr>
      <vt:lpstr>Operations on List</vt:lpstr>
      <vt:lpstr>Contd..</vt:lpstr>
      <vt:lpstr>Example</vt:lpstr>
      <vt:lpstr>Practice Problems</vt:lpstr>
      <vt:lpstr>Loops with List</vt:lpstr>
      <vt:lpstr>Example</vt:lpstr>
      <vt:lpstr>Nested List</vt:lpstr>
      <vt:lpstr>Nested List as a Matrix</vt:lpstr>
      <vt:lpstr>Example</vt:lpstr>
      <vt:lpstr>List Comprehensions</vt:lpstr>
      <vt:lpstr>List Comprehension</vt:lpstr>
      <vt:lpstr>Can you answer these questions?</vt:lpstr>
      <vt:lpstr>Can you answer these questions?</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Tarun</cp:lastModifiedBy>
  <cp:revision>1417</cp:revision>
  <dcterms:created xsi:type="dcterms:W3CDTF">2004-06-12T09:53:42Z</dcterms:created>
  <dcterms:modified xsi:type="dcterms:W3CDTF">2022-10-13T06:02:23Z</dcterms:modified>
</cp:coreProperties>
</file>