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0.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Layouts/slideLayout15.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0" r:id="rId4"/>
    <p:sldId id="271" r:id="rId5"/>
    <p:sldId id="272" r:id="rId6"/>
    <p:sldId id="273" r:id="rId7"/>
    <p:sldId id="274" r:id="rId8"/>
    <p:sldId id="275" r:id="rId9"/>
    <p:sldId id="276" r:id="rId10"/>
    <p:sldId id="27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7040" autoAdjust="0"/>
    <p:restoredTop sz="94660"/>
  </p:normalViewPr>
  <p:slideViewPr>
    <p:cSldViewPr snapToGrid="0">
      <p:cViewPr varScale="1">
        <p:scale>
          <a:sx n="73" d="100"/>
          <a:sy n="73" d="100"/>
        </p:scale>
        <p:origin x="-540"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pPr/>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pPr/>
              <a:t>4/26/2023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pPr/>
              <a:t>4/26/2023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4/26/2023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Piezoelectric Sensors</a:t>
            </a:r>
            <a:endParaRPr lang="en-IN" dirty="0"/>
          </a:p>
        </p:txBody>
      </p:sp>
    </p:spTree>
    <p:extLst>
      <p:ext uri="{BB962C8B-B14F-4D97-AF65-F5344CB8AC3E}">
        <p14:creationId xmlns="" xmlns:p14="http://schemas.microsoft.com/office/powerpoint/2010/main" val="18717447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04949"/>
            <a:ext cx="9198186" cy="5636413"/>
          </a:xfrm>
        </p:spPr>
        <p:txBody>
          <a:bodyPr/>
          <a:lstStyle/>
          <a:p>
            <a:pPr algn="just"/>
            <a:r>
              <a:rPr lang="en-US" dirty="0" smtClean="0"/>
              <a:t>In Industrial Applications piezoelectric sensor is used in engine knock sensors, pressure sensors, Sonar Equipment, etc.</a:t>
            </a:r>
          </a:p>
          <a:p>
            <a:pPr algn="just"/>
            <a:r>
              <a:rPr lang="en-US" dirty="0" smtClean="0"/>
              <a:t>Piezoelectric actuators are applied in Diesel fuel injectors, optical adjustment, Ultrasonic cleaning and welding.</a:t>
            </a:r>
          </a:p>
          <a:p>
            <a:pPr algn="just"/>
            <a:r>
              <a:rPr lang="en-US" dirty="0" smtClean="0"/>
              <a:t>Sensor is used in electrical appliances like dot matrix printer, inkjet printer, </a:t>
            </a:r>
            <a:r>
              <a:rPr lang="en-US" dirty="0" err="1" smtClean="0"/>
              <a:t>Piezo</a:t>
            </a:r>
            <a:r>
              <a:rPr lang="en-US" dirty="0" smtClean="0"/>
              <a:t> speaker, buzzers, humidifiers, etc.</a:t>
            </a:r>
          </a:p>
          <a:p>
            <a:pPr algn="just"/>
            <a:r>
              <a:rPr lang="en-US" dirty="0" smtClean="0"/>
              <a:t>In musical instruments like Instrument pickups and microphone</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0436" y="0"/>
            <a:ext cx="8678258" cy="983673"/>
          </a:xfrm>
        </p:spPr>
        <p:txBody>
          <a:bodyPr/>
          <a:lstStyle/>
          <a:p>
            <a:pPr algn="l"/>
            <a:r>
              <a:rPr lang="en-IN" dirty="0" smtClean="0"/>
              <a:t>Piezoelectric sensors</a:t>
            </a:r>
            <a:endParaRPr lang="en-IN" dirty="0"/>
          </a:p>
        </p:txBody>
      </p:sp>
      <p:sp>
        <p:nvSpPr>
          <p:cNvPr id="3" name="TextBox 2"/>
          <p:cNvSpPr txBox="1"/>
          <p:nvPr/>
        </p:nvSpPr>
        <p:spPr>
          <a:xfrm>
            <a:off x="563682" y="1094509"/>
            <a:ext cx="10293928" cy="3693319"/>
          </a:xfrm>
          <a:prstGeom prst="rect">
            <a:avLst/>
          </a:prstGeom>
          <a:noFill/>
        </p:spPr>
        <p:txBody>
          <a:bodyPr wrap="square" rtlCol="0">
            <a:spAutoFit/>
          </a:bodyPr>
          <a:lstStyle/>
          <a:p>
            <a:pPr algn="just"/>
            <a:r>
              <a:rPr lang="en-US" sz="2400" b="1" dirty="0" smtClean="0"/>
              <a:t>Piezoelectric </a:t>
            </a:r>
            <a:r>
              <a:rPr lang="en-US" sz="2400" b="1" dirty="0" smtClean="0"/>
              <a:t>Effect</a:t>
            </a:r>
          </a:p>
          <a:p>
            <a:pPr algn="just">
              <a:buFont typeface="Arial" pitchFamily="34" charset="0"/>
              <a:buChar char="•"/>
            </a:pPr>
            <a:r>
              <a:rPr lang="en-US" sz="2400" dirty="0" err="1" smtClean="0">
                <a:solidFill>
                  <a:schemeClr val="tx1">
                    <a:lumMod val="75000"/>
                    <a:lumOff val="25000"/>
                  </a:schemeClr>
                </a:solidFill>
              </a:rPr>
              <a:t>Piezo</a:t>
            </a:r>
            <a:r>
              <a:rPr lang="en-US" sz="2400" dirty="0" smtClean="0">
                <a:solidFill>
                  <a:schemeClr val="tx1">
                    <a:lumMod val="75000"/>
                    <a:lumOff val="25000"/>
                  </a:schemeClr>
                </a:solidFill>
              </a:rPr>
              <a:t> is a Greek term signifying “press” or “squeeze”. </a:t>
            </a:r>
            <a:endParaRPr lang="en-US" sz="2400" dirty="0" err="1" smtClean="0">
              <a:solidFill>
                <a:schemeClr val="tx1">
                  <a:lumMod val="75000"/>
                  <a:lumOff val="25000"/>
                </a:schemeClr>
              </a:solidFill>
            </a:endParaRPr>
          </a:p>
          <a:p>
            <a:pPr algn="just">
              <a:buFont typeface="Arial" pitchFamily="34" charset="0"/>
              <a:buChar char="•"/>
            </a:pPr>
            <a:r>
              <a:rPr lang="en-US" sz="2400" dirty="0" smtClean="0">
                <a:solidFill>
                  <a:schemeClr val="tx1">
                    <a:lumMod val="75000"/>
                    <a:lumOff val="25000"/>
                  </a:schemeClr>
                </a:solidFill>
              </a:rPr>
              <a:t>Piezoelectricity (also called the piezoelectric effect) is the presence of an electrical potential across the sides of a crystal when mechanical stress is applied by squeezing it. </a:t>
            </a:r>
          </a:p>
          <a:p>
            <a:pPr algn="just">
              <a:buFont typeface="Arial" pitchFamily="34" charset="0"/>
              <a:buChar char="•"/>
            </a:pPr>
            <a:r>
              <a:rPr lang="en-US" sz="2400" dirty="0" smtClean="0">
                <a:solidFill>
                  <a:schemeClr val="tx1">
                    <a:lumMod val="75000"/>
                    <a:lumOff val="25000"/>
                  </a:schemeClr>
                </a:solidFill>
              </a:rPr>
              <a:t>In working system, the crystal acts like a tiny battery with a positive charge on one face and a negative charge on the opposite face. To make it as a complete circuit, two faces are connected together and current is passed through it.</a:t>
            </a:r>
          </a:p>
          <a:p>
            <a:pPr marL="285750" indent="-285750">
              <a:buFont typeface="Arial" panose="020B0604020202020204" pitchFamily="34" charset="0"/>
              <a:buChar char="•"/>
            </a:pPr>
            <a:endParaRPr lang="en-US" dirty="0" smtClean="0"/>
          </a:p>
        </p:txBody>
      </p:sp>
      <p:pic>
        <p:nvPicPr>
          <p:cNvPr id="20482" name="Picture 2" descr="https://www.electricaltechnology.org/wp-content/uploads/2020/05/piezoelectric-effect.png"/>
          <p:cNvPicPr>
            <a:picLocks noChangeAspect="1" noChangeArrowheads="1"/>
          </p:cNvPicPr>
          <p:nvPr/>
        </p:nvPicPr>
        <p:blipFill>
          <a:blip r:embed="rId2"/>
          <a:srcRect/>
          <a:stretch>
            <a:fillRect/>
          </a:stretch>
        </p:blipFill>
        <p:spPr bwMode="auto">
          <a:xfrm>
            <a:off x="4036423" y="4119048"/>
            <a:ext cx="3735976" cy="2738952"/>
          </a:xfrm>
          <a:prstGeom prst="rect">
            <a:avLst/>
          </a:prstGeom>
          <a:noFill/>
        </p:spPr>
      </p:pic>
    </p:spTree>
    <p:extLst>
      <p:ext uri="{BB962C8B-B14F-4D97-AF65-F5344CB8AC3E}">
        <p14:creationId xmlns="" xmlns:p14="http://schemas.microsoft.com/office/powerpoint/2010/main" val="2348953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0436" y="0"/>
            <a:ext cx="8678258" cy="983673"/>
          </a:xfrm>
        </p:spPr>
        <p:txBody>
          <a:bodyPr/>
          <a:lstStyle/>
          <a:p>
            <a:pPr algn="l"/>
            <a:r>
              <a:rPr lang="en-IN" dirty="0" smtClean="0"/>
              <a:t>Applications (Examples)</a:t>
            </a:r>
            <a:endParaRPr lang="en-IN" dirty="0"/>
          </a:p>
        </p:txBody>
      </p:sp>
      <p:sp>
        <p:nvSpPr>
          <p:cNvPr id="5" name="Rectangle 4"/>
          <p:cNvSpPr/>
          <p:nvPr/>
        </p:nvSpPr>
        <p:spPr>
          <a:xfrm>
            <a:off x="875212" y="1248065"/>
            <a:ext cx="8660674" cy="3693319"/>
          </a:xfrm>
          <a:prstGeom prst="rect">
            <a:avLst/>
          </a:prstGeom>
        </p:spPr>
        <p:txBody>
          <a:bodyPr wrap="square">
            <a:spAutoFit/>
          </a:bodyPr>
          <a:lstStyle/>
          <a:p>
            <a:endParaRPr lang="en-US" dirty="0" smtClean="0"/>
          </a:p>
          <a:p>
            <a:pPr marL="342900" indent="-342900" algn="just">
              <a:buAutoNum type="arabicPeriod"/>
            </a:pPr>
            <a:r>
              <a:rPr lang="en-US" sz="2400" b="1" dirty="0" smtClean="0">
                <a:solidFill>
                  <a:schemeClr val="tx1">
                    <a:lumMod val="75000"/>
                    <a:lumOff val="25000"/>
                  </a:schemeClr>
                </a:solidFill>
              </a:rPr>
              <a:t>Mechanical stress analyzer</a:t>
            </a:r>
            <a:r>
              <a:rPr lang="en-US" sz="2400" dirty="0" smtClean="0">
                <a:solidFill>
                  <a:schemeClr val="tx1">
                    <a:lumMod val="75000"/>
                    <a:lumOff val="25000"/>
                  </a:schemeClr>
                </a:solidFill>
              </a:rPr>
              <a:t>: During construction of building, stress analyzer is used for columns, where the voltage produced due to stress is measured, and corresponding stress is calculated.</a:t>
            </a:r>
          </a:p>
          <a:p>
            <a:pPr marL="342900" indent="-342900" algn="just">
              <a:buAutoNum type="arabicPeriod"/>
            </a:pPr>
            <a:endParaRPr lang="en-US" sz="2400" dirty="0" smtClean="0">
              <a:solidFill>
                <a:schemeClr val="tx1">
                  <a:lumMod val="75000"/>
                  <a:lumOff val="25000"/>
                </a:schemeClr>
              </a:solidFill>
            </a:endParaRPr>
          </a:p>
          <a:p>
            <a:pPr marL="342900" indent="-342900" algn="just">
              <a:buAutoNum type="arabicPeriod"/>
            </a:pPr>
            <a:r>
              <a:rPr lang="en-US" sz="2400" b="1" dirty="0" smtClean="0">
                <a:solidFill>
                  <a:schemeClr val="tx1">
                    <a:lumMod val="75000"/>
                    <a:lumOff val="25000"/>
                  </a:schemeClr>
                </a:solidFill>
              </a:rPr>
              <a:t>Lighters</a:t>
            </a:r>
            <a:r>
              <a:rPr lang="en-US" sz="2400" dirty="0" smtClean="0">
                <a:solidFill>
                  <a:schemeClr val="tx1">
                    <a:lumMod val="75000"/>
                    <a:lumOff val="25000"/>
                  </a:schemeClr>
                </a:solidFill>
              </a:rPr>
              <a:t>: Gas Burner lighter and cigarette lighter utilizes piezoelectric effect. They produce electric pulse due to force developed by sudden impact of trigger over the material inside.</a:t>
            </a:r>
          </a:p>
        </p:txBody>
      </p:sp>
    </p:spTree>
    <p:extLst>
      <p:ext uri="{BB962C8B-B14F-4D97-AF65-F5344CB8AC3E}">
        <p14:creationId xmlns="" xmlns:p14="http://schemas.microsoft.com/office/powerpoint/2010/main" val="41132202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642" y="344852"/>
            <a:ext cx="9498631" cy="3273559"/>
          </a:xfrm>
        </p:spPr>
        <p:txBody>
          <a:bodyPr>
            <a:normAutofit/>
          </a:bodyPr>
          <a:lstStyle/>
          <a:p>
            <a:r>
              <a:rPr lang="en-IN" sz="2400" b="1" dirty="0" smtClean="0"/>
              <a:t>Inverse Piezoelectric Effect</a:t>
            </a:r>
          </a:p>
          <a:p>
            <a:pPr algn="just">
              <a:buNone/>
            </a:pPr>
            <a:r>
              <a:rPr lang="en-US" sz="2400" dirty="0" smtClean="0"/>
              <a:t>   The </a:t>
            </a:r>
            <a:r>
              <a:rPr lang="en-US" sz="2400" dirty="0" smtClean="0"/>
              <a:t>effect is reversible. Whenever an electric field is applied onto crystal terminals, it undergoes mechanical stress and </a:t>
            </a:r>
            <a:r>
              <a:rPr lang="en-US" sz="2400" dirty="0" smtClean="0"/>
              <a:t>results </a:t>
            </a:r>
            <a:r>
              <a:rPr lang="en-US" sz="2400" dirty="0" smtClean="0"/>
              <a:t>in shape change. This is known as Inverse Piezoelectric Effect.</a:t>
            </a:r>
            <a:endParaRPr lang="en-US" sz="2400" b="1" dirty="0"/>
          </a:p>
        </p:txBody>
      </p:sp>
      <p:pic>
        <p:nvPicPr>
          <p:cNvPr id="39938" name="Picture 2" descr="https://www.electricaltechnology.org/wp-content/uploads/2020/05/inverse-piezoelectric-effect.png"/>
          <p:cNvPicPr>
            <a:picLocks noChangeAspect="1" noChangeArrowheads="1"/>
          </p:cNvPicPr>
          <p:nvPr/>
        </p:nvPicPr>
        <p:blipFill>
          <a:blip r:embed="rId2"/>
          <a:srcRect/>
          <a:stretch>
            <a:fillRect/>
          </a:stretch>
        </p:blipFill>
        <p:spPr bwMode="auto">
          <a:xfrm>
            <a:off x="2677885" y="2898145"/>
            <a:ext cx="4467496" cy="3132535"/>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0436" y="0"/>
            <a:ext cx="8678258" cy="983673"/>
          </a:xfrm>
        </p:spPr>
        <p:txBody>
          <a:bodyPr/>
          <a:lstStyle/>
          <a:p>
            <a:pPr algn="l"/>
            <a:r>
              <a:rPr lang="en-IN" dirty="0" smtClean="0"/>
              <a:t>Applications (Examples)</a:t>
            </a:r>
            <a:endParaRPr lang="en-IN" dirty="0"/>
          </a:p>
        </p:txBody>
      </p:sp>
      <p:sp>
        <p:nvSpPr>
          <p:cNvPr id="5" name="Rectangle 4"/>
          <p:cNvSpPr/>
          <p:nvPr/>
        </p:nvSpPr>
        <p:spPr>
          <a:xfrm>
            <a:off x="966651" y="1274189"/>
            <a:ext cx="8739051" cy="4154984"/>
          </a:xfrm>
          <a:prstGeom prst="rect">
            <a:avLst/>
          </a:prstGeom>
        </p:spPr>
        <p:txBody>
          <a:bodyPr wrap="square">
            <a:spAutoFit/>
          </a:bodyPr>
          <a:lstStyle/>
          <a:p>
            <a:pPr marL="342900" indent="-342900" algn="just">
              <a:buFont typeface="+mj-lt"/>
              <a:buAutoNum type="arabicPeriod"/>
            </a:pPr>
            <a:r>
              <a:rPr lang="en-US" sz="2400" dirty="0" smtClean="0">
                <a:solidFill>
                  <a:schemeClr val="tx1">
                    <a:lumMod val="75000"/>
                    <a:lumOff val="25000"/>
                  </a:schemeClr>
                </a:solidFill>
              </a:rPr>
              <a:t>Quartz Watch: In our day-to-day usage, the wrist watch uses quartz resonator that work as an oscillator. The element used is silicon dioxide. </a:t>
            </a:r>
            <a:r>
              <a:rPr lang="en-US" sz="2400" dirty="0" smtClean="0">
                <a:solidFill>
                  <a:schemeClr val="tx1">
                    <a:lumMod val="75000"/>
                    <a:lumOff val="25000"/>
                  </a:schemeClr>
                </a:solidFill>
              </a:rPr>
              <a:t>When an electric signal is applied across the crystal, the crystal vibrates which helps to regulate the gear inside the watch periodically</a:t>
            </a:r>
            <a:r>
              <a:rPr lang="en-US" sz="2400" dirty="0" smtClean="0">
                <a:solidFill>
                  <a:schemeClr val="tx1">
                    <a:lumMod val="75000"/>
                    <a:lumOff val="25000"/>
                  </a:schemeClr>
                </a:solidFill>
              </a:rPr>
              <a:t>.</a:t>
            </a:r>
          </a:p>
          <a:p>
            <a:pPr marL="342900" indent="-342900" algn="just">
              <a:buFont typeface="+mj-lt"/>
              <a:buAutoNum type="arabicPeriod"/>
            </a:pPr>
            <a:endParaRPr lang="en-US" sz="2400" dirty="0" smtClean="0">
              <a:solidFill>
                <a:schemeClr val="tx1">
                  <a:lumMod val="75000"/>
                  <a:lumOff val="25000"/>
                </a:schemeClr>
              </a:solidFill>
            </a:endParaRPr>
          </a:p>
          <a:p>
            <a:pPr marL="342900" indent="-342900" algn="just">
              <a:buFont typeface="+mj-lt"/>
              <a:buAutoNum type="arabicPeriod"/>
            </a:pPr>
            <a:r>
              <a:rPr lang="en-US" sz="2400" dirty="0" err="1" smtClean="0">
                <a:solidFill>
                  <a:schemeClr val="tx1">
                    <a:lumMod val="75000"/>
                    <a:lumOff val="25000"/>
                  </a:schemeClr>
                </a:solidFill>
              </a:rPr>
              <a:t>Piezo</a:t>
            </a:r>
            <a:r>
              <a:rPr lang="en-US" sz="2400" dirty="0" smtClean="0">
                <a:solidFill>
                  <a:schemeClr val="tx1">
                    <a:lumMod val="75000"/>
                    <a:lumOff val="25000"/>
                  </a:schemeClr>
                </a:solidFill>
              </a:rPr>
              <a:t> Buzzers: In many applications like car reverse indicator, computers, etc. buzzers are used. A certain amount of voltage with a value of magnitude and frequency is applied on the crystal, which makes the crystal to vibrate. The vibration is converted into sound</a:t>
            </a:r>
          </a:p>
        </p:txBody>
      </p:sp>
    </p:spTree>
    <p:extLst>
      <p:ext uri="{BB962C8B-B14F-4D97-AF65-F5344CB8AC3E}">
        <p14:creationId xmlns="" xmlns:p14="http://schemas.microsoft.com/office/powerpoint/2010/main" val="41132202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Working of Piezoelectric Sensor</a:t>
            </a:r>
            <a:br>
              <a:rPr lang="en-US" b="1" dirty="0" smtClean="0"/>
            </a:br>
            <a:endParaRPr lang="en-US" dirty="0"/>
          </a:p>
        </p:txBody>
      </p:sp>
      <p:sp>
        <p:nvSpPr>
          <p:cNvPr id="3" name="Content Placeholder 2"/>
          <p:cNvSpPr>
            <a:spLocks noGrp="1"/>
          </p:cNvSpPr>
          <p:nvPr>
            <p:ph idx="1"/>
          </p:nvPr>
        </p:nvSpPr>
        <p:spPr>
          <a:xfrm>
            <a:off x="651208" y="1455195"/>
            <a:ext cx="8596668" cy="3880773"/>
          </a:xfrm>
        </p:spPr>
        <p:txBody>
          <a:bodyPr/>
          <a:lstStyle/>
          <a:p>
            <a:pPr algn="just"/>
            <a:r>
              <a:rPr lang="en-US" dirty="0" smtClean="0"/>
              <a:t>In a piezoelectric crystal the charges are exactly balanced in unsymmetrical </a:t>
            </a:r>
            <a:r>
              <a:rPr lang="en-US" dirty="0" smtClean="0"/>
              <a:t>arrangement.</a:t>
            </a:r>
            <a:endParaRPr lang="en-US" dirty="0" smtClean="0"/>
          </a:p>
          <a:p>
            <a:pPr algn="just"/>
            <a:r>
              <a:rPr lang="en-US" dirty="0" smtClean="0"/>
              <a:t>The effect of the charges cancel out with each other and hence no net charge will be found on the crystal faces.</a:t>
            </a:r>
          </a:p>
          <a:p>
            <a:pPr algn="just"/>
            <a:r>
              <a:rPr lang="en-US" dirty="0" smtClean="0"/>
              <a:t>When the crystal is squeezed, the charge in the crystal becomes unbalanced.</a:t>
            </a:r>
          </a:p>
          <a:p>
            <a:pPr algn="just"/>
            <a:r>
              <a:rPr lang="en-US" dirty="0" smtClean="0"/>
              <a:t>Hence, from now on the effect of charge does not cancel with each other which make net positive and negative charge to appear on the opposite faces of the crystal.</a:t>
            </a:r>
          </a:p>
          <a:p>
            <a:pPr algn="just"/>
            <a:r>
              <a:rPr lang="en-US" dirty="0" smtClean="0"/>
              <a:t>Therefore, by squeezing the crystal, voltage is produced across the opposite face and this is known as piezoelectricity.</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62" name="Picture 2" descr="https://www.electricaltechnology.org/wp-content/uploads/2020/05/Working-of-Piezoelectric-Sensor.png"/>
          <p:cNvPicPr>
            <a:picLocks noChangeAspect="1" noChangeArrowheads="1"/>
          </p:cNvPicPr>
          <p:nvPr/>
        </p:nvPicPr>
        <p:blipFill>
          <a:blip r:embed="rId2"/>
          <a:srcRect/>
          <a:stretch>
            <a:fillRect/>
          </a:stretch>
        </p:blipFill>
        <p:spPr bwMode="auto">
          <a:xfrm>
            <a:off x="1474922" y="439645"/>
            <a:ext cx="7277191" cy="5532977"/>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1817"/>
          </a:xfrm>
        </p:spPr>
        <p:txBody>
          <a:bodyPr>
            <a:normAutofit fontScale="90000"/>
          </a:bodyPr>
          <a:lstStyle/>
          <a:p>
            <a:r>
              <a:rPr lang="en-US" b="1" dirty="0" smtClean="0"/>
              <a:t>Applications of Piezoelectric Sensors:</a:t>
            </a:r>
            <a:br>
              <a:rPr lang="en-US" b="1" dirty="0" smtClean="0"/>
            </a:br>
            <a:endParaRPr lang="en-US" dirty="0"/>
          </a:p>
        </p:txBody>
      </p:sp>
      <p:sp>
        <p:nvSpPr>
          <p:cNvPr id="3" name="Content Placeholder 2"/>
          <p:cNvSpPr>
            <a:spLocks noGrp="1"/>
          </p:cNvSpPr>
          <p:nvPr>
            <p:ph idx="1"/>
          </p:nvPr>
        </p:nvSpPr>
        <p:spPr>
          <a:xfrm>
            <a:off x="274320" y="1324566"/>
            <a:ext cx="9431383" cy="2280783"/>
          </a:xfrm>
        </p:spPr>
        <p:txBody>
          <a:bodyPr>
            <a:normAutofit fontScale="92500" lnSpcReduction="20000"/>
          </a:bodyPr>
          <a:lstStyle/>
          <a:p>
            <a:pPr>
              <a:buNone/>
            </a:pPr>
            <a:r>
              <a:rPr lang="en-US" sz="2600" b="1" dirty="0" smtClean="0"/>
              <a:t>1. Piezoresistive </a:t>
            </a:r>
            <a:r>
              <a:rPr lang="en-US" sz="2600" b="1" dirty="0" smtClean="0"/>
              <a:t>Pressure Sensors:</a:t>
            </a:r>
          </a:p>
          <a:p>
            <a:pPr algn="just">
              <a:buNone/>
            </a:pPr>
            <a:r>
              <a:rPr lang="en-US" dirty="0" smtClean="0"/>
              <a:t>	They </a:t>
            </a:r>
            <a:r>
              <a:rPr lang="en-US" dirty="0" smtClean="0"/>
              <a:t>are used to measure dynamic pressure. Dynamic pressure measurements include turbulence, engine combustion, etc. The pressure changes in liquids and gases in cylinder pressure measurements, hydraulic process can be measured using piezoresistive pressure sensors</a:t>
            </a:r>
            <a:r>
              <a:rPr lang="en-US" dirty="0" smtClean="0"/>
              <a:t>.</a:t>
            </a:r>
          </a:p>
          <a:p>
            <a:pPr algn="just">
              <a:buNone/>
            </a:pPr>
            <a:r>
              <a:rPr lang="en-US" dirty="0" smtClean="0"/>
              <a:t>     When </a:t>
            </a:r>
            <a:r>
              <a:rPr lang="en-US" dirty="0" smtClean="0"/>
              <a:t>a force is applied to the piezoelectric diaphragm, it generates electric charge across the crystal faces. The output is measured as voltage which is proportional to the applied pressure.</a:t>
            </a:r>
            <a:endParaRPr lang="en-US" dirty="0" smtClean="0"/>
          </a:p>
          <a:p>
            <a:pPr algn="just">
              <a:buNone/>
            </a:pPr>
            <a:endParaRPr lang="en-US" dirty="0" smtClean="0"/>
          </a:p>
          <a:p>
            <a:endParaRPr lang="en-US" dirty="0"/>
          </a:p>
        </p:txBody>
      </p:sp>
      <p:pic>
        <p:nvPicPr>
          <p:cNvPr id="45058" name="Picture 2" descr="https://www.electricaltechnology.org/wp-content/uploads/2020/05/pressure-sensor.png"/>
          <p:cNvPicPr>
            <a:picLocks noChangeAspect="1" noChangeArrowheads="1"/>
          </p:cNvPicPr>
          <p:nvPr/>
        </p:nvPicPr>
        <p:blipFill>
          <a:blip r:embed="rId2"/>
          <a:srcRect/>
          <a:stretch>
            <a:fillRect/>
          </a:stretch>
        </p:blipFill>
        <p:spPr bwMode="auto">
          <a:xfrm>
            <a:off x="1174478" y="3990975"/>
            <a:ext cx="3457575" cy="2867025"/>
          </a:xfrm>
          <a:prstGeom prst="rect">
            <a:avLst/>
          </a:prstGeom>
          <a:noFill/>
        </p:spPr>
      </p:pic>
      <p:pic>
        <p:nvPicPr>
          <p:cNvPr id="45060" name="Picture 4" descr="Piezoelectric Pressure Sensor"/>
          <p:cNvPicPr>
            <a:picLocks noChangeAspect="1" noChangeArrowheads="1"/>
          </p:cNvPicPr>
          <p:nvPr/>
        </p:nvPicPr>
        <p:blipFill>
          <a:blip r:embed="rId3"/>
          <a:srcRect/>
          <a:stretch>
            <a:fillRect/>
          </a:stretch>
        </p:blipFill>
        <p:spPr bwMode="auto">
          <a:xfrm>
            <a:off x="5459095" y="3578044"/>
            <a:ext cx="3279956" cy="3279956"/>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7383" y="444137"/>
            <a:ext cx="10162903" cy="5597225"/>
          </a:xfrm>
        </p:spPr>
        <p:txBody>
          <a:bodyPr/>
          <a:lstStyle/>
          <a:p>
            <a:pPr>
              <a:buNone/>
            </a:pPr>
            <a:r>
              <a:rPr lang="en-US" sz="2400" b="1" dirty="0" smtClean="0"/>
              <a:t>2. Ultrasound </a:t>
            </a:r>
            <a:r>
              <a:rPr lang="en-US" sz="2400" b="1" dirty="0" smtClean="0"/>
              <a:t>Transducer and Piezoelectric Crystals</a:t>
            </a:r>
            <a:r>
              <a:rPr lang="en-US" sz="2000" b="1" dirty="0" smtClean="0"/>
              <a:t>:</a:t>
            </a:r>
          </a:p>
          <a:p>
            <a:r>
              <a:rPr lang="en-US" sz="2000" dirty="0" smtClean="0"/>
              <a:t>Ultrasound sensors generate ultrasonic waves. When transducer is held on one hand, its position is kept varying such that the ultrasound wave passes through the body parts to be analyzed and visualized. Sound waves are sent through the body tissue. </a:t>
            </a:r>
            <a:r>
              <a:rPr lang="en-US" sz="2000" dirty="0" smtClean="0"/>
              <a:t>The </a:t>
            </a:r>
            <a:r>
              <a:rPr lang="en-US" sz="2000" dirty="0" smtClean="0"/>
              <a:t>waves are reflected back to create the image of the tissue. This is the working principle of an Ultrasound Imaging System. </a:t>
            </a:r>
            <a:endParaRPr lang="en-US" sz="2000" dirty="0" smtClean="0"/>
          </a:p>
          <a:p>
            <a:r>
              <a:rPr lang="en-US" sz="2000" dirty="0" smtClean="0"/>
              <a:t>In </a:t>
            </a:r>
            <a:r>
              <a:rPr lang="en-US" sz="2000" dirty="0" smtClean="0"/>
              <a:t>this, piezoelectric crystals are attached to the front of the transducer, which helps to generate ultrasonic waves. Electrodes act as connecting node between crystals and machine. When electric signal is applied to crystal, due to vibration it generates ultrasound wave of frequencies between 1.5 and 8 MHz</a:t>
            </a:r>
            <a:endParaRPr lang="en-US" sz="2000" b="1" dirty="0" smtClean="0"/>
          </a:p>
          <a:p>
            <a:endParaRPr lang="en-US" dirty="0"/>
          </a:p>
        </p:txBody>
      </p:sp>
      <p:pic>
        <p:nvPicPr>
          <p:cNvPr id="46082" name="Picture 2" descr="https://www.electricaltechnology.org/wp-content/uploads/2020/05/Ultrasound-Transducer-and-Piezoelectric-Crystals.png"/>
          <p:cNvPicPr>
            <a:picLocks noChangeAspect="1" noChangeArrowheads="1"/>
          </p:cNvPicPr>
          <p:nvPr/>
        </p:nvPicPr>
        <p:blipFill>
          <a:blip r:embed="rId2"/>
          <a:srcRect/>
          <a:stretch>
            <a:fillRect/>
          </a:stretch>
        </p:blipFill>
        <p:spPr bwMode="auto">
          <a:xfrm>
            <a:off x="5003584" y="4049486"/>
            <a:ext cx="5172381" cy="2534194"/>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411E46AB94B5D4F829CF37FA49F5BE3" ma:contentTypeVersion="0" ma:contentTypeDescription="Create a new document." ma:contentTypeScope="" ma:versionID="851ff05b5dd25c6b5023c21f5e9d9374">
  <xsd:schema xmlns:xsd="http://www.w3.org/2001/XMLSchema" xmlns:xs="http://www.w3.org/2001/XMLSchema" xmlns:p="http://schemas.microsoft.com/office/2006/metadata/properties" targetNamespace="http://schemas.microsoft.com/office/2006/metadata/properties" ma:root="true" ma:fieldsID="31d5eec3c12ee2e8127422d567928f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A3C2260-5C93-4519-8BAA-CB0C44D95677}"/>
</file>

<file path=customXml/itemProps2.xml><?xml version="1.0" encoding="utf-8"?>
<ds:datastoreItem xmlns:ds="http://schemas.openxmlformats.org/officeDocument/2006/customXml" ds:itemID="{B9D4AFE9-5581-40C8-AF3C-EA0EFFEF96D3}"/>
</file>

<file path=customXml/itemProps3.xml><?xml version="1.0" encoding="utf-8"?>
<ds:datastoreItem xmlns:ds="http://schemas.openxmlformats.org/officeDocument/2006/customXml" ds:itemID="{63F5C9A1-4C35-4921-B333-466F2885643A}"/>
</file>

<file path=docProps/app.xml><?xml version="1.0" encoding="utf-8"?>
<Properties xmlns="http://schemas.openxmlformats.org/officeDocument/2006/extended-properties" xmlns:vt="http://schemas.openxmlformats.org/officeDocument/2006/docPropsVTypes">
  <Template>Facet</Template>
  <TotalTime>5382</TotalTime>
  <Words>530</Words>
  <Application>Microsoft Office PowerPoint</Application>
  <PresentationFormat>Custom</PresentationFormat>
  <Paragraphs>34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Facet</vt:lpstr>
      <vt:lpstr>Piezoelectric Sensors</vt:lpstr>
      <vt:lpstr>Piezoelectric sensors</vt:lpstr>
      <vt:lpstr>Applications (Examples)</vt:lpstr>
      <vt:lpstr>Slide 4</vt:lpstr>
      <vt:lpstr>Applications (Examples)</vt:lpstr>
      <vt:lpstr>Working of Piezoelectric Sensor </vt:lpstr>
      <vt:lpstr>Slide 7</vt:lpstr>
      <vt:lpstr>Applications of Piezoelectric Sensors: </vt:lpstr>
      <vt:lpstr>Slide 9</vt:lpstr>
      <vt:lpstr>Slide 10</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Strain Gauge</dc:title>
  <dc:creator>NAVNEET</dc:creator>
  <cp:lastModifiedBy>Geetanjali Raj</cp:lastModifiedBy>
  <cp:revision>31</cp:revision>
  <dcterms:created xsi:type="dcterms:W3CDTF">2021-04-23T13:11:55Z</dcterms:created>
  <dcterms:modified xsi:type="dcterms:W3CDTF">2023-04-26T08:40:18Z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0x0101001411E46AB94B5D4F829CF37FA49F5BE3</vt:lpwstr>
  </property>
</Properties>
</file>