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70" r:id="rId4"/>
    <p:sldId id="258" r:id="rId5"/>
    <p:sldId id="257"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6.jpeg"/><Relationship Id="rId2" Type="http://schemas.openxmlformats.org/officeDocument/2006/relationships/hyperlink" Target="https://www.electronicshub.org/wp-content/uploads/2015/01/2.-Analog-Signal.jpg" TargetMode="External"/><Relationship Id="rId1" Type="http://schemas.openxmlformats.org/officeDocument/2006/relationships/slideLayout" Target="../slideLayouts/slideLayout1.xml"/><Relationship Id="rId6" Type="http://schemas.openxmlformats.org/officeDocument/2006/relationships/hyperlink" Target="https://www.electronicshub.org/wp-content/uploads/2015/01/4.-Output-of-Thermocouple.jpg" TargetMode="External"/><Relationship Id="rId5" Type="http://schemas.openxmlformats.org/officeDocument/2006/relationships/image" Target="../media/image5.jpeg"/><Relationship Id="rId4" Type="http://schemas.openxmlformats.org/officeDocument/2006/relationships/hyperlink" Target="https://www.electronicshub.org/wp-content/uploads/2015/01/3.-Thermocouple-Sensor.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154" y="2312125"/>
            <a:ext cx="9222377" cy="2554545"/>
          </a:xfrm>
          <a:prstGeom prst="rect">
            <a:avLst/>
          </a:prstGeom>
          <a:noFill/>
        </p:spPr>
        <p:txBody>
          <a:bodyPr wrap="square" rtlCol="0">
            <a:spAutoFit/>
          </a:bodyPr>
          <a:lstStyle/>
          <a:p>
            <a:pPr algn="ctr"/>
            <a:r>
              <a:rPr lang="en-US" altLang="en-US" sz="4000" dirty="0"/>
              <a:t>SENSOR &amp; INSTRUMENTATION</a:t>
            </a:r>
            <a:br>
              <a:rPr lang="en-US" altLang="en-US" sz="4000" dirty="0"/>
            </a:br>
            <a:r>
              <a:rPr lang="en-US" altLang="en-US" sz="4000" dirty="0"/>
              <a:t>KOE </a:t>
            </a:r>
            <a:r>
              <a:rPr lang="en-US" altLang="en-US" sz="4000" dirty="0" smtClean="0"/>
              <a:t>044</a:t>
            </a:r>
            <a:r>
              <a:rPr lang="en-US" altLang="en-US" sz="4000" dirty="0"/>
              <a:t/>
            </a:r>
            <a:br>
              <a:rPr lang="en-US" altLang="en-US" sz="4000" dirty="0"/>
            </a:br>
            <a:r>
              <a:rPr lang="en-US" altLang="en-US" sz="4000" dirty="0"/>
              <a:t/>
            </a:r>
            <a:br>
              <a:rPr lang="en-US" altLang="en-US" sz="4000" dirty="0"/>
            </a:br>
            <a:r>
              <a:rPr lang="en-US" altLang="en-US" sz="4000" dirty="0"/>
              <a:t>Unit 1</a:t>
            </a:r>
            <a:endParaRPr lang="en-IN" sz="38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223885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070" y="418011"/>
            <a:ext cx="11260182" cy="1846659"/>
          </a:xfrm>
          <a:prstGeom prst="rect">
            <a:avLst/>
          </a:prstGeom>
          <a:noFill/>
        </p:spPr>
        <p:txBody>
          <a:bodyPr wrap="square" rtlCol="0">
            <a:spAutoFit/>
          </a:bodyPr>
          <a:lstStyle/>
          <a:p>
            <a:r>
              <a:rPr lang="en-IN" sz="3800" b="1" dirty="0" smtClean="0">
                <a:latin typeface="Times New Roman" panose="02020603050405020304" pitchFamily="18" charset="0"/>
                <a:cs typeface="Times New Roman" panose="02020603050405020304" pitchFamily="18" charset="0"/>
              </a:rPr>
              <a:t>Introduction: </a:t>
            </a:r>
            <a:r>
              <a:rPr lang="en-IN" sz="3800" b="1" dirty="0">
                <a:latin typeface="Times New Roman" panose="02020603050405020304" pitchFamily="18" charset="0"/>
                <a:cs typeface="Times New Roman" panose="02020603050405020304" pitchFamily="18" charset="0"/>
              </a:rPr>
              <a:t>Basic Requirements of a Sensor or Transducer</a:t>
            </a:r>
          </a:p>
          <a:p>
            <a:endParaRPr lang="en-IN" sz="3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6651" y="1632857"/>
            <a:ext cx="10032275" cy="4708981"/>
          </a:xfrm>
          <a:prstGeom prst="rect">
            <a:avLst/>
          </a:prstGeom>
          <a:noFill/>
        </p:spPr>
        <p:txBody>
          <a:bodyPr wrap="square" rtlCol="0">
            <a:spAutoFit/>
          </a:bodyPr>
          <a:lstStyle/>
          <a:p>
            <a:pPr marL="285750" lvl="0" indent="-285750" algn="just">
              <a:buFont typeface="Arial" panose="020B0604020202020204" pitchFamily="34" charset="0"/>
              <a:buChar char="•"/>
            </a:pPr>
            <a:r>
              <a:rPr lang="en-IN" sz="2000" b="1" dirty="0"/>
              <a:t>Range:</a:t>
            </a:r>
            <a:r>
              <a:rPr lang="en-IN" sz="2000" dirty="0"/>
              <a:t> It indicates the limits of the input in which it can vary. In case of temperature measurement, a thermocouple can have a range of 25 – 250 </a:t>
            </a:r>
            <a:r>
              <a:rPr lang="en-IN" sz="2000" dirty="0" smtClean="0"/>
              <a:t>degree C</a:t>
            </a:r>
            <a:r>
              <a:rPr lang="en-IN" sz="2000" dirty="0" smtClean="0"/>
              <a:t>.</a:t>
            </a:r>
          </a:p>
          <a:p>
            <a:pPr lvl="0" algn="just"/>
            <a:endParaRPr lang="en-IN" sz="2000" dirty="0"/>
          </a:p>
          <a:p>
            <a:pPr marL="285750" lvl="0" indent="-285750" algn="just">
              <a:buFont typeface="Arial" panose="020B0604020202020204" pitchFamily="34" charset="0"/>
              <a:buChar char="•"/>
            </a:pPr>
            <a:r>
              <a:rPr lang="en-IN" sz="2000" b="1" dirty="0"/>
              <a:t>Accuracy:</a:t>
            </a:r>
            <a:r>
              <a:rPr lang="en-IN" sz="2000" dirty="0"/>
              <a:t> It is the degree of exactness between actual measurement and true value. Accuracy is expressed as percentage of full range output</a:t>
            </a:r>
            <a:r>
              <a:rPr lang="en-IN" sz="2000" dirty="0" smtClean="0"/>
              <a:t>.</a:t>
            </a:r>
          </a:p>
          <a:p>
            <a:pPr lvl="0" algn="just"/>
            <a:endParaRPr lang="en-IN" sz="2000" dirty="0"/>
          </a:p>
          <a:p>
            <a:pPr marL="285750" lvl="0" indent="-285750" algn="just">
              <a:buFont typeface="Arial" panose="020B0604020202020204" pitchFamily="34" charset="0"/>
              <a:buChar char="•"/>
            </a:pPr>
            <a:r>
              <a:rPr lang="en-IN" sz="2000" b="1" dirty="0"/>
              <a:t>Sensitivity:</a:t>
            </a:r>
            <a:r>
              <a:rPr lang="en-IN" sz="2000" dirty="0"/>
              <a:t> Sensitivity is a relationship between input physical signal and output electrical signal. It is the ratio of change in output of the sensor to unit change in input value that causes change in output</a:t>
            </a:r>
            <a:r>
              <a:rPr lang="en-IN" sz="2000" dirty="0" smtClean="0"/>
              <a:t>.</a:t>
            </a:r>
          </a:p>
          <a:p>
            <a:pPr lvl="0" algn="just"/>
            <a:endParaRPr lang="en-IN" sz="2000" dirty="0"/>
          </a:p>
          <a:p>
            <a:pPr marL="285750" lvl="0" indent="-285750" algn="just">
              <a:buFont typeface="Arial" panose="020B0604020202020204" pitchFamily="34" charset="0"/>
              <a:buChar char="•"/>
            </a:pPr>
            <a:r>
              <a:rPr lang="en-IN" sz="2000" b="1" dirty="0"/>
              <a:t>Stability:</a:t>
            </a:r>
            <a:r>
              <a:rPr lang="en-IN" sz="2000" dirty="0"/>
              <a:t> It is the ability of the sensor to produce the same output for constant input over a period of time</a:t>
            </a:r>
            <a:r>
              <a:rPr lang="en-IN" sz="2000" dirty="0" smtClean="0"/>
              <a:t>.</a:t>
            </a:r>
          </a:p>
          <a:p>
            <a:pPr lvl="0" algn="just"/>
            <a:endParaRPr lang="en-IN" sz="2000" dirty="0"/>
          </a:p>
          <a:p>
            <a:pPr marL="285750" lvl="0" indent="-285750" algn="just">
              <a:buFont typeface="Arial" panose="020B0604020202020204" pitchFamily="34" charset="0"/>
              <a:buChar char="•"/>
            </a:pPr>
            <a:r>
              <a:rPr lang="en-IN" sz="2000" b="1" dirty="0"/>
              <a:t>Repeatability:</a:t>
            </a:r>
            <a:r>
              <a:rPr lang="en-IN" sz="2000" dirty="0"/>
              <a:t> It is the ability of the sensor to produce same output for different applications with same input value</a:t>
            </a:r>
            <a:r>
              <a:rPr lang="en-IN" sz="2000" dirty="0" smtClean="0"/>
              <a:t>.</a:t>
            </a:r>
            <a:endParaRPr lang="en-IN" sz="2000" dirty="0"/>
          </a:p>
        </p:txBody>
      </p:sp>
    </p:spTree>
    <p:extLst>
      <p:ext uri="{BB962C8B-B14F-4D97-AF65-F5344CB8AC3E}">
        <p14:creationId xmlns="" xmlns:p14="http://schemas.microsoft.com/office/powerpoint/2010/main" val="3536872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070" y="418011"/>
            <a:ext cx="11260182" cy="1846659"/>
          </a:xfrm>
          <a:prstGeom prst="rect">
            <a:avLst/>
          </a:prstGeom>
          <a:noFill/>
        </p:spPr>
        <p:txBody>
          <a:bodyPr wrap="square" rtlCol="0">
            <a:spAutoFit/>
          </a:bodyPr>
          <a:lstStyle/>
          <a:p>
            <a:r>
              <a:rPr lang="en-IN" sz="3800" b="1" dirty="0" smtClean="0">
                <a:latin typeface="Times New Roman" panose="02020603050405020304" pitchFamily="18" charset="0"/>
                <a:cs typeface="Times New Roman" panose="02020603050405020304" pitchFamily="18" charset="0"/>
              </a:rPr>
              <a:t>Introduction: </a:t>
            </a:r>
            <a:r>
              <a:rPr lang="en-IN" sz="3800" b="1" dirty="0">
                <a:latin typeface="Times New Roman" panose="02020603050405020304" pitchFamily="18" charset="0"/>
                <a:cs typeface="Times New Roman" panose="02020603050405020304" pitchFamily="18" charset="0"/>
              </a:rPr>
              <a:t>Basic Requirements of a Sensor or Transducer</a:t>
            </a:r>
          </a:p>
          <a:p>
            <a:endParaRPr lang="en-IN" sz="3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40525" y="1685109"/>
            <a:ext cx="10032275" cy="4401205"/>
          </a:xfrm>
          <a:prstGeom prst="rect">
            <a:avLst/>
          </a:prstGeom>
          <a:noFill/>
        </p:spPr>
        <p:txBody>
          <a:bodyPr wrap="square" rtlCol="0">
            <a:spAutoFit/>
          </a:bodyPr>
          <a:lstStyle/>
          <a:p>
            <a:pPr marL="285750" lvl="0" indent="-285750">
              <a:buFont typeface="Arial" panose="020B0604020202020204" pitchFamily="34" charset="0"/>
              <a:buChar char="•"/>
            </a:pPr>
            <a:r>
              <a:rPr lang="en-IN" sz="2000" b="1" dirty="0"/>
              <a:t>Response Time:</a:t>
            </a:r>
            <a:r>
              <a:rPr lang="en-IN" sz="2000" dirty="0"/>
              <a:t> It is the speed of change in output on a stepwise change in input</a:t>
            </a:r>
            <a:r>
              <a:rPr lang="en-IN" sz="2000" dirty="0" smtClean="0"/>
              <a:t>.</a:t>
            </a:r>
          </a:p>
          <a:p>
            <a:pPr lvl="0"/>
            <a:endParaRPr lang="en-IN" sz="2000" dirty="0"/>
          </a:p>
          <a:p>
            <a:pPr marL="285750" lvl="0" indent="-285750">
              <a:buFont typeface="Arial" panose="020B0604020202020204" pitchFamily="34" charset="0"/>
              <a:buChar char="•"/>
            </a:pPr>
            <a:r>
              <a:rPr lang="en-IN" sz="2000" b="1" dirty="0"/>
              <a:t>Linearity:</a:t>
            </a:r>
            <a:r>
              <a:rPr lang="en-IN" sz="2000" dirty="0"/>
              <a:t> It is specified in terms of percentage of nonlinearity. Nonlinearity is an indication of deviation of curve of actual measurement from the curve of ideal measurement</a:t>
            </a:r>
            <a:r>
              <a:rPr lang="en-IN" sz="2000" dirty="0" smtClean="0"/>
              <a:t>.</a:t>
            </a:r>
          </a:p>
          <a:p>
            <a:pPr lvl="0"/>
            <a:endParaRPr lang="en-IN" sz="2000" dirty="0"/>
          </a:p>
          <a:p>
            <a:pPr marL="285750" lvl="0" indent="-285750">
              <a:buFont typeface="Arial" panose="020B0604020202020204" pitchFamily="34" charset="0"/>
              <a:buChar char="•"/>
            </a:pPr>
            <a:r>
              <a:rPr lang="en-IN" sz="2000" b="1" dirty="0"/>
              <a:t>Ruggedness:</a:t>
            </a:r>
            <a:r>
              <a:rPr lang="en-IN" sz="2000" dirty="0"/>
              <a:t> It is a measure of the durability when the sensor is used under extreme operating conditions</a:t>
            </a:r>
            <a:r>
              <a:rPr lang="en-IN" sz="2000" dirty="0" smtClean="0"/>
              <a:t>.</a:t>
            </a:r>
          </a:p>
          <a:p>
            <a:pPr lvl="0"/>
            <a:endParaRPr lang="en-IN" sz="2000" dirty="0"/>
          </a:p>
          <a:p>
            <a:pPr marL="285750" lvl="0" indent="-285750">
              <a:buFont typeface="Arial" panose="020B0604020202020204" pitchFamily="34" charset="0"/>
              <a:buChar char="•"/>
            </a:pPr>
            <a:r>
              <a:rPr lang="en-IN" sz="2000" b="1" dirty="0"/>
              <a:t>Hysteresis:</a:t>
            </a:r>
            <a:r>
              <a:rPr lang="en-IN" sz="2000" dirty="0"/>
              <a:t> The hysteresis is defined as the maximum difference in output at any measurable value within the sensor’s specified range when approaching the point first with increasing and then with decreasing the input parameter. Hysteresis is a characteristic that a transducer has in being unable to repeat its functionality faithfully when used in the opposite direction of operation.</a:t>
            </a:r>
          </a:p>
        </p:txBody>
      </p:sp>
    </p:spTree>
    <p:extLst>
      <p:ext uri="{BB962C8B-B14F-4D97-AF65-F5344CB8AC3E}">
        <p14:creationId xmlns="" xmlns:p14="http://schemas.microsoft.com/office/powerpoint/2010/main" val="3376239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070" y="418011"/>
            <a:ext cx="11260182" cy="1261884"/>
          </a:xfrm>
          <a:prstGeom prst="rect">
            <a:avLst/>
          </a:prstGeom>
          <a:noFill/>
        </p:spPr>
        <p:txBody>
          <a:bodyPr wrap="square" rtlCol="0">
            <a:spAutoFit/>
          </a:bodyPr>
          <a:lstStyle/>
          <a:p>
            <a:r>
              <a:rPr lang="en-IN" sz="3800" b="1" dirty="0" smtClean="0">
                <a:latin typeface="Times New Roman" panose="02020603050405020304" pitchFamily="18" charset="0"/>
                <a:cs typeface="Times New Roman" panose="02020603050405020304" pitchFamily="18" charset="0"/>
              </a:rPr>
              <a:t>Introduction: </a:t>
            </a:r>
            <a:r>
              <a:rPr lang="en-IN" sz="3800" b="1" dirty="0">
                <a:latin typeface="Times New Roman" panose="02020603050405020304" pitchFamily="18" charset="0"/>
                <a:cs typeface="Times New Roman" panose="02020603050405020304" pitchFamily="18" charset="0"/>
              </a:rPr>
              <a:t>Classification of Sensors</a:t>
            </a:r>
          </a:p>
          <a:p>
            <a:endParaRPr lang="en-IN" sz="3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40525" y="1685109"/>
            <a:ext cx="10032275" cy="4401205"/>
          </a:xfrm>
          <a:prstGeom prst="rect">
            <a:avLst/>
          </a:prstGeom>
          <a:noFill/>
        </p:spPr>
        <p:txBody>
          <a:bodyPr wrap="square" rtlCol="0">
            <a:spAutoFit/>
          </a:bodyPr>
          <a:lstStyle/>
          <a:p>
            <a:pPr marL="342900" lvl="0" indent="-342900">
              <a:buFont typeface="Arial" panose="020B0604020202020204" pitchFamily="34" charset="0"/>
              <a:buChar char="•"/>
            </a:pPr>
            <a:r>
              <a:rPr lang="en-IN" sz="2000" b="1" dirty="0"/>
              <a:t>Acoustic:</a:t>
            </a:r>
            <a:r>
              <a:rPr lang="en-IN" sz="2000" dirty="0"/>
              <a:t> Wave, spectrum and wave velocity</a:t>
            </a:r>
            <a:r>
              <a:rPr lang="en-IN" sz="2000" dirty="0" smtClean="0"/>
              <a:t>.</a:t>
            </a:r>
          </a:p>
          <a:p>
            <a:pPr marL="342900" lvl="0" indent="-342900">
              <a:buFont typeface="Arial" panose="020B0604020202020204" pitchFamily="34" charset="0"/>
              <a:buChar char="•"/>
            </a:pPr>
            <a:endParaRPr lang="en-IN" sz="2000" dirty="0"/>
          </a:p>
          <a:p>
            <a:pPr marL="342900" lvl="0" indent="-342900">
              <a:buFont typeface="Arial" panose="020B0604020202020204" pitchFamily="34" charset="0"/>
              <a:buChar char="•"/>
            </a:pPr>
            <a:r>
              <a:rPr lang="en-IN" sz="2000" b="1" dirty="0"/>
              <a:t>Electric:</a:t>
            </a:r>
            <a:r>
              <a:rPr lang="en-IN" sz="2000" dirty="0"/>
              <a:t> Current, charge, potential, electric field, permittivity and conductivity</a:t>
            </a:r>
            <a:r>
              <a:rPr lang="en-IN" sz="2000" dirty="0" smtClean="0"/>
              <a:t>.</a:t>
            </a:r>
          </a:p>
          <a:p>
            <a:pPr marL="342900" lvl="0" indent="-342900">
              <a:buFont typeface="Arial" panose="020B0604020202020204" pitchFamily="34" charset="0"/>
              <a:buChar char="•"/>
            </a:pPr>
            <a:endParaRPr lang="en-IN" sz="2000" dirty="0"/>
          </a:p>
          <a:p>
            <a:pPr marL="342900" lvl="0" indent="-342900">
              <a:buFont typeface="Arial" panose="020B0604020202020204" pitchFamily="34" charset="0"/>
              <a:buChar char="•"/>
            </a:pPr>
            <a:r>
              <a:rPr lang="en-IN" sz="2000" b="1" dirty="0"/>
              <a:t>Magnetic:</a:t>
            </a:r>
            <a:r>
              <a:rPr lang="en-IN" sz="2000" dirty="0"/>
              <a:t> Magnetic field, magnetic flux and permeability</a:t>
            </a:r>
            <a:r>
              <a:rPr lang="en-IN" sz="2000" dirty="0" smtClean="0"/>
              <a:t>.</a:t>
            </a:r>
          </a:p>
          <a:p>
            <a:pPr marL="342900" lvl="0" indent="-342900">
              <a:buFont typeface="Arial" panose="020B0604020202020204" pitchFamily="34" charset="0"/>
              <a:buChar char="•"/>
            </a:pPr>
            <a:endParaRPr lang="en-IN" sz="2000" dirty="0"/>
          </a:p>
          <a:p>
            <a:pPr marL="342900" lvl="0" indent="-342900">
              <a:buFont typeface="Arial" panose="020B0604020202020204" pitchFamily="34" charset="0"/>
              <a:buChar char="•"/>
            </a:pPr>
            <a:r>
              <a:rPr lang="en-IN" sz="2000" b="1" dirty="0"/>
              <a:t>Thermal:</a:t>
            </a:r>
            <a:r>
              <a:rPr lang="en-IN" sz="2000" dirty="0"/>
              <a:t> Temperature, specific heat and thermal conductivity</a:t>
            </a:r>
            <a:r>
              <a:rPr lang="en-IN" sz="2000" dirty="0" smtClean="0"/>
              <a:t>.</a:t>
            </a:r>
          </a:p>
          <a:p>
            <a:pPr marL="342900" lvl="0" indent="-342900">
              <a:buFont typeface="Arial" panose="020B0604020202020204" pitchFamily="34" charset="0"/>
              <a:buChar char="•"/>
            </a:pPr>
            <a:endParaRPr lang="en-IN" sz="2000" dirty="0"/>
          </a:p>
          <a:p>
            <a:pPr marL="342900" lvl="0" indent="-342900">
              <a:buFont typeface="Arial" panose="020B0604020202020204" pitchFamily="34" charset="0"/>
              <a:buChar char="•"/>
            </a:pPr>
            <a:r>
              <a:rPr lang="en-IN" sz="2000" b="1" dirty="0"/>
              <a:t>Mechanical:</a:t>
            </a:r>
            <a:r>
              <a:rPr lang="en-IN" sz="2000" dirty="0"/>
              <a:t> Position, acceleration, force, pressure, stress, strain, mass, density, momentum, torque, shape, orientation, roughness, stiffness, compliance, crystallinity and structural</a:t>
            </a:r>
            <a:r>
              <a:rPr lang="en-IN" sz="2000" dirty="0" smtClean="0"/>
              <a:t>.</a:t>
            </a:r>
          </a:p>
          <a:p>
            <a:pPr lvl="0"/>
            <a:endParaRPr lang="en-IN" sz="2000" dirty="0"/>
          </a:p>
          <a:p>
            <a:pPr marL="342900" indent="-342900">
              <a:buFont typeface="Arial" panose="020B0604020202020204" pitchFamily="34" charset="0"/>
              <a:buChar char="•"/>
            </a:pPr>
            <a:r>
              <a:rPr lang="en-IN" sz="2000" b="1" dirty="0"/>
              <a:t>Optical:</a:t>
            </a:r>
            <a:r>
              <a:rPr lang="en-IN" sz="2000" dirty="0"/>
              <a:t> Wave, wave velocity, refractive index, reflectivity, absorption and emissivity</a:t>
            </a:r>
          </a:p>
        </p:txBody>
      </p:sp>
    </p:spTree>
    <p:extLst>
      <p:ext uri="{BB962C8B-B14F-4D97-AF65-F5344CB8AC3E}">
        <p14:creationId xmlns="" xmlns:p14="http://schemas.microsoft.com/office/powerpoint/2010/main" val="929481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070" y="418011"/>
            <a:ext cx="11260182" cy="1261884"/>
          </a:xfrm>
          <a:prstGeom prst="rect">
            <a:avLst/>
          </a:prstGeom>
          <a:noFill/>
        </p:spPr>
        <p:txBody>
          <a:bodyPr wrap="square" rtlCol="0">
            <a:spAutoFit/>
          </a:bodyPr>
          <a:lstStyle/>
          <a:p>
            <a:r>
              <a:rPr lang="en-IN" sz="3800" b="1" dirty="0" smtClean="0">
                <a:latin typeface="Times New Roman" panose="02020603050405020304" pitchFamily="18" charset="0"/>
                <a:cs typeface="Times New Roman" panose="02020603050405020304" pitchFamily="18" charset="0"/>
              </a:rPr>
              <a:t>Introduction: Types </a:t>
            </a:r>
            <a:r>
              <a:rPr lang="en-IN" sz="3800" b="1" dirty="0">
                <a:latin typeface="Times New Roman" panose="02020603050405020304" pitchFamily="18" charset="0"/>
                <a:cs typeface="Times New Roman" panose="02020603050405020304" pitchFamily="18" charset="0"/>
              </a:rPr>
              <a:t>of Sensors</a:t>
            </a:r>
          </a:p>
          <a:p>
            <a:endParaRPr lang="en-IN" sz="3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40526" y="1685109"/>
            <a:ext cx="4075612" cy="923330"/>
          </a:xfrm>
          <a:prstGeom prst="rect">
            <a:avLst/>
          </a:prstGeom>
          <a:noFill/>
        </p:spPr>
        <p:txBody>
          <a:bodyPr wrap="square" rtlCol="0">
            <a:spAutoFit/>
          </a:bodyPr>
          <a:lstStyle/>
          <a:p>
            <a:r>
              <a:rPr lang="en-IN" b="1" dirty="0"/>
              <a:t>Displacement, Position and Proximity </a:t>
            </a:r>
            <a:r>
              <a:rPr lang="en-IN" b="1" dirty="0" smtClean="0"/>
              <a:t>Sensors.</a:t>
            </a:r>
          </a:p>
          <a:p>
            <a:endParaRPr lang="en-IN" dirty="0"/>
          </a:p>
        </p:txBody>
      </p:sp>
      <p:sp>
        <p:nvSpPr>
          <p:cNvPr id="2" name="TextBox 1"/>
          <p:cNvSpPr txBox="1"/>
          <p:nvPr/>
        </p:nvSpPr>
        <p:spPr>
          <a:xfrm>
            <a:off x="940525" y="2464747"/>
            <a:ext cx="3448595" cy="3693319"/>
          </a:xfrm>
          <a:prstGeom prst="rect">
            <a:avLst/>
          </a:prstGeom>
          <a:noFill/>
          <a:ln>
            <a:solidFill>
              <a:schemeClr val="tx1"/>
            </a:solidFill>
          </a:ln>
        </p:spPr>
        <p:txBody>
          <a:bodyPr wrap="square" rtlCol="0">
            <a:spAutoFit/>
          </a:bodyPr>
          <a:lstStyle/>
          <a:p>
            <a:pPr marL="285750" lvl="0" indent="-285750">
              <a:buFont typeface="Arial" panose="020B0604020202020204" pitchFamily="34" charset="0"/>
              <a:buChar char="•"/>
            </a:pPr>
            <a:r>
              <a:rPr lang="en-IN" dirty="0"/>
              <a:t>Resistive Element or Potentiometer</a:t>
            </a:r>
          </a:p>
          <a:p>
            <a:pPr marL="285750" lvl="0" indent="-285750">
              <a:buFont typeface="Arial" panose="020B0604020202020204" pitchFamily="34" charset="0"/>
              <a:buChar char="•"/>
            </a:pPr>
            <a:r>
              <a:rPr lang="en-IN" dirty="0"/>
              <a:t>Capacitive Elements</a:t>
            </a:r>
          </a:p>
          <a:p>
            <a:pPr marL="285750" lvl="0" indent="-285750">
              <a:buFont typeface="Arial" panose="020B0604020202020204" pitchFamily="34" charset="0"/>
              <a:buChar char="•"/>
            </a:pPr>
            <a:r>
              <a:rPr lang="en-IN" dirty="0"/>
              <a:t>Strain Gauged Element</a:t>
            </a:r>
          </a:p>
          <a:p>
            <a:pPr marL="285750" lvl="0" indent="-285750">
              <a:buFont typeface="Arial" panose="020B0604020202020204" pitchFamily="34" charset="0"/>
              <a:buChar char="•"/>
            </a:pPr>
            <a:r>
              <a:rPr lang="en-IN" dirty="0"/>
              <a:t>Inductive Proximity Sensors</a:t>
            </a:r>
          </a:p>
          <a:p>
            <a:pPr marL="285750" lvl="0" indent="-285750">
              <a:buFont typeface="Arial" panose="020B0604020202020204" pitchFamily="34" charset="0"/>
              <a:buChar char="•"/>
            </a:pPr>
            <a:r>
              <a:rPr lang="en-IN" dirty="0"/>
              <a:t>Eddy Current Proximity Sensors</a:t>
            </a:r>
          </a:p>
          <a:p>
            <a:pPr marL="285750" lvl="0" indent="-285750">
              <a:buFont typeface="Arial" panose="020B0604020202020204" pitchFamily="34" charset="0"/>
              <a:buChar char="•"/>
            </a:pPr>
            <a:r>
              <a:rPr lang="en-IN" dirty="0"/>
              <a:t>Differential Transformers</a:t>
            </a:r>
          </a:p>
          <a:p>
            <a:pPr marL="285750" lvl="0" indent="-285750">
              <a:buFont typeface="Arial" panose="020B0604020202020204" pitchFamily="34" charset="0"/>
              <a:buChar char="•"/>
            </a:pPr>
            <a:r>
              <a:rPr lang="en-IN" dirty="0"/>
              <a:t>Optical Encoders</a:t>
            </a:r>
          </a:p>
          <a:p>
            <a:pPr marL="285750" lvl="0" indent="-285750">
              <a:buFont typeface="Arial" panose="020B0604020202020204" pitchFamily="34" charset="0"/>
              <a:buChar char="•"/>
            </a:pPr>
            <a:r>
              <a:rPr lang="en-IN" dirty="0"/>
              <a:t>Hall Effect Sensors</a:t>
            </a:r>
          </a:p>
          <a:p>
            <a:pPr marL="285750" lvl="0" indent="-285750">
              <a:buFont typeface="Arial" panose="020B0604020202020204" pitchFamily="34" charset="0"/>
              <a:buChar char="•"/>
            </a:pPr>
            <a:r>
              <a:rPr lang="en-IN" dirty="0"/>
              <a:t>Pneumatic Sensors</a:t>
            </a:r>
          </a:p>
          <a:p>
            <a:pPr marL="285750" lvl="0" indent="-285750">
              <a:buFont typeface="Arial" panose="020B0604020202020204" pitchFamily="34" charset="0"/>
              <a:buChar char="•"/>
            </a:pPr>
            <a:r>
              <a:rPr lang="en-IN" dirty="0"/>
              <a:t>Proximity Switches</a:t>
            </a:r>
          </a:p>
          <a:p>
            <a:pPr marL="285750" indent="-285750">
              <a:buFont typeface="Arial" panose="020B0604020202020204" pitchFamily="34" charset="0"/>
              <a:buChar char="•"/>
            </a:pPr>
            <a:r>
              <a:rPr lang="en-IN" dirty="0"/>
              <a:t>Rotary Encoders</a:t>
            </a:r>
          </a:p>
        </p:txBody>
      </p:sp>
      <p:sp>
        <p:nvSpPr>
          <p:cNvPr id="6" name="Rectangle 5"/>
          <p:cNvSpPr/>
          <p:nvPr/>
        </p:nvSpPr>
        <p:spPr>
          <a:xfrm>
            <a:off x="5734594" y="1679895"/>
            <a:ext cx="2192780" cy="369332"/>
          </a:xfrm>
          <a:prstGeom prst="rect">
            <a:avLst/>
          </a:prstGeom>
        </p:spPr>
        <p:txBody>
          <a:bodyPr wrap="none">
            <a:spAutoFit/>
          </a:bodyPr>
          <a:lstStyle/>
          <a:p>
            <a:r>
              <a:rPr lang="en-IN" b="1" dirty="0">
                <a:solidFill>
                  <a:srgbClr val="000000"/>
                </a:solidFill>
                <a:latin typeface="Calibri" panose="020F0502020204030204" pitchFamily="34" charset="0"/>
                <a:ea typeface="Calibri" panose="020F0502020204030204" pitchFamily="34" charset="0"/>
                <a:cs typeface="Mangal" panose="02040503050203030202" pitchFamily="18" charset="0"/>
              </a:rPr>
              <a:t>Temperature Sensors</a:t>
            </a:r>
            <a:endParaRPr lang="en-IN" dirty="0"/>
          </a:p>
        </p:txBody>
      </p:sp>
      <p:sp>
        <p:nvSpPr>
          <p:cNvPr id="7" name="Rectangle 6"/>
          <p:cNvSpPr/>
          <p:nvPr/>
        </p:nvSpPr>
        <p:spPr>
          <a:xfrm>
            <a:off x="5551714" y="2436741"/>
            <a:ext cx="3592286" cy="2280881"/>
          </a:xfrm>
          <a:prstGeom prst="rect">
            <a:avLst/>
          </a:prstGeom>
          <a:ln>
            <a:solidFill>
              <a:schemeClr val="tx1"/>
            </a:solidFill>
          </a:ln>
        </p:spPr>
        <p:txBody>
          <a:bodyPr wrap="square">
            <a:spAutoFit/>
          </a:bodyPr>
          <a:lstStyle/>
          <a:p>
            <a:pPr marL="342900" lvl="0" indent="-342900">
              <a:lnSpc>
                <a:spcPct val="107000"/>
              </a:lnSpc>
              <a:spcAft>
                <a:spcPts val="800"/>
              </a:spcAft>
              <a:buFont typeface="Arial" panose="020B0604020202020204" pitchFamily="34" charset="0"/>
              <a:buChar char="•"/>
              <a:tabLst>
                <a:tab pos="457200" algn="l"/>
              </a:tabLst>
            </a:pPr>
            <a:r>
              <a:rPr lang="en-IN" b="1" dirty="0">
                <a:solidFill>
                  <a:srgbClr val="000000"/>
                </a:solidFill>
                <a:latin typeface="Calibri" panose="020F0502020204030204" pitchFamily="34" charset="0"/>
                <a:ea typeface="Calibri" panose="020F0502020204030204" pitchFamily="34" charset="0"/>
                <a:cs typeface="Mangal" panose="02040503050203030202" pitchFamily="18" charset="0"/>
              </a:rPr>
              <a:t>Thermistors</a:t>
            </a:r>
            <a:endParaRPr lang="en-IN" b="1" dirty="0">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b="1" dirty="0">
                <a:solidFill>
                  <a:srgbClr val="000000"/>
                </a:solidFill>
                <a:latin typeface="Calibri" panose="020F0502020204030204" pitchFamily="34" charset="0"/>
                <a:ea typeface="Calibri" panose="020F0502020204030204" pitchFamily="34" charset="0"/>
                <a:cs typeface="Mangal" panose="02040503050203030202" pitchFamily="18" charset="0"/>
              </a:rPr>
              <a:t>Thermocouple</a:t>
            </a:r>
            <a:endParaRPr lang="en-IN" b="1" dirty="0">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b="1" dirty="0">
                <a:solidFill>
                  <a:srgbClr val="000000"/>
                </a:solidFill>
                <a:latin typeface="Calibri" panose="020F0502020204030204" pitchFamily="34" charset="0"/>
                <a:ea typeface="Calibri" panose="020F0502020204030204" pitchFamily="34" charset="0"/>
                <a:cs typeface="Mangal" panose="02040503050203030202" pitchFamily="18" charset="0"/>
              </a:rPr>
              <a:t>Bimetallic Strips</a:t>
            </a:r>
            <a:endParaRPr lang="en-IN" b="1" dirty="0">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b="1" dirty="0">
                <a:solidFill>
                  <a:srgbClr val="000000"/>
                </a:solidFill>
                <a:latin typeface="Calibri" panose="020F0502020204030204" pitchFamily="34" charset="0"/>
                <a:ea typeface="Calibri" panose="020F0502020204030204" pitchFamily="34" charset="0"/>
                <a:cs typeface="Mangal" panose="02040503050203030202" pitchFamily="18" charset="0"/>
              </a:rPr>
              <a:t>Resistance Temperature Detectors</a:t>
            </a:r>
            <a:endParaRPr lang="en-IN" b="1" dirty="0">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b="1" dirty="0">
                <a:solidFill>
                  <a:srgbClr val="000000"/>
                </a:solidFill>
                <a:latin typeface="Calibri" panose="020F0502020204030204" pitchFamily="34" charset="0"/>
                <a:ea typeface="Calibri" panose="020F0502020204030204" pitchFamily="34" charset="0"/>
                <a:cs typeface="Mangal" panose="02040503050203030202" pitchFamily="18" charset="0"/>
              </a:rPr>
              <a:t>Thermostat</a:t>
            </a:r>
            <a:endParaRPr lang="en-IN" b="1" dirty="0">
              <a:latin typeface="Calibri" panose="020F0502020204030204" pitchFamily="34" charset="0"/>
              <a:ea typeface="Calibri" panose="020F0502020204030204" pitchFamily="34" charset="0"/>
              <a:cs typeface="Mangal" panose="02040503050203030202" pitchFamily="18" charset="0"/>
            </a:endParaRPr>
          </a:p>
        </p:txBody>
      </p:sp>
      <p:sp>
        <p:nvSpPr>
          <p:cNvPr id="8" name="Rectangle 7"/>
          <p:cNvSpPr/>
          <p:nvPr/>
        </p:nvSpPr>
        <p:spPr>
          <a:xfrm>
            <a:off x="5852161" y="4920470"/>
            <a:ext cx="1434880" cy="369332"/>
          </a:xfrm>
          <a:prstGeom prst="rect">
            <a:avLst/>
          </a:prstGeom>
        </p:spPr>
        <p:txBody>
          <a:bodyPr wrap="none">
            <a:spAutoFit/>
          </a:bodyPr>
          <a:lstStyle/>
          <a:p>
            <a:r>
              <a:rPr lang="en-IN" b="1" dirty="0">
                <a:solidFill>
                  <a:srgbClr val="000000"/>
                </a:solidFill>
                <a:latin typeface="Calibri" panose="020F0502020204030204" pitchFamily="34" charset="0"/>
                <a:ea typeface="Calibri" panose="020F0502020204030204" pitchFamily="34" charset="0"/>
                <a:cs typeface="Mangal" panose="02040503050203030202" pitchFamily="18" charset="0"/>
              </a:rPr>
              <a:t>Light Sensors</a:t>
            </a:r>
            <a:endParaRPr lang="en-IN" dirty="0"/>
          </a:p>
        </p:txBody>
      </p:sp>
      <p:sp>
        <p:nvSpPr>
          <p:cNvPr id="9" name="Rectangle 8"/>
          <p:cNvSpPr/>
          <p:nvPr/>
        </p:nvSpPr>
        <p:spPr>
          <a:xfrm>
            <a:off x="5551714" y="5468693"/>
            <a:ext cx="3592286" cy="1186607"/>
          </a:xfrm>
          <a:prstGeom prst="rect">
            <a:avLst/>
          </a:prstGeom>
          <a:ln>
            <a:solidFill>
              <a:schemeClr val="tx1"/>
            </a:solidFill>
          </a:ln>
        </p:spPr>
        <p:txBody>
          <a:bodyPr wrap="square">
            <a:spAutoFit/>
          </a:bodyPr>
          <a:lstStyle/>
          <a:p>
            <a:pPr marL="342900" lvl="0" indent="-342900">
              <a:lnSpc>
                <a:spcPct val="107000"/>
              </a:lnSpc>
              <a:spcAft>
                <a:spcPts val="800"/>
              </a:spcAft>
              <a:buFont typeface="Arial" panose="020B0604020202020204" pitchFamily="34" charset="0"/>
              <a:buChar char="•"/>
              <a:tabLst>
                <a:tab pos="457200" algn="l"/>
              </a:tabLst>
            </a:pPr>
            <a:r>
              <a:rPr lang="en-IN" b="1" dirty="0">
                <a:solidFill>
                  <a:srgbClr val="000000"/>
                </a:solidFill>
                <a:latin typeface="Calibri" panose="020F0502020204030204" pitchFamily="34" charset="0"/>
                <a:ea typeface="Calibri" panose="020F0502020204030204" pitchFamily="34" charset="0"/>
                <a:cs typeface="Mangal" panose="02040503050203030202" pitchFamily="18" charset="0"/>
              </a:rPr>
              <a:t>Photo Diode</a:t>
            </a:r>
            <a:endParaRPr lang="en-IN" b="1" dirty="0">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b="1" dirty="0">
                <a:solidFill>
                  <a:srgbClr val="000000"/>
                </a:solidFill>
                <a:latin typeface="Calibri" panose="020F0502020204030204" pitchFamily="34" charset="0"/>
                <a:ea typeface="Calibri" panose="020F0502020204030204" pitchFamily="34" charset="0"/>
                <a:cs typeface="Mangal" panose="02040503050203030202" pitchFamily="18" charset="0"/>
              </a:rPr>
              <a:t>Phototransistor</a:t>
            </a:r>
            <a:endParaRPr lang="en-IN" b="1" dirty="0">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b="1" dirty="0">
                <a:solidFill>
                  <a:srgbClr val="000000"/>
                </a:solidFill>
                <a:latin typeface="Calibri" panose="020F0502020204030204" pitchFamily="34" charset="0"/>
                <a:ea typeface="Calibri" panose="020F0502020204030204" pitchFamily="34" charset="0"/>
                <a:cs typeface="Mangal" panose="02040503050203030202" pitchFamily="18" charset="0"/>
              </a:rPr>
              <a:t>Light Dependent Resistor</a:t>
            </a:r>
            <a:endParaRPr lang="en-IN" b="1" dirty="0">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3506081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070" y="418011"/>
            <a:ext cx="11260182" cy="1261884"/>
          </a:xfrm>
          <a:prstGeom prst="rect">
            <a:avLst/>
          </a:prstGeom>
          <a:noFill/>
        </p:spPr>
        <p:txBody>
          <a:bodyPr wrap="square" rtlCol="0">
            <a:spAutoFit/>
          </a:bodyPr>
          <a:lstStyle/>
          <a:p>
            <a:r>
              <a:rPr lang="en-IN" sz="3800" b="1" dirty="0" smtClean="0">
                <a:latin typeface="Times New Roman" panose="02020603050405020304" pitchFamily="18" charset="0"/>
                <a:cs typeface="Times New Roman" panose="02020603050405020304" pitchFamily="18" charset="0"/>
              </a:rPr>
              <a:t>Introduction: Types </a:t>
            </a:r>
            <a:r>
              <a:rPr lang="en-IN" sz="3800" b="1" dirty="0">
                <a:latin typeface="Times New Roman" panose="02020603050405020304" pitchFamily="18" charset="0"/>
                <a:cs typeface="Times New Roman" panose="02020603050405020304" pitchFamily="18" charset="0"/>
              </a:rPr>
              <a:t>of Sensors</a:t>
            </a:r>
          </a:p>
          <a:p>
            <a:endParaRPr lang="en-IN" sz="3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40526" y="1685109"/>
            <a:ext cx="4075612" cy="369332"/>
          </a:xfrm>
          <a:prstGeom prst="rect">
            <a:avLst/>
          </a:prstGeom>
          <a:noFill/>
        </p:spPr>
        <p:txBody>
          <a:bodyPr wrap="square" rtlCol="0">
            <a:spAutoFit/>
          </a:bodyPr>
          <a:lstStyle/>
          <a:p>
            <a:r>
              <a:rPr lang="en-IN" b="1" dirty="0">
                <a:solidFill>
                  <a:srgbClr val="000000"/>
                </a:solidFill>
                <a:latin typeface="Calibri" panose="020F0502020204030204" pitchFamily="34" charset="0"/>
                <a:ea typeface="Calibri" panose="020F0502020204030204" pitchFamily="34" charset="0"/>
                <a:cs typeface="Mangal" panose="02040503050203030202" pitchFamily="18" charset="0"/>
              </a:rPr>
              <a:t>Velocity and Motion</a:t>
            </a:r>
          </a:p>
        </p:txBody>
      </p:sp>
      <p:sp>
        <p:nvSpPr>
          <p:cNvPr id="2" name="TextBox 1"/>
          <p:cNvSpPr txBox="1"/>
          <p:nvPr/>
        </p:nvSpPr>
        <p:spPr>
          <a:xfrm>
            <a:off x="940526" y="2464747"/>
            <a:ext cx="3030584" cy="923330"/>
          </a:xfrm>
          <a:prstGeom prst="rect">
            <a:avLst/>
          </a:prstGeom>
          <a:noFill/>
          <a:ln>
            <a:solidFill>
              <a:schemeClr val="tx1"/>
            </a:solidFill>
          </a:ln>
        </p:spPr>
        <p:txBody>
          <a:bodyPr wrap="square" rtlCol="0">
            <a:spAutoFit/>
          </a:bodyPr>
          <a:lstStyle/>
          <a:p>
            <a:pPr marL="285750" lvl="0" indent="-285750">
              <a:buFont typeface="Arial" panose="020B0604020202020204" pitchFamily="34" charset="0"/>
              <a:buChar char="•"/>
            </a:pPr>
            <a:r>
              <a:rPr lang="en-IN" dirty="0"/>
              <a:t>Pyroelectric Sensors</a:t>
            </a:r>
          </a:p>
          <a:p>
            <a:pPr marL="285750" lvl="0" indent="-285750">
              <a:buFont typeface="Arial" panose="020B0604020202020204" pitchFamily="34" charset="0"/>
              <a:buChar char="•"/>
            </a:pPr>
            <a:r>
              <a:rPr lang="en-IN" dirty="0" err="1"/>
              <a:t>Tachogenerator</a:t>
            </a:r>
            <a:endParaRPr lang="en-IN" dirty="0"/>
          </a:p>
          <a:p>
            <a:pPr marL="285750" lvl="0" indent="-285750">
              <a:buFont typeface="Arial" panose="020B0604020202020204" pitchFamily="34" charset="0"/>
              <a:buChar char="•"/>
            </a:pPr>
            <a:r>
              <a:rPr lang="en-IN" dirty="0"/>
              <a:t>Incremental encoder</a:t>
            </a:r>
          </a:p>
        </p:txBody>
      </p:sp>
      <p:sp>
        <p:nvSpPr>
          <p:cNvPr id="6" name="Rectangle 5"/>
          <p:cNvSpPr/>
          <p:nvPr/>
        </p:nvSpPr>
        <p:spPr>
          <a:xfrm>
            <a:off x="5734594" y="1679895"/>
            <a:ext cx="2231188" cy="369332"/>
          </a:xfrm>
          <a:prstGeom prst="rect">
            <a:avLst/>
          </a:prstGeom>
        </p:spPr>
        <p:txBody>
          <a:bodyPr wrap="none">
            <a:spAutoFit/>
          </a:bodyPr>
          <a:lstStyle/>
          <a:p>
            <a:r>
              <a:rPr lang="en-IN" b="1" dirty="0">
                <a:solidFill>
                  <a:srgbClr val="000000"/>
                </a:solidFill>
                <a:latin typeface="Calibri" panose="020F0502020204030204" pitchFamily="34" charset="0"/>
                <a:ea typeface="Calibri" panose="020F0502020204030204" pitchFamily="34" charset="0"/>
                <a:cs typeface="Mangal" panose="02040503050203030202" pitchFamily="18" charset="0"/>
              </a:rPr>
              <a:t>Liquid Flow and Level</a:t>
            </a:r>
          </a:p>
        </p:txBody>
      </p:sp>
      <p:sp>
        <p:nvSpPr>
          <p:cNvPr id="7" name="Rectangle 6"/>
          <p:cNvSpPr/>
          <p:nvPr/>
        </p:nvSpPr>
        <p:spPr>
          <a:xfrm>
            <a:off x="5551714" y="2175221"/>
            <a:ext cx="3592286" cy="646331"/>
          </a:xfrm>
          <a:prstGeom prst="rect">
            <a:avLst/>
          </a:prstGeom>
          <a:ln>
            <a:solidFill>
              <a:schemeClr val="tx1"/>
            </a:solidFill>
          </a:ln>
        </p:spPr>
        <p:txBody>
          <a:bodyPr wrap="square">
            <a:spAutoFit/>
          </a:bodyPr>
          <a:lstStyle/>
          <a:p>
            <a:pPr marL="285750" lvl="0" indent="-285750">
              <a:buFont typeface="Arial" panose="020B0604020202020204" pitchFamily="34" charset="0"/>
              <a:buChar char="•"/>
            </a:pPr>
            <a:r>
              <a:rPr lang="en-IN" dirty="0"/>
              <a:t>Turbine Meter</a:t>
            </a:r>
          </a:p>
          <a:p>
            <a:pPr marL="285750" lvl="0" indent="-285750">
              <a:buFont typeface="Arial" panose="020B0604020202020204" pitchFamily="34" charset="0"/>
              <a:buChar char="•"/>
            </a:pPr>
            <a:r>
              <a:rPr lang="en-IN" dirty="0"/>
              <a:t>Orifice Plate and </a:t>
            </a:r>
            <a:r>
              <a:rPr lang="en-IN" dirty="0" err="1"/>
              <a:t>Venturi</a:t>
            </a:r>
            <a:r>
              <a:rPr lang="en-IN" dirty="0"/>
              <a:t> Tube</a:t>
            </a:r>
          </a:p>
        </p:txBody>
      </p:sp>
      <p:sp>
        <p:nvSpPr>
          <p:cNvPr id="9" name="Rectangle 8"/>
          <p:cNvSpPr/>
          <p:nvPr/>
        </p:nvSpPr>
        <p:spPr>
          <a:xfrm>
            <a:off x="5551714" y="4204433"/>
            <a:ext cx="3592286" cy="942694"/>
          </a:xfrm>
          <a:prstGeom prst="rect">
            <a:avLst/>
          </a:prstGeom>
          <a:ln>
            <a:solidFill>
              <a:schemeClr val="tx1"/>
            </a:solidFill>
          </a:ln>
        </p:spPr>
        <p:txBody>
          <a:bodyPr wrap="square">
            <a:spAutoFit/>
          </a:bodyPr>
          <a:lstStyle/>
          <a:p>
            <a:pPr marL="285750" lvl="0" indent="-285750">
              <a:buFont typeface="Arial" panose="020B0604020202020204" pitchFamily="34" charset="0"/>
              <a:buChar char="•"/>
            </a:pPr>
            <a:r>
              <a:rPr lang="en-IN" dirty="0"/>
              <a:t>Strain Gauge</a:t>
            </a:r>
          </a:p>
          <a:p>
            <a:pPr marL="285750" lvl="0" indent="-285750">
              <a:buFont typeface="Arial" panose="020B0604020202020204" pitchFamily="34" charset="0"/>
              <a:buChar char="•"/>
            </a:pPr>
            <a:r>
              <a:rPr lang="en-IN" dirty="0"/>
              <a:t>Load Cell</a:t>
            </a:r>
          </a:p>
          <a:p>
            <a:pPr lvl="0">
              <a:lnSpc>
                <a:spcPct val="107000"/>
              </a:lnSpc>
              <a:spcAft>
                <a:spcPts val="800"/>
              </a:spcAft>
              <a:tabLst>
                <a:tab pos="457200" algn="l"/>
              </a:tabLst>
            </a:pPr>
            <a:endParaRPr lang="en-IN" b="1" dirty="0">
              <a:latin typeface="Calibri" panose="020F0502020204030204" pitchFamily="34" charset="0"/>
              <a:ea typeface="Calibri" panose="020F0502020204030204" pitchFamily="34" charset="0"/>
              <a:cs typeface="Mangal" panose="02040503050203030202" pitchFamily="18" charset="0"/>
            </a:endParaRPr>
          </a:p>
        </p:txBody>
      </p:sp>
      <p:sp>
        <p:nvSpPr>
          <p:cNvPr id="3" name="Rectangle 2"/>
          <p:cNvSpPr/>
          <p:nvPr/>
        </p:nvSpPr>
        <p:spPr>
          <a:xfrm>
            <a:off x="940526" y="3613717"/>
            <a:ext cx="1521250" cy="369332"/>
          </a:xfrm>
          <a:prstGeom prst="rect">
            <a:avLst/>
          </a:prstGeom>
        </p:spPr>
        <p:txBody>
          <a:bodyPr wrap="none">
            <a:spAutoFit/>
          </a:bodyPr>
          <a:lstStyle/>
          <a:p>
            <a:r>
              <a:rPr lang="en-IN" b="1" dirty="0">
                <a:solidFill>
                  <a:srgbClr val="000000"/>
                </a:solidFill>
                <a:latin typeface="Calibri" panose="020F0502020204030204" pitchFamily="34" charset="0"/>
                <a:ea typeface="Calibri" panose="020F0502020204030204" pitchFamily="34" charset="0"/>
                <a:cs typeface="Mangal" panose="02040503050203030202" pitchFamily="18" charset="0"/>
              </a:rPr>
              <a:t>Fluid Pressure</a:t>
            </a:r>
            <a:endParaRPr lang="en-IN" dirty="0"/>
          </a:p>
        </p:txBody>
      </p:sp>
      <p:sp>
        <p:nvSpPr>
          <p:cNvPr id="10" name="Rectangle 9"/>
          <p:cNvSpPr/>
          <p:nvPr/>
        </p:nvSpPr>
        <p:spPr>
          <a:xfrm>
            <a:off x="923110" y="4161940"/>
            <a:ext cx="3048000" cy="2165145"/>
          </a:xfrm>
          <a:prstGeom prst="rect">
            <a:avLst/>
          </a:prstGeom>
          <a:ln>
            <a:solidFill>
              <a:schemeClr val="tx1"/>
            </a:solidFill>
          </a:ln>
        </p:spPr>
        <p:txBody>
          <a:bodyPr wrap="square">
            <a:spAutoFit/>
          </a:bodyPr>
          <a:lstStyle/>
          <a:p>
            <a:pPr marL="342900" lvl="0" indent="-342900">
              <a:lnSpc>
                <a:spcPct val="107000"/>
              </a:lnSpc>
              <a:spcAft>
                <a:spcPts val="800"/>
              </a:spcAft>
              <a:buFont typeface="Arial" panose="020B0604020202020204" pitchFamily="34" charset="0"/>
              <a:buChar char="•"/>
              <a:tabLst>
                <a:tab pos="457200" algn="l"/>
              </a:tabLst>
            </a:pPr>
            <a:r>
              <a:rPr lang="en-IN" b="1" dirty="0">
                <a:solidFill>
                  <a:srgbClr val="000000"/>
                </a:solidFill>
                <a:latin typeface="Calibri" panose="020F0502020204030204" pitchFamily="34" charset="0"/>
                <a:ea typeface="Calibri" panose="020F0502020204030204" pitchFamily="34" charset="0"/>
                <a:cs typeface="Mangal" panose="02040503050203030202" pitchFamily="18" charset="0"/>
              </a:rPr>
              <a:t>Diaphragm Pressure Gauge</a:t>
            </a:r>
            <a:endParaRPr lang="en-IN" b="1" dirty="0">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b="1" dirty="0">
                <a:solidFill>
                  <a:srgbClr val="000000"/>
                </a:solidFill>
                <a:latin typeface="Calibri" panose="020F0502020204030204" pitchFamily="34" charset="0"/>
                <a:ea typeface="Calibri" panose="020F0502020204030204" pitchFamily="34" charset="0"/>
                <a:cs typeface="Mangal" panose="02040503050203030202" pitchFamily="18" charset="0"/>
              </a:rPr>
              <a:t>Tactile Sensor</a:t>
            </a:r>
            <a:endParaRPr lang="en-IN" b="1" dirty="0">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b="1" dirty="0">
                <a:solidFill>
                  <a:srgbClr val="000000"/>
                </a:solidFill>
                <a:latin typeface="Calibri" panose="020F0502020204030204" pitchFamily="34" charset="0"/>
                <a:ea typeface="Calibri" panose="020F0502020204030204" pitchFamily="34" charset="0"/>
                <a:cs typeface="Mangal" panose="02040503050203030202" pitchFamily="18" charset="0"/>
              </a:rPr>
              <a:t>Piezoelectric Sensors</a:t>
            </a:r>
            <a:endParaRPr lang="en-IN" b="1" dirty="0">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b="1" dirty="0">
                <a:solidFill>
                  <a:srgbClr val="000000"/>
                </a:solidFill>
                <a:latin typeface="Calibri" panose="020F0502020204030204" pitchFamily="34" charset="0"/>
                <a:ea typeface="Calibri" panose="020F0502020204030204" pitchFamily="34" charset="0"/>
                <a:cs typeface="Mangal" panose="02040503050203030202" pitchFamily="18" charset="0"/>
              </a:rPr>
              <a:t>Capsules, Bellows, Pressure Tubes</a:t>
            </a:r>
            <a:endParaRPr lang="en-IN" b="1" dirty="0">
              <a:latin typeface="Calibri" panose="020F0502020204030204" pitchFamily="34" charset="0"/>
              <a:ea typeface="Calibri" panose="020F0502020204030204" pitchFamily="34" charset="0"/>
              <a:cs typeface="Mangal" panose="02040503050203030202" pitchFamily="18" charset="0"/>
            </a:endParaRPr>
          </a:p>
        </p:txBody>
      </p:sp>
      <p:sp>
        <p:nvSpPr>
          <p:cNvPr id="11" name="Rectangle 10"/>
          <p:cNvSpPr/>
          <p:nvPr/>
        </p:nvSpPr>
        <p:spPr>
          <a:xfrm>
            <a:off x="5777458" y="2970025"/>
            <a:ext cx="1072730" cy="369332"/>
          </a:xfrm>
          <a:prstGeom prst="rect">
            <a:avLst/>
          </a:prstGeom>
        </p:spPr>
        <p:txBody>
          <a:bodyPr wrap="none">
            <a:spAutoFit/>
          </a:bodyPr>
          <a:lstStyle/>
          <a:p>
            <a:r>
              <a:rPr lang="en-IN" b="1" dirty="0">
                <a:solidFill>
                  <a:srgbClr val="000000"/>
                </a:solidFill>
                <a:latin typeface="Calibri" panose="020F0502020204030204" pitchFamily="34" charset="0"/>
                <a:ea typeface="Calibri" panose="020F0502020204030204" pitchFamily="34" charset="0"/>
                <a:cs typeface="Mangal" panose="02040503050203030202" pitchFamily="18" charset="0"/>
              </a:rPr>
              <a:t>IR Sensor</a:t>
            </a:r>
            <a:endParaRPr lang="en-IN" dirty="0"/>
          </a:p>
        </p:txBody>
      </p:sp>
      <p:sp>
        <p:nvSpPr>
          <p:cNvPr id="12" name="Rectangle 11"/>
          <p:cNvSpPr/>
          <p:nvPr/>
        </p:nvSpPr>
        <p:spPr>
          <a:xfrm>
            <a:off x="5551714" y="3339357"/>
            <a:ext cx="4558937" cy="369332"/>
          </a:xfrm>
          <a:prstGeom prst="rect">
            <a:avLst/>
          </a:prstGeom>
          <a:ln>
            <a:solidFill>
              <a:schemeClr val="tx1"/>
            </a:solidFill>
          </a:ln>
        </p:spPr>
        <p:txBody>
          <a:bodyPr wrap="square">
            <a:spAutoFit/>
          </a:bodyPr>
          <a:lstStyle/>
          <a:p>
            <a:pPr marL="285750" lvl="0" indent="-285750">
              <a:buFont typeface="Arial" panose="020B0604020202020204" pitchFamily="34" charset="0"/>
              <a:buChar char="•"/>
            </a:pPr>
            <a:r>
              <a:rPr lang="en-IN" dirty="0"/>
              <a:t>Infrared Transmitter and Receiver Pair</a:t>
            </a:r>
          </a:p>
        </p:txBody>
      </p:sp>
      <p:sp>
        <p:nvSpPr>
          <p:cNvPr id="13" name="Rectangle 12"/>
          <p:cNvSpPr/>
          <p:nvPr/>
        </p:nvSpPr>
        <p:spPr>
          <a:xfrm>
            <a:off x="5777458" y="3757658"/>
            <a:ext cx="701154" cy="369332"/>
          </a:xfrm>
          <a:prstGeom prst="rect">
            <a:avLst/>
          </a:prstGeom>
        </p:spPr>
        <p:txBody>
          <a:bodyPr wrap="none">
            <a:spAutoFit/>
          </a:bodyPr>
          <a:lstStyle/>
          <a:p>
            <a:r>
              <a:rPr lang="en-IN" b="1" dirty="0">
                <a:solidFill>
                  <a:srgbClr val="000000"/>
                </a:solidFill>
                <a:latin typeface="Calibri" panose="020F0502020204030204" pitchFamily="34" charset="0"/>
                <a:ea typeface="Calibri" panose="020F0502020204030204" pitchFamily="34" charset="0"/>
                <a:cs typeface="Mangal" panose="02040503050203030202" pitchFamily="18" charset="0"/>
              </a:rPr>
              <a:t>Force</a:t>
            </a:r>
            <a:endParaRPr lang="en-IN" dirty="0"/>
          </a:p>
        </p:txBody>
      </p:sp>
      <p:sp>
        <p:nvSpPr>
          <p:cNvPr id="14" name="Rectangle 13"/>
          <p:cNvSpPr/>
          <p:nvPr/>
        </p:nvSpPr>
        <p:spPr>
          <a:xfrm>
            <a:off x="5777458" y="5198161"/>
            <a:ext cx="1530868" cy="369332"/>
          </a:xfrm>
          <a:prstGeom prst="rect">
            <a:avLst/>
          </a:prstGeom>
        </p:spPr>
        <p:txBody>
          <a:bodyPr wrap="none">
            <a:spAutoFit/>
          </a:bodyPr>
          <a:lstStyle/>
          <a:p>
            <a:r>
              <a:rPr lang="en-IN" b="1" dirty="0">
                <a:solidFill>
                  <a:srgbClr val="000000"/>
                </a:solidFill>
                <a:latin typeface="Calibri" panose="020F0502020204030204" pitchFamily="34" charset="0"/>
                <a:ea typeface="Calibri" panose="020F0502020204030204" pitchFamily="34" charset="0"/>
                <a:cs typeface="Mangal" panose="02040503050203030202" pitchFamily="18" charset="0"/>
              </a:rPr>
              <a:t>Touch Sensors</a:t>
            </a:r>
            <a:endParaRPr lang="en-IN" dirty="0"/>
          </a:p>
        </p:txBody>
      </p:sp>
      <p:sp>
        <p:nvSpPr>
          <p:cNvPr id="15" name="TextBox 14"/>
          <p:cNvSpPr txBox="1"/>
          <p:nvPr/>
        </p:nvSpPr>
        <p:spPr>
          <a:xfrm>
            <a:off x="5734594" y="5618527"/>
            <a:ext cx="3409406" cy="923330"/>
          </a:xfrm>
          <a:prstGeom prst="rect">
            <a:avLst/>
          </a:prstGeom>
          <a:noFill/>
          <a:ln>
            <a:solidFill>
              <a:schemeClr val="tx1"/>
            </a:solidFill>
          </a:ln>
        </p:spPr>
        <p:txBody>
          <a:bodyPr wrap="square" rtlCol="0">
            <a:spAutoFit/>
          </a:bodyPr>
          <a:lstStyle/>
          <a:p>
            <a:pPr lvl="0"/>
            <a:r>
              <a:rPr lang="en-IN" dirty="0"/>
              <a:t>Resistive Touch Sensor</a:t>
            </a:r>
          </a:p>
          <a:p>
            <a:pPr lvl="0"/>
            <a:r>
              <a:rPr lang="en-IN" dirty="0"/>
              <a:t>Capacitive Touch Sensors</a:t>
            </a:r>
          </a:p>
          <a:p>
            <a:endParaRPr lang="en-IN" dirty="0"/>
          </a:p>
        </p:txBody>
      </p:sp>
    </p:spTree>
    <p:extLst>
      <p:ext uri="{BB962C8B-B14F-4D97-AF65-F5344CB8AC3E}">
        <p14:creationId xmlns="" xmlns:p14="http://schemas.microsoft.com/office/powerpoint/2010/main" val="2934405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070" y="418011"/>
            <a:ext cx="11260182" cy="1261884"/>
          </a:xfrm>
          <a:prstGeom prst="rect">
            <a:avLst/>
          </a:prstGeom>
          <a:noFill/>
        </p:spPr>
        <p:txBody>
          <a:bodyPr wrap="square" rtlCol="0">
            <a:spAutoFit/>
          </a:bodyPr>
          <a:lstStyle/>
          <a:p>
            <a:r>
              <a:rPr lang="en-IN" sz="3800" b="1" dirty="0" smtClean="0">
                <a:latin typeface="Times New Roman" panose="02020603050405020304" pitchFamily="18" charset="0"/>
                <a:cs typeface="Times New Roman" panose="02020603050405020304" pitchFamily="18" charset="0"/>
              </a:rPr>
              <a:t>Introduction: Analog Sensors</a:t>
            </a:r>
            <a:endParaRPr lang="en-IN" sz="3800" b="1" dirty="0">
              <a:latin typeface="Times New Roman" panose="02020603050405020304" pitchFamily="18" charset="0"/>
              <a:cs typeface="Times New Roman" panose="02020603050405020304" pitchFamily="18" charset="0"/>
            </a:endParaRPr>
          </a:p>
          <a:p>
            <a:endParaRPr lang="en-IN" sz="3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40525" y="1685109"/>
            <a:ext cx="10032275" cy="677108"/>
          </a:xfrm>
          <a:prstGeom prst="rect">
            <a:avLst/>
          </a:prstGeom>
          <a:noFill/>
        </p:spPr>
        <p:txBody>
          <a:bodyPr wrap="square" rtlCol="0">
            <a:spAutoFit/>
          </a:bodyPr>
          <a:lstStyle/>
          <a:p>
            <a:pPr marL="342900" lvl="0" indent="-342900">
              <a:buFont typeface="Arial" panose="020B0604020202020204" pitchFamily="34" charset="0"/>
              <a:buChar char="•"/>
            </a:pPr>
            <a:r>
              <a:rPr lang="en-IN" dirty="0"/>
              <a:t>An </a:t>
            </a:r>
            <a:r>
              <a:rPr lang="en-IN" dirty="0" err="1" smtClean="0"/>
              <a:t>analog</a:t>
            </a:r>
            <a:r>
              <a:rPr lang="en-IN" dirty="0" smtClean="0"/>
              <a:t> </a:t>
            </a:r>
            <a:r>
              <a:rPr lang="en-IN" dirty="0"/>
              <a:t>sensor produces continuously varying output signals over a range of </a:t>
            </a:r>
            <a:r>
              <a:rPr lang="en-IN" dirty="0" smtClean="0"/>
              <a:t>values.</a:t>
            </a:r>
          </a:p>
          <a:p>
            <a:pPr marL="342900" lvl="0" indent="-342900">
              <a:buFont typeface="Arial" panose="020B0604020202020204" pitchFamily="34" charset="0"/>
              <a:buChar char="•"/>
            </a:pPr>
            <a:endParaRPr lang="en-IN" sz="2000" dirty="0"/>
          </a:p>
        </p:txBody>
      </p:sp>
      <p:pic>
        <p:nvPicPr>
          <p:cNvPr id="6" name="Picture 5" descr="2. Analog Signal">
            <a:hlinkClick r:id="rId2"/>
          </p:cNvPr>
          <p:cNvPicPr/>
          <p:nvPr/>
        </p:nvPicPr>
        <p:blipFill>
          <a:blip r:embed="rId3">
            <a:extLst>
              <a:ext uri="{28A0092B-C50C-407E-A947-70E740481C1C}">
                <a14:useLocalDpi xmlns="" xmlns:a14="http://schemas.microsoft.com/office/drawing/2010/main" val="0"/>
              </a:ext>
            </a:extLst>
          </a:blip>
          <a:srcRect/>
          <a:stretch>
            <a:fillRect/>
          </a:stretch>
        </p:blipFill>
        <p:spPr bwMode="auto">
          <a:xfrm>
            <a:off x="7629798" y="2362217"/>
            <a:ext cx="3695700" cy="2053029"/>
          </a:xfrm>
          <a:prstGeom prst="rect">
            <a:avLst/>
          </a:prstGeom>
          <a:noFill/>
          <a:ln>
            <a:noFill/>
          </a:ln>
        </p:spPr>
      </p:pic>
      <p:pic>
        <p:nvPicPr>
          <p:cNvPr id="7" name="Picture 6" descr="3. Thermocouple Sensor">
            <a:hlinkClick r:id="rId4"/>
          </p:cNvPr>
          <p:cNvPicPr/>
          <p:nvPr/>
        </p:nvPicPr>
        <p:blipFill>
          <a:blip r:embed="rId5">
            <a:extLst>
              <a:ext uri="{28A0092B-C50C-407E-A947-70E740481C1C}">
                <a14:useLocalDpi xmlns="" xmlns:a14="http://schemas.microsoft.com/office/drawing/2010/main" val="0"/>
              </a:ext>
            </a:extLst>
          </a:blip>
          <a:srcRect/>
          <a:stretch>
            <a:fillRect/>
          </a:stretch>
        </p:blipFill>
        <p:spPr bwMode="auto">
          <a:xfrm>
            <a:off x="587827" y="2458402"/>
            <a:ext cx="6477000" cy="3038475"/>
          </a:xfrm>
          <a:prstGeom prst="rect">
            <a:avLst/>
          </a:prstGeom>
          <a:noFill/>
          <a:ln>
            <a:noFill/>
          </a:ln>
        </p:spPr>
      </p:pic>
      <p:pic>
        <p:nvPicPr>
          <p:cNvPr id="9" name="Picture 8" descr="4. Output of Thermocouple">
            <a:hlinkClick r:id="rId6"/>
          </p:cNvPr>
          <p:cNvPicPr/>
          <p:nvPr/>
        </p:nvPicPr>
        <p:blipFill>
          <a:blip r:embed="rId7">
            <a:extLst>
              <a:ext uri="{28A0092B-C50C-407E-A947-70E740481C1C}">
                <a14:useLocalDpi xmlns="" xmlns:a14="http://schemas.microsoft.com/office/drawing/2010/main" val="0"/>
              </a:ext>
            </a:extLst>
          </a:blip>
          <a:srcRect/>
          <a:stretch>
            <a:fillRect/>
          </a:stretch>
        </p:blipFill>
        <p:spPr bwMode="auto">
          <a:xfrm>
            <a:off x="4648200" y="3977639"/>
            <a:ext cx="2981598" cy="2517169"/>
          </a:xfrm>
          <a:prstGeom prst="rect">
            <a:avLst/>
          </a:prstGeom>
          <a:noFill/>
          <a:ln>
            <a:noFill/>
          </a:ln>
        </p:spPr>
      </p:pic>
    </p:spTree>
    <p:extLst>
      <p:ext uri="{BB962C8B-B14F-4D97-AF65-F5344CB8AC3E}">
        <p14:creationId xmlns="" xmlns:p14="http://schemas.microsoft.com/office/powerpoint/2010/main" val="430632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0849"/>
          </a:xfrm>
        </p:spPr>
        <p:txBody>
          <a:bodyPr/>
          <a:lstStyle/>
          <a:p>
            <a:pPr algn="ctr"/>
            <a:r>
              <a:rPr lang="en-US" dirty="0" smtClean="0">
                <a:solidFill>
                  <a:schemeClr val="tx1"/>
                </a:solidFill>
              </a:rPr>
              <a:t>Sensor and Instrumentation</a:t>
            </a:r>
            <a:endParaRPr lang="en-IN" dirty="0">
              <a:solidFill>
                <a:schemeClr val="tx1"/>
              </a:solidFill>
            </a:endParaRPr>
          </a:p>
        </p:txBody>
      </p:sp>
      <p:sp>
        <p:nvSpPr>
          <p:cNvPr id="3" name="Content Placeholder 2"/>
          <p:cNvSpPr>
            <a:spLocks noGrp="1"/>
          </p:cNvSpPr>
          <p:nvPr>
            <p:ph idx="1"/>
          </p:nvPr>
        </p:nvSpPr>
        <p:spPr>
          <a:xfrm>
            <a:off x="677334" y="1360449"/>
            <a:ext cx="8596668" cy="4680913"/>
          </a:xfrm>
        </p:spPr>
        <p:txBody>
          <a:bodyPr/>
          <a:lstStyle/>
          <a:p>
            <a:r>
              <a:rPr lang="en-US" dirty="0"/>
              <a:t>Pre-requisite </a:t>
            </a:r>
            <a:r>
              <a:rPr lang="en-US" dirty="0" smtClean="0"/>
              <a:t>for Course- Basic Electrical Engineering</a:t>
            </a:r>
          </a:p>
          <a:p>
            <a:r>
              <a:rPr lang="en-US" dirty="0" smtClean="0"/>
              <a:t>Course Outcomes-</a:t>
            </a:r>
            <a:endParaRPr lang="en-IN" dirty="0"/>
          </a:p>
        </p:txBody>
      </p:sp>
      <p:graphicFrame>
        <p:nvGraphicFramePr>
          <p:cNvPr id="5" name="Table 4"/>
          <p:cNvGraphicFramePr>
            <a:graphicFrameLocks noGrp="1"/>
          </p:cNvGraphicFramePr>
          <p:nvPr>
            <p:extLst>
              <p:ext uri="{D42A27DB-BD31-4B8C-83A1-F6EECF244321}">
                <p14:modId xmlns="" xmlns:p14="http://schemas.microsoft.com/office/powerpoint/2010/main" val="981626536"/>
              </p:ext>
            </p:extLst>
          </p:nvPr>
        </p:nvGraphicFramePr>
        <p:xfrm>
          <a:off x="911668" y="2361210"/>
          <a:ext cx="8127999" cy="3205480"/>
        </p:xfrm>
        <a:graphic>
          <a:graphicData uri="http://schemas.openxmlformats.org/drawingml/2006/table">
            <a:tbl>
              <a:tblPr firstRow="1" bandRow="1">
                <a:tableStyleId>{5C22544A-7EE6-4342-B048-85BDC9FD1C3A}</a:tableStyleId>
              </a:tblPr>
              <a:tblGrid>
                <a:gridCol w="827922"/>
                <a:gridCol w="6144322"/>
                <a:gridCol w="1155755"/>
              </a:tblGrid>
              <a:tr h="370840">
                <a:tc>
                  <a:txBody>
                    <a:bodyPr/>
                    <a:lstStyle/>
                    <a:p>
                      <a:pPr algn="ctr"/>
                      <a:r>
                        <a:rPr lang="en-US" dirty="0" smtClean="0">
                          <a:solidFill>
                            <a:schemeClr val="tx1"/>
                          </a:solidFill>
                        </a:rPr>
                        <a:t>CO1</a:t>
                      </a:r>
                      <a:endParaRPr lang="en-IN" dirty="0">
                        <a:solidFill>
                          <a:schemeClr val="tx1"/>
                        </a:solidFill>
                      </a:endParaRPr>
                    </a:p>
                  </a:txBody>
                  <a:tcPr/>
                </a:tc>
                <a:tc>
                  <a:txBody>
                    <a:bodyPr/>
                    <a:lstStyle/>
                    <a:p>
                      <a:pPr algn="ctr"/>
                      <a:r>
                        <a:rPr lang="en-US" dirty="0" smtClean="0"/>
                        <a:t>Apply</a:t>
                      </a:r>
                      <a:r>
                        <a:rPr lang="en-US" baseline="0" dirty="0" smtClean="0"/>
                        <a:t> the use of sensors for measurement of displacement, force and pressure</a:t>
                      </a:r>
                      <a:endParaRPr lang="en-IN" dirty="0"/>
                    </a:p>
                  </a:txBody>
                  <a:tcPr/>
                </a:tc>
                <a:tc>
                  <a:txBody>
                    <a:bodyPr/>
                    <a:lstStyle/>
                    <a:p>
                      <a:pPr algn="ctr"/>
                      <a:r>
                        <a:rPr lang="en-US" dirty="0" smtClean="0"/>
                        <a:t>K3</a:t>
                      </a:r>
                      <a:endParaRPr lang="en-IN" dirty="0"/>
                    </a:p>
                  </a:txBody>
                  <a:tcPr/>
                </a:tc>
              </a:tr>
              <a:tr h="370840">
                <a:tc>
                  <a:txBody>
                    <a:bodyPr/>
                    <a:lstStyle/>
                    <a:p>
                      <a:pPr algn="ctr"/>
                      <a:r>
                        <a:rPr lang="en-US" dirty="0" smtClean="0"/>
                        <a:t>CO2</a:t>
                      </a:r>
                      <a:endParaRPr lang="en-IN" dirty="0"/>
                    </a:p>
                  </a:txBody>
                  <a:tcPr/>
                </a:tc>
                <a:tc>
                  <a:txBody>
                    <a:bodyPr/>
                    <a:lstStyle/>
                    <a:p>
                      <a:pPr algn="ctr"/>
                      <a:r>
                        <a:rPr lang="en-US" dirty="0" smtClean="0"/>
                        <a:t>Employ commonly used sensors in industry</a:t>
                      </a:r>
                      <a:r>
                        <a:rPr lang="en-US" baseline="0" dirty="0" smtClean="0"/>
                        <a:t> for measurement of temperature, position, accelerometer, vibration sensor, flow and level</a:t>
                      </a:r>
                      <a:endParaRPr lang="en-IN" dirty="0"/>
                    </a:p>
                  </a:txBody>
                  <a:tcPr/>
                </a:tc>
                <a:tc>
                  <a:txBody>
                    <a:bodyPr/>
                    <a:lstStyle/>
                    <a:p>
                      <a:pPr algn="ctr"/>
                      <a:r>
                        <a:rPr lang="en-US" dirty="0" smtClean="0"/>
                        <a:t>K3</a:t>
                      </a:r>
                      <a:endParaRPr lang="en-IN" dirty="0"/>
                    </a:p>
                  </a:txBody>
                  <a:tcPr/>
                </a:tc>
              </a:tr>
              <a:tr h="370840">
                <a:tc>
                  <a:txBody>
                    <a:bodyPr/>
                    <a:lstStyle/>
                    <a:p>
                      <a:pPr algn="ctr"/>
                      <a:r>
                        <a:rPr lang="en-US" dirty="0" smtClean="0"/>
                        <a:t>CO3</a:t>
                      </a:r>
                      <a:endParaRPr lang="en-IN" dirty="0"/>
                    </a:p>
                  </a:txBody>
                  <a:tcPr/>
                </a:tc>
                <a:tc>
                  <a:txBody>
                    <a:bodyPr/>
                    <a:lstStyle/>
                    <a:p>
                      <a:pPr algn="ctr"/>
                      <a:r>
                        <a:rPr lang="en-US" dirty="0" smtClean="0"/>
                        <a:t>Demonstrate the use of virtual instrumentation in automatic industries</a:t>
                      </a:r>
                      <a:endParaRPr lang="en-IN" dirty="0"/>
                    </a:p>
                  </a:txBody>
                  <a:tcPr/>
                </a:tc>
                <a:tc>
                  <a:txBody>
                    <a:bodyPr/>
                    <a:lstStyle/>
                    <a:p>
                      <a:pPr algn="ctr"/>
                      <a:r>
                        <a:rPr lang="en-US" dirty="0" smtClean="0"/>
                        <a:t>K2</a:t>
                      </a:r>
                      <a:endParaRPr lang="en-IN" dirty="0"/>
                    </a:p>
                  </a:txBody>
                  <a:tcPr/>
                </a:tc>
              </a:tr>
              <a:tr h="370840">
                <a:tc>
                  <a:txBody>
                    <a:bodyPr/>
                    <a:lstStyle/>
                    <a:p>
                      <a:pPr algn="ctr"/>
                      <a:r>
                        <a:rPr lang="en-US" dirty="0" smtClean="0"/>
                        <a:t>CO4</a:t>
                      </a:r>
                      <a:endParaRPr lang="en-IN" dirty="0"/>
                    </a:p>
                  </a:txBody>
                  <a:tcPr/>
                </a:tc>
                <a:tc>
                  <a:txBody>
                    <a:bodyPr/>
                    <a:lstStyle/>
                    <a:p>
                      <a:pPr algn="ctr"/>
                      <a:r>
                        <a:rPr lang="en-US" dirty="0" smtClean="0"/>
                        <a:t>Identify and use data ac </a:t>
                      </a:r>
                      <a:r>
                        <a:rPr lang="en-US" dirty="0" err="1" smtClean="0"/>
                        <a:t>uisition</a:t>
                      </a:r>
                      <a:r>
                        <a:rPr lang="en-US" dirty="0" smtClean="0"/>
                        <a:t> methods</a:t>
                      </a:r>
                      <a:endParaRPr lang="en-IN" dirty="0"/>
                    </a:p>
                  </a:txBody>
                  <a:tcPr/>
                </a:tc>
                <a:tc>
                  <a:txBody>
                    <a:bodyPr/>
                    <a:lstStyle/>
                    <a:p>
                      <a:pPr algn="ctr"/>
                      <a:r>
                        <a:rPr lang="en-US" dirty="0" smtClean="0"/>
                        <a:t>K3</a:t>
                      </a:r>
                      <a:endParaRPr lang="en-IN" dirty="0"/>
                    </a:p>
                  </a:txBody>
                  <a:tcPr/>
                </a:tc>
              </a:tr>
              <a:tr h="370840">
                <a:tc>
                  <a:txBody>
                    <a:bodyPr/>
                    <a:lstStyle/>
                    <a:p>
                      <a:pPr algn="ctr"/>
                      <a:r>
                        <a:rPr lang="en-US" dirty="0" smtClean="0"/>
                        <a:t>CO5</a:t>
                      </a:r>
                      <a:endParaRPr lang="en-IN" dirty="0"/>
                    </a:p>
                  </a:txBody>
                  <a:tcPr/>
                </a:tc>
                <a:tc>
                  <a:txBody>
                    <a:bodyPr/>
                    <a:lstStyle/>
                    <a:p>
                      <a:pPr algn="ctr"/>
                      <a:r>
                        <a:rPr lang="en-US" dirty="0" smtClean="0"/>
                        <a:t>Comprehend intelligent instrumentation in industrial</a:t>
                      </a:r>
                      <a:r>
                        <a:rPr lang="en-US" baseline="0" dirty="0" smtClean="0"/>
                        <a:t> automation</a:t>
                      </a:r>
                      <a:endParaRPr lang="en-IN" dirty="0"/>
                    </a:p>
                  </a:txBody>
                  <a:tcPr/>
                </a:tc>
                <a:tc>
                  <a:txBody>
                    <a:bodyPr/>
                    <a:lstStyle/>
                    <a:p>
                      <a:pPr algn="ctr"/>
                      <a:r>
                        <a:rPr lang="en-US" dirty="0" smtClean="0"/>
                        <a:t>K2</a:t>
                      </a:r>
                      <a:endParaRPr lang="en-IN" dirty="0"/>
                    </a:p>
                  </a:txBody>
                  <a:tcPr/>
                </a:tc>
              </a:tr>
            </a:tbl>
          </a:graphicData>
        </a:graphic>
      </p:graphicFrame>
    </p:spTree>
    <p:extLst>
      <p:ext uri="{BB962C8B-B14F-4D97-AF65-F5344CB8AC3E}">
        <p14:creationId xmlns="" xmlns:p14="http://schemas.microsoft.com/office/powerpoint/2010/main" val="2041266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2790"/>
          </a:xfrm>
        </p:spPr>
        <p:txBody>
          <a:bodyPr/>
          <a:lstStyle/>
          <a:p>
            <a:pPr algn="ctr"/>
            <a:r>
              <a:rPr lang="en-US" dirty="0" smtClean="0"/>
              <a:t>University Syllabus</a:t>
            </a:r>
            <a:endParaRPr lang="en-IN" dirty="0"/>
          </a:p>
        </p:txBody>
      </p:sp>
      <p:pic>
        <p:nvPicPr>
          <p:cNvPr id="4" name="Content Placeholder 3"/>
          <p:cNvPicPr>
            <a:picLocks noGrp="1" noChangeAspect="1"/>
          </p:cNvPicPr>
          <p:nvPr>
            <p:ph idx="1"/>
          </p:nvPr>
        </p:nvPicPr>
        <p:blipFill>
          <a:blip r:embed="rId2"/>
          <a:stretch>
            <a:fillRect/>
          </a:stretch>
        </p:blipFill>
        <p:spPr>
          <a:xfrm>
            <a:off x="2442020" y="1282390"/>
            <a:ext cx="6274421" cy="5337038"/>
          </a:xfrm>
          <a:prstGeom prst="rect">
            <a:avLst/>
          </a:prstGeom>
        </p:spPr>
      </p:pic>
    </p:spTree>
    <p:extLst>
      <p:ext uri="{BB962C8B-B14F-4D97-AF65-F5344CB8AC3E}">
        <p14:creationId xmlns="" xmlns:p14="http://schemas.microsoft.com/office/powerpoint/2010/main" val="1042423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847850" y="404813"/>
            <a:ext cx="7920038" cy="6509474"/>
          </a:xfrm>
          <a:prstGeom prst="rect">
            <a:avLst/>
          </a:prstGeom>
        </p:spPr>
        <p:txBody>
          <a:bodyPr>
            <a:spAutoFit/>
          </a:bodyPr>
          <a:lstStyle/>
          <a:p>
            <a:pPr>
              <a:lnSpc>
                <a:spcPct val="150000"/>
              </a:lnSpc>
              <a:defRPr/>
            </a:pPr>
            <a:r>
              <a:rPr lang="en-US" sz="3800" b="1" dirty="0">
                <a:latin typeface="Times New Roman" panose="02020603050405020304" pitchFamily="18" charset="0"/>
                <a:cs typeface="Times New Roman" panose="02020603050405020304" pitchFamily="18" charset="0"/>
              </a:rPr>
              <a:t>Contents:</a:t>
            </a:r>
          </a:p>
          <a:p>
            <a:pPr marL="342900" indent="-342900">
              <a:lnSpc>
                <a:spcPct val="150000"/>
              </a:lnSpc>
              <a:buFont typeface="Wingdings" pitchFamily="2" charset="2"/>
              <a:buChar char="ü"/>
              <a:defRPr/>
            </a:pPr>
            <a:r>
              <a:rPr lang="en-US" sz="2400" dirty="0">
                <a:latin typeface="Arial" charset="0"/>
                <a:cs typeface="Arial" charset="0"/>
              </a:rPr>
              <a:t>Measurement System</a:t>
            </a:r>
          </a:p>
          <a:p>
            <a:pPr marL="342900" indent="-342900">
              <a:lnSpc>
                <a:spcPct val="150000"/>
              </a:lnSpc>
              <a:buFont typeface="Wingdings" pitchFamily="2" charset="2"/>
              <a:buChar char="ü"/>
              <a:defRPr/>
            </a:pPr>
            <a:r>
              <a:rPr lang="en-US" sz="2400" dirty="0">
                <a:latin typeface="Arial" charset="0"/>
                <a:cs typeface="Arial" charset="0"/>
              </a:rPr>
              <a:t>Introduction &amp; Definition of Sensor &amp; Transducer </a:t>
            </a:r>
            <a:endParaRPr lang="en-IN" sz="2400" dirty="0">
              <a:latin typeface="Arial" charset="0"/>
              <a:cs typeface="Arial" charset="0"/>
            </a:endParaRPr>
          </a:p>
          <a:p>
            <a:pPr marL="342900" indent="-342900">
              <a:lnSpc>
                <a:spcPct val="150000"/>
              </a:lnSpc>
              <a:buFont typeface="Wingdings" pitchFamily="2" charset="2"/>
              <a:buChar char="ü"/>
              <a:defRPr/>
            </a:pPr>
            <a:r>
              <a:rPr lang="en-US" sz="2400" dirty="0">
                <a:latin typeface="Arial" charset="0"/>
                <a:cs typeface="Arial" charset="0"/>
              </a:rPr>
              <a:t>Selection &amp; Classification of Sensors  </a:t>
            </a:r>
            <a:endParaRPr lang="en-IN" sz="2400" dirty="0">
              <a:latin typeface="Arial" charset="0"/>
              <a:cs typeface="Arial" charset="0"/>
            </a:endParaRPr>
          </a:p>
          <a:p>
            <a:pPr marL="342900" indent="-342900">
              <a:lnSpc>
                <a:spcPct val="150000"/>
              </a:lnSpc>
              <a:buFont typeface="Wingdings" pitchFamily="2" charset="2"/>
              <a:buChar char="ü"/>
              <a:defRPr/>
            </a:pPr>
            <a:r>
              <a:rPr lang="en-US" sz="2400" dirty="0">
                <a:latin typeface="Arial" charset="0"/>
                <a:cs typeface="Arial" charset="0"/>
              </a:rPr>
              <a:t>Measurement of Displacement Using Potentiometer</a:t>
            </a:r>
            <a:endParaRPr lang="en-IN" sz="2400" dirty="0">
              <a:latin typeface="Arial" charset="0"/>
              <a:cs typeface="Arial" charset="0"/>
            </a:endParaRPr>
          </a:p>
          <a:p>
            <a:pPr marL="342900" indent="-342900">
              <a:lnSpc>
                <a:spcPct val="150000"/>
              </a:lnSpc>
              <a:buFont typeface="Wingdings" pitchFamily="2" charset="2"/>
              <a:buChar char="ü"/>
              <a:defRPr/>
            </a:pPr>
            <a:r>
              <a:rPr lang="en-US" sz="2400" dirty="0">
                <a:latin typeface="Arial" charset="0"/>
                <a:cs typeface="Arial" charset="0"/>
              </a:rPr>
              <a:t>LVDT</a:t>
            </a:r>
            <a:endParaRPr lang="en-IN" sz="2400" dirty="0">
              <a:latin typeface="Arial" charset="0"/>
              <a:cs typeface="Arial" charset="0"/>
            </a:endParaRPr>
          </a:p>
          <a:p>
            <a:pPr marL="342900" indent="-342900">
              <a:lnSpc>
                <a:spcPct val="150000"/>
              </a:lnSpc>
              <a:buFont typeface="Wingdings" pitchFamily="2" charset="2"/>
              <a:buChar char="ü"/>
              <a:defRPr/>
            </a:pPr>
            <a:r>
              <a:rPr lang="en-US" sz="2400" dirty="0">
                <a:latin typeface="Arial" charset="0"/>
                <a:cs typeface="Arial" charset="0"/>
              </a:rPr>
              <a:t>Optical Encoder,</a:t>
            </a:r>
            <a:endParaRPr lang="en-IN" sz="2400" dirty="0">
              <a:latin typeface="Arial" charset="0"/>
              <a:cs typeface="Arial" charset="0"/>
            </a:endParaRPr>
          </a:p>
          <a:p>
            <a:pPr marL="342900" indent="-342900">
              <a:lnSpc>
                <a:spcPct val="150000"/>
              </a:lnSpc>
              <a:buFont typeface="Wingdings" pitchFamily="2" charset="2"/>
              <a:buChar char="ü"/>
              <a:defRPr/>
            </a:pPr>
            <a:r>
              <a:rPr lang="en-US" sz="2400" dirty="0">
                <a:latin typeface="Arial" charset="0"/>
                <a:cs typeface="Arial" charset="0"/>
              </a:rPr>
              <a:t>Measurement of Force Using Strain Gauge</a:t>
            </a:r>
            <a:endParaRPr lang="en-IN" sz="2400" dirty="0">
              <a:latin typeface="Arial" charset="0"/>
              <a:cs typeface="Arial" charset="0"/>
            </a:endParaRPr>
          </a:p>
          <a:p>
            <a:pPr marL="342900" indent="-342900">
              <a:lnSpc>
                <a:spcPct val="150000"/>
              </a:lnSpc>
              <a:buFont typeface="Wingdings" pitchFamily="2" charset="2"/>
              <a:buChar char="ü"/>
              <a:defRPr/>
            </a:pPr>
            <a:r>
              <a:rPr lang="en-US" sz="2400" dirty="0">
                <a:latin typeface="Arial" charset="0"/>
                <a:cs typeface="Arial" charset="0"/>
              </a:rPr>
              <a:t>Measurement of Pressure Using LVDT based Diaphragm </a:t>
            </a:r>
            <a:endParaRPr lang="en-IN" sz="2400" dirty="0">
              <a:latin typeface="Arial" charset="0"/>
              <a:cs typeface="Arial" charset="0"/>
            </a:endParaRPr>
          </a:p>
          <a:p>
            <a:pPr marL="342900" indent="-342900">
              <a:lnSpc>
                <a:spcPct val="150000"/>
              </a:lnSpc>
              <a:buFont typeface="Wingdings" pitchFamily="2" charset="2"/>
              <a:buChar char="ü"/>
              <a:defRPr/>
            </a:pPr>
            <a:r>
              <a:rPr lang="en-US" sz="2400" dirty="0">
                <a:latin typeface="Arial" charset="0"/>
                <a:cs typeface="Arial" charset="0"/>
              </a:rPr>
              <a:t>Measurement of Pressure Using Piezoelectric Sensor</a:t>
            </a:r>
            <a:endParaRPr lang="en-IN" sz="2400" dirty="0">
              <a:latin typeface="Arial" charset="0"/>
              <a:cs typeface="Arial" charset="0"/>
            </a:endParaRPr>
          </a:p>
        </p:txBody>
      </p:sp>
    </p:spTree>
    <p:extLst>
      <p:ext uri="{BB962C8B-B14F-4D97-AF65-F5344CB8AC3E}">
        <p14:creationId xmlns="" xmlns:p14="http://schemas.microsoft.com/office/powerpoint/2010/main" val="1869362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154" y="418011"/>
            <a:ext cx="10411097" cy="677108"/>
          </a:xfrm>
          <a:prstGeom prst="rect">
            <a:avLst/>
          </a:prstGeom>
          <a:noFill/>
        </p:spPr>
        <p:txBody>
          <a:bodyPr wrap="square" rtlCol="0">
            <a:spAutoFit/>
          </a:bodyPr>
          <a:lstStyle/>
          <a:p>
            <a:pPr>
              <a:defRPr/>
            </a:pPr>
            <a:r>
              <a:rPr lang="en-US" sz="3800" b="1" dirty="0">
                <a:latin typeface="Times New Roman" panose="02020603050405020304" pitchFamily="18" charset="0"/>
                <a:cs typeface="Times New Roman" panose="02020603050405020304" pitchFamily="18" charset="0"/>
              </a:rPr>
              <a:t>Measurement System:</a:t>
            </a:r>
          </a:p>
        </p:txBody>
      </p:sp>
      <p:sp>
        <p:nvSpPr>
          <p:cNvPr id="2" name="TextBox 1"/>
          <p:cNvSpPr txBox="1"/>
          <p:nvPr/>
        </p:nvSpPr>
        <p:spPr>
          <a:xfrm>
            <a:off x="1071154" y="1254034"/>
            <a:ext cx="9496697" cy="923330"/>
          </a:xfrm>
          <a:prstGeom prst="rect">
            <a:avLst/>
          </a:prstGeom>
          <a:noFill/>
        </p:spPr>
        <p:txBody>
          <a:bodyPr wrap="square" rtlCol="0">
            <a:spAutoFit/>
          </a:bodyPr>
          <a:lstStyle/>
          <a:p>
            <a:r>
              <a:rPr lang="en-US" dirty="0"/>
              <a:t>The term measurement system includes all components in chain of hardware and software that leads from the measured variable to </a:t>
            </a:r>
            <a:r>
              <a:rPr lang="en-US" dirty="0" smtClean="0"/>
              <a:t>processing of </a:t>
            </a:r>
            <a:r>
              <a:rPr lang="en-US" dirty="0"/>
              <a:t>the data</a:t>
            </a:r>
          </a:p>
          <a:p>
            <a:endParaRPr lang="en-IN" dirty="0"/>
          </a:p>
        </p:txBody>
      </p:sp>
      <p:pic>
        <p:nvPicPr>
          <p:cNvPr id="6"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87449" y="2050869"/>
            <a:ext cx="9288961" cy="4473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772417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154" y="418011"/>
            <a:ext cx="10411097" cy="677108"/>
          </a:xfrm>
          <a:prstGeom prst="rect">
            <a:avLst/>
          </a:prstGeom>
          <a:noFill/>
        </p:spPr>
        <p:txBody>
          <a:bodyPr wrap="square" rtlCol="0">
            <a:spAutoFit/>
          </a:bodyPr>
          <a:lstStyle/>
          <a:p>
            <a:r>
              <a:rPr lang="en-IN" sz="3800" b="1" dirty="0" smtClean="0">
                <a:latin typeface="Times New Roman" panose="02020603050405020304" pitchFamily="18" charset="0"/>
                <a:cs typeface="Times New Roman" panose="02020603050405020304" pitchFamily="18" charset="0"/>
              </a:rPr>
              <a:t>Introduction: Sensor, Actuators and Transducers</a:t>
            </a:r>
            <a:endParaRPr lang="en-IN" sz="3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71154" y="1319349"/>
            <a:ext cx="10032275" cy="5262979"/>
          </a:xfrm>
          <a:prstGeom prst="rect">
            <a:avLst/>
          </a:prstGeom>
          <a:noFill/>
        </p:spPr>
        <p:txBody>
          <a:bodyPr wrap="square" rtlCol="0">
            <a:spAutoFit/>
          </a:bodyPr>
          <a:lstStyle/>
          <a:p>
            <a:pPr marL="285750" indent="-285750">
              <a:buFont typeface="Arial" panose="020B0604020202020204" pitchFamily="34" charset="0"/>
              <a:buChar char="•"/>
            </a:pPr>
            <a:r>
              <a:rPr lang="en-IN" sz="2400" dirty="0"/>
              <a:t>A</a:t>
            </a:r>
            <a:r>
              <a:rPr lang="en-IN" sz="2400" dirty="0" smtClean="0"/>
              <a:t> </a:t>
            </a:r>
            <a:r>
              <a:rPr lang="en-IN" sz="2400" b="1" dirty="0"/>
              <a:t>sensor</a:t>
            </a:r>
            <a:r>
              <a:rPr lang="en-IN" sz="2400" dirty="0"/>
              <a:t> is a device that provides usable output in response to a specified quantity which is </a:t>
            </a:r>
            <a:r>
              <a:rPr lang="en-IN" sz="2400" dirty="0" smtClean="0"/>
              <a:t>measured.</a:t>
            </a:r>
          </a:p>
          <a:p>
            <a:pPr marL="285750" indent="-285750">
              <a:buFont typeface="Arial" panose="020B0604020202020204" pitchFamily="34" charset="0"/>
              <a:buChar char="•"/>
            </a:pPr>
            <a:r>
              <a:rPr lang="en-IN" sz="2400" dirty="0"/>
              <a:t>In simple terms, a sensor is a device that detects changes and events in a physical stimulus and provides a corresponding output signal that can be measured and/or </a:t>
            </a:r>
            <a:r>
              <a:rPr lang="en-IN" sz="2400" dirty="0" smtClean="0"/>
              <a:t>recorded.</a:t>
            </a:r>
          </a:p>
          <a:p>
            <a:endParaRPr lang="en-IN" sz="2400" dirty="0" smtClean="0"/>
          </a:p>
          <a:p>
            <a:pPr marL="285750" indent="-285750">
              <a:buFont typeface="Arial" panose="020B0604020202020204" pitchFamily="34" charset="0"/>
              <a:buChar char="•"/>
            </a:pPr>
            <a:r>
              <a:rPr lang="en-IN" sz="2400" b="1" dirty="0"/>
              <a:t>Actuators </a:t>
            </a:r>
            <a:r>
              <a:rPr lang="en-IN" sz="2400" dirty="0"/>
              <a:t>are devices that work opposite to sensors. A sensor converts a physical event into an electrical signal, whereas an actuator converts electrical signal into a physical </a:t>
            </a:r>
            <a:r>
              <a:rPr lang="en-IN" sz="2400" dirty="0" smtClean="0"/>
              <a:t>event.</a:t>
            </a:r>
          </a:p>
          <a:p>
            <a:endParaRPr lang="en-IN" sz="2400" dirty="0" smtClean="0"/>
          </a:p>
          <a:p>
            <a:pPr marL="285750" indent="-285750">
              <a:buFont typeface="Arial" panose="020B0604020202020204" pitchFamily="34" charset="0"/>
              <a:buChar char="•"/>
            </a:pPr>
            <a:r>
              <a:rPr lang="en-IN" sz="2400" b="1" dirty="0"/>
              <a:t>Transducers</a:t>
            </a:r>
            <a:r>
              <a:rPr lang="en-IN" sz="2400" dirty="0"/>
              <a:t> are the devices that convert energy in one form into another form. Generally the energy is in the form of a signal. Transducer is a term collectively used for both sensors and actuators.</a:t>
            </a:r>
          </a:p>
          <a:p>
            <a:pPr marL="285750" indent="-285750">
              <a:buFont typeface="Arial" panose="020B0604020202020204" pitchFamily="34" charset="0"/>
              <a:buChar char="•"/>
            </a:pPr>
            <a:endParaRPr lang="en-IN" sz="2400" dirty="0"/>
          </a:p>
        </p:txBody>
      </p:sp>
    </p:spTree>
    <p:extLst>
      <p:ext uri="{BB962C8B-B14F-4D97-AF65-F5344CB8AC3E}">
        <p14:creationId xmlns="" xmlns:p14="http://schemas.microsoft.com/office/powerpoint/2010/main" val="606484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154" y="418011"/>
            <a:ext cx="10411097" cy="677108"/>
          </a:xfrm>
          <a:prstGeom prst="rect">
            <a:avLst/>
          </a:prstGeom>
          <a:noFill/>
        </p:spPr>
        <p:txBody>
          <a:bodyPr wrap="square" rtlCol="0">
            <a:spAutoFit/>
          </a:bodyPr>
          <a:lstStyle/>
          <a:p>
            <a:r>
              <a:rPr lang="en-IN" sz="3800" b="1" dirty="0" smtClean="0">
                <a:latin typeface="Times New Roman" panose="02020603050405020304" pitchFamily="18" charset="0"/>
                <a:cs typeface="Times New Roman" panose="02020603050405020304" pitchFamily="18" charset="0"/>
              </a:rPr>
              <a:t>Introduction: Sensor, Actuators and Transducers</a:t>
            </a:r>
            <a:endParaRPr lang="en-IN" sz="3800" b="1" dirty="0">
              <a:latin typeface="Times New Roman" panose="02020603050405020304" pitchFamily="18" charset="0"/>
              <a:cs typeface="Times New Roman" panose="02020603050405020304" pitchFamily="18" charset="0"/>
            </a:endParaRPr>
          </a:p>
        </p:txBody>
      </p:sp>
      <p:pic>
        <p:nvPicPr>
          <p:cNvPr id="6" name="Picture 6" descr="See the source imag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82937" y="1878831"/>
            <a:ext cx="8019522" cy="32156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689981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154" y="418011"/>
            <a:ext cx="10411097" cy="1261884"/>
          </a:xfrm>
          <a:prstGeom prst="rect">
            <a:avLst/>
          </a:prstGeom>
          <a:noFill/>
        </p:spPr>
        <p:txBody>
          <a:bodyPr wrap="square" rtlCol="0">
            <a:spAutoFit/>
          </a:bodyPr>
          <a:lstStyle/>
          <a:p>
            <a:r>
              <a:rPr lang="en-IN" sz="3800" b="1" dirty="0" smtClean="0">
                <a:latin typeface="Times New Roman" panose="02020603050405020304" pitchFamily="18" charset="0"/>
                <a:cs typeface="Times New Roman" panose="02020603050405020304" pitchFamily="18" charset="0"/>
              </a:rPr>
              <a:t>Introduction: </a:t>
            </a:r>
            <a:r>
              <a:rPr lang="en-IN" sz="3800" b="1" dirty="0">
                <a:latin typeface="Times New Roman" panose="02020603050405020304" pitchFamily="18" charset="0"/>
                <a:cs typeface="Times New Roman" panose="02020603050405020304" pitchFamily="18" charset="0"/>
              </a:rPr>
              <a:t>Criteria to Choose a Sensor</a:t>
            </a:r>
          </a:p>
          <a:p>
            <a:endParaRPr lang="en-IN" sz="3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71154" y="1319349"/>
            <a:ext cx="10032275" cy="4216539"/>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t>Type of Sensing:</a:t>
            </a:r>
            <a:r>
              <a:rPr lang="en-IN" sz="2200" dirty="0"/>
              <a:t> The parameter that is being sensed like temperature or pressure</a:t>
            </a:r>
            <a:r>
              <a:rPr lang="en-IN" sz="2200" dirty="0" smtClean="0"/>
              <a:t>.</a:t>
            </a:r>
          </a:p>
          <a:p>
            <a:pPr lvl="0"/>
            <a:endParaRPr lang="en-IN" sz="2200" dirty="0"/>
          </a:p>
          <a:p>
            <a:pPr marL="285750" lvl="0" indent="-285750">
              <a:buFont typeface="Arial" panose="020B0604020202020204" pitchFamily="34" charset="0"/>
              <a:buChar char="•"/>
            </a:pPr>
            <a:r>
              <a:rPr lang="en-IN" sz="2200" b="1" dirty="0"/>
              <a:t>Operating Principle:</a:t>
            </a:r>
            <a:r>
              <a:rPr lang="en-IN" sz="2200" dirty="0"/>
              <a:t> The principle of operation of the sensor</a:t>
            </a:r>
            <a:r>
              <a:rPr lang="en-IN" sz="2200" dirty="0" smtClean="0"/>
              <a:t>.</a:t>
            </a:r>
          </a:p>
          <a:p>
            <a:pPr lvl="0"/>
            <a:endParaRPr lang="en-IN" sz="2200" dirty="0"/>
          </a:p>
          <a:p>
            <a:pPr marL="285750" lvl="0" indent="-285750">
              <a:buFont typeface="Arial" panose="020B0604020202020204" pitchFamily="34" charset="0"/>
              <a:buChar char="•"/>
            </a:pPr>
            <a:r>
              <a:rPr lang="en-IN" sz="2200" b="1" dirty="0"/>
              <a:t>Power Consumption:</a:t>
            </a:r>
            <a:r>
              <a:rPr lang="en-IN" sz="2200" dirty="0"/>
              <a:t> The power consumed by the sensor will play an important role in defining the total power of the system</a:t>
            </a:r>
            <a:r>
              <a:rPr lang="en-IN" sz="2200" dirty="0" smtClean="0"/>
              <a:t>.</a:t>
            </a:r>
          </a:p>
          <a:p>
            <a:pPr lvl="0"/>
            <a:endParaRPr lang="en-IN" sz="2200" dirty="0"/>
          </a:p>
          <a:p>
            <a:pPr marL="285750" lvl="0" indent="-285750">
              <a:buFont typeface="Arial" panose="020B0604020202020204" pitchFamily="34" charset="0"/>
              <a:buChar char="•"/>
            </a:pPr>
            <a:r>
              <a:rPr lang="en-IN" sz="2200" b="1" dirty="0"/>
              <a:t>Accuracy:</a:t>
            </a:r>
            <a:r>
              <a:rPr lang="en-IN" sz="2200" dirty="0"/>
              <a:t> The accuracy of the sensor is a key factor in selecting a sensor</a:t>
            </a:r>
            <a:r>
              <a:rPr lang="en-IN" sz="2200" dirty="0" smtClean="0"/>
              <a:t>.</a:t>
            </a:r>
          </a:p>
          <a:p>
            <a:pPr lvl="0"/>
            <a:endParaRPr lang="en-IN" sz="2200" dirty="0"/>
          </a:p>
          <a:p>
            <a:pPr marL="285750" lvl="0" indent="-285750">
              <a:buFont typeface="Arial" panose="020B0604020202020204" pitchFamily="34" charset="0"/>
              <a:buChar char="•"/>
            </a:pPr>
            <a:r>
              <a:rPr lang="en-IN" sz="2400" b="1" dirty="0"/>
              <a:t>Environmental Conditions:</a:t>
            </a:r>
            <a:r>
              <a:rPr lang="en-IN" sz="2400" dirty="0"/>
              <a:t> The conditions in which the sensor is being used will be a factor in choosing the quality of a sensor</a:t>
            </a:r>
            <a:r>
              <a:rPr lang="en-IN" sz="2400" dirty="0" smtClean="0"/>
              <a:t>.</a:t>
            </a:r>
            <a:endParaRPr lang="en-IN" sz="2400" dirty="0"/>
          </a:p>
        </p:txBody>
      </p:sp>
    </p:spTree>
    <p:extLst>
      <p:ext uri="{BB962C8B-B14F-4D97-AF65-F5344CB8AC3E}">
        <p14:creationId xmlns="" xmlns:p14="http://schemas.microsoft.com/office/powerpoint/2010/main" val="524720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154" y="418011"/>
            <a:ext cx="10411097" cy="1261884"/>
          </a:xfrm>
          <a:prstGeom prst="rect">
            <a:avLst/>
          </a:prstGeom>
          <a:noFill/>
        </p:spPr>
        <p:txBody>
          <a:bodyPr wrap="square" rtlCol="0">
            <a:spAutoFit/>
          </a:bodyPr>
          <a:lstStyle/>
          <a:p>
            <a:r>
              <a:rPr lang="en-IN" sz="3800" b="1" dirty="0" smtClean="0">
                <a:latin typeface="Times New Roman" panose="02020603050405020304" pitchFamily="18" charset="0"/>
                <a:cs typeface="Times New Roman" panose="02020603050405020304" pitchFamily="18" charset="0"/>
              </a:rPr>
              <a:t>Introduction: </a:t>
            </a:r>
            <a:r>
              <a:rPr lang="en-IN" sz="3800" b="1" dirty="0">
                <a:latin typeface="Times New Roman" panose="02020603050405020304" pitchFamily="18" charset="0"/>
                <a:cs typeface="Times New Roman" panose="02020603050405020304" pitchFamily="18" charset="0"/>
              </a:rPr>
              <a:t>Criteria to Choose a Sensor</a:t>
            </a:r>
          </a:p>
          <a:p>
            <a:endParaRPr lang="en-IN" sz="3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71154" y="1319349"/>
            <a:ext cx="10032275" cy="3108543"/>
          </a:xfrm>
          <a:prstGeom prst="rect">
            <a:avLst/>
          </a:prstGeom>
          <a:noFill/>
        </p:spPr>
        <p:txBody>
          <a:bodyPr wrap="square" rtlCol="0">
            <a:spAutoFit/>
          </a:bodyPr>
          <a:lstStyle/>
          <a:p>
            <a:pPr marL="285750" lvl="0" indent="-285750">
              <a:buFont typeface="Arial" panose="020B0604020202020204" pitchFamily="34" charset="0"/>
              <a:buChar char="•"/>
            </a:pPr>
            <a:r>
              <a:rPr lang="en-IN" sz="2200" b="1" dirty="0"/>
              <a:t>Cost:</a:t>
            </a:r>
            <a:r>
              <a:rPr lang="en-IN" sz="2200" dirty="0"/>
              <a:t> Depending on the cost of application, a low cost sensor or high cost sensor can be used</a:t>
            </a:r>
            <a:r>
              <a:rPr lang="en-IN" sz="2200" dirty="0" smtClean="0"/>
              <a:t>.</a:t>
            </a:r>
          </a:p>
          <a:p>
            <a:pPr lvl="0"/>
            <a:endParaRPr lang="en-IN" sz="2200" dirty="0"/>
          </a:p>
          <a:p>
            <a:pPr marL="285750" lvl="0" indent="-285750">
              <a:buFont typeface="Arial" panose="020B0604020202020204" pitchFamily="34" charset="0"/>
              <a:buChar char="•"/>
            </a:pPr>
            <a:r>
              <a:rPr lang="en-IN" sz="2200" b="1" dirty="0"/>
              <a:t>Resolution and Range:</a:t>
            </a:r>
            <a:r>
              <a:rPr lang="en-IN" sz="2200" dirty="0"/>
              <a:t> The smallest value that can be sensed and the limit of measurement are important</a:t>
            </a:r>
            <a:r>
              <a:rPr lang="en-IN" sz="2200" dirty="0" smtClean="0"/>
              <a:t>.</a:t>
            </a:r>
          </a:p>
          <a:p>
            <a:pPr lvl="0"/>
            <a:endParaRPr lang="en-IN" sz="2200" dirty="0"/>
          </a:p>
          <a:p>
            <a:pPr marL="285750" lvl="0" indent="-285750">
              <a:buFont typeface="Arial" panose="020B0604020202020204" pitchFamily="34" charset="0"/>
              <a:buChar char="•"/>
            </a:pPr>
            <a:r>
              <a:rPr lang="en-IN" sz="2200" b="1" dirty="0"/>
              <a:t>Calibration and Repeatability:</a:t>
            </a:r>
            <a:r>
              <a:rPr lang="en-IN" sz="2200" dirty="0"/>
              <a:t> Change of values with time and ability to repeat measurements under similar conditions.</a:t>
            </a:r>
          </a:p>
          <a:p>
            <a:pPr marL="285750" indent="-285750">
              <a:buFont typeface="Arial" panose="020B0604020202020204" pitchFamily="34" charset="0"/>
              <a:buChar char="•"/>
            </a:pPr>
            <a:endParaRPr lang="en-IN" sz="2000" dirty="0"/>
          </a:p>
        </p:txBody>
      </p:sp>
    </p:spTree>
    <p:extLst>
      <p:ext uri="{BB962C8B-B14F-4D97-AF65-F5344CB8AC3E}">
        <p14:creationId xmlns="" xmlns:p14="http://schemas.microsoft.com/office/powerpoint/2010/main" val="3166478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11E46AB94B5D4F829CF37FA49F5BE3" ma:contentTypeVersion="0" ma:contentTypeDescription="Create a new document." ma:contentTypeScope="" ma:versionID="851ff05b5dd25c6b5023c21f5e9d9374">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359B9C-3560-44BC-87E4-A28569EA40BF}"/>
</file>

<file path=customXml/itemProps2.xml><?xml version="1.0" encoding="utf-8"?>
<ds:datastoreItem xmlns:ds="http://schemas.openxmlformats.org/officeDocument/2006/customXml" ds:itemID="{DEBDE248-880F-4AA6-93B2-5ECE00B56DDE}"/>
</file>

<file path=customXml/itemProps3.xml><?xml version="1.0" encoding="utf-8"?>
<ds:datastoreItem xmlns:ds="http://schemas.openxmlformats.org/officeDocument/2006/customXml" ds:itemID="{EDCB5E1E-88E5-4581-9702-771DCBD68BB9}"/>
</file>

<file path=docProps/app.xml><?xml version="1.0" encoding="utf-8"?>
<Properties xmlns="http://schemas.openxmlformats.org/officeDocument/2006/extended-properties" xmlns:vt="http://schemas.openxmlformats.org/officeDocument/2006/docPropsVTypes">
  <Template>Facet</Template>
  <TotalTime>1616</TotalTime>
  <Words>969</Words>
  <Application>Microsoft Office PowerPoint</Application>
  <PresentationFormat>Custom</PresentationFormat>
  <Paragraphs>132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Slide 1</vt:lpstr>
      <vt:lpstr>Sensor and Instrumentation</vt:lpstr>
      <vt:lpstr>University Syllabus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NAVNEET</dc:creator>
  <cp:lastModifiedBy>Geetanjali Raj</cp:lastModifiedBy>
  <cp:revision>17</cp:revision>
  <dcterms:created xsi:type="dcterms:W3CDTF">2021-04-06T16:17:14Z</dcterms:created>
  <dcterms:modified xsi:type="dcterms:W3CDTF">2023-04-10T04:39:05Z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0x0101001411E46AB94B5D4F829CF37FA49F5BE3</vt:lpwstr>
  </property>
</Properties>
</file>