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71" r:id="rId5"/>
    <p:sldId id="273" r:id="rId6"/>
    <p:sldId id="263" r:id="rId7"/>
    <p:sldId id="261" r:id="rId8"/>
    <p:sldId id="258" r:id="rId9"/>
    <p:sldId id="259" r:id="rId10"/>
    <p:sldId id="260" r:id="rId11"/>
    <p:sldId id="262" r:id="rId12"/>
    <p:sldId id="272" r:id="rId13"/>
    <p:sldId id="274" r:id="rId14"/>
    <p:sldId id="275" r:id="rId15"/>
    <p:sldId id="276" r:id="rId16"/>
    <p:sldId id="264" r:id="rId17"/>
    <p:sldId id="265" r:id="rId18"/>
    <p:sldId id="266" r:id="rId19"/>
    <p:sldId id="268" r:id="rId20"/>
    <p:sldId id="269"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040" autoAdjust="0"/>
    <p:restoredTop sz="9466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Strain Gauge</a:t>
            </a:r>
            <a:endParaRPr lang="en-IN" dirty="0"/>
          </a:p>
        </p:txBody>
      </p:sp>
    </p:spTree>
    <p:extLst>
      <p:ext uri="{BB962C8B-B14F-4D97-AF65-F5344CB8AC3E}">
        <p14:creationId xmlns:p14="http://schemas.microsoft.com/office/powerpoint/2010/main" xmlns="" val="18717447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36" y="0"/>
            <a:ext cx="8678258" cy="983673"/>
          </a:xfrm>
        </p:spPr>
        <p:txBody>
          <a:bodyPr/>
          <a:lstStyle/>
          <a:p>
            <a:pPr algn="l"/>
            <a:r>
              <a:rPr lang="en-IN" dirty="0" smtClean="0"/>
              <a:t>Strain Gauge</a:t>
            </a:r>
            <a:endParaRPr lang="en-IN" dirty="0"/>
          </a:p>
        </p:txBody>
      </p:sp>
      <p:pic>
        <p:nvPicPr>
          <p:cNvPr id="7" name="Picture 6"/>
          <p:cNvPicPr>
            <a:picLocks noChangeAspect="1"/>
          </p:cNvPicPr>
          <p:nvPr/>
        </p:nvPicPr>
        <p:blipFill>
          <a:blip r:embed="rId2"/>
          <a:stretch>
            <a:fillRect/>
          </a:stretch>
        </p:blipFill>
        <p:spPr>
          <a:xfrm>
            <a:off x="1294950" y="1744882"/>
            <a:ext cx="9869292" cy="3546762"/>
          </a:xfrm>
          <a:prstGeom prst="rect">
            <a:avLst/>
          </a:prstGeom>
        </p:spPr>
      </p:pic>
      <p:sp>
        <p:nvSpPr>
          <p:cNvPr id="8" name="TextBox 7"/>
          <p:cNvSpPr txBox="1"/>
          <p:nvPr/>
        </p:nvSpPr>
        <p:spPr>
          <a:xfrm>
            <a:off x="3463636" y="5278581"/>
            <a:ext cx="6289964" cy="369332"/>
          </a:xfrm>
          <a:prstGeom prst="rect">
            <a:avLst/>
          </a:prstGeom>
          <a:noFill/>
        </p:spPr>
        <p:txBody>
          <a:bodyPr wrap="square" rtlCol="0">
            <a:spAutoFit/>
          </a:bodyPr>
          <a:lstStyle/>
          <a:p>
            <a:r>
              <a:rPr lang="en-IN" dirty="0" smtClean="0"/>
              <a:t>Fig:- Gauge Factor Equation</a:t>
            </a:r>
            <a:endParaRPr lang="en-IN" dirty="0"/>
          </a:p>
        </p:txBody>
      </p:sp>
    </p:spTree>
    <p:extLst>
      <p:ext uri="{BB962C8B-B14F-4D97-AF65-F5344CB8AC3E}">
        <p14:creationId xmlns:p14="http://schemas.microsoft.com/office/powerpoint/2010/main" xmlns="" val="1395068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36" y="0"/>
            <a:ext cx="8678258" cy="983673"/>
          </a:xfrm>
        </p:spPr>
        <p:txBody>
          <a:bodyPr/>
          <a:lstStyle/>
          <a:p>
            <a:pPr algn="l"/>
            <a:r>
              <a:rPr lang="en-IN" dirty="0" smtClean="0"/>
              <a:t>Types of Strain Gauge</a:t>
            </a:r>
            <a:endParaRPr lang="en-IN" dirty="0"/>
          </a:p>
        </p:txBody>
      </p:sp>
      <p:sp>
        <p:nvSpPr>
          <p:cNvPr id="3" name="TextBox 2"/>
          <p:cNvSpPr txBox="1"/>
          <p:nvPr/>
        </p:nvSpPr>
        <p:spPr>
          <a:xfrm>
            <a:off x="3699163" y="983673"/>
            <a:ext cx="5888181" cy="646331"/>
          </a:xfrm>
          <a:prstGeom prst="rect">
            <a:avLst/>
          </a:prstGeom>
          <a:noFill/>
        </p:spPr>
        <p:txBody>
          <a:bodyPr wrap="square" rtlCol="0">
            <a:spAutoFit/>
          </a:bodyPr>
          <a:lstStyle/>
          <a:p>
            <a:r>
              <a:rPr lang="en-IN" b="1" dirty="0"/>
              <a:t>Quarter Bridge Strain Gauge</a:t>
            </a:r>
          </a:p>
          <a:p>
            <a:endParaRPr lang="en-IN" dirty="0"/>
          </a:p>
        </p:txBody>
      </p:sp>
      <p:pic>
        <p:nvPicPr>
          <p:cNvPr id="4" name="Picture 3"/>
          <p:cNvPicPr>
            <a:picLocks noChangeAspect="1"/>
          </p:cNvPicPr>
          <p:nvPr/>
        </p:nvPicPr>
        <p:blipFill>
          <a:blip r:embed="rId2"/>
          <a:stretch>
            <a:fillRect/>
          </a:stretch>
        </p:blipFill>
        <p:spPr>
          <a:xfrm>
            <a:off x="2964873" y="1566510"/>
            <a:ext cx="5008857" cy="4968202"/>
          </a:xfrm>
          <a:prstGeom prst="rect">
            <a:avLst/>
          </a:prstGeom>
        </p:spPr>
      </p:pic>
    </p:spTree>
    <p:extLst>
      <p:ext uri="{BB962C8B-B14F-4D97-AF65-F5344CB8AC3E}">
        <p14:creationId xmlns:p14="http://schemas.microsoft.com/office/powerpoint/2010/main" xmlns="" val="3955967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36" y="0"/>
            <a:ext cx="8678258" cy="983673"/>
          </a:xfrm>
        </p:spPr>
        <p:txBody>
          <a:bodyPr/>
          <a:lstStyle/>
          <a:p>
            <a:pPr algn="l"/>
            <a:r>
              <a:rPr lang="en-IN" dirty="0" smtClean="0"/>
              <a:t>Foil Type Strain Gauge</a:t>
            </a:r>
            <a:endParaRPr lang="en-IN" dirty="0"/>
          </a:p>
        </p:txBody>
      </p:sp>
      <p:sp>
        <p:nvSpPr>
          <p:cNvPr id="4" name="TextBox 3"/>
          <p:cNvSpPr txBox="1"/>
          <p:nvPr/>
        </p:nvSpPr>
        <p:spPr>
          <a:xfrm>
            <a:off x="581891" y="1122218"/>
            <a:ext cx="10695709" cy="2308324"/>
          </a:xfrm>
          <a:prstGeom prst="rect">
            <a:avLst/>
          </a:prstGeom>
          <a:noFill/>
        </p:spPr>
        <p:txBody>
          <a:bodyPr wrap="square" rtlCol="0">
            <a:spAutoFit/>
          </a:bodyPr>
          <a:lstStyle/>
          <a:p>
            <a:pPr marL="285750" indent="-285750">
              <a:buFont typeface="Arial" panose="020B0604020202020204" pitchFamily="34" charset="0"/>
              <a:buChar char="•"/>
            </a:pPr>
            <a:r>
              <a:rPr lang="en-IN" dirty="0" smtClean="0"/>
              <a:t>The strain is sensed with the help of metal foil.</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Foil gauge has much greater dissipation as compared with wire wound strain gauge on account of its greater surface area.</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Operated at higher operating temperature range.</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a:p>
        </p:txBody>
      </p:sp>
      <p:sp>
        <p:nvSpPr>
          <p:cNvPr id="13" name="TextBox 12"/>
          <p:cNvSpPr txBox="1"/>
          <p:nvPr/>
        </p:nvSpPr>
        <p:spPr>
          <a:xfrm>
            <a:off x="720436" y="3089563"/>
            <a:ext cx="10501746" cy="3139321"/>
          </a:xfrm>
          <a:prstGeom prst="rect">
            <a:avLst/>
          </a:prstGeom>
          <a:noFill/>
        </p:spPr>
        <p:txBody>
          <a:bodyPr wrap="square" rtlCol="0">
            <a:spAutoFit/>
          </a:bodyPr>
          <a:lstStyle/>
          <a:p>
            <a:r>
              <a:rPr lang="en-IN" b="1" dirty="0" smtClean="0"/>
              <a:t>Advantages</a:t>
            </a:r>
          </a:p>
          <a:p>
            <a:endParaRPr lang="en-IN" b="1" dirty="0"/>
          </a:p>
          <a:p>
            <a:pPr marL="285750" indent="-285750">
              <a:buFont typeface="Arial" panose="020B0604020202020204" pitchFamily="34" charset="0"/>
              <a:buChar char="•"/>
            </a:pPr>
            <a:r>
              <a:rPr lang="en-IN" dirty="0" smtClean="0"/>
              <a:t>Excellent strain reproducibility.</a:t>
            </a:r>
          </a:p>
          <a:p>
            <a:endParaRPr lang="en-IN" dirty="0" smtClean="0"/>
          </a:p>
          <a:p>
            <a:pPr marL="285750" indent="-285750">
              <a:buFont typeface="Arial" panose="020B0604020202020204" pitchFamily="34" charset="0"/>
              <a:buChar char="•"/>
            </a:pPr>
            <a:r>
              <a:rPr lang="en-IN" dirty="0" smtClean="0"/>
              <a:t>Low hysteresis and creep effect.</a:t>
            </a:r>
          </a:p>
          <a:p>
            <a:endParaRPr lang="en-IN" dirty="0" smtClean="0"/>
          </a:p>
          <a:p>
            <a:pPr marL="285750" indent="-285750">
              <a:buFont typeface="Arial" panose="020B0604020202020204" pitchFamily="34" charset="0"/>
              <a:buChar char="•"/>
            </a:pPr>
            <a:r>
              <a:rPr lang="en-IN" dirty="0" smtClean="0"/>
              <a:t>Excellent mechanical stability</a:t>
            </a:r>
          </a:p>
          <a:p>
            <a:endParaRPr lang="en-IN" dirty="0" smtClean="0"/>
          </a:p>
          <a:p>
            <a:pPr marL="285750" indent="-285750">
              <a:buFont typeface="Arial" panose="020B0604020202020204" pitchFamily="34" charset="0"/>
              <a:buChar char="•"/>
            </a:pPr>
            <a:r>
              <a:rPr lang="en-IN" dirty="0" smtClean="0"/>
              <a:t>Long life</a:t>
            </a:r>
          </a:p>
          <a:p>
            <a:endParaRPr lang="en-IN" dirty="0" smtClean="0"/>
          </a:p>
          <a:p>
            <a:pPr marL="285750" indent="-285750">
              <a:buFont typeface="Arial" panose="020B0604020202020204" pitchFamily="34" charset="0"/>
              <a:buChar char="•"/>
            </a:pPr>
            <a:r>
              <a:rPr lang="en-IN" dirty="0" smtClean="0"/>
              <a:t>Easy fabrication</a:t>
            </a:r>
            <a:endParaRPr lang="en-IN" dirty="0"/>
          </a:p>
        </p:txBody>
      </p:sp>
    </p:spTree>
    <p:extLst>
      <p:ext uri="{BB962C8B-B14F-4D97-AF65-F5344CB8AC3E}">
        <p14:creationId xmlns:p14="http://schemas.microsoft.com/office/powerpoint/2010/main" xmlns="" val="112623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500"/>
                                        <p:tgtEl>
                                          <p:spTgt spid="1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
                                            <p:txEl>
                                              <p:pRg st="4" end="4"/>
                                            </p:txEl>
                                          </p:spTgt>
                                        </p:tgtEl>
                                        <p:attrNameLst>
                                          <p:attrName>style.visibility</p:attrName>
                                        </p:attrNameLst>
                                      </p:cBhvr>
                                      <p:to>
                                        <p:strVal val="visible"/>
                                      </p:to>
                                    </p:set>
                                    <p:animEffect transition="in" filter="fade">
                                      <p:cBhvr>
                                        <p:cTn id="24" dur="500"/>
                                        <p:tgtEl>
                                          <p:spTgt spid="1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
                                            <p:txEl>
                                              <p:pRg st="6" end="6"/>
                                            </p:txEl>
                                          </p:spTgt>
                                        </p:tgtEl>
                                        <p:attrNameLst>
                                          <p:attrName>style.visibility</p:attrName>
                                        </p:attrNameLst>
                                      </p:cBhvr>
                                      <p:to>
                                        <p:strVal val="visible"/>
                                      </p:to>
                                    </p:set>
                                    <p:animEffect transition="in" filter="fade">
                                      <p:cBhvr>
                                        <p:cTn id="29" dur="500"/>
                                        <p:tgtEl>
                                          <p:spTgt spid="1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
                                            <p:txEl>
                                              <p:pRg st="8" end="8"/>
                                            </p:txEl>
                                          </p:spTgt>
                                        </p:tgtEl>
                                        <p:attrNameLst>
                                          <p:attrName>style.visibility</p:attrName>
                                        </p:attrNameLst>
                                      </p:cBhvr>
                                      <p:to>
                                        <p:strVal val="visible"/>
                                      </p:to>
                                    </p:set>
                                    <p:animEffect transition="in" filter="fade">
                                      <p:cBhvr>
                                        <p:cTn id="34" dur="500"/>
                                        <p:tgtEl>
                                          <p:spTgt spid="1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xEl>
                                              <p:pRg st="10" end="10"/>
                                            </p:txEl>
                                          </p:spTgt>
                                        </p:tgtEl>
                                        <p:attrNameLst>
                                          <p:attrName>style.visibility</p:attrName>
                                        </p:attrNameLst>
                                      </p:cBhvr>
                                      <p:to>
                                        <p:strVal val="visible"/>
                                      </p:to>
                                    </p:set>
                                    <p:animEffect transition="in" filter="fade">
                                      <p:cBhvr>
                                        <p:cTn id="39" dur="500"/>
                                        <p:tgtEl>
                                          <p:spTgt spid="1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36" y="0"/>
            <a:ext cx="9906000" cy="983673"/>
          </a:xfrm>
        </p:spPr>
        <p:txBody>
          <a:bodyPr/>
          <a:lstStyle/>
          <a:p>
            <a:pPr algn="l"/>
            <a:r>
              <a:rPr lang="en-IN" dirty="0" smtClean="0"/>
              <a:t>Semiconductor Strain Gauge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59915" y="902959"/>
            <a:ext cx="6376969" cy="2883658"/>
          </a:xfrm>
          <a:prstGeom prst="rect">
            <a:avLst/>
          </a:prstGeom>
        </p:spPr>
      </p:pic>
      <p:sp>
        <p:nvSpPr>
          <p:cNvPr id="5" name="TextBox 4"/>
          <p:cNvSpPr txBox="1"/>
          <p:nvPr/>
        </p:nvSpPr>
        <p:spPr>
          <a:xfrm>
            <a:off x="983673" y="3990109"/>
            <a:ext cx="10127672" cy="2585323"/>
          </a:xfrm>
          <a:prstGeom prst="rect">
            <a:avLst/>
          </a:prstGeom>
          <a:noFill/>
        </p:spPr>
        <p:txBody>
          <a:bodyPr wrap="square" rtlCol="0">
            <a:spAutoFit/>
          </a:bodyPr>
          <a:lstStyle/>
          <a:p>
            <a:r>
              <a:rPr lang="en-IN" dirty="0"/>
              <a:t>Semiconductor Strain Gages. Semiconductor strain gages </a:t>
            </a:r>
            <a:r>
              <a:rPr lang="en-IN" b="1" dirty="0"/>
              <a:t>make use of the </a:t>
            </a:r>
            <a:r>
              <a:rPr lang="en-IN" b="1" dirty="0" err="1"/>
              <a:t>piezoresistive</a:t>
            </a:r>
            <a:r>
              <a:rPr lang="en-IN" b="1" dirty="0"/>
              <a:t> effect in certain semiconductor materials such as silicon and germanium in order to obtain greater sensitivity and higher level output</a:t>
            </a:r>
            <a:r>
              <a:rPr lang="en-IN" dirty="0"/>
              <a:t>. Semiconductor gages can be produced to have either positive or negative changes when strained</a:t>
            </a:r>
            <a:r>
              <a:rPr lang="en-IN" dirty="0" smtClean="0"/>
              <a:t>.</a:t>
            </a:r>
          </a:p>
          <a:p>
            <a:endParaRPr lang="en-IN" dirty="0"/>
          </a:p>
          <a:p>
            <a:r>
              <a:rPr lang="en-IN" dirty="0" smtClean="0"/>
              <a:t>Two types of semiconductor strain gauges</a:t>
            </a:r>
          </a:p>
          <a:p>
            <a:endParaRPr lang="en-IN" dirty="0"/>
          </a:p>
          <a:p>
            <a:pPr marL="285750" indent="-285750">
              <a:buFont typeface="Arial" panose="020B0604020202020204" pitchFamily="34" charset="0"/>
              <a:buChar char="•"/>
            </a:pPr>
            <a:r>
              <a:rPr lang="en-US" dirty="0"/>
              <a:t>Negative or n-type, whose resistance decreases in response to tensile </a:t>
            </a:r>
            <a:r>
              <a:rPr lang="en-US" dirty="0" smtClean="0"/>
              <a:t>strain.</a:t>
            </a:r>
          </a:p>
          <a:p>
            <a:pPr marL="285750" indent="-285750">
              <a:buFont typeface="Arial" panose="020B0604020202020204" pitchFamily="34" charset="0"/>
              <a:buChar char="•"/>
            </a:pPr>
            <a:r>
              <a:rPr lang="en-US" dirty="0" smtClean="0"/>
              <a:t>Positive </a:t>
            </a:r>
            <a:r>
              <a:rPr lang="en-US" dirty="0"/>
              <a:t>or p-type, whose resistance increases in response to tensile strain.</a:t>
            </a:r>
            <a:endParaRPr lang="en-IN" dirty="0"/>
          </a:p>
        </p:txBody>
      </p:sp>
    </p:spTree>
    <p:extLst>
      <p:ext uri="{BB962C8B-B14F-4D97-AF65-F5344CB8AC3E}">
        <p14:creationId xmlns:p14="http://schemas.microsoft.com/office/powerpoint/2010/main" xmlns="" val="350019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36" y="0"/>
            <a:ext cx="9906000" cy="983673"/>
          </a:xfrm>
        </p:spPr>
        <p:txBody>
          <a:bodyPr/>
          <a:lstStyle/>
          <a:p>
            <a:pPr algn="l"/>
            <a:r>
              <a:rPr lang="en-IN" dirty="0" smtClean="0"/>
              <a:t>Semiconductor Strain Gauge</a:t>
            </a:r>
            <a:endParaRPr lang="en-IN" dirty="0"/>
          </a:p>
        </p:txBody>
      </p:sp>
      <p:sp>
        <p:nvSpPr>
          <p:cNvPr id="5" name="TextBox 4"/>
          <p:cNvSpPr txBox="1"/>
          <p:nvPr/>
        </p:nvSpPr>
        <p:spPr>
          <a:xfrm>
            <a:off x="1094509" y="983673"/>
            <a:ext cx="10127672" cy="3693319"/>
          </a:xfrm>
          <a:prstGeom prst="rect">
            <a:avLst/>
          </a:prstGeom>
          <a:noFill/>
        </p:spPr>
        <p:txBody>
          <a:bodyPr wrap="square" rtlCol="0">
            <a:spAutoFit/>
          </a:bodyPr>
          <a:lstStyle/>
          <a:p>
            <a:r>
              <a:rPr lang="en-IN" b="1" dirty="0" smtClean="0"/>
              <a:t>Advantages</a:t>
            </a:r>
          </a:p>
          <a:p>
            <a:endParaRPr lang="en-IN" dirty="0"/>
          </a:p>
          <a:p>
            <a:pPr marL="285750" indent="-285750">
              <a:buFont typeface="Arial" panose="020B0604020202020204" pitchFamily="34" charset="0"/>
              <a:buChar char="•"/>
            </a:pPr>
            <a:r>
              <a:rPr lang="en-IN" dirty="0"/>
              <a:t>These gauges have high gauge factor and hence they can measure very small strains</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They </a:t>
            </a:r>
            <a:r>
              <a:rPr lang="en-IN" dirty="0"/>
              <a:t>can be manufactured to very small </a:t>
            </a:r>
            <a:r>
              <a:rPr lang="en-IN" dirty="0" smtClean="0"/>
              <a:t>sizes.</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a:t>They have excellent hysteresis characteristics</a:t>
            </a:r>
            <a:r>
              <a:rPr lang="en-IN" dirty="0" smtClean="0"/>
              <a: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a:t>They have a good frequency of response</a:t>
            </a:r>
            <a:r>
              <a:rPr lang="en-IN" dirty="0" smtClean="0"/>
              <a: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Chemically Inert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Excellent fatigue life</a:t>
            </a:r>
            <a:endParaRPr lang="en-IN" dirty="0"/>
          </a:p>
        </p:txBody>
      </p:sp>
      <p:sp>
        <p:nvSpPr>
          <p:cNvPr id="6" name="TextBox 5"/>
          <p:cNvSpPr txBox="1"/>
          <p:nvPr/>
        </p:nvSpPr>
        <p:spPr>
          <a:xfrm>
            <a:off x="1233055" y="4676992"/>
            <a:ext cx="10127672" cy="1754326"/>
          </a:xfrm>
          <a:prstGeom prst="rect">
            <a:avLst/>
          </a:prstGeom>
          <a:noFill/>
        </p:spPr>
        <p:txBody>
          <a:bodyPr wrap="square" rtlCol="0">
            <a:spAutoFit/>
          </a:bodyPr>
          <a:lstStyle/>
          <a:p>
            <a:r>
              <a:rPr lang="en-IN" b="1" dirty="0" smtClean="0"/>
              <a:t>Disadvantages</a:t>
            </a:r>
          </a:p>
          <a:p>
            <a:endParaRPr lang="en-IN" b="1" dirty="0"/>
          </a:p>
          <a:p>
            <a:pPr marL="285750" indent="-285750">
              <a:buFont typeface="Arial" panose="020B0604020202020204" pitchFamily="34" charset="0"/>
              <a:buChar char="•"/>
            </a:pPr>
            <a:r>
              <a:rPr lang="en-IN" dirty="0" smtClean="0"/>
              <a:t>Very sensitive to temperature change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Linearity is poor</a:t>
            </a:r>
          </a:p>
          <a:p>
            <a:endParaRPr lang="en-IN" dirty="0"/>
          </a:p>
        </p:txBody>
      </p:sp>
    </p:spTree>
    <p:extLst>
      <p:ext uri="{BB962C8B-B14F-4D97-AF65-F5344CB8AC3E}">
        <p14:creationId xmlns:p14="http://schemas.microsoft.com/office/powerpoint/2010/main" xmlns="" val="1042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 calcmode="lin" valueType="num">
                                      <p:cBhvr additive="base">
                                        <p:cTn id="1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xEl>
                                              <p:pRg st="4" end="4"/>
                                            </p:txEl>
                                          </p:spTgt>
                                        </p:tgtEl>
                                        <p:attrNameLst>
                                          <p:attrName>style.visibility</p:attrName>
                                        </p:attrNameLst>
                                      </p:cBhvr>
                                      <p:to>
                                        <p:strVal val="visible"/>
                                      </p:to>
                                    </p:set>
                                    <p:animEffect transition="in" filter="fade">
                                      <p:cBhvr>
                                        <p:cTn id="40"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36" y="0"/>
            <a:ext cx="9906000" cy="983673"/>
          </a:xfrm>
        </p:spPr>
        <p:txBody>
          <a:bodyPr/>
          <a:lstStyle/>
          <a:p>
            <a:pPr algn="l"/>
            <a:r>
              <a:rPr lang="en-IN" dirty="0" smtClean="0"/>
              <a:t>Capacitive Strain Gauge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170526" y="1091478"/>
            <a:ext cx="5575732" cy="3826886"/>
          </a:xfrm>
          <a:prstGeom prst="rect">
            <a:avLst/>
          </a:prstGeom>
        </p:spPr>
      </p:pic>
      <p:sp>
        <p:nvSpPr>
          <p:cNvPr id="6" name="TextBox 5"/>
          <p:cNvSpPr txBox="1"/>
          <p:nvPr/>
        </p:nvSpPr>
        <p:spPr>
          <a:xfrm>
            <a:off x="720436" y="5343088"/>
            <a:ext cx="11042073" cy="1200329"/>
          </a:xfrm>
          <a:prstGeom prst="rect">
            <a:avLst/>
          </a:prstGeom>
          <a:noFill/>
        </p:spPr>
        <p:txBody>
          <a:bodyPr wrap="square" rtlCol="0">
            <a:spAutoFit/>
          </a:bodyPr>
          <a:lstStyle/>
          <a:p>
            <a:r>
              <a:rPr lang="en-IN" dirty="0"/>
              <a:t>Capacitance based strain gauges (CSGs) provide a robust sensing mechanism capable of addressing the performance issues associated with resistivity hysteresis of </a:t>
            </a:r>
            <a:r>
              <a:rPr lang="en-IN" dirty="0" smtClean="0"/>
              <a:t>RSGs.</a:t>
            </a:r>
          </a:p>
          <a:p>
            <a:endParaRPr lang="en-IN" dirty="0"/>
          </a:p>
          <a:p>
            <a:r>
              <a:rPr lang="en-IN" dirty="0" smtClean="0"/>
              <a:t>It uses the mechanism of change in capacitance by change in distance between the electrodes.</a:t>
            </a:r>
            <a:endParaRPr lang="en-IN" dirty="0"/>
          </a:p>
        </p:txBody>
      </p:sp>
    </p:spTree>
    <p:extLst>
      <p:ext uri="{BB962C8B-B14F-4D97-AF65-F5344CB8AC3E}">
        <p14:creationId xmlns:p14="http://schemas.microsoft.com/office/powerpoint/2010/main" xmlns="" val="3740309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36" y="0"/>
            <a:ext cx="8678258" cy="983673"/>
          </a:xfrm>
        </p:spPr>
        <p:txBody>
          <a:bodyPr/>
          <a:lstStyle/>
          <a:p>
            <a:pPr algn="l"/>
            <a:r>
              <a:rPr lang="en-IN" dirty="0" smtClean="0"/>
              <a:t>Types of Strain Gauge</a:t>
            </a:r>
            <a:endParaRPr lang="en-IN" dirty="0"/>
          </a:p>
        </p:txBody>
      </p:sp>
      <p:sp>
        <p:nvSpPr>
          <p:cNvPr id="3" name="TextBox 2"/>
          <p:cNvSpPr txBox="1"/>
          <p:nvPr/>
        </p:nvSpPr>
        <p:spPr>
          <a:xfrm>
            <a:off x="3699163" y="983673"/>
            <a:ext cx="5888181" cy="646331"/>
          </a:xfrm>
          <a:prstGeom prst="rect">
            <a:avLst/>
          </a:prstGeom>
          <a:noFill/>
        </p:spPr>
        <p:txBody>
          <a:bodyPr wrap="square" rtlCol="0">
            <a:spAutoFit/>
          </a:bodyPr>
          <a:lstStyle/>
          <a:p>
            <a:r>
              <a:rPr lang="en-IN" b="1" dirty="0"/>
              <a:t>Quarter Bridge Strain Gauge</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30037" y="1757362"/>
            <a:ext cx="8548254" cy="4698856"/>
          </a:xfrm>
          <a:prstGeom prst="rect">
            <a:avLst/>
          </a:prstGeom>
        </p:spPr>
      </p:pic>
    </p:spTree>
    <p:extLst>
      <p:ext uri="{BB962C8B-B14F-4D97-AF65-F5344CB8AC3E}">
        <p14:creationId xmlns:p14="http://schemas.microsoft.com/office/powerpoint/2010/main" xmlns="" val="3524604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36" y="0"/>
            <a:ext cx="8678258" cy="983673"/>
          </a:xfrm>
        </p:spPr>
        <p:txBody>
          <a:bodyPr/>
          <a:lstStyle/>
          <a:p>
            <a:pPr algn="l"/>
            <a:r>
              <a:rPr lang="en-IN" dirty="0" smtClean="0"/>
              <a:t>Types of Strain Gauge</a:t>
            </a:r>
            <a:endParaRPr lang="en-IN" dirty="0"/>
          </a:p>
        </p:txBody>
      </p:sp>
      <p:sp>
        <p:nvSpPr>
          <p:cNvPr id="3" name="TextBox 2"/>
          <p:cNvSpPr txBox="1"/>
          <p:nvPr/>
        </p:nvSpPr>
        <p:spPr>
          <a:xfrm>
            <a:off x="3699163" y="983673"/>
            <a:ext cx="5888181" cy="646331"/>
          </a:xfrm>
          <a:prstGeom prst="rect">
            <a:avLst/>
          </a:prstGeom>
          <a:noFill/>
        </p:spPr>
        <p:txBody>
          <a:bodyPr wrap="square" rtlCol="0">
            <a:spAutoFit/>
          </a:bodyPr>
          <a:lstStyle/>
          <a:p>
            <a:r>
              <a:rPr lang="en-IN" b="1" dirty="0"/>
              <a:t>Quarter Bridge Strain Gauge</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66801" y="983673"/>
            <a:ext cx="9878290" cy="5636201"/>
          </a:xfrm>
          <a:prstGeom prst="rect">
            <a:avLst/>
          </a:prstGeom>
        </p:spPr>
      </p:pic>
    </p:spTree>
    <p:extLst>
      <p:ext uri="{BB962C8B-B14F-4D97-AF65-F5344CB8AC3E}">
        <p14:creationId xmlns:p14="http://schemas.microsoft.com/office/powerpoint/2010/main" xmlns="" val="2816137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35" y="0"/>
            <a:ext cx="10723419" cy="983673"/>
          </a:xfrm>
        </p:spPr>
        <p:txBody>
          <a:bodyPr/>
          <a:lstStyle/>
          <a:p>
            <a:pPr algn="l"/>
            <a:r>
              <a:rPr lang="en-IN" dirty="0" smtClean="0"/>
              <a:t>Characteristics of Strain Gauge</a:t>
            </a:r>
            <a:endParaRPr lang="en-IN" dirty="0"/>
          </a:p>
        </p:txBody>
      </p:sp>
      <p:sp>
        <p:nvSpPr>
          <p:cNvPr id="3" name="TextBox 2"/>
          <p:cNvSpPr txBox="1"/>
          <p:nvPr/>
        </p:nvSpPr>
        <p:spPr>
          <a:xfrm>
            <a:off x="942109" y="983673"/>
            <a:ext cx="8395855" cy="646331"/>
          </a:xfrm>
          <a:prstGeom prst="rect">
            <a:avLst/>
          </a:prstGeom>
          <a:noFill/>
        </p:spPr>
        <p:txBody>
          <a:bodyPr wrap="square" rtlCol="0">
            <a:spAutoFit/>
          </a:bodyPr>
          <a:lstStyle/>
          <a:p>
            <a:r>
              <a:rPr lang="en-US" dirty="0"/>
              <a:t>For a satisfactory operation a strain gauge should have the following characteristics:</a:t>
            </a:r>
            <a:endParaRPr lang="en-IN" dirty="0"/>
          </a:p>
        </p:txBody>
      </p:sp>
      <p:sp>
        <p:nvSpPr>
          <p:cNvPr id="4" name="TextBox 3"/>
          <p:cNvSpPr txBox="1"/>
          <p:nvPr/>
        </p:nvSpPr>
        <p:spPr>
          <a:xfrm>
            <a:off x="942109" y="1745673"/>
            <a:ext cx="10044546" cy="3970318"/>
          </a:xfrm>
          <a:prstGeom prst="rect">
            <a:avLst/>
          </a:prstGeom>
          <a:noFill/>
        </p:spPr>
        <p:txBody>
          <a:bodyPr wrap="square" rtlCol="0">
            <a:spAutoFit/>
          </a:bodyPr>
          <a:lstStyle/>
          <a:p>
            <a:pPr marL="285750" indent="-285750">
              <a:buFont typeface="Arial" panose="020B0604020202020204" pitchFamily="34" charset="0"/>
              <a:buChar char="•"/>
            </a:pPr>
            <a:r>
              <a:rPr lang="en-US" dirty="0"/>
              <a:t>It should have a high value of gauge factor. With the high value of the gauge factor, we can get a high sensitivity of the system</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should have a high value of resistance as it minimizes the effect of unwanted variations of resistance in the measurement circuit</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should have low resistance temperature coefficient. It is very necessary to minimize errors due to temperature variations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should not have </a:t>
            </a:r>
            <a:r>
              <a:rPr lang="en-US" dirty="0" smtClean="0"/>
              <a:t>any Hysteresis effects.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should </a:t>
            </a:r>
            <a:r>
              <a:rPr lang="en-US" dirty="0" smtClean="0"/>
              <a:t>have linear characteristics. </a:t>
            </a:r>
            <a:r>
              <a:rPr lang="en-US" dirty="0"/>
              <a:t>variations in resistance should always be proportional to the variations in the strain.</a:t>
            </a:r>
          </a:p>
          <a:p>
            <a:endParaRPr lang="en-IN" dirty="0"/>
          </a:p>
        </p:txBody>
      </p:sp>
      <p:sp>
        <p:nvSpPr>
          <p:cNvPr id="5" name="TextBox 4"/>
          <p:cNvSpPr txBox="1"/>
          <p:nvPr/>
        </p:nvSpPr>
        <p:spPr>
          <a:xfrm>
            <a:off x="1260763" y="5877826"/>
            <a:ext cx="9116291" cy="646331"/>
          </a:xfrm>
          <a:prstGeom prst="rect">
            <a:avLst/>
          </a:prstGeom>
          <a:noFill/>
        </p:spPr>
        <p:txBody>
          <a:bodyPr wrap="square" rtlCol="0">
            <a:spAutoFit/>
          </a:bodyPr>
          <a:lstStyle/>
          <a:p>
            <a:r>
              <a:rPr lang="en-US" b="1" dirty="0"/>
              <a:t>Hysteresis</a:t>
            </a:r>
            <a:r>
              <a:rPr lang="en-US" dirty="0"/>
              <a:t>. </a:t>
            </a:r>
            <a:r>
              <a:rPr lang="en-US" dirty="0" smtClean="0"/>
              <a:t>The </a:t>
            </a:r>
            <a:r>
              <a:rPr lang="en-US" dirty="0"/>
              <a:t>output of a transducer not only depends upon the input quantity but also upon input quantities previously applied to it.</a:t>
            </a:r>
            <a:endParaRPr lang="en-IN" dirty="0"/>
          </a:p>
        </p:txBody>
      </p:sp>
    </p:spTree>
    <p:extLst>
      <p:ext uri="{BB962C8B-B14F-4D97-AF65-F5344CB8AC3E}">
        <p14:creationId xmlns:p14="http://schemas.microsoft.com/office/powerpoint/2010/main" xmlns="" val="28049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35" y="0"/>
            <a:ext cx="10723419" cy="983673"/>
          </a:xfrm>
        </p:spPr>
        <p:txBody>
          <a:bodyPr/>
          <a:lstStyle/>
          <a:p>
            <a:pPr algn="l"/>
            <a:r>
              <a:rPr lang="en-IN" dirty="0" smtClean="0"/>
              <a:t>Advantages of Strain Gauge</a:t>
            </a:r>
            <a:endParaRPr lang="en-IN" dirty="0"/>
          </a:p>
        </p:txBody>
      </p:sp>
      <p:sp>
        <p:nvSpPr>
          <p:cNvPr id="6" name="Rectangle 5"/>
          <p:cNvSpPr/>
          <p:nvPr/>
        </p:nvSpPr>
        <p:spPr>
          <a:xfrm>
            <a:off x="304800" y="1208775"/>
            <a:ext cx="11790218" cy="4247317"/>
          </a:xfrm>
          <a:prstGeom prst="rect">
            <a:avLst/>
          </a:prstGeom>
        </p:spPr>
        <p:txBody>
          <a:bodyPr wrap="square">
            <a:spAutoFit/>
          </a:bodyPr>
          <a:lstStyle/>
          <a:p>
            <a:pPr marL="342900" lvl="0" indent="-342900" algn="just">
              <a:lnSpc>
                <a:spcPct val="150000"/>
              </a:lnSpc>
              <a:spcAft>
                <a:spcPts val="0"/>
              </a:spcAf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rPr>
              <a:t>High measurement sensitivity and precision. The minimum strain reading is 1με (</a:t>
            </a:r>
            <a:r>
              <a:rPr lang="en-US" sz="2000" dirty="0" err="1">
                <a:latin typeface="Times New Roman" panose="02020603050405020304" pitchFamily="18" charset="0"/>
                <a:ea typeface="Times New Roman" panose="02020603050405020304" pitchFamily="18" charset="0"/>
              </a:rPr>
              <a:t>microstrain</a:t>
            </a:r>
            <a:r>
              <a:rPr lang="en-US" sz="2000" dirty="0">
                <a:latin typeface="Times New Roman" panose="02020603050405020304" pitchFamily="18" charset="0"/>
                <a:ea typeface="Times New Roman" panose="02020603050405020304" pitchFamily="18" charset="0"/>
              </a:rPr>
              <a:t>, 1με = 1 × 10-6ε). The accuracy can reach 1 ~ 2% when measured at room temperature.</a:t>
            </a:r>
            <a:endParaRPr lang="en-IN" sz="20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rPr>
              <a:t>Wide measurement range. </a:t>
            </a:r>
            <a:endParaRPr lang="en-US" sz="2000" dirty="0" smtClean="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US" sz="2000" dirty="0" smtClean="0">
                <a:latin typeface="Times New Roman" panose="02020603050405020304" pitchFamily="18" charset="0"/>
                <a:ea typeface="Times New Roman" panose="02020603050405020304" pitchFamily="18" charset="0"/>
              </a:rPr>
              <a:t>The </a:t>
            </a:r>
            <a:r>
              <a:rPr lang="en-US" sz="2000" dirty="0">
                <a:latin typeface="Times New Roman" panose="02020603050405020304" pitchFamily="18" charset="0"/>
                <a:ea typeface="Times New Roman" panose="02020603050405020304" pitchFamily="18" charset="0"/>
              </a:rPr>
              <a:t>frequency response is good. Dynamic strain can be measured from static to hundreds of megahertz.</a:t>
            </a:r>
            <a:endParaRPr lang="en-IN" sz="20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rPr>
              <a:t>The size of the strain gauge is small and the weight is light. The smallest strain gauge grid can be as short as 0.1 mm, which is easy to install and will not affect the stress state of the component.</a:t>
            </a:r>
            <a:endParaRPr lang="en-IN" sz="20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rPr>
              <a:t>Output electrical signals during </a:t>
            </a:r>
            <a:r>
              <a:rPr lang="en-US" sz="2000" dirty="0" smtClean="0">
                <a:latin typeface="Times New Roman" panose="02020603050405020304" pitchFamily="18" charset="0"/>
                <a:ea typeface="Times New Roman" panose="02020603050405020304" pitchFamily="18" charset="0"/>
              </a:rPr>
              <a:t>measurement.</a:t>
            </a:r>
            <a:endParaRPr lang="en-IN" sz="20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rPr>
              <a:t>It can be measured in various complicated environments. Such as high, low temperature, high speed rotation, strong magnetic fields and other environmental measurements.</a:t>
            </a:r>
            <a:endParaRPr lang="en-IN"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138765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36" y="0"/>
            <a:ext cx="8678258" cy="983673"/>
          </a:xfrm>
        </p:spPr>
        <p:txBody>
          <a:bodyPr/>
          <a:lstStyle/>
          <a:p>
            <a:pPr algn="l"/>
            <a:r>
              <a:rPr lang="en-IN" dirty="0" smtClean="0"/>
              <a:t>Strain Gauge</a:t>
            </a:r>
            <a:endParaRPr lang="en-IN" dirty="0"/>
          </a:p>
        </p:txBody>
      </p:sp>
      <p:sp>
        <p:nvSpPr>
          <p:cNvPr id="3" name="TextBox 2"/>
          <p:cNvSpPr txBox="1"/>
          <p:nvPr/>
        </p:nvSpPr>
        <p:spPr>
          <a:xfrm>
            <a:off x="720436" y="1094509"/>
            <a:ext cx="10293928" cy="4524315"/>
          </a:xfrm>
          <a:prstGeom prst="rect">
            <a:avLst/>
          </a:prstGeom>
          <a:noFill/>
        </p:spPr>
        <p:txBody>
          <a:bodyPr wrap="square" rtlCol="0">
            <a:spAutoFit/>
          </a:bodyPr>
          <a:lstStyle/>
          <a:p>
            <a:pPr marL="285750" indent="-285750">
              <a:buFont typeface="Arial" panose="020B0604020202020204" pitchFamily="34" charset="0"/>
              <a:buChar char="•"/>
            </a:pPr>
            <a:r>
              <a:rPr lang="en-US" dirty="0"/>
              <a:t>A strain gauge is a passive transducer, that converts mechanical displacement into the change of resistance</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Strain </a:t>
            </a:r>
            <a:r>
              <a:rPr lang="en-US" dirty="0"/>
              <a:t>gauges are devices that are commonly used by engineers to measure the effect of external forces on an object.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S</a:t>
            </a:r>
            <a:r>
              <a:rPr lang="en-US" dirty="0" smtClean="0"/>
              <a:t>train is measured directly</a:t>
            </a:r>
            <a:r>
              <a:rPr lang="en-US" dirty="0"/>
              <a:t>, which can be used to indirectly determine stress, torque, pressure, deflection, and many other measurements</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IN" dirty="0"/>
              <a:t>Strain is a dimensionless </a:t>
            </a:r>
            <a:r>
              <a:rPr lang="en-IN" dirty="0" smtClean="0"/>
              <a:t>measurement.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It </a:t>
            </a:r>
            <a:r>
              <a:rPr lang="en-IN" dirty="0"/>
              <a:t>is a ratio of the change in length to the original length of an object</a:t>
            </a:r>
            <a:r>
              <a:rPr lang="en-IN" dirty="0" smtClean="0"/>
              <a: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US" dirty="0"/>
              <a:t>Stress is a measurement of the force applied divided by the initial cross-sectional area of an object, or the internal resisting capacity of an object</a:t>
            </a:r>
            <a:r>
              <a:rPr lang="en-US" dirty="0" smtClean="0"/>
              <a:t>.</a:t>
            </a:r>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xmlns="" val="234895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35" y="0"/>
            <a:ext cx="10723419" cy="983673"/>
          </a:xfrm>
        </p:spPr>
        <p:txBody>
          <a:bodyPr/>
          <a:lstStyle/>
          <a:p>
            <a:pPr algn="l"/>
            <a:r>
              <a:rPr lang="en-IN" dirty="0" smtClean="0"/>
              <a:t>Disadvantages of Strain Gauge</a:t>
            </a:r>
            <a:endParaRPr lang="en-IN" dirty="0"/>
          </a:p>
        </p:txBody>
      </p:sp>
      <p:sp>
        <p:nvSpPr>
          <p:cNvPr id="6" name="Rectangle 5"/>
          <p:cNvSpPr/>
          <p:nvPr/>
        </p:nvSpPr>
        <p:spPr>
          <a:xfrm>
            <a:off x="304800" y="1208775"/>
            <a:ext cx="9878291" cy="3139321"/>
          </a:xfrm>
          <a:prstGeom prst="rect">
            <a:avLst/>
          </a:prstGeom>
        </p:spPr>
        <p:txBody>
          <a:bodyPr wrap="square">
            <a:spAutoFit/>
          </a:bodyPr>
          <a:lstStyle/>
          <a:p>
            <a:pPr marL="285750" lvl="0" indent="-285750">
              <a:buFont typeface="Arial" panose="020B0604020202020204" pitchFamily="34" charset="0"/>
              <a:buChar char="•"/>
            </a:pPr>
            <a:r>
              <a:rPr lang="en-US" dirty="0"/>
              <a:t>Only the surface strain of the component can be measured, but not the internal strain of the component</a:t>
            </a:r>
            <a:r>
              <a:rPr lang="en-US" dirty="0" smtClean="0"/>
              <a:t>.</a:t>
            </a:r>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r>
              <a:rPr lang="en-US" dirty="0"/>
              <a:t>A strain gauge can only measure the strain of a point on the surface of a component in a certain direction, and cannot perform global measurement</a:t>
            </a:r>
            <a:r>
              <a:rPr lang="en-US" dirty="0" smtClean="0"/>
              <a:t>.</a:t>
            </a:r>
          </a:p>
          <a:p>
            <a:pPr marL="285750" lvl="0" indent="-285750">
              <a:buFont typeface="Arial" panose="020B0604020202020204" pitchFamily="34" charset="0"/>
              <a:buChar char="•"/>
            </a:pPr>
            <a:endParaRPr lang="en-US" dirty="0" smtClean="0"/>
          </a:p>
          <a:p>
            <a:pPr marL="285750" lvl="0" indent="-285750">
              <a:buFont typeface="Arial" panose="020B0604020202020204" pitchFamily="34" charset="0"/>
              <a:buChar char="•"/>
            </a:pPr>
            <a:r>
              <a:rPr lang="en-US" dirty="0" smtClean="0"/>
              <a:t>The output is non-linear</a:t>
            </a:r>
          </a:p>
          <a:p>
            <a:pPr marL="285750" lvl="0" indent="-285750">
              <a:buFont typeface="Arial" panose="020B0604020202020204" pitchFamily="34" charset="0"/>
              <a:buChar char="•"/>
            </a:pPr>
            <a:endParaRPr lang="en-US" dirty="0" smtClean="0"/>
          </a:p>
          <a:p>
            <a:pPr marL="285750" lvl="0" indent="-285750">
              <a:buFont typeface="Arial" panose="020B0604020202020204" pitchFamily="34" charset="0"/>
              <a:buChar char="•"/>
            </a:pPr>
            <a:r>
              <a:rPr lang="en-US" dirty="0" smtClean="0"/>
              <a:t>Sensitive to temperature</a:t>
            </a:r>
          </a:p>
          <a:p>
            <a:pPr marL="285750" lvl="0" indent="-285750">
              <a:buFont typeface="Arial" panose="020B0604020202020204" pitchFamily="34" charset="0"/>
              <a:buChar char="•"/>
            </a:pPr>
            <a:endParaRPr lang="en-US" dirty="0" smtClean="0"/>
          </a:p>
          <a:p>
            <a:pPr marL="285750" lvl="0" indent="-285750">
              <a:buFont typeface="Arial" panose="020B0604020202020204" pitchFamily="34" charset="0"/>
              <a:buChar char="•"/>
            </a:pPr>
            <a:r>
              <a:rPr lang="en-US" dirty="0" smtClean="0"/>
              <a:t>Regular </a:t>
            </a:r>
            <a:r>
              <a:rPr lang="en-US" dirty="0" err="1" smtClean="0"/>
              <a:t>caliberation</a:t>
            </a:r>
            <a:r>
              <a:rPr lang="en-US" dirty="0" smtClean="0"/>
              <a:t> is required</a:t>
            </a:r>
            <a:endParaRPr lang="en-IN" dirty="0"/>
          </a:p>
        </p:txBody>
      </p:sp>
    </p:spTree>
    <p:extLst>
      <p:ext uri="{BB962C8B-B14F-4D97-AF65-F5344CB8AC3E}">
        <p14:creationId xmlns:p14="http://schemas.microsoft.com/office/powerpoint/2010/main" xmlns="" val="9402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35" y="0"/>
            <a:ext cx="10723419" cy="983673"/>
          </a:xfrm>
        </p:spPr>
        <p:txBody>
          <a:bodyPr/>
          <a:lstStyle/>
          <a:p>
            <a:pPr algn="l"/>
            <a:r>
              <a:rPr lang="en-IN" dirty="0" smtClean="0"/>
              <a:t>Applications of Strain Gauge</a:t>
            </a:r>
            <a:endParaRPr lang="en-IN" dirty="0"/>
          </a:p>
        </p:txBody>
      </p:sp>
      <p:sp>
        <p:nvSpPr>
          <p:cNvPr id="4" name="TextBox 3"/>
          <p:cNvSpPr txBox="1"/>
          <p:nvPr/>
        </p:nvSpPr>
        <p:spPr>
          <a:xfrm>
            <a:off x="955963" y="1163782"/>
            <a:ext cx="10044546" cy="5570756"/>
          </a:xfrm>
          <a:prstGeom prst="rect">
            <a:avLst/>
          </a:prstGeom>
          <a:noFill/>
        </p:spPr>
        <p:txBody>
          <a:bodyPr wrap="square" rtlCol="0">
            <a:spAutoFit/>
          </a:bodyPr>
          <a:lstStyle/>
          <a:p>
            <a:pPr marL="285750" indent="-285750">
              <a:buFont typeface="Arial" panose="020B0604020202020204" pitchFamily="34" charset="0"/>
              <a:buChar char="•"/>
            </a:pPr>
            <a:r>
              <a:rPr lang="en-US" sz="2000" b="1" dirty="0" smtClean="0"/>
              <a:t>Geotechnical </a:t>
            </a:r>
            <a:r>
              <a:rPr lang="en-US" sz="2000" b="1" dirty="0"/>
              <a:t>monitoring </a:t>
            </a:r>
            <a:r>
              <a:rPr lang="en-US" sz="2000" dirty="0" smtClean="0"/>
              <a:t>:- to </a:t>
            </a:r>
            <a:r>
              <a:rPr lang="en-US" sz="2000" dirty="0"/>
              <a:t>keep a constant check on structures, dams, tunnels, and buildings so that the mishaps can be avoided well on time</a:t>
            </a:r>
            <a:r>
              <a:rPr lang="en-US" sz="2000" dirty="0" smtClean="0"/>
              <a:t>.</a:t>
            </a:r>
          </a:p>
          <a:p>
            <a:endParaRPr lang="en-US" sz="2000" dirty="0" smtClean="0"/>
          </a:p>
          <a:p>
            <a:pPr marL="285750" indent="-285750">
              <a:buFont typeface="Arial" panose="020B0604020202020204" pitchFamily="34" charset="0"/>
              <a:buChar char="•"/>
            </a:pPr>
            <a:r>
              <a:rPr lang="en-US" sz="2000" b="1" dirty="0" err="1" smtClean="0"/>
              <a:t>Aeroplanes</a:t>
            </a:r>
            <a:r>
              <a:rPr lang="en-US" sz="2000" b="1" dirty="0" smtClean="0"/>
              <a:t>:</a:t>
            </a:r>
            <a:r>
              <a:rPr lang="en-US" sz="2000" dirty="0" smtClean="0"/>
              <a:t>- Strain </a:t>
            </a:r>
            <a:r>
              <a:rPr lang="en-US" sz="2000" dirty="0"/>
              <a:t>gauges are fixed to the structural load-bearing components to measure stresses along load paths for wing deflection or deformation in an </a:t>
            </a:r>
            <a:r>
              <a:rPr lang="en-US" sz="2000" dirty="0" err="1"/>
              <a:t>aeroplane</a:t>
            </a:r>
            <a:r>
              <a:rPr lang="en-US" sz="2000" dirty="0" smtClean="0"/>
              <a:t>.</a:t>
            </a:r>
          </a:p>
          <a:p>
            <a:endParaRPr lang="en-US" sz="2000" dirty="0" smtClean="0"/>
          </a:p>
          <a:p>
            <a:pPr marL="285750" indent="-285750">
              <a:buFont typeface="Arial" panose="020B0604020202020204" pitchFamily="34" charset="0"/>
              <a:buChar char="•"/>
            </a:pPr>
            <a:r>
              <a:rPr lang="en-US" sz="2000" b="1" dirty="0" smtClean="0"/>
              <a:t>Bridges Monitoring:-</a:t>
            </a:r>
            <a:r>
              <a:rPr lang="en-US" sz="2000" dirty="0" smtClean="0"/>
              <a:t>Instrumentation </a:t>
            </a:r>
            <a:r>
              <a:rPr lang="en-US" sz="2000" dirty="0"/>
              <a:t>of bridges is done to verify design parameters, evaluate the performance of new technologies used in the construction of </a:t>
            </a:r>
            <a:r>
              <a:rPr lang="en-US" sz="2000" dirty="0" smtClean="0"/>
              <a:t>bridges</a:t>
            </a:r>
          </a:p>
          <a:p>
            <a:endParaRPr lang="en-US" sz="2000" dirty="0" smtClean="0"/>
          </a:p>
          <a:p>
            <a:pPr marL="285750" indent="-285750">
              <a:buFont typeface="Arial" panose="020B0604020202020204" pitchFamily="34" charset="0"/>
              <a:buChar char="•"/>
            </a:pPr>
            <a:r>
              <a:rPr lang="en-US" sz="2000" b="1" dirty="0" smtClean="0"/>
              <a:t>Railways:</a:t>
            </a:r>
            <a:r>
              <a:rPr lang="en-US" sz="2000" dirty="0" smtClean="0"/>
              <a:t>-Strain </a:t>
            </a:r>
            <a:r>
              <a:rPr lang="en-US" sz="2000" dirty="0"/>
              <a:t>Gauges have a long history in the safety of rails. It is used to measure stress and strain on rails. Strain gauges measure axial tension or compression with no impact on the rails</a:t>
            </a:r>
            <a:r>
              <a:rPr lang="en-US" sz="2000" dirty="0" smtClean="0"/>
              <a:t>.</a:t>
            </a:r>
          </a:p>
          <a:p>
            <a:endParaRPr lang="en-US" sz="2000" dirty="0" smtClean="0"/>
          </a:p>
          <a:p>
            <a:pPr marL="285750" indent="-285750">
              <a:buFont typeface="Arial" panose="020B0604020202020204" pitchFamily="34" charset="0"/>
              <a:buChar char="•"/>
            </a:pPr>
            <a:r>
              <a:rPr lang="en-US" sz="2000" dirty="0"/>
              <a:t>Torque and Power Measurements in Rotating </a:t>
            </a:r>
            <a:r>
              <a:rPr lang="en-US" sz="2000" dirty="0" smtClean="0"/>
              <a:t>Equipment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xmlns="" val="206974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36" y="0"/>
            <a:ext cx="8678258" cy="983673"/>
          </a:xfrm>
        </p:spPr>
        <p:txBody>
          <a:bodyPr/>
          <a:lstStyle/>
          <a:p>
            <a:pPr algn="l"/>
            <a:r>
              <a:rPr lang="en-IN" dirty="0" smtClean="0"/>
              <a:t>Types of Strain Gauge</a:t>
            </a:r>
            <a:endParaRPr lang="en-IN" dirty="0"/>
          </a:p>
        </p:txBody>
      </p:sp>
      <p:sp>
        <p:nvSpPr>
          <p:cNvPr id="4" name="TextBox 3"/>
          <p:cNvSpPr txBox="1"/>
          <p:nvPr/>
        </p:nvSpPr>
        <p:spPr>
          <a:xfrm>
            <a:off x="1039091" y="1219200"/>
            <a:ext cx="10141527" cy="3970318"/>
          </a:xfrm>
          <a:prstGeom prst="rect">
            <a:avLst/>
          </a:prstGeom>
          <a:noFill/>
        </p:spPr>
        <p:txBody>
          <a:bodyPr wrap="square" rtlCol="0">
            <a:spAutoFit/>
          </a:bodyPr>
          <a:lstStyle/>
          <a:p>
            <a:pPr marL="285750" indent="-285750">
              <a:buFont typeface="Arial" panose="020B0604020202020204" pitchFamily="34" charset="0"/>
              <a:buChar char="•"/>
            </a:pPr>
            <a:r>
              <a:rPr lang="en-IN" sz="2800" dirty="0" smtClean="0"/>
              <a:t>Wire Wound strain Gauge</a:t>
            </a:r>
          </a:p>
          <a:p>
            <a:pPr marL="742950" lvl="1" indent="-285750">
              <a:buFont typeface="Arial" panose="020B0604020202020204" pitchFamily="34" charset="0"/>
              <a:buChar char="•"/>
            </a:pPr>
            <a:r>
              <a:rPr lang="en-IN" sz="2800" dirty="0" smtClean="0"/>
              <a:t>Bonded</a:t>
            </a:r>
          </a:p>
          <a:p>
            <a:pPr marL="742950" lvl="1" indent="-285750">
              <a:buFont typeface="Arial" panose="020B0604020202020204" pitchFamily="34" charset="0"/>
              <a:buChar char="•"/>
            </a:pPr>
            <a:r>
              <a:rPr lang="en-IN" sz="2800" dirty="0" err="1" smtClean="0"/>
              <a:t>Unbonded</a:t>
            </a:r>
            <a:endParaRPr lang="en-IN" sz="2800" dirty="0" smtClean="0"/>
          </a:p>
          <a:p>
            <a:pPr lvl="1"/>
            <a:endParaRPr lang="en-IN" sz="2800" dirty="0" smtClean="0"/>
          </a:p>
          <a:p>
            <a:pPr marL="285750" indent="-285750">
              <a:buFont typeface="Arial" panose="020B0604020202020204" pitchFamily="34" charset="0"/>
              <a:buChar char="•"/>
            </a:pPr>
            <a:r>
              <a:rPr lang="en-IN" sz="2800" dirty="0" smtClean="0"/>
              <a:t>Foil type strain gauge</a:t>
            </a:r>
          </a:p>
          <a:p>
            <a:endParaRPr lang="en-IN" sz="2800" dirty="0" smtClean="0"/>
          </a:p>
          <a:p>
            <a:pPr marL="285750" indent="-285750">
              <a:buFont typeface="Arial" panose="020B0604020202020204" pitchFamily="34" charset="0"/>
              <a:buChar char="•"/>
            </a:pPr>
            <a:r>
              <a:rPr lang="en-IN" sz="2800" dirty="0" smtClean="0"/>
              <a:t>Semiconductor strain gauge</a:t>
            </a:r>
          </a:p>
          <a:p>
            <a:endParaRPr lang="en-IN" sz="2800" dirty="0" smtClean="0"/>
          </a:p>
          <a:p>
            <a:pPr marL="285750" indent="-285750">
              <a:buFont typeface="Arial" panose="020B0604020202020204" pitchFamily="34" charset="0"/>
              <a:buChar char="•"/>
            </a:pPr>
            <a:r>
              <a:rPr lang="en-IN" sz="2800" dirty="0" smtClean="0"/>
              <a:t>Capacitive strain gauge</a:t>
            </a:r>
            <a:endParaRPr lang="en-IN" sz="2800" dirty="0"/>
          </a:p>
        </p:txBody>
      </p:sp>
    </p:spTree>
    <p:extLst>
      <p:ext uri="{BB962C8B-B14F-4D97-AF65-F5344CB8AC3E}">
        <p14:creationId xmlns:p14="http://schemas.microsoft.com/office/powerpoint/2010/main" xmlns="" val="411322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36" y="0"/>
            <a:ext cx="8678258" cy="983673"/>
          </a:xfrm>
        </p:spPr>
        <p:txBody>
          <a:bodyPr/>
          <a:lstStyle/>
          <a:p>
            <a:pPr algn="l"/>
            <a:r>
              <a:rPr lang="en-IN" dirty="0" smtClean="0"/>
              <a:t>Wire wound Strain Gauge</a:t>
            </a:r>
            <a:endParaRPr lang="en-IN" dirty="0"/>
          </a:p>
        </p:txBody>
      </p:sp>
      <p:sp>
        <p:nvSpPr>
          <p:cNvPr id="3" name="TextBox 2"/>
          <p:cNvSpPr txBox="1"/>
          <p:nvPr/>
        </p:nvSpPr>
        <p:spPr>
          <a:xfrm>
            <a:off x="720436" y="1094509"/>
            <a:ext cx="10293928"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Bonded strain gauge is cemented on a resilient insulating support, usually a wafer unit</a:t>
            </a:r>
          </a:p>
        </p:txBody>
      </p:sp>
      <p:sp>
        <p:nvSpPr>
          <p:cNvPr id="5" name="TextBox 4"/>
          <p:cNvSpPr txBox="1"/>
          <p:nvPr/>
        </p:nvSpPr>
        <p:spPr>
          <a:xfrm>
            <a:off x="1618111" y="3731614"/>
            <a:ext cx="2590800" cy="369332"/>
          </a:xfrm>
          <a:prstGeom prst="rect">
            <a:avLst/>
          </a:prstGeom>
          <a:noFill/>
        </p:spPr>
        <p:txBody>
          <a:bodyPr wrap="square" rtlCol="0">
            <a:spAutoFit/>
          </a:bodyPr>
          <a:lstStyle/>
          <a:p>
            <a:r>
              <a:rPr lang="en-IN" dirty="0" smtClean="0"/>
              <a:t>Linear Strain Gauge</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65563" y="1783319"/>
            <a:ext cx="2695897" cy="194829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144058" y="1689191"/>
            <a:ext cx="3457664" cy="2300918"/>
          </a:xfrm>
          <a:prstGeom prst="rect">
            <a:avLst/>
          </a:prstGeom>
        </p:spPr>
      </p:pic>
      <p:sp>
        <p:nvSpPr>
          <p:cNvPr id="8" name="TextBox 7"/>
          <p:cNvSpPr txBox="1"/>
          <p:nvPr/>
        </p:nvSpPr>
        <p:spPr>
          <a:xfrm>
            <a:off x="6788727" y="3731614"/>
            <a:ext cx="2424546" cy="369332"/>
          </a:xfrm>
          <a:prstGeom prst="rect">
            <a:avLst/>
          </a:prstGeom>
          <a:noFill/>
        </p:spPr>
        <p:txBody>
          <a:bodyPr wrap="square" rtlCol="0">
            <a:spAutoFit/>
          </a:bodyPr>
          <a:lstStyle/>
          <a:p>
            <a:r>
              <a:rPr lang="en-IN" dirty="0" smtClean="0"/>
              <a:t>Torque Gauge</a:t>
            </a:r>
            <a:endParaRPr lang="en-IN" dirty="0"/>
          </a:p>
        </p:txBody>
      </p:sp>
      <p:pic>
        <p:nvPicPr>
          <p:cNvPr id="9" name="Picture 8"/>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472206" y="3990109"/>
            <a:ext cx="2988958" cy="2204108"/>
          </a:xfrm>
          <a:prstGeom prst="rect">
            <a:avLst/>
          </a:prstGeom>
        </p:spPr>
      </p:pic>
      <p:sp>
        <p:nvSpPr>
          <p:cNvPr id="10" name="TextBox 9"/>
          <p:cNvSpPr txBox="1"/>
          <p:nvPr/>
        </p:nvSpPr>
        <p:spPr>
          <a:xfrm>
            <a:off x="2184905" y="5945235"/>
            <a:ext cx="2424546" cy="369332"/>
          </a:xfrm>
          <a:prstGeom prst="rect">
            <a:avLst/>
          </a:prstGeom>
          <a:noFill/>
        </p:spPr>
        <p:txBody>
          <a:bodyPr wrap="square" rtlCol="0">
            <a:spAutoFit/>
          </a:bodyPr>
          <a:lstStyle/>
          <a:p>
            <a:r>
              <a:rPr lang="en-IN" dirty="0" smtClean="0"/>
              <a:t>Rosette</a:t>
            </a:r>
            <a:endParaRPr lang="en-IN" dirty="0"/>
          </a:p>
        </p:txBody>
      </p:sp>
      <p:pic>
        <p:nvPicPr>
          <p:cNvPr id="11" name="Picture 10"/>
          <p:cNvPicPr>
            <a:picLocks noChangeAspect="1"/>
          </p:cNvPicPr>
          <p:nvPr/>
        </p:nvPicPr>
        <p:blipFill>
          <a:blip r:embed="rId5"/>
          <a:stretch>
            <a:fillRect/>
          </a:stretch>
        </p:blipFill>
        <p:spPr>
          <a:xfrm>
            <a:off x="6144058" y="4025363"/>
            <a:ext cx="2265651" cy="1919872"/>
          </a:xfrm>
          <a:prstGeom prst="rect">
            <a:avLst/>
          </a:prstGeom>
        </p:spPr>
      </p:pic>
      <p:sp>
        <p:nvSpPr>
          <p:cNvPr id="12" name="TextBox 11"/>
          <p:cNvSpPr txBox="1"/>
          <p:nvPr/>
        </p:nvSpPr>
        <p:spPr>
          <a:xfrm>
            <a:off x="6788727" y="5945235"/>
            <a:ext cx="2424546" cy="369332"/>
          </a:xfrm>
          <a:prstGeom prst="rect">
            <a:avLst/>
          </a:prstGeom>
          <a:noFill/>
        </p:spPr>
        <p:txBody>
          <a:bodyPr wrap="square" rtlCol="0">
            <a:spAutoFit/>
          </a:bodyPr>
          <a:lstStyle/>
          <a:p>
            <a:r>
              <a:rPr lang="en-IN" dirty="0" smtClean="0"/>
              <a:t>Helical</a:t>
            </a:r>
            <a:endParaRPr lang="en-IN" dirty="0"/>
          </a:p>
        </p:txBody>
      </p:sp>
    </p:spTree>
    <p:extLst>
      <p:ext uri="{BB962C8B-B14F-4D97-AF65-F5344CB8AC3E}">
        <p14:creationId xmlns:p14="http://schemas.microsoft.com/office/powerpoint/2010/main" xmlns="" val="3473350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36" y="0"/>
            <a:ext cx="8678258" cy="983673"/>
          </a:xfrm>
        </p:spPr>
        <p:txBody>
          <a:bodyPr/>
          <a:lstStyle/>
          <a:p>
            <a:pPr algn="l"/>
            <a:r>
              <a:rPr lang="en-IN" dirty="0" smtClean="0"/>
              <a:t>Strain Gauge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41417" y="875212"/>
            <a:ext cx="5728031" cy="5566289"/>
          </a:xfrm>
          <a:prstGeom prst="rect">
            <a:avLst/>
          </a:prstGeom>
        </p:spPr>
      </p:pic>
    </p:spTree>
    <p:extLst>
      <p:ext uri="{BB962C8B-B14F-4D97-AF65-F5344CB8AC3E}">
        <p14:creationId xmlns:p14="http://schemas.microsoft.com/office/powerpoint/2010/main" xmlns="" val="2063004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36" y="0"/>
            <a:ext cx="8678258" cy="983673"/>
          </a:xfrm>
        </p:spPr>
        <p:txBody>
          <a:bodyPr/>
          <a:lstStyle/>
          <a:p>
            <a:pPr algn="l"/>
            <a:r>
              <a:rPr lang="en-IN" dirty="0" smtClean="0"/>
              <a:t>Types of Rosettes</a:t>
            </a:r>
            <a:endParaRPr lang="en-IN" dirty="0"/>
          </a:p>
        </p:txBody>
      </p:sp>
      <p:sp>
        <p:nvSpPr>
          <p:cNvPr id="3" name="TextBox 2"/>
          <p:cNvSpPr txBox="1"/>
          <p:nvPr/>
        </p:nvSpPr>
        <p:spPr>
          <a:xfrm>
            <a:off x="3699163" y="983673"/>
            <a:ext cx="5888181" cy="646331"/>
          </a:xfrm>
          <a:prstGeom prst="rect">
            <a:avLst/>
          </a:prstGeom>
          <a:noFill/>
        </p:spPr>
        <p:txBody>
          <a:bodyPr wrap="square" rtlCol="0">
            <a:spAutoFit/>
          </a:bodyPr>
          <a:lstStyle/>
          <a:p>
            <a:r>
              <a:rPr lang="en-IN" b="1" dirty="0" smtClean="0"/>
              <a:t>Strain Gauge Rosettes</a:t>
            </a:r>
            <a:endParaRPr lang="en-IN" b="1" dirty="0"/>
          </a:p>
          <a:p>
            <a:endParaRPr lang="en-IN" dirty="0"/>
          </a:p>
        </p:txBody>
      </p:sp>
      <p:pic>
        <p:nvPicPr>
          <p:cNvPr id="12" name="Picture 11"/>
          <p:cNvPicPr>
            <a:picLocks noChangeAspect="1"/>
          </p:cNvPicPr>
          <p:nvPr/>
        </p:nvPicPr>
        <p:blipFill>
          <a:blip r:embed="rId2"/>
          <a:stretch>
            <a:fillRect/>
          </a:stretch>
        </p:blipFill>
        <p:spPr>
          <a:xfrm>
            <a:off x="1842654" y="1205345"/>
            <a:ext cx="7556039" cy="5486400"/>
          </a:xfrm>
          <a:prstGeom prst="rect">
            <a:avLst/>
          </a:prstGeom>
        </p:spPr>
      </p:pic>
    </p:spTree>
    <p:extLst>
      <p:ext uri="{BB962C8B-B14F-4D97-AF65-F5344CB8AC3E}">
        <p14:creationId xmlns:p14="http://schemas.microsoft.com/office/powerpoint/2010/main" xmlns="" val="1376327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36" y="0"/>
            <a:ext cx="8678258" cy="983673"/>
          </a:xfrm>
        </p:spPr>
        <p:txBody>
          <a:bodyPr/>
          <a:lstStyle/>
          <a:p>
            <a:pPr algn="l"/>
            <a:r>
              <a:rPr lang="en-IN" dirty="0" smtClean="0"/>
              <a:t>Strain Gauge</a:t>
            </a:r>
            <a:endParaRPr lang="en-IN" dirty="0"/>
          </a:p>
        </p:txBody>
      </p:sp>
      <p:pic>
        <p:nvPicPr>
          <p:cNvPr id="3" name="Picture 2"/>
          <p:cNvPicPr>
            <a:picLocks noChangeAspect="1"/>
          </p:cNvPicPr>
          <p:nvPr/>
        </p:nvPicPr>
        <p:blipFill>
          <a:blip r:embed="rId2"/>
          <a:stretch>
            <a:fillRect/>
          </a:stretch>
        </p:blipFill>
        <p:spPr>
          <a:xfrm>
            <a:off x="913967" y="885825"/>
            <a:ext cx="10391775" cy="5972175"/>
          </a:xfrm>
          <a:prstGeom prst="rect">
            <a:avLst/>
          </a:prstGeom>
        </p:spPr>
      </p:pic>
    </p:spTree>
    <p:extLst>
      <p:ext uri="{BB962C8B-B14F-4D97-AF65-F5344CB8AC3E}">
        <p14:creationId xmlns:p14="http://schemas.microsoft.com/office/powerpoint/2010/main" xmlns="" val="3011747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36" y="0"/>
            <a:ext cx="8678258" cy="983673"/>
          </a:xfrm>
        </p:spPr>
        <p:txBody>
          <a:bodyPr/>
          <a:lstStyle/>
          <a:p>
            <a:pPr algn="l"/>
            <a:r>
              <a:rPr lang="en-IN" dirty="0" smtClean="0"/>
              <a:t>Strain Gauge</a:t>
            </a:r>
            <a:endParaRPr lang="en-IN" dirty="0"/>
          </a:p>
        </p:txBody>
      </p:sp>
      <p:pic>
        <p:nvPicPr>
          <p:cNvPr id="5" name="Picture 4"/>
          <p:cNvPicPr>
            <a:picLocks noChangeAspect="1"/>
          </p:cNvPicPr>
          <p:nvPr/>
        </p:nvPicPr>
        <p:blipFill>
          <a:blip r:embed="rId2"/>
          <a:stretch>
            <a:fillRect/>
          </a:stretch>
        </p:blipFill>
        <p:spPr>
          <a:xfrm>
            <a:off x="2887806" y="1492826"/>
            <a:ext cx="5519891" cy="3730337"/>
          </a:xfrm>
          <a:prstGeom prst="rect">
            <a:avLst/>
          </a:prstGeom>
        </p:spPr>
      </p:pic>
    </p:spTree>
    <p:extLst>
      <p:ext uri="{BB962C8B-B14F-4D97-AF65-F5344CB8AC3E}">
        <p14:creationId xmlns:p14="http://schemas.microsoft.com/office/powerpoint/2010/main" xmlns="" val="3502662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36" y="0"/>
            <a:ext cx="8678258" cy="983673"/>
          </a:xfrm>
        </p:spPr>
        <p:txBody>
          <a:bodyPr/>
          <a:lstStyle/>
          <a:p>
            <a:pPr algn="l"/>
            <a:r>
              <a:rPr lang="en-IN" dirty="0" smtClean="0"/>
              <a:t>Strain Gauge</a:t>
            </a:r>
            <a:endParaRPr lang="en-IN" dirty="0"/>
          </a:p>
        </p:txBody>
      </p:sp>
      <p:pic>
        <p:nvPicPr>
          <p:cNvPr id="3" name="Picture 2"/>
          <p:cNvPicPr>
            <a:picLocks noChangeAspect="1"/>
          </p:cNvPicPr>
          <p:nvPr/>
        </p:nvPicPr>
        <p:blipFill>
          <a:blip r:embed="rId2"/>
          <a:stretch>
            <a:fillRect/>
          </a:stretch>
        </p:blipFill>
        <p:spPr>
          <a:xfrm>
            <a:off x="2563092" y="1177636"/>
            <a:ext cx="6835602" cy="5098473"/>
          </a:xfrm>
          <a:prstGeom prst="rect">
            <a:avLst/>
          </a:prstGeom>
        </p:spPr>
      </p:pic>
    </p:spTree>
    <p:extLst>
      <p:ext uri="{BB962C8B-B14F-4D97-AF65-F5344CB8AC3E}">
        <p14:creationId xmlns:p14="http://schemas.microsoft.com/office/powerpoint/2010/main" xmlns="" val="421071624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11E46AB94B5D4F829CF37FA49F5BE3" ma:contentTypeVersion="0" ma:contentTypeDescription="Create a new document." ma:contentTypeScope="" ma:versionID="851ff05b5dd25c6b5023c21f5e9d9374">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6B37A43-CDED-47A8-B1D0-F0A5F39AD4D9}"/>
</file>

<file path=customXml/itemProps2.xml><?xml version="1.0" encoding="utf-8"?>
<ds:datastoreItem xmlns:ds="http://schemas.openxmlformats.org/officeDocument/2006/customXml" ds:itemID="{5E4107BC-E14D-4B46-ABD5-B12BA2073C90}"/>
</file>

<file path=customXml/itemProps3.xml><?xml version="1.0" encoding="utf-8"?>
<ds:datastoreItem xmlns:ds="http://schemas.openxmlformats.org/officeDocument/2006/customXml" ds:itemID="{FD64CC0C-9E07-4653-B125-F58A9B81EDCB}"/>
</file>

<file path=docProps/app.xml><?xml version="1.0" encoding="utf-8"?>
<Properties xmlns="http://schemas.openxmlformats.org/officeDocument/2006/extended-properties" xmlns:vt="http://schemas.openxmlformats.org/officeDocument/2006/docPropsVTypes">
  <Template>Facet</Template>
  <TotalTime>5256</TotalTime>
  <Words>924</Words>
  <Application>Microsoft Office PowerPoint</Application>
  <PresentationFormat>Custom</PresentationFormat>
  <Paragraphs>129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Facet</vt:lpstr>
      <vt:lpstr>Strain Gauge</vt:lpstr>
      <vt:lpstr>Strain Gauge</vt:lpstr>
      <vt:lpstr>Types of Strain Gauge</vt:lpstr>
      <vt:lpstr>Wire wound Strain Gauge</vt:lpstr>
      <vt:lpstr>Strain Gauge</vt:lpstr>
      <vt:lpstr>Types of Rosettes</vt:lpstr>
      <vt:lpstr>Strain Gauge</vt:lpstr>
      <vt:lpstr>Strain Gauge</vt:lpstr>
      <vt:lpstr>Strain Gauge</vt:lpstr>
      <vt:lpstr>Strain Gauge</vt:lpstr>
      <vt:lpstr>Types of Strain Gauge</vt:lpstr>
      <vt:lpstr>Foil Type Strain Gauge</vt:lpstr>
      <vt:lpstr>Semiconductor Strain Gauge</vt:lpstr>
      <vt:lpstr>Semiconductor Strain Gauge</vt:lpstr>
      <vt:lpstr>Capacitive Strain Gauge</vt:lpstr>
      <vt:lpstr>Types of Strain Gauge</vt:lpstr>
      <vt:lpstr>Types of Strain Gauge</vt:lpstr>
      <vt:lpstr>Characteristics of Strain Gauge</vt:lpstr>
      <vt:lpstr>Advantages of Strain Gauge</vt:lpstr>
      <vt:lpstr>Disadvantages of Strain Gauge</vt:lpstr>
      <vt:lpstr>Applications of Strain Gauge</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Strain Gauge</dc:title>
  <dc:creator>NAVNEET</dc:creator>
  <cp:lastModifiedBy>Geetanjali Raj</cp:lastModifiedBy>
  <cp:revision>28</cp:revision>
  <dcterms:created xsi:type="dcterms:W3CDTF">2021-04-23T13:11:55Z</dcterms:created>
  <dcterms:modified xsi:type="dcterms:W3CDTF">2023-04-19T07:30:13Z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0x0101001411E46AB94B5D4F829CF37FA49F5BE3</vt:lpwstr>
  </property>
</Properties>
</file>