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7" r:id="rId6"/>
    <p:sldId id="274" r:id="rId7"/>
    <p:sldId id="275" r:id="rId8"/>
    <p:sldId id="276" r:id="rId9"/>
    <p:sldId id="278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1194869" cy="913432"/>
          </a:xfrm>
        </p:spPr>
        <p:txBody>
          <a:bodyPr/>
          <a:lstStyle/>
          <a:p>
            <a:r>
              <a:rPr lang="en-IN" dirty="0" smtClean="0"/>
              <a:t>Flow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Laser Flow Sensors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1199357"/>
            <a:ext cx="3025588" cy="143626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3563471"/>
            <a:ext cx="8596668" cy="2477891"/>
          </a:xfrm>
        </p:spPr>
        <p:txBody>
          <a:bodyPr/>
          <a:lstStyle/>
          <a:p>
            <a:r>
              <a:rPr lang="en-US" dirty="0"/>
              <a:t>Where,</a:t>
            </a:r>
            <a:br>
              <a:rPr lang="en-US" dirty="0"/>
            </a:br>
            <a:r>
              <a:rPr lang="en-US" dirty="0"/>
              <a:t>v = Velocity of particle</a:t>
            </a:r>
            <a:br>
              <a:rPr lang="en-US" dirty="0"/>
            </a:br>
            <a:r>
              <a:rPr lang="en-US" dirty="0"/>
              <a:t>d = Distance separating laser beams</a:t>
            </a:r>
            <a:br>
              <a:rPr lang="en-US" dirty="0"/>
            </a:br>
            <a:r>
              <a:rPr lang="en-US" dirty="0"/>
              <a:t>t = Time difference between sensor pulses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0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Laser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 smtClean="0"/>
              <a:t>LaserFlow</a:t>
            </a:r>
            <a:r>
              <a:rPr lang="en-US" sz="3200" dirty="0" smtClean="0"/>
              <a:t> </a:t>
            </a:r>
            <a:r>
              <a:rPr lang="en-US" sz="3200" dirty="0"/>
              <a:t>velocity sensor remotely measures flow in open channels with non-contact Laser Doppler Velocity </a:t>
            </a:r>
            <a:r>
              <a:rPr lang="en-US" sz="3200" dirty="0" smtClean="0"/>
              <a:t>technology.</a:t>
            </a:r>
          </a:p>
          <a:p>
            <a:r>
              <a:rPr lang="en-US" sz="3200" dirty="0"/>
              <a:t>The sensor then focuses its laser beam at this point and measures the frequency shift of the returned light.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110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Ultrasonic Flow Sensors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7" y="1761565"/>
            <a:ext cx="7436224" cy="3778623"/>
          </a:xfrm>
        </p:spPr>
      </p:pic>
    </p:spTree>
    <p:extLst>
      <p:ext uri="{BB962C8B-B14F-4D97-AF65-F5344CB8AC3E}">
        <p14:creationId xmlns:p14="http://schemas.microsoft.com/office/powerpoint/2010/main" val="2882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Ultrasonic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r>
              <a:rPr lang="en-US" sz="2400" dirty="0"/>
              <a:t>Ultrasonic flowmeters use sound waves to determine the velocity of a fluid flowing in a pipe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At no flow conditions, the frequencies of an ultrasonic wave transmitted into a pipe and its reflections from the fluid are the </a:t>
            </a:r>
            <a:r>
              <a:rPr lang="en-US" sz="2400" dirty="0" smtClean="0"/>
              <a:t>same.</a:t>
            </a:r>
          </a:p>
          <a:p>
            <a:r>
              <a:rPr lang="en-US" sz="2400" dirty="0"/>
              <a:t>Under flowing conditions, the frequency of the reflected wave is different due to the Doppler effect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the fluid moves faster, the frequency shift increases linearly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transmitter processes signals from the transmitted wave and its reflections to determine the flow rate</a:t>
            </a:r>
            <a:r>
              <a:rPr lang="en-US" sz="24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Ultrasonic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r>
              <a:rPr lang="en-US" sz="2400" b="1" dirty="0"/>
              <a:t>Transit time </a:t>
            </a:r>
            <a:r>
              <a:rPr lang="en-US" sz="2400" dirty="0"/>
              <a:t>ultrasonic flowmeters send and receive ultrasonic waves between transducers in both the upstream and downstream directions in the pipe.</a:t>
            </a:r>
          </a:p>
          <a:p>
            <a:r>
              <a:rPr lang="en-US" sz="2400" dirty="0"/>
              <a:t>At no flow conditions, it takes the same time to travel upstream and downstream between the transducers.</a:t>
            </a:r>
          </a:p>
          <a:p>
            <a:r>
              <a:rPr lang="en-US" sz="2400" dirty="0"/>
              <a:t>Under flowing conditions, the upstream wave will travel slower and take more time than the (faster) downstream wave.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 fluid moves faster, the difference between the upstream and downstream times increases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transmitter processes upstream and downstream times to determine the flow rate.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485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Ultrasonic Flow Sensors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29" y="1304365"/>
            <a:ext cx="9157447" cy="41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Advantages of Ultrasonic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r>
              <a:rPr lang="en-US" dirty="0"/>
              <a:t>This technology can be very accurate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used for custody transfer (meaning accounting accurately for an expensive fluid) of natural gas and petroleum liquids. 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turndown (can read low as a percentage of the full scale or top reading), </a:t>
            </a:r>
            <a:endParaRPr lang="en-US" dirty="0" smtClean="0"/>
          </a:p>
          <a:p>
            <a:r>
              <a:rPr lang="en-US" dirty="0" smtClean="0"/>
              <a:t>Handles </a:t>
            </a:r>
            <a:r>
              <a:rPr lang="en-US" dirty="0"/>
              <a:t>high </a:t>
            </a:r>
            <a:r>
              <a:rPr lang="en-US" dirty="0" smtClean="0"/>
              <a:t>pressures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repeatable (</a:t>
            </a:r>
            <a:r>
              <a:rPr lang="en-US" dirty="0" smtClean="0"/>
              <a:t>consistent).</a:t>
            </a:r>
          </a:p>
          <a:p>
            <a:r>
              <a:rPr lang="en-US" dirty="0" smtClean="0"/>
              <a:t>Handles </a:t>
            </a:r>
            <a:r>
              <a:rPr lang="en-US" dirty="0"/>
              <a:t>extreme </a:t>
            </a:r>
            <a:r>
              <a:rPr lang="en-US" dirty="0" smtClean="0"/>
              <a:t>temperatures.</a:t>
            </a:r>
          </a:p>
          <a:p>
            <a:r>
              <a:rPr lang="en-US" dirty="0" smtClean="0"/>
              <a:t>Can </a:t>
            </a:r>
            <a:r>
              <a:rPr lang="en-US" dirty="0"/>
              <a:t>be used clamped to the outside of a pipe without </a:t>
            </a:r>
            <a:r>
              <a:rPr lang="en-US" dirty="0" smtClean="0"/>
              <a:t>penetration</a:t>
            </a:r>
          </a:p>
          <a:p>
            <a:r>
              <a:rPr lang="en-US" dirty="0" smtClean="0"/>
              <a:t>Has </a:t>
            </a:r>
            <a:r>
              <a:rPr lang="en-US" dirty="0"/>
              <a:t>low </a:t>
            </a:r>
            <a:r>
              <a:rPr lang="en-US" dirty="0" smtClean="0"/>
              <a:t>maintenance.</a:t>
            </a:r>
          </a:p>
          <a:p>
            <a:r>
              <a:rPr lang="en-US" dirty="0" smtClean="0"/>
              <a:t>Highly reliable</a:t>
            </a:r>
          </a:p>
          <a:p>
            <a:r>
              <a:rPr lang="en-US" dirty="0" smtClean="0"/>
              <a:t>Self </a:t>
            </a:r>
            <a:r>
              <a:rPr lang="en-US" dirty="0"/>
              <a:t>–diagnosing</a:t>
            </a:r>
            <a:r>
              <a:rPr lang="en-US" dirty="0" smtClean="0"/>
              <a:t>.</a:t>
            </a:r>
          </a:p>
          <a:p>
            <a:r>
              <a:rPr lang="en-IN" dirty="0" smtClean="0"/>
              <a:t>No risk of leakage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Disadvantages of Ultrasonic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r>
              <a:rPr lang="en-US" sz="3200" dirty="0"/>
              <a:t>It is expensive as compared with other mechanical flow </a:t>
            </a:r>
            <a:r>
              <a:rPr lang="en-US" sz="3200" dirty="0" smtClean="0"/>
              <a:t>meters</a:t>
            </a:r>
          </a:p>
          <a:p>
            <a:r>
              <a:rPr lang="en-US" sz="3200" dirty="0" smtClean="0"/>
              <a:t>Sensitivity </a:t>
            </a:r>
            <a:r>
              <a:rPr lang="en-US" sz="3200" dirty="0"/>
              <a:t>to stray process </a:t>
            </a:r>
            <a:r>
              <a:rPr lang="en-US" sz="3200" dirty="0" smtClean="0"/>
              <a:t>vibrations.</a:t>
            </a:r>
          </a:p>
          <a:p>
            <a:r>
              <a:rPr lang="en-US" sz="3200" dirty="0" smtClean="0"/>
              <a:t>Problems </a:t>
            </a:r>
            <a:r>
              <a:rPr lang="en-US" sz="3200" dirty="0"/>
              <a:t>with pipe diameter </a:t>
            </a:r>
            <a:r>
              <a:rPr lang="en-US" sz="3200" dirty="0" smtClean="0"/>
              <a:t>change.</a:t>
            </a:r>
          </a:p>
          <a:p>
            <a:r>
              <a:rPr lang="en-US" sz="3200" dirty="0" smtClean="0"/>
              <a:t>Due </a:t>
            </a:r>
            <a:r>
              <a:rPr lang="en-US" sz="3200" dirty="0"/>
              <a:t>to buildup and clamp-on units have lower accuracy</a:t>
            </a:r>
            <a:r>
              <a:rPr lang="en-US" dirty="0" smtClean="0"/>
              <a:t>.</a:t>
            </a:r>
          </a:p>
          <a:p>
            <a:r>
              <a:rPr lang="en-US" sz="3200" dirty="0"/>
              <a:t>Design of this meter is </a:t>
            </a:r>
            <a:r>
              <a:rPr lang="en-US" sz="3200" dirty="0"/>
              <a:t>complex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5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4" y="0"/>
            <a:ext cx="106351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Applications of Ultrasonic Flow Sensors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These meters are used in wastewater and dirty liquid applications</a:t>
            </a:r>
          </a:p>
          <a:p>
            <a:r>
              <a:rPr lang="en-US" sz="3200" dirty="0" smtClean="0"/>
              <a:t>Ultrasonic flowmeters do not obstruct flow so they </a:t>
            </a:r>
            <a:r>
              <a:rPr lang="en-US" sz="3200" dirty="0"/>
              <a:t>can be applied to sanitary, corrosive and abrasive liquids. </a:t>
            </a:r>
            <a:endParaRPr lang="en-US" sz="3200" dirty="0" smtClean="0"/>
          </a:p>
          <a:p>
            <a:r>
              <a:rPr lang="en-US" sz="3200" dirty="0" smtClean="0"/>
              <a:t>Clamp-on </a:t>
            </a:r>
            <a:r>
              <a:rPr lang="en-US" sz="3200" dirty="0"/>
              <a:t>transducers are especially useful when piping cannot be disturbed, such as in power and nuclear industry applications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In </a:t>
            </a:r>
            <a:r>
              <a:rPr lang="en-US" sz="3200" dirty="0"/>
              <a:t>addition, clamp-on transducers can be used to measure flow without regard to materials of construction, corrosion, and abrasion issues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Ultrasonic flowmeters are commonly applied to measure the velocity of liquids that allow ultrasonic waves to pass, such as water, molten </a:t>
            </a:r>
            <a:r>
              <a:rPr lang="en-US" sz="3200" dirty="0" smtClean="0"/>
              <a:t>Sulphur, </a:t>
            </a:r>
            <a:r>
              <a:rPr lang="en-US" sz="3200" dirty="0"/>
              <a:t>cryogenic liquids, and chemicals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They are used to measure </a:t>
            </a:r>
            <a:r>
              <a:rPr lang="en-US" sz="3200" dirty="0"/>
              <a:t>gas and vapor </a:t>
            </a:r>
            <a:r>
              <a:rPr lang="en-US" sz="3200" dirty="0" smtClean="0"/>
              <a:t>flow.</a:t>
            </a:r>
          </a:p>
          <a:p>
            <a:r>
              <a:rPr lang="en-US" sz="3200" dirty="0" smtClean="0"/>
              <a:t>Also Measures Oil </a:t>
            </a:r>
            <a:r>
              <a:rPr lang="en-US" sz="3200" dirty="0"/>
              <a:t>and gas, water and wastewater, power, chemical, food and beverage, pharmaceutical, metals and mining, and pulp and paper.</a:t>
            </a:r>
            <a:endParaRPr lang="en-US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06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7333" y="0"/>
            <a:ext cx="99427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Laser Flow Sensors</a:t>
            </a:r>
            <a:endParaRPr lang="en-IN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76" y="1048872"/>
            <a:ext cx="9049871" cy="4993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466" y="5703888"/>
            <a:ext cx="1457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1E46AB94B5D4F829CF37FA49F5BE3" ma:contentTypeVersion="0" ma:contentTypeDescription="Create a new document." ma:contentTypeScope="" ma:versionID="851ff05b5dd25c6b5023c21f5e9d93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43C559-DA9C-4503-83C6-8224D6F182D5}"/>
</file>

<file path=customXml/itemProps2.xml><?xml version="1.0" encoding="utf-8"?>
<ds:datastoreItem xmlns:ds="http://schemas.openxmlformats.org/officeDocument/2006/customXml" ds:itemID="{624F3C33-4216-4FD1-83A3-88F59C64BFF0}"/>
</file>

<file path=customXml/itemProps3.xml><?xml version="1.0" encoding="utf-8"?>
<ds:datastoreItem xmlns:ds="http://schemas.openxmlformats.org/officeDocument/2006/customXml" ds:itemID="{09662B97-0778-43AD-AC2D-0EE17F7E3DF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3932</TotalTime>
  <Words>524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Flow Sensors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Detection</dc:title>
  <dc:creator>NAVNEET</dc:creator>
  <cp:lastModifiedBy>NAVNEET</cp:lastModifiedBy>
  <cp:revision>41</cp:revision>
  <dcterms:created xsi:type="dcterms:W3CDTF">2021-05-03T06:34:51Z</dcterms:created>
  <dcterms:modified xsi:type="dcterms:W3CDTF">2021-10-11T03:41:01Z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0x0101001411E46AB94B5D4F829CF37FA49F5BE3</vt:lpwstr>
  </property>
</Properties>
</file>