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70" r:id="rId4"/>
    <p:sldId id="273" r:id="rId5"/>
    <p:sldId id="272" r:id="rId6"/>
    <p:sldId id="276" r:id="rId7"/>
    <p:sldId id="275" r:id="rId8"/>
    <p:sldId id="279" r:id="rId9"/>
    <p:sldId id="277" r:id="rId10"/>
    <p:sldId id="280" r:id="rId11"/>
    <p:sldId id="281" r:id="rId12"/>
    <p:sldId id="282" r:id="rId13"/>
    <p:sldId id="283" r:id="rId14"/>
    <p:sldId id="284" r:id="rId15"/>
    <p:sldId id="285" r:id="rId16"/>
    <p:sldId id="286"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04534"/>
            <a:ext cx="11194869" cy="913432"/>
          </a:xfrm>
        </p:spPr>
        <p:txBody>
          <a:bodyPr/>
          <a:lstStyle/>
          <a:p>
            <a:r>
              <a:rPr lang="en-IN" dirty="0" smtClean="0"/>
              <a:t>Level Sensors</a:t>
            </a:r>
            <a:br>
              <a:rPr lang="en-IN" dirty="0" smtClean="0"/>
            </a:br>
            <a:r>
              <a:rPr lang="en-IN" dirty="0" smtClean="0"/>
              <a:t>(Ultrasonic)</a:t>
            </a:r>
            <a:endParaRPr lang="en-IN" dirty="0"/>
          </a:p>
        </p:txBody>
      </p:sp>
    </p:spTree>
    <p:extLst>
      <p:ext uri="{BB962C8B-B14F-4D97-AF65-F5344CB8AC3E}">
        <p14:creationId xmlns:p14="http://schemas.microsoft.com/office/powerpoint/2010/main" val="166957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4" y="0"/>
            <a:ext cx="10635100"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Capacitive </a:t>
            </a:r>
            <a:r>
              <a:rPr lang="en-IN" b="1" dirty="0"/>
              <a:t>Level </a:t>
            </a:r>
            <a:r>
              <a:rPr lang="en-IN" b="1" dirty="0" smtClean="0"/>
              <a:t>Sensors</a:t>
            </a:r>
            <a:endParaRPr lang="en-IN" b="1" dirty="0"/>
          </a:p>
        </p:txBody>
      </p:sp>
      <p:sp>
        <p:nvSpPr>
          <p:cNvPr id="4" name="Rectangle 2"/>
          <p:cNvSpPr>
            <a:spLocks noGrp="1" noChangeArrowheads="1"/>
          </p:cNvSpPr>
          <p:nvPr>
            <p:ph idx="1"/>
          </p:nvPr>
        </p:nvSpPr>
        <p:spPr bwMode="auto">
          <a:xfrm>
            <a:off x="0" y="747689"/>
            <a:ext cx="11416553" cy="4734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Capacitance level sensors are used for wide variety of solids, aqueous and organic liquids, and slurries. </a:t>
            </a:r>
            <a:endParaRPr lang="en-US" sz="2000" dirty="0" smtClean="0"/>
          </a:p>
          <a:p>
            <a:r>
              <a:rPr lang="en-US" sz="2000" dirty="0" smtClean="0"/>
              <a:t>The </a:t>
            </a:r>
            <a:r>
              <a:rPr lang="en-US" sz="2000" dirty="0"/>
              <a:t>technique is frequently referred  as </a:t>
            </a:r>
            <a:r>
              <a:rPr lang="en-US" sz="2000" b="1" dirty="0"/>
              <a:t>RF</a:t>
            </a:r>
            <a:r>
              <a:rPr lang="en-US" sz="2000" dirty="0"/>
              <a:t> as radio frequency signals applied to the capacitance circuit</a:t>
            </a:r>
            <a:r>
              <a:rPr lang="en-US" sz="2000" dirty="0" smtClean="0"/>
              <a:t>.</a:t>
            </a:r>
          </a:p>
          <a:p>
            <a:r>
              <a:rPr lang="en-US" sz="2000" dirty="0" smtClean="0"/>
              <a:t>The </a:t>
            </a:r>
            <a:r>
              <a:rPr lang="en-US" sz="2000" dirty="0"/>
              <a:t>sensors can be designed to sense material with dielectric constants as low as 1.1 (coke and fly ash) and as high as 88 (water) or more</a:t>
            </a:r>
            <a:r>
              <a:rPr lang="en-US" sz="2000" dirty="0" smtClean="0"/>
              <a:t>.</a:t>
            </a:r>
          </a:p>
          <a:p>
            <a:r>
              <a:rPr lang="en-US" sz="2000" dirty="0" err="1" smtClean="0"/>
              <a:t>Sludges</a:t>
            </a:r>
            <a:r>
              <a:rPr lang="en-US" sz="2000" dirty="0" smtClean="0"/>
              <a:t> </a:t>
            </a:r>
            <a:r>
              <a:rPr lang="en-US" sz="2000" dirty="0"/>
              <a:t>and slurries such as dehydrated cake and sewage slurry (dielectric constant approx. 50) and liquid chemicals such as quicklime (dielectric constant approx. 90) can also be sensed</a:t>
            </a:r>
            <a:r>
              <a:rPr lang="en-US" sz="2000" dirty="0" smtClean="0"/>
              <a:t>.</a:t>
            </a:r>
          </a:p>
          <a:p>
            <a:r>
              <a:rPr lang="en-US" sz="2000" b="1" dirty="0" smtClean="0"/>
              <a:t>Dual-probe </a:t>
            </a:r>
            <a:r>
              <a:rPr lang="en-US" sz="2000" dirty="0"/>
              <a:t>capacitance level sensors can also be used to sense the interface between two immiscible liquids with substantially different dielectric constants.</a:t>
            </a:r>
          </a:p>
          <a:p>
            <a:r>
              <a:rPr lang="en-US" sz="2000" dirty="0"/>
              <a:t>Since capacitance level sensors are electronic devices, phase modulation and the use of higher frequencies makes the sensor suitable for applications in which dielectric constants are similar.</a:t>
            </a:r>
          </a:p>
          <a:p>
            <a:pPr marL="0" marR="0" indent="0" algn="just" defTabSz="914400" eaLnBrk="0" fontAlgn="base"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6368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4" y="0"/>
            <a:ext cx="10635100"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Capacitive </a:t>
            </a:r>
            <a:r>
              <a:rPr lang="en-IN" b="1" dirty="0"/>
              <a:t>Level </a:t>
            </a:r>
            <a:r>
              <a:rPr lang="en-IN" b="1" dirty="0" smtClean="0"/>
              <a:t>Sensors(Working Principle)</a:t>
            </a:r>
            <a:endParaRPr lang="en-IN" b="1" dirty="0"/>
          </a:p>
        </p:txBody>
      </p:sp>
      <p:sp>
        <p:nvSpPr>
          <p:cNvPr id="4" name="Rectangle 2"/>
          <p:cNvSpPr>
            <a:spLocks noGrp="1" noChangeArrowheads="1"/>
          </p:cNvSpPr>
          <p:nvPr>
            <p:ph idx="1"/>
          </p:nvPr>
        </p:nvSpPr>
        <p:spPr bwMode="auto">
          <a:xfrm>
            <a:off x="0" y="991345"/>
            <a:ext cx="1141655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The principle of capacitive level measurement is based on change of capacitance. </a:t>
            </a:r>
            <a:endParaRPr lang="en-US" sz="2000" dirty="0" smtClean="0"/>
          </a:p>
          <a:p>
            <a:r>
              <a:rPr lang="en-US" sz="2000" dirty="0" smtClean="0"/>
              <a:t>An </a:t>
            </a:r>
            <a:r>
              <a:rPr lang="en-US" sz="2000" dirty="0"/>
              <a:t>insulated electrode acts as one plate of capacitor and the tank wall (or reference electrode in a non-metallic vessel) acts as the other plate. </a:t>
            </a:r>
            <a:endParaRPr lang="en-US" sz="2000" dirty="0" smtClean="0"/>
          </a:p>
          <a:p>
            <a:r>
              <a:rPr lang="en-US" sz="2000" dirty="0" smtClean="0"/>
              <a:t>The </a:t>
            </a:r>
            <a:r>
              <a:rPr lang="en-US" sz="2000" dirty="0"/>
              <a:t>capacitance depends on the fluid level. An empty tank has a lower capacitance while a filled tank has a higher capacitance.</a:t>
            </a:r>
          </a:p>
          <a:p>
            <a:r>
              <a:rPr lang="en-US" sz="2000" smtClean="0"/>
              <a:t>A </a:t>
            </a:r>
            <a:r>
              <a:rPr lang="en-US" sz="2000" dirty="0"/>
              <a:t>simple capacitor consists of two electrode plate separated by a small thickness of an insulator such as solid, liquid, gas, or vacuum</a:t>
            </a:r>
            <a:r>
              <a:rPr lang="en-US" sz="2000"/>
              <a:t>. </a:t>
            </a:r>
            <a:endParaRPr lang="en-US" sz="2000" smtClean="0"/>
          </a:p>
          <a:p>
            <a:r>
              <a:rPr lang="en-US" sz="2000" smtClean="0"/>
              <a:t>This </a:t>
            </a:r>
            <a:r>
              <a:rPr lang="en-US" sz="2000" dirty="0"/>
              <a:t>insulator is also called as dielectric.</a:t>
            </a:r>
          </a:p>
          <a:p>
            <a:r>
              <a:rPr lang="en-US" sz="2000" dirty="0"/>
              <a:t>Value of C depends on dielectric used, area of the plate and also distance between the plates.</a:t>
            </a:r>
          </a:p>
          <a:p>
            <a:endParaRPr lang="en-US" sz="2000" dirty="0"/>
          </a:p>
          <a:p>
            <a:pPr marL="0" marR="0" indent="0" algn="just" defTabSz="914400" eaLnBrk="0" fontAlgn="base"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4248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4" y="0"/>
            <a:ext cx="10635100"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Capacitive </a:t>
            </a:r>
            <a:r>
              <a:rPr lang="en-IN" b="1" dirty="0"/>
              <a:t>Level </a:t>
            </a:r>
            <a:r>
              <a:rPr lang="en-IN" b="1" dirty="0" smtClean="0"/>
              <a:t>Sensors(Measurement)</a:t>
            </a:r>
            <a:endParaRPr lang="en-IN" b="1"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149295" y="1116106"/>
            <a:ext cx="3225390" cy="90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14399" y="2413337"/>
            <a:ext cx="9130553" cy="1754326"/>
          </a:xfrm>
          <a:prstGeom prst="rect">
            <a:avLst/>
          </a:prstGeom>
        </p:spPr>
        <p:txBody>
          <a:bodyPr wrap="square">
            <a:spAutoFit/>
          </a:bodyPr>
          <a:lstStyle/>
          <a:p>
            <a:r>
              <a:rPr lang="en-US" dirty="0"/>
              <a:t>Where:</a:t>
            </a:r>
          </a:p>
          <a:p>
            <a:r>
              <a:rPr lang="en-US" dirty="0"/>
              <a:t>C = capacitance in </a:t>
            </a:r>
            <a:r>
              <a:rPr lang="en-US" dirty="0" err="1"/>
              <a:t>picofarads</a:t>
            </a:r>
            <a:r>
              <a:rPr lang="en-US" dirty="0"/>
              <a:t> (pF)</a:t>
            </a:r>
          </a:p>
          <a:p>
            <a:r>
              <a:rPr lang="en-US" dirty="0"/>
              <a:t>E = a constant known as the absolute permittivity of free space</a:t>
            </a:r>
          </a:p>
          <a:p>
            <a:r>
              <a:rPr lang="en-US" dirty="0"/>
              <a:t>K = relative dielectric constant of the insulating material</a:t>
            </a:r>
          </a:p>
          <a:p>
            <a:r>
              <a:rPr lang="en-US" dirty="0"/>
              <a:t>A = effective area of the conductors</a:t>
            </a:r>
          </a:p>
          <a:p>
            <a:r>
              <a:rPr lang="en-US" dirty="0"/>
              <a:t>d = distance between the conductors</a:t>
            </a:r>
          </a:p>
        </p:txBody>
      </p:sp>
    </p:spTree>
    <p:extLst>
      <p:ext uri="{BB962C8B-B14F-4D97-AF65-F5344CB8AC3E}">
        <p14:creationId xmlns:p14="http://schemas.microsoft.com/office/powerpoint/2010/main" val="3003544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4" y="0"/>
            <a:ext cx="10635100"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Capacitive </a:t>
            </a:r>
            <a:r>
              <a:rPr lang="en-IN" b="1" dirty="0"/>
              <a:t>Level </a:t>
            </a:r>
            <a:r>
              <a:rPr lang="en-IN" b="1" dirty="0" smtClean="0"/>
              <a:t>Sensors(Measurement)</a:t>
            </a:r>
            <a:endParaRPr lang="en-IN" b="1" dirty="0"/>
          </a:p>
        </p:txBody>
      </p:sp>
      <p:sp>
        <p:nvSpPr>
          <p:cNvPr id="4" name="Rectangle 2"/>
          <p:cNvSpPr>
            <a:spLocks noGrp="1" noChangeArrowheads="1"/>
          </p:cNvSpPr>
          <p:nvPr>
            <p:ph idx="1"/>
          </p:nvPr>
        </p:nvSpPr>
        <p:spPr bwMode="auto">
          <a:xfrm>
            <a:off x="147918" y="812327"/>
            <a:ext cx="11416553" cy="5734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Measurement is made by applying an RF signal between the conductive probe and the vessel wall</a:t>
            </a:r>
            <a:r>
              <a:rPr lang="en-US" sz="2000" dirty="0" smtClean="0"/>
              <a:t>.</a:t>
            </a:r>
          </a:p>
          <a:p>
            <a:r>
              <a:rPr lang="en-US" sz="2000" dirty="0"/>
              <a:t>The RF signal results in a very low current flow through the dielectric process material in the tank from the probe to the vessel wall. When the level in the tank drops, the dielectric constant drops causing  a drop in the capacitance reading and a minute drop in current flow.</a:t>
            </a:r>
          </a:p>
          <a:p>
            <a:r>
              <a:rPr lang="en-US" sz="2000" dirty="0"/>
              <a:t>This change is detected by the level switch’s internal circuitry and translated into a change in the relay state of the level switch in case of point level detection.</a:t>
            </a:r>
          </a:p>
          <a:p>
            <a:r>
              <a:rPr lang="en-US" sz="2000" dirty="0"/>
              <a:t>In the case of continuous level detectors, the output is not a relay state, but a scaled analog signal.</a:t>
            </a:r>
          </a:p>
          <a:p>
            <a:r>
              <a:rPr lang="en-US" sz="2000" dirty="0"/>
              <a:t> Level Measurement can be divided into three categories:</a:t>
            </a:r>
          </a:p>
          <a:p>
            <a:r>
              <a:rPr lang="en-US" sz="2000" dirty="0"/>
              <a:t>Measurement of non-conductive material</a:t>
            </a:r>
          </a:p>
          <a:p>
            <a:r>
              <a:rPr lang="en-US" sz="2000" dirty="0"/>
              <a:t>Measurement of conductive material</a:t>
            </a:r>
          </a:p>
          <a:p>
            <a:r>
              <a:rPr lang="en-US" sz="2000" dirty="0"/>
              <a:t>Non-contact measurement</a:t>
            </a:r>
          </a:p>
          <a:p>
            <a:endParaRPr lang="en-US" sz="2000" dirty="0" smtClean="0"/>
          </a:p>
          <a:p>
            <a:pPr marL="0" marR="0" indent="0" algn="just" defTabSz="914400" eaLnBrk="0" fontAlgn="base"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7572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4" y="0"/>
            <a:ext cx="10635100"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Capacitive </a:t>
            </a:r>
            <a:r>
              <a:rPr lang="en-IN" b="1" dirty="0"/>
              <a:t>Level </a:t>
            </a:r>
            <a:r>
              <a:rPr lang="en-IN" b="1" dirty="0" smtClean="0"/>
              <a:t>Sensors(Measurement)</a:t>
            </a:r>
            <a:endParaRPr lang="en-IN" b="1" dirty="0"/>
          </a:p>
        </p:txBody>
      </p:sp>
      <p:sp>
        <p:nvSpPr>
          <p:cNvPr id="4" name="Rectangle 2"/>
          <p:cNvSpPr>
            <a:spLocks noGrp="1" noChangeArrowheads="1"/>
          </p:cNvSpPr>
          <p:nvPr>
            <p:ph idx="1"/>
          </p:nvPr>
        </p:nvSpPr>
        <p:spPr bwMode="auto">
          <a:xfrm>
            <a:off x="0" y="683567"/>
            <a:ext cx="11416553"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smtClean="0"/>
              <a:t>Non-conducting </a:t>
            </a:r>
            <a:r>
              <a:rPr lang="en-US" sz="2000" b="1" dirty="0"/>
              <a:t>material:</a:t>
            </a:r>
            <a:endParaRPr lang="en-US" sz="2000" dirty="0"/>
          </a:p>
          <a:p>
            <a:r>
              <a:rPr lang="en-US" sz="2000" dirty="0"/>
              <a:t>For measuring level of non conducting liquids, bare probe arrangement is used as liquid resistance is sufficiently high to make it dielectric. Since the electrode and tank are fixed in place, the distance (d) is constant, capacitance is directly proportional to the level of the material  acting as dielectric.</a:t>
            </a:r>
          </a:p>
          <a:p>
            <a:r>
              <a:rPr lang="en-US" sz="2000" b="1" dirty="0"/>
              <a:t>Conducting Material:</a:t>
            </a:r>
            <a:endParaRPr lang="en-US" sz="2000" dirty="0"/>
          </a:p>
          <a:p>
            <a:r>
              <a:rPr lang="en-US" sz="2000" dirty="0"/>
              <a:t>In conducting liquids, the probe plates are insulated using thin coating of glass or plastic to avoid short circuiting. The conductive material acts as the ground plate of the capacitor.</a:t>
            </a:r>
          </a:p>
          <a:p>
            <a:r>
              <a:rPr lang="en-US" sz="2000" b="1" dirty="0"/>
              <a:t>Proximity measurements (Non-contact type measurements):</a:t>
            </a:r>
            <a:endParaRPr lang="en-US" sz="2000" dirty="0"/>
          </a:p>
          <a:p>
            <a:r>
              <a:rPr lang="en-US" sz="2000" dirty="0"/>
              <a:t>In Proximity level measurement is  the area of the capacitance plates is fixed, but distance between plates varies.</a:t>
            </a:r>
          </a:p>
          <a:p>
            <a:endParaRPr lang="en-US" sz="2000" dirty="0" smtClean="0"/>
          </a:p>
          <a:p>
            <a:pPr marL="0" marR="0" indent="0" algn="just" defTabSz="914400" eaLnBrk="0" fontAlgn="base"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8290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4" y="0"/>
            <a:ext cx="10635100"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Capacitive </a:t>
            </a:r>
            <a:r>
              <a:rPr lang="en-IN" b="1" dirty="0"/>
              <a:t>Level </a:t>
            </a:r>
            <a:r>
              <a:rPr lang="en-IN" b="1" dirty="0" smtClean="0"/>
              <a:t>Sensors(Advantages)</a:t>
            </a:r>
            <a:endParaRPr lang="en-IN" b="1" dirty="0"/>
          </a:p>
        </p:txBody>
      </p:sp>
      <p:sp>
        <p:nvSpPr>
          <p:cNvPr id="4" name="Rectangle 2"/>
          <p:cNvSpPr>
            <a:spLocks noGrp="1" noChangeArrowheads="1"/>
          </p:cNvSpPr>
          <p:nvPr>
            <p:ph idx="1"/>
          </p:nvPr>
        </p:nvSpPr>
        <p:spPr bwMode="auto">
          <a:xfrm>
            <a:off x="0" y="2761059"/>
            <a:ext cx="114165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dirty="0" smtClean="0"/>
          </a:p>
          <a:p>
            <a:pPr marL="0" marR="0" indent="0" algn="just" defTabSz="914400" eaLnBrk="0" fontAlgn="base"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497541" y="645459"/>
            <a:ext cx="10085295" cy="6463308"/>
          </a:xfrm>
          <a:prstGeom prst="rect">
            <a:avLst/>
          </a:prstGeom>
          <a:noFill/>
        </p:spPr>
        <p:txBody>
          <a:bodyPr wrap="square" rtlCol="0">
            <a:spAutoFit/>
          </a:bodyPr>
          <a:lstStyle/>
          <a:p>
            <a:pPr lvl="0" defTabSz="914400" eaLnBrk="0" fontAlgn="base" hangingPunct="0">
              <a:lnSpc>
                <a:spcPct val="150000"/>
              </a:lnSpc>
              <a:spcBef>
                <a:spcPct val="0"/>
              </a:spcBef>
              <a:spcAft>
                <a:spcPct val="0"/>
              </a:spcAft>
              <a:buFontTx/>
              <a:buChar char="•"/>
            </a:pPr>
            <a:r>
              <a:rPr lang="en-US" altLang="en-US" sz="2400" dirty="0">
                <a:latin typeface="Arial" panose="020B0604020202020204" pitchFamily="34" charset="0"/>
              </a:rPr>
              <a:t>Relatively inexpensive </a:t>
            </a:r>
          </a:p>
          <a:p>
            <a:pPr lvl="0" defTabSz="914400" eaLnBrk="0" fontAlgn="base" hangingPunct="0">
              <a:lnSpc>
                <a:spcPct val="150000"/>
              </a:lnSpc>
              <a:spcBef>
                <a:spcPct val="0"/>
              </a:spcBef>
              <a:spcAft>
                <a:spcPct val="0"/>
              </a:spcAft>
              <a:buFontTx/>
              <a:buChar char="•"/>
            </a:pPr>
            <a:r>
              <a:rPr lang="en-US" altLang="en-US" sz="2400" dirty="0">
                <a:latin typeface="Arial" panose="020B0604020202020204" pitchFamily="34" charset="0"/>
              </a:rPr>
              <a:t>Versatile </a:t>
            </a:r>
          </a:p>
          <a:p>
            <a:pPr lvl="0" defTabSz="914400" eaLnBrk="0" fontAlgn="base" hangingPunct="0">
              <a:lnSpc>
                <a:spcPct val="150000"/>
              </a:lnSpc>
              <a:spcBef>
                <a:spcPct val="0"/>
              </a:spcBef>
              <a:spcAft>
                <a:spcPct val="0"/>
              </a:spcAft>
              <a:buFontTx/>
              <a:buChar char="•"/>
            </a:pPr>
            <a:r>
              <a:rPr lang="en-US" altLang="en-US" sz="2400" dirty="0">
                <a:latin typeface="Arial" panose="020B0604020202020204" pitchFamily="34" charset="0"/>
              </a:rPr>
              <a:t>Reliable </a:t>
            </a:r>
          </a:p>
          <a:p>
            <a:pPr lvl="0" defTabSz="914400" eaLnBrk="0" fontAlgn="base" hangingPunct="0">
              <a:lnSpc>
                <a:spcPct val="150000"/>
              </a:lnSpc>
              <a:spcBef>
                <a:spcPct val="0"/>
              </a:spcBef>
              <a:spcAft>
                <a:spcPct val="0"/>
              </a:spcAft>
              <a:buFontTx/>
              <a:buChar char="•"/>
            </a:pPr>
            <a:r>
              <a:rPr lang="en-US" altLang="en-US" sz="2400" dirty="0">
                <a:latin typeface="Arial" panose="020B0604020202020204" pitchFamily="34" charset="0"/>
              </a:rPr>
              <a:t>Requires minimal maintenance </a:t>
            </a:r>
          </a:p>
          <a:p>
            <a:pPr lvl="0" defTabSz="914400" eaLnBrk="0" fontAlgn="base" hangingPunct="0">
              <a:lnSpc>
                <a:spcPct val="150000"/>
              </a:lnSpc>
              <a:spcBef>
                <a:spcPct val="0"/>
              </a:spcBef>
              <a:spcAft>
                <a:spcPct val="0"/>
              </a:spcAft>
              <a:buFontTx/>
              <a:buChar char="•"/>
            </a:pPr>
            <a:r>
              <a:rPr lang="en-US" altLang="en-US" sz="2400" dirty="0">
                <a:latin typeface="Arial" panose="020B0604020202020204" pitchFamily="34" charset="0"/>
              </a:rPr>
              <a:t>Contains no moving parts </a:t>
            </a:r>
          </a:p>
          <a:p>
            <a:pPr lvl="0" defTabSz="914400" eaLnBrk="0" fontAlgn="base" hangingPunct="0">
              <a:lnSpc>
                <a:spcPct val="150000"/>
              </a:lnSpc>
              <a:spcBef>
                <a:spcPct val="0"/>
              </a:spcBef>
              <a:spcAft>
                <a:spcPct val="0"/>
              </a:spcAft>
              <a:buFontTx/>
              <a:buChar char="•"/>
            </a:pPr>
            <a:r>
              <a:rPr lang="en-US" altLang="en-US" sz="2400" dirty="0">
                <a:latin typeface="Arial" panose="020B0604020202020204" pitchFamily="34" charset="0"/>
              </a:rPr>
              <a:t>Easy to install and can be adapted easily for different size of vessels </a:t>
            </a:r>
          </a:p>
          <a:p>
            <a:pPr lvl="0" defTabSz="914400" eaLnBrk="0" fontAlgn="base" hangingPunct="0">
              <a:lnSpc>
                <a:spcPct val="150000"/>
              </a:lnSpc>
              <a:spcBef>
                <a:spcPct val="0"/>
              </a:spcBef>
              <a:spcAft>
                <a:spcPct val="0"/>
              </a:spcAft>
              <a:buFontTx/>
              <a:buChar char="•"/>
            </a:pPr>
            <a:r>
              <a:rPr lang="en-US" altLang="en-US" sz="2400" dirty="0">
                <a:latin typeface="Arial" panose="020B0604020202020204" pitchFamily="34" charset="0"/>
              </a:rPr>
              <a:t>Good range of measurement, from few cm to about 100 m </a:t>
            </a:r>
          </a:p>
          <a:p>
            <a:pPr lvl="0" defTabSz="914400" eaLnBrk="0" fontAlgn="base" hangingPunct="0">
              <a:lnSpc>
                <a:spcPct val="150000"/>
              </a:lnSpc>
              <a:spcBef>
                <a:spcPct val="0"/>
              </a:spcBef>
              <a:spcAft>
                <a:spcPct val="0"/>
              </a:spcAft>
              <a:buFontTx/>
              <a:buChar char="•"/>
            </a:pPr>
            <a:r>
              <a:rPr lang="en-US" altLang="en-US" sz="2400" dirty="0">
                <a:latin typeface="Arial" panose="020B0604020202020204" pitchFamily="34" charset="0"/>
              </a:rPr>
              <a:t>Rugged </a:t>
            </a:r>
          </a:p>
          <a:p>
            <a:pPr lvl="0" defTabSz="914400" eaLnBrk="0" fontAlgn="base" hangingPunct="0">
              <a:lnSpc>
                <a:spcPct val="150000"/>
              </a:lnSpc>
              <a:spcBef>
                <a:spcPct val="0"/>
              </a:spcBef>
              <a:spcAft>
                <a:spcPct val="0"/>
              </a:spcAft>
              <a:buFontTx/>
              <a:buChar char="•"/>
            </a:pPr>
            <a:r>
              <a:rPr lang="en-US" altLang="en-US" sz="2400" dirty="0">
                <a:latin typeface="Arial" panose="020B0604020202020204" pitchFamily="34" charset="0"/>
              </a:rPr>
              <a:t>Simple to use </a:t>
            </a:r>
          </a:p>
          <a:p>
            <a:pPr lvl="0" defTabSz="914400" eaLnBrk="0" fontAlgn="base" hangingPunct="0">
              <a:lnSpc>
                <a:spcPct val="150000"/>
              </a:lnSpc>
              <a:spcBef>
                <a:spcPct val="0"/>
              </a:spcBef>
              <a:spcAft>
                <a:spcPct val="0"/>
              </a:spcAft>
              <a:buFontTx/>
              <a:buChar char="•"/>
            </a:pPr>
            <a:r>
              <a:rPr lang="en-US" altLang="en-US" sz="2400" dirty="0">
                <a:latin typeface="Arial" panose="020B0604020202020204" pitchFamily="34" charset="0"/>
              </a:rPr>
              <a:t>Easy to clean </a:t>
            </a:r>
          </a:p>
          <a:p>
            <a:pPr lvl="0" defTabSz="914400" eaLnBrk="0" fontAlgn="base" hangingPunct="0">
              <a:lnSpc>
                <a:spcPct val="150000"/>
              </a:lnSpc>
              <a:spcBef>
                <a:spcPct val="0"/>
              </a:spcBef>
              <a:spcAft>
                <a:spcPct val="0"/>
              </a:spcAft>
              <a:buFontTx/>
              <a:buChar char="•"/>
            </a:pPr>
            <a:r>
              <a:rPr lang="en-US" altLang="en-US" sz="2400" dirty="0">
                <a:latin typeface="Arial" panose="020B0604020202020204" pitchFamily="34" charset="0"/>
              </a:rPr>
              <a:t>Can be designed for high temperature and pressure applications </a:t>
            </a:r>
          </a:p>
          <a:p>
            <a:endParaRPr lang="en-IN" dirty="0"/>
          </a:p>
        </p:txBody>
      </p:sp>
    </p:spTree>
    <p:extLst>
      <p:ext uri="{BB962C8B-B14F-4D97-AF65-F5344CB8AC3E}">
        <p14:creationId xmlns:p14="http://schemas.microsoft.com/office/powerpoint/2010/main" val="1825717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4" y="0"/>
            <a:ext cx="10635100" cy="9144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Capacitive </a:t>
            </a:r>
            <a:r>
              <a:rPr lang="en-IN" b="1" dirty="0"/>
              <a:t>Level </a:t>
            </a:r>
            <a:r>
              <a:rPr lang="en-IN" b="1" dirty="0" smtClean="0"/>
              <a:t>Sensors(Measurement Applications)</a:t>
            </a:r>
            <a:endParaRPr lang="en-IN" b="1" dirty="0"/>
          </a:p>
        </p:txBody>
      </p:sp>
      <p:sp>
        <p:nvSpPr>
          <p:cNvPr id="4" name="Rectangle 2"/>
          <p:cNvSpPr>
            <a:spLocks noGrp="1" noChangeArrowheads="1"/>
          </p:cNvSpPr>
          <p:nvPr>
            <p:ph idx="1"/>
          </p:nvPr>
        </p:nvSpPr>
        <p:spPr bwMode="auto">
          <a:xfrm>
            <a:off x="0" y="2761059"/>
            <a:ext cx="114165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dirty="0" smtClean="0"/>
          </a:p>
          <a:p>
            <a:pPr marL="0" marR="0" indent="0" algn="just" defTabSz="914400" eaLnBrk="0" fontAlgn="base"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677334" y="914400"/>
            <a:ext cx="10376148" cy="5909310"/>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IN" sz="2400" dirty="0"/>
              <a:t>Liquids</a:t>
            </a:r>
          </a:p>
          <a:p>
            <a:pPr marL="285750" indent="-285750">
              <a:lnSpc>
                <a:spcPct val="250000"/>
              </a:lnSpc>
              <a:buFont typeface="Arial" panose="020B0604020202020204" pitchFamily="34" charset="0"/>
              <a:buChar char="•"/>
            </a:pPr>
            <a:r>
              <a:rPr lang="en-IN" sz="2400" dirty="0"/>
              <a:t>Powered and granular solids</a:t>
            </a:r>
          </a:p>
          <a:p>
            <a:pPr marL="285750" indent="-285750">
              <a:lnSpc>
                <a:spcPct val="250000"/>
              </a:lnSpc>
              <a:buFont typeface="Arial" panose="020B0604020202020204" pitchFamily="34" charset="0"/>
              <a:buChar char="•"/>
            </a:pPr>
            <a:r>
              <a:rPr lang="en-IN" sz="2400" dirty="0"/>
              <a:t>Liquid metals at very high temperature</a:t>
            </a:r>
          </a:p>
          <a:p>
            <a:pPr marL="285750" indent="-285750">
              <a:lnSpc>
                <a:spcPct val="250000"/>
              </a:lnSpc>
              <a:buFont typeface="Arial" panose="020B0604020202020204" pitchFamily="34" charset="0"/>
              <a:buChar char="•"/>
            </a:pPr>
            <a:r>
              <a:rPr lang="en-IN" sz="2400" dirty="0"/>
              <a:t>Liquefied gases at very low temperature</a:t>
            </a:r>
          </a:p>
          <a:p>
            <a:pPr marL="285750" indent="-285750">
              <a:lnSpc>
                <a:spcPct val="250000"/>
              </a:lnSpc>
              <a:buFont typeface="Arial" panose="020B0604020202020204" pitchFamily="34" charset="0"/>
              <a:buChar char="•"/>
            </a:pPr>
            <a:r>
              <a:rPr lang="en-IN" sz="2400" dirty="0"/>
              <a:t>Corrosive materials like hydrofluoric acid</a:t>
            </a:r>
          </a:p>
          <a:p>
            <a:pPr marL="285750" indent="-285750">
              <a:lnSpc>
                <a:spcPct val="250000"/>
              </a:lnSpc>
              <a:buFont typeface="Arial" panose="020B0604020202020204" pitchFamily="34" charset="0"/>
              <a:buChar char="•"/>
            </a:pPr>
            <a:r>
              <a:rPr lang="en-IN" sz="2400" dirty="0"/>
              <a:t>Very high pressure industrial processes.</a:t>
            </a:r>
          </a:p>
          <a:p>
            <a:endParaRPr lang="en-IN" dirty="0"/>
          </a:p>
        </p:txBody>
      </p:sp>
    </p:spTree>
    <p:extLst>
      <p:ext uri="{BB962C8B-B14F-4D97-AF65-F5344CB8AC3E}">
        <p14:creationId xmlns:p14="http://schemas.microsoft.com/office/powerpoint/2010/main" val="30718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4" y="0"/>
            <a:ext cx="10635100" cy="9144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Capacitive </a:t>
            </a:r>
            <a:r>
              <a:rPr lang="en-IN" b="1" dirty="0"/>
              <a:t>Level </a:t>
            </a:r>
            <a:r>
              <a:rPr lang="en-IN" b="1" dirty="0" smtClean="0"/>
              <a:t>Sensors(Measurement Applications)</a:t>
            </a:r>
            <a:endParaRPr lang="en-IN" b="1" dirty="0"/>
          </a:p>
        </p:txBody>
      </p:sp>
      <p:sp>
        <p:nvSpPr>
          <p:cNvPr id="4" name="Rectangle 2"/>
          <p:cNvSpPr>
            <a:spLocks noGrp="1" noChangeArrowheads="1"/>
          </p:cNvSpPr>
          <p:nvPr>
            <p:ph idx="1"/>
          </p:nvPr>
        </p:nvSpPr>
        <p:spPr bwMode="auto">
          <a:xfrm>
            <a:off x="0" y="2761059"/>
            <a:ext cx="114165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dirty="0" smtClean="0"/>
          </a:p>
          <a:p>
            <a:pPr marL="0" marR="0" indent="0" algn="just" defTabSz="914400" eaLnBrk="0" fontAlgn="base"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677334" y="914400"/>
            <a:ext cx="10376148" cy="5909310"/>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IN" sz="2400" dirty="0"/>
              <a:t>Liquids</a:t>
            </a:r>
          </a:p>
          <a:p>
            <a:pPr marL="285750" indent="-285750">
              <a:lnSpc>
                <a:spcPct val="250000"/>
              </a:lnSpc>
              <a:buFont typeface="Arial" panose="020B0604020202020204" pitchFamily="34" charset="0"/>
              <a:buChar char="•"/>
            </a:pPr>
            <a:r>
              <a:rPr lang="en-IN" sz="2400" dirty="0"/>
              <a:t>Powered and granular solids</a:t>
            </a:r>
          </a:p>
          <a:p>
            <a:pPr marL="285750" indent="-285750">
              <a:lnSpc>
                <a:spcPct val="250000"/>
              </a:lnSpc>
              <a:buFont typeface="Arial" panose="020B0604020202020204" pitchFamily="34" charset="0"/>
              <a:buChar char="•"/>
            </a:pPr>
            <a:r>
              <a:rPr lang="en-IN" sz="2400" dirty="0"/>
              <a:t>Liquid metals at very high temperature</a:t>
            </a:r>
          </a:p>
          <a:p>
            <a:pPr marL="285750" indent="-285750">
              <a:lnSpc>
                <a:spcPct val="250000"/>
              </a:lnSpc>
              <a:buFont typeface="Arial" panose="020B0604020202020204" pitchFamily="34" charset="0"/>
              <a:buChar char="•"/>
            </a:pPr>
            <a:r>
              <a:rPr lang="en-IN" sz="2400" dirty="0"/>
              <a:t>Liquefied gases at very low temperature</a:t>
            </a:r>
          </a:p>
          <a:p>
            <a:pPr marL="285750" indent="-285750">
              <a:lnSpc>
                <a:spcPct val="250000"/>
              </a:lnSpc>
              <a:buFont typeface="Arial" panose="020B0604020202020204" pitchFamily="34" charset="0"/>
              <a:buChar char="•"/>
            </a:pPr>
            <a:r>
              <a:rPr lang="en-IN" sz="2400" dirty="0"/>
              <a:t>Corrosive materials like hydrofluoric acid</a:t>
            </a:r>
          </a:p>
          <a:p>
            <a:pPr marL="285750" indent="-285750">
              <a:lnSpc>
                <a:spcPct val="250000"/>
              </a:lnSpc>
              <a:buFont typeface="Arial" panose="020B0604020202020204" pitchFamily="34" charset="0"/>
              <a:buChar char="•"/>
            </a:pPr>
            <a:r>
              <a:rPr lang="en-IN" sz="2400" dirty="0"/>
              <a:t>Very high pressure industrial processes.</a:t>
            </a:r>
          </a:p>
          <a:p>
            <a:endParaRPr lang="en-IN" dirty="0"/>
          </a:p>
        </p:txBody>
      </p:sp>
    </p:spTree>
    <p:extLst>
      <p:ext uri="{BB962C8B-B14F-4D97-AF65-F5344CB8AC3E}">
        <p14:creationId xmlns:p14="http://schemas.microsoft.com/office/powerpoint/2010/main" val="3105033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3" y="0"/>
            <a:ext cx="9942769"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Ultrasonic Level Sensors</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5300" y="1183342"/>
            <a:ext cx="5288429" cy="4858684"/>
          </a:xfrm>
        </p:spPr>
      </p:pic>
    </p:spTree>
    <p:extLst>
      <p:ext uri="{BB962C8B-B14F-4D97-AF65-F5344CB8AC3E}">
        <p14:creationId xmlns:p14="http://schemas.microsoft.com/office/powerpoint/2010/main" val="3491263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3" y="0"/>
            <a:ext cx="9942769"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Ultrasonic </a:t>
            </a:r>
            <a:r>
              <a:rPr lang="en-IN" b="1" dirty="0"/>
              <a:t>Level </a:t>
            </a:r>
            <a:r>
              <a:rPr lang="en-IN" b="1" dirty="0" smtClean="0"/>
              <a:t>Sensors</a:t>
            </a:r>
            <a:endParaRPr lang="en-IN" b="1" dirty="0"/>
          </a:p>
        </p:txBody>
      </p:sp>
      <p:pic>
        <p:nvPicPr>
          <p:cNvPr id="3" name="Content Placeholder 2"/>
          <p:cNvPicPr>
            <a:picLocks noGrp="1" noChangeAspect="1"/>
          </p:cNvPicPr>
          <p:nvPr>
            <p:ph idx="1"/>
          </p:nvPr>
        </p:nvPicPr>
        <p:blipFill>
          <a:blip r:embed="rId2"/>
          <a:stretch>
            <a:fillRect/>
          </a:stretch>
        </p:blipFill>
        <p:spPr>
          <a:xfrm>
            <a:off x="2407024" y="1102660"/>
            <a:ext cx="5876363" cy="5271246"/>
          </a:xfrm>
          <a:prstGeom prst="rect">
            <a:avLst/>
          </a:prstGeom>
        </p:spPr>
      </p:pic>
    </p:spTree>
    <p:extLst>
      <p:ext uri="{BB962C8B-B14F-4D97-AF65-F5344CB8AC3E}">
        <p14:creationId xmlns:p14="http://schemas.microsoft.com/office/powerpoint/2010/main" val="2882885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3" y="0"/>
            <a:ext cx="9942769"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Ultrasonic </a:t>
            </a:r>
            <a:r>
              <a:rPr lang="en-IN" b="1" dirty="0"/>
              <a:t>Level </a:t>
            </a:r>
            <a:r>
              <a:rPr lang="en-IN" b="1" dirty="0" smtClean="0"/>
              <a:t>Sensors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986" y="1344706"/>
            <a:ext cx="7688461" cy="4697319"/>
          </a:xfrm>
        </p:spPr>
      </p:pic>
    </p:spTree>
    <p:extLst>
      <p:ext uri="{BB962C8B-B14F-4D97-AF65-F5344CB8AC3E}">
        <p14:creationId xmlns:p14="http://schemas.microsoft.com/office/powerpoint/2010/main" val="1176222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4" y="0"/>
            <a:ext cx="10635100"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Ultrasonic </a:t>
            </a:r>
            <a:r>
              <a:rPr lang="en-IN" b="1" dirty="0"/>
              <a:t>Level </a:t>
            </a:r>
            <a:r>
              <a:rPr lang="en-IN" b="1" dirty="0" smtClean="0"/>
              <a:t>Sensors</a:t>
            </a:r>
            <a:endParaRPr lang="en-IN" b="1" dirty="0"/>
          </a:p>
        </p:txBody>
      </p:sp>
      <p:sp>
        <p:nvSpPr>
          <p:cNvPr id="2" name="Content Placeholder 1"/>
          <p:cNvSpPr>
            <a:spLocks noGrp="1"/>
          </p:cNvSpPr>
          <p:nvPr>
            <p:ph idx="1"/>
          </p:nvPr>
        </p:nvSpPr>
        <p:spPr>
          <a:xfrm>
            <a:off x="677334" y="914401"/>
            <a:ext cx="8596668" cy="5126962"/>
          </a:xfrm>
        </p:spPr>
        <p:txBody>
          <a:bodyPr/>
          <a:lstStyle/>
          <a:p>
            <a:r>
              <a:rPr lang="en-US" sz="2400" dirty="0"/>
              <a:t>Ultrasonic level sensors use the Time-of-Flight measuring principle to measure level. </a:t>
            </a:r>
            <a:endParaRPr lang="en-US" sz="2400" dirty="0" smtClean="0"/>
          </a:p>
          <a:p>
            <a:r>
              <a:rPr lang="en-US" sz="2400" dirty="0" smtClean="0"/>
              <a:t>The </a:t>
            </a:r>
            <a:r>
              <a:rPr lang="en-US" sz="2400" dirty="0"/>
              <a:t>device sends sound waves at a frequency higher than humans can hear, from 20 kilohertz to one gigahertz.</a:t>
            </a:r>
          </a:p>
          <a:p>
            <a:r>
              <a:rPr lang="en-US" sz="2400" dirty="0"/>
              <a:t>These waves bounce from the surface of the product, creating an echo that goes back to the sensor</a:t>
            </a:r>
            <a:r>
              <a:rPr lang="en-US" sz="2400" dirty="0" smtClean="0"/>
              <a:t>.</a:t>
            </a:r>
          </a:p>
          <a:p>
            <a:r>
              <a:rPr lang="en-US" sz="2400" dirty="0" smtClean="0"/>
              <a:t>Then</a:t>
            </a:r>
            <a:r>
              <a:rPr lang="en-US" sz="2400" dirty="0"/>
              <a:t>, the sensor calculates the time the echo took to return to find out the level. </a:t>
            </a:r>
            <a:endParaRPr lang="en-US" sz="2400" dirty="0" smtClean="0"/>
          </a:p>
          <a:p>
            <a:r>
              <a:rPr lang="en-US" sz="2400" dirty="0" smtClean="0"/>
              <a:t>It </a:t>
            </a:r>
            <a:r>
              <a:rPr lang="en-US" sz="2400" dirty="0"/>
              <a:t>works in both: fluids and solids. </a:t>
            </a:r>
          </a:p>
          <a:p>
            <a:endParaRPr lang="en-IN" dirty="0"/>
          </a:p>
        </p:txBody>
      </p:sp>
    </p:spTree>
    <p:extLst>
      <p:ext uri="{BB962C8B-B14F-4D97-AF65-F5344CB8AC3E}">
        <p14:creationId xmlns:p14="http://schemas.microsoft.com/office/powerpoint/2010/main" val="3337934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4" y="0"/>
            <a:ext cx="10635100"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Ultrasonic </a:t>
            </a:r>
            <a:r>
              <a:rPr lang="en-IN" b="1" dirty="0"/>
              <a:t>Level </a:t>
            </a:r>
            <a:r>
              <a:rPr lang="en-IN" b="1" dirty="0" smtClean="0"/>
              <a:t>Sensors</a:t>
            </a:r>
            <a:endParaRPr lang="en-IN" b="1" dirty="0"/>
          </a:p>
        </p:txBody>
      </p:sp>
      <p:sp>
        <p:nvSpPr>
          <p:cNvPr id="4" name="Rectangle 2"/>
          <p:cNvSpPr>
            <a:spLocks noGrp="1" noChangeArrowheads="1"/>
          </p:cNvSpPr>
          <p:nvPr>
            <p:ph idx="1"/>
          </p:nvPr>
        </p:nvSpPr>
        <p:spPr bwMode="auto">
          <a:xfrm>
            <a:off x="0" y="914400"/>
            <a:ext cx="1141655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gn="just" defTabSz="914400" eaLnBrk="0" fontAlgn="base" hangingPunct="0">
              <a:lnSpc>
                <a:spcPct val="100000"/>
              </a:lnSpc>
              <a:spcBef>
                <a:spcPct val="0"/>
              </a:spcBef>
              <a:spcAft>
                <a:spcPct val="0"/>
              </a:spcAft>
              <a:buClrTx/>
              <a:buSzTx/>
              <a:buFontTx/>
              <a:buChar char="•"/>
              <a:tabLst/>
            </a:pPr>
            <a:r>
              <a:rPr lang="en-US" altLang="en-US" sz="2000" dirty="0"/>
              <a:t>Air temperature can affect sound velocity and interfere with ultrasonic measurements.</a:t>
            </a:r>
          </a:p>
          <a:p>
            <a:pPr marL="0" marR="0" indent="0" algn="just" defTabSz="914400" eaLnBrk="0" fontAlgn="base" hangingPunct="0">
              <a:lnSpc>
                <a:spcPct val="100000"/>
              </a:lnSpc>
              <a:spcBef>
                <a:spcPct val="0"/>
              </a:spcBef>
              <a:spcAft>
                <a:spcPct val="0"/>
              </a:spcAft>
              <a:buClrTx/>
              <a:buSzTx/>
              <a:buFontTx/>
              <a:buChar char="•"/>
              <a:tabLst/>
            </a:pPr>
            <a:r>
              <a:rPr lang="en-US" altLang="en-US" sz="2000" dirty="0"/>
              <a:t>The space between the ultrasonic level sensor and liquid must be at a uniform temperature to give you accurate data. </a:t>
            </a:r>
          </a:p>
          <a:p>
            <a:pPr marL="0" marR="0" indent="0" algn="just" defTabSz="914400" eaLnBrk="0" fontAlgn="base" hangingPunct="0">
              <a:lnSpc>
                <a:spcPct val="100000"/>
              </a:lnSpc>
              <a:spcBef>
                <a:spcPct val="0"/>
              </a:spcBef>
              <a:spcAft>
                <a:spcPct val="0"/>
              </a:spcAft>
              <a:buClrTx/>
              <a:buSzTx/>
              <a:buFontTx/>
              <a:buChar char="•"/>
              <a:tabLst/>
            </a:pPr>
            <a:r>
              <a:rPr lang="en-US" altLang="en-US" sz="2000" dirty="0"/>
              <a:t>The material you want to measure with the ultrasonic level transmitter must have a certain density to reflect ultrasonic waves. </a:t>
            </a:r>
          </a:p>
          <a:p>
            <a:pPr marL="0" marR="0" indent="0" algn="just" defTabSz="914400" eaLnBrk="0" fontAlgn="base" hangingPunct="0">
              <a:lnSpc>
                <a:spcPct val="100000"/>
              </a:lnSpc>
              <a:spcBef>
                <a:spcPct val="0"/>
              </a:spcBef>
              <a:spcAft>
                <a:spcPct val="0"/>
              </a:spcAft>
              <a:buClrTx/>
              <a:buSzTx/>
              <a:buFontTx/>
              <a:buChar char="•"/>
              <a:tabLst/>
            </a:pPr>
            <a:r>
              <a:rPr lang="en-US" altLang="en-US" sz="2000" dirty="0"/>
              <a:t>Sound travels faster through the air than through solids and liquids, so a significant difference in density between the air and your product results in a good signal. </a:t>
            </a:r>
          </a:p>
          <a:p>
            <a:pPr marL="0" marR="0" indent="0" algn="just" defTabSz="914400" eaLnBrk="0" fontAlgn="base" hangingPunct="0">
              <a:lnSpc>
                <a:spcPct val="100000"/>
              </a:lnSpc>
              <a:spcBef>
                <a:spcPct val="0"/>
              </a:spcBef>
              <a:spcAft>
                <a:spcPct val="0"/>
              </a:spcAft>
              <a:buClrTx/>
              <a:buSzTx/>
              <a:buFontTx/>
              <a:buChar char="•"/>
              <a:tabLst/>
            </a:pPr>
            <a:r>
              <a:rPr lang="en-US" altLang="en-US" sz="2000" dirty="0"/>
              <a:t>The ultrasonic level sensor has a blocking distance where it can’t read properly, so you must include that in your calculations.</a:t>
            </a:r>
          </a:p>
          <a:p>
            <a:pPr marL="0" lvl="0" indent="0" algn="just" defTabSz="914400" eaLnBrk="0" fontAlgn="base" hangingPunct="0">
              <a:spcBef>
                <a:spcPct val="0"/>
              </a:spcBef>
              <a:spcAft>
                <a:spcPct val="0"/>
              </a:spcAft>
              <a:buClrTx/>
              <a:buSzTx/>
              <a:buFontTx/>
              <a:buChar char="•"/>
            </a:pPr>
            <a:r>
              <a:rPr lang="en-US" sz="2000" dirty="0"/>
              <a:t>The readings are deflected due to foaming</a:t>
            </a:r>
            <a:r>
              <a:rPr lang="en-US" sz="2000" dirty="0" smtClean="0"/>
              <a:t>.</a:t>
            </a:r>
          </a:p>
          <a:p>
            <a:pPr marL="0" lvl="0" indent="0" algn="just" defTabSz="914400" eaLnBrk="0" fontAlgn="base" hangingPunct="0">
              <a:spcBef>
                <a:spcPct val="0"/>
              </a:spcBef>
              <a:spcAft>
                <a:spcPct val="0"/>
              </a:spcAft>
              <a:buClrTx/>
              <a:buSzTx/>
              <a:buFontTx/>
              <a:buChar char="•"/>
            </a:pPr>
            <a:r>
              <a:rPr lang="en-US" sz="2000" dirty="0"/>
              <a:t>Obstructions in tanks can cause multiple and false </a:t>
            </a:r>
            <a:r>
              <a:rPr lang="en-US" sz="2000" dirty="0" smtClean="0"/>
              <a:t>reflections.</a:t>
            </a:r>
          </a:p>
          <a:p>
            <a:pPr marL="0" lvl="0" indent="0" algn="just" defTabSz="914400" eaLnBrk="0" fontAlgn="base" hangingPunct="0">
              <a:spcBef>
                <a:spcPct val="0"/>
              </a:spcBef>
              <a:spcAft>
                <a:spcPct val="0"/>
              </a:spcAft>
              <a:buClrTx/>
              <a:buSzTx/>
              <a:buFontTx/>
              <a:buChar char="•"/>
            </a:pPr>
            <a:r>
              <a:rPr lang="en-US" sz="2000" dirty="0"/>
              <a:t>Ultrasonic level measurements get affected by the presence of vapor or steam above the measuring surface</a:t>
            </a:r>
            <a:r>
              <a:rPr lang="en-US" sz="2000" dirty="0" smtClean="0"/>
              <a:t>.</a:t>
            </a:r>
          </a:p>
          <a:p>
            <a:pPr marL="0" lvl="0" indent="0" algn="just" defTabSz="914400" eaLnBrk="0" fontAlgn="base" hangingPunct="0">
              <a:spcBef>
                <a:spcPct val="0"/>
              </a:spcBef>
              <a:spcAft>
                <a:spcPct val="0"/>
              </a:spcAft>
              <a:buClrTx/>
              <a:buSzTx/>
              <a:buFontTx/>
              <a:buChar char="•"/>
            </a:pPr>
            <a:r>
              <a:rPr lang="en-US" sz="2000" dirty="0"/>
              <a:t>Vacuum applications are also not possible with an Ultrasonic level transmitter.</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6617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4" y="0"/>
            <a:ext cx="10635100"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Ultrasonic </a:t>
            </a:r>
            <a:r>
              <a:rPr lang="en-IN" b="1" dirty="0"/>
              <a:t>Level </a:t>
            </a:r>
            <a:r>
              <a:rPr lang="en-IN" b="1" dirty="0" smtClean="0"/>
              <a:t>Sensors(Advantages)</a:t>
            </a:r>
            <a:endParaRPr lang="en-IN" b="1" dirty="0"/>
          </a:p>
        </p:txBody>
      </p:sp>
      <p:sp>
        <p:nvSpPr>
          <p:cNvPr id="2" name="Content Placeholder 1"/>
          <p:cNvSpPr>
            <a:spLocks noGrp="1"/>
          </p:cNvSpPr>
          <p:nvPr>
            <p:ph idx="1"/>
          </p:nvPr>
        </p:nvSpPr>
        <p:spPr>
          <a:xfrm>
            <a:off x="677334" y="914401"/>
            <a:ext cx="9434854" cy="5126962"/>
          </a:xfrm>
        </p:spPr>
        <p:txBody>
          <a:bodyPr/>
          <a:lstStyle/>
          <a:p>
            <a:r>
              <a:rPr lang="en-US" sz="3200" dirty="0"/>
              <a:t>Non-contact, maintenance-free measurement</a:t>
            </a:r>
          </a:p>
          <a:p>
            <a:r>
              <a:rPr lang="en-US" sz="3200" dirty="0"/>
              <a:t>Measurement unaffected by media properties, like dc value or density</a:t>
            </a:r>
          </a:p>
          <a:p>
            <a:r>
              <a:rPr lang="en-US" sz="3200" dirty="0"/>
              <a:t>Calibration without filling or discharging</a:t>
            </a:r>
          </a:p>
          <a:p>
            <a:r>
              <a:rPr lang="en-US" sz="3200" dirty="0"/>
              <a:t>Self-cleaning effect due to vibrating sensor diaphragm</a:t>
            </a:r>
          </a:p>
          <a:p>
            <a:endParaRPr lang="en-IN" dirty="0"/>
          </a:p>
        </p:txBody>
      </p:sp>
    </p:spTree>
    <p:extLst>
      <p:ext uri="{BB962C8B-B14F-4D97-AF65-F5344CB8AC3E}">
        <p14:creationId xmlns:p14="http://schemas.microsoft.com/office/powerpoint/2010/main" val="2865725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04534"/>
            <a:ext cx="11194869" cy="913432"/>
          </a:xfrm>
        </p:spPr>
        <p:txBody>
          <a:bodyPr/>
          <a:lstStyle/>
          <a:p>
            <a:r>
              <a:rPr lang="en-IN" dirty="0" smtClean="0"/>
              <a:t>Level Sensors</a:t>
            </a:r>
            <a:br>
              <a:rPr lang="en-IN" dirty="0" smtClean="0"/>
            </a:br>
            <a:r>
              <a:rPr lang="en-IN" dirty="0" smtClean="0"/>
              <a:t>(Capacitive)</a:t>
            </a:r>
            <a:endParaRPr lang="en-IN" dirty="0"/>
          </a:p>
        </p:txBody>
      </p:sp>
    </p:spTree>
    <p:extLst>
      <p:ext uri="{BB962C8B-B14F-4D97-AF65-F5344CB8AC3E}">
        <p14:creationId xmlns:p14="http://schemas.microsoft.com/office/powerpoint/2010/main" val="2662229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77334" y="0"/>
            <a:ext cx="10635100"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Capacitive </a:t>
            </a:r>
            <a:r>
              <a:rPr lang="en-IN" b="1" dirty="0"/>
              <a:t>Level </a:t>
            </a:r>
            <a:r>
              <a:rPr lang="en-IN" b="1" dirty="0" smtClean="0"/>
              <a:t>Sensors.</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550" y="708677"/>
            <a:ext cx="9474013" cy="5517312"/>
          </a:xfrm>
        </p:spPr>
      </p:pic>
    </p:spTree>
    <p:extLst>
      <p:ext uri="{BB962C8B-B14F-4D97-AF65-F5344CB8AC3E}">
        <p14:creationId xmlns:p14="http://schemas.microsoft.com/office/powerpoint/2010/main" val="2107209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11E46AB94B5D4F829CF37FA49F5BE3" ma:contentTypeVersion="0" ma:contentTypeDescription="Create a new document." ma:contentTypeScope="" ma:versionID="851ff05b5dd25c6b5023c21f5e9d9374">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FD8903-F337-406D-B07D-DEEF8435D33E}"/>
</file>

<file path=customXml/itemProps2.xml><?xml version="1.0" encoding="utf-8"?>
<ds:datastoreItem xmlns:ds="http://schemas.openxmlformats.org/officeDocument/2006/customXml" ds:itemID="{DEA1AE0A-5A2B-4C85-8F3C-86CA1E43083A}"/>
</file>

<file path=customXml/itemProps3.xml><?xml version="1.0" encoding="utf-8"?>
<ds:datastoreItem xmlns:ds="http://schemas.openxmlformats.org/officeDocument/2006/customXml" ds:itemID="{433BD17F-A212-4DA9-8484-5DF71160B01E}"/>
</file>

<file path=docProps/app.xml><?xml version="1.0" encoding="utf-8"?>
<Properties xmlns="http://schemas.openxmlformats.org/officeDocument/2006/extended-properties" xmlns:vt="http://schemas.openxmlformats.org/officeDocument/2006/docPropsVTypes">
  <Template>Facet</Template>
  <TotalTime>3871</TotalTime>
  <Words>655</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Level Sensors (Ultrasonic)</vt:lpstr>
      <vt:lpstr>PowerPoint Presentation</vt:lpstr>
      <vt:lpstr>PowerPoint Presentation</vt:lpstr>
      <vt:lpstr>PowerPoint Presentation</vt:lpstr>
      <vt:lpstr>PowerPoint Presentation</vt:lpstr>
      <vt:lpstr>PowerPoint Presentation</vt:lpstr>
      <vt:lpstr>PowerPoint Presentation</vt:lpstr>
      <vt:lpstr>Level Sensors (Capacitive)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Thermal Detection</dc:title>
  <dc:creator>NAVNEET</dc:creator>
  <cp:lastModifiedBy>NAVNEET</cp:lastModifiedBy>
  <cp:revision>55</cp:revision>
  <dcterms:created xsi:type="dcterms:W3CDTF">2021-05-03T06:34:51Z</dcterms:created>
  <dcterms:modified xsi:type="dcterms:W3CDTF">2021-12-22T04:36:26Z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0x0101001411E46AB94B5D4F829CF37FA49F5BE3</vt:lpwstr>
  </property>
</Properties>
</file>