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2" r:id="rId7"/>
    <p:sldId id="259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Measurement of position using Hall effect sensors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84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36" y="34834"/>
            <a:ext cx="9524758" cy="801189"/>
          </a:xfrm>
        </p:spPr>
        <p:txBody>
          <a:bodyPr>
            <a:normAutofit/>
          </a:bodyPr>
          <a:lstStyle/>
          <a:p>
            <a:r>
              <a:rPr lang="en-US" dirty="0" smtClean="0"/>
              <a:t>Hall effect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3589"/>
            <a:ext cx="8596668" cy="508777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Hall effect</a:t>
            </a:r>
            <a:r>
              <a:rPr lang="en-US" dirty="0"/>
              <a:t> is the production of a voltage difference (the </a:t>
            </a:r>
            <a:r>
              <a:rPr lang="en-US" b="1" dirty="0"/>
              <a:t>Hall voltage</a:t>
            </a:r>
            <a:r>
              <a:rPr lang="en-US" dirty="0"/>
              <a:t>) across an electrical conductor that is transverse to an electric </a:t>
            </a:r>
            <a:r>
              <a:rPr lang="en-US" dirty="0" smtClean="0"/>
              <a:t>current in </a:t>
            </a:r>
            <a:r>
              <a:rPr lang="en-US" dirty="0"/>
              <a:t>the conductor and to an applied magnetic field perpendicular to the current.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was discovered by Edwin Hall in 1879</a:t>
            </a:r>
            <a:r>
              <a:rPr lang="en-US" dirty="0" smtClean="0"/>
              <a:t>.</a:t>
            </a:r>
            <a:endParaRPr lang="en-US" baseline="30000" dirty="0"/>
          </a:p>
          <a:p>
            <a:r>
              <a:rPr lang="en-US" dirty="0"/>
              <a:t>The </a:t>
            </a:r>
            <a:r>
              <a:rPr lang="en-US" dirty="0" smtClean="0"/>
              <a:t>magnitude of the voltage depends upon the current, the strength of magnetic field and the property of conductor.</a:t>
            </a:r>
          </a:p>
          <a:p>
            <a:r>
              <a:rPr lang="en-US" dirty="0" smtClean="0"/>
              <a:t>Hall effect can be in conductor and semiconductor in varying amount and will depend upon the densities and mobility of carriers.</a:t>
            </a:r>
          </a:p>
          <a:p>
            <a:r>
              <a:rPr lang="en-US" dirty="0"/>
              <a:t>The Hall Effect occurs when a current flowing in a carrier (semiconductor) experiences a magnetic field perpendicular to the direction of the current flow. </a:t>
            </a:r>
            <a:endParaRPr lang="en-US" dirty="0" smtClean="0"/>
          </a:p>
          <a:p>
            <a:r>
              <a:rPr lang="en-US" dirty="0"/>
              <a:t>The interaction between the two causes the current to be deflected perpendicular to the </a:t>
            </a:r>
            <a:r>
              <a:rPr lang="en-US" dirty="0" smtClean="0"/>
              <a:t>direction </a:t>
            </a:r>
            <a:r>
              <a:rPr lang="en-US" dirty="0"/>
              <a:t>of both the magnetic field and the current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66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0" y="34925"/>
            <a:ext cx="8597900" cy="801688"/>
          </a:xfrm>
        </p:spPr>
        <p:txBody>
          <a:bodyPr>
            <a:normAutofit/>
          </a:bodyPr>
          <a:lstStyle/>
          <a:p>
            <a:r>
              <a:rPr lang="en-US" dirty="0" smtClean="0"/>
              <a:t>Hall effect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71" y="1031966"/>
            <a:ext cx="8137979" cy="501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36" y="34834"/>
            <a:ext cx="9524758" cy="801189"/>
          </a:xfrm>
        </p:spPr>
        <p:txBody>
          <a:bodyPr>
            <a:normAutofit/>
          </a:bodyPr>
          <a:lstStyle/>
          <a:p>
            <a:r>
              <a:rPr lang="en-US" dirty="0" smtClean="0"/>
              <a:t>Materials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3589"/>
            <a:ext cx="8596668" cy="508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key factor determining sensitivity of Hall effect sensors is high electron mobility. As a result, the following materials are especially suitable for Hall effect sensors</a:t>
            </a:r>
            <a:r>
              <a:rPr lang="en-IN" dirty="0" smtClean="0"/>
              <a:t>. </a:t>
            </a:r>
          </a:p>
          <a:p>
            <a:r>
              <a:rPr lang="en-IN" dirty="0"/>
              <a:t>gallium </a:t>
            </a:r>
            <a:r>
              <a:rPr lang="en-IN" dirty="0" smtClean="0"/>
              <a:t>arsenide(GaAs</a:t>
            </a:r>
            <a:r>
              <a:rPr lang="en-IN" dirty="0"/>
              <a:t>),</a:t>
            </a:r>
          </a:p>
          <a:p>
            <a:r>
              <a:rPr lang="en-IN" dirty="0"/>
              <a:t>indium arsenide (</a:t>
            </a:r>
            <a:r>
              <a:rPr lang="en-IN" dirty="0" err="1"/>
              <a:t>InAs</a:t>
            </a:r>
            <a:r>
              <a:rPr lang="en-IN" dirty="0"/>
              <a:t>),</a:t>
            </a:r>
          </a:p>
          <a:p>
            <a:r>
              <a:rPr lang="en-IN" dirty="0"/>
              <a:t>indium phosphide (</a:t>
            </a:r>
            <a:r>
              <a:rPr lang="en-IN" dirty="0" err="1"/>
              <a:t>InP</a:t>
            </a:r>
            <a:r>
              <a:rPr lang="en-IN" dirty="0"/>
              <a:t>),</a:t>
            </a:r>
          </a:p>
          <a:p>
            <a:r>
              <a:rPr lang="en-IN" dirty="0"/>
              <a:t>indium </a:t>
            </a:r>
            <a:r>
              <a:rPr lang="en-IN" dirty="0" err="1"/>
              <a:t>antimonide</a:t>
            </a:r>
            <a:r>
              <a:rPr lang="en-IN" dirty="0"/>
              <a:t> (</a:t>
            </a:r>
            <a:r>
              <a:rPr lang="en-IN" dirty="0" err="1"/>
              <a:t>InSb</a:t>
            </a:r>
            <a:r>
              <a:rPr lang="en-IN" dirty="0"/>
              <a:t>),</a:t>
            </a:r>
          </a:p>
          <a:p>
            <a:r>
              <a:rPr lang="en-IN" dirty="0"/>
              <a:t>graphene.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5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36" y="34834"/>
            <a:ext cx="9524758" cy="801189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3589"/>
            <a:ext cx="8596668" cy="5087773"/>
          </a:xfrm>
        </p:spPr>
        <p:txBody>
          <a:bodyPr>
            <a:normAutofit/>
          </a:bodyPr>
          <a:lstStyle/>
          <a:p>
            <a:r>
              <a:rPr lang="en-IN" sz="3200" b="1" dirty="0"/>
              <a:t>Measurement of Magnetic Field </a:t>
            </a:r>
            <a:r>
              <a:rPr lang="en-IN" sz="3200" b="1" dirty="0"/>
              <a:t>Strength</a:t>
            </a:r>
            <a:endParaRPr lang="en-IN" sz="3200" b="1" dirty="0"/>
          </a:p>
          <a:p>
            <a:r>
              <a:rPr lang="en-IN" sz="3200" b="1" dirty="0"/>
              <a:t>Measurement of </a:t>
            </a:r>
            <a:r>
              <a:rPr lang="en-IN" sz="3200" b="1" dirty="0"/>
              <a:t>Displacement.</a:t>
            </a:r>
          </a:p>
          <a:p>
            <a:r>
              <a:rPr lang="en-IN" sz="3200" b="1" dirty="0"/>
              <a:t>Measurement of </a:t>
            </a:r>
            <a:r>
              <a:rPr lang="en-IN" sz="3200" b="1" dirty="0" smtClean="0"/>
              <a:t>Current</a:t>
            </a:r>
          </a:p>
          <a:p>
            <a:r>
              <a:rPr lang="en-IN" sz="3200" b="1" dirty="0"/>
              <a:t>Position sensing</a:t>
            </a:r>
          </a:p>
          <a:p>
            <a:r>
              <a:rPr lang="en-IN" sz="3200" b="1" dirty="0"/>
              <a:t>Direct-current </a:t>
            </a:r>
            <a:r>
              <a:rPr lang="en-IN" sz="3200" b="1" dirty="0" smtClean="0"/>
              <a:t>Measurements.</a:t>
            </a:r>
          </a:p>
          <a:p>
            <a:r>
              <a:rPr lang="en-IN" sz="3200" b="1" dirty="0"/>
              <a:t>Automotive fuel-level indicator</a:t>
            </a:r>
          </a:p>
          <a:p>
            <a:r>
              <a:rPr lang="en-IN" sz="3200" b="1" dirty="0"/>
              <a:t>Keyboard switch</a:t>
            </a:r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6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0" y="34925"/>
            <a:ext cx="8597900" cy="801688"/>
          </a:xfrm>
        </p:spPr>
        <p:txBody>
          <a:bodyPr>
            <a:normAutofit/>
          </a:bodyPr>
          <a:lstStyle/>
          <a:p>
            <a:r>
              <a:rPr lang="en-US" dirty="0" smtClean="0"/>
              <a:t>Hall effect(Measurement of Current)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683" y="1528354"/>
            <a:ext cx="7466267" cy="45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0" y="34925"/>
            <a:ext cx="8597900" cy="801688"/>
          </a:xfrm>
        </p:spPr>
        <p:txBody>
          <a:bodyPr>
            <a:normAutofit/>
          </a:bodyPr>
          <a:lstStyle/>
          <a:p>
            <a:r>
              <a:rPr lang="en-US" dirty="0" smtClean="0"/>
              <a:t>Hall effect(Position Sensing)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836613"/>
            <a:ext cx="8597900" cy="51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9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0" y="34925"/>
            <a:ext cx="8597900" cy="801688"/>
          </a:xfrm>
        </p:spPr>
        <p:txBody>
          <a:bodyPr>
            <a:normAutofit/>
          </a:bodyPr>
          <a:lstStyle/>
          <a:p>
            <a:r>
              <a:rPr lang="en-US" dirty="0" smtClean="0"/>
              <a:t>Hall effect(Position Sensing)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251" y="1515291"/>
            <a:ext cx="3509524" cy="2864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1697924"/>
            <a:ext cx="3597729" cy="26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36" y="34834"/>
            <a:ext cx="9524758" cy="801189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and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3589"/>
            <a:ext cx="8596668" cy="5087773"/>
          </a:xfrm>
        </p:spPr>
        <p:txBody>
          <a:bodyPr>
            <a:normAutofit/>
          </a:bodyPr>
          <a:lstStyle/>
          <a:p>
            <a:r>
              <a:rPr lang="en-IN" dirty="0" smtClean="0"/>
              <a:t>Advantages</a:t>
            </a:r>
          </a:p>
          <a:p>
            <a:pPr lvl="1"/>
            <a:r>
              <a:rPr lang="en-IN" dirty="0" smtClean="0"/>
              <a:t>Hall </a:t>
            </a:r>
            <a:r>
              <a:rPr lang="en-IN" dirty="0"/>
              <a:t>sensors are capable of measuring a wide range of magnetic </a:t>
            </a:r>
            <a:r>
              <a:rPr lang="en-IN" dirty="0" smtClean="0"/>
              <a:t>fields</a:t>
            </a:r>
          </a:p>
          <a:p>
            <a:pPr lvl="1"/>
            <a:r>
              <a:rPr lang="en-IN" dirty="0" smtClean="0"/>
              <a:t>They </a:t>
            </a:r>
            <a:r>
              <a:rPr lang="en-IN" dirty="0"/>
              <a:t>are sensitive to both the magnitude and orientation of the field. </a:t>
            </a:r>
            <a:endParaRPr lang="en-IN" dirty="0" smtClean="0"/>
          </a:p>
          <a:p>
            <a:pPr lvl="1"/>
            <a:r>
              <a:rPr lang="en-IN" dirty="0" smtClean="0"/>
              <a:t>When </a:t>
            </a:r>
            <a:r>
              <a:rPr lang="en-IN" dirty="0"/>
              <a:t>used as electronic switches, they are less prone to mechanical failure, since there is no wear on physical parts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They can also be operated at higher frequencies than mechanical switches.</a:t>
            </a:r>
          </a:p>
          <a:p>
            <a:pPr lvl="1"/>
            <a:endParaRPr lang="en-IN" b="1" dirty="0"/>
          </a:p>
          <a:p>
            <a:r>
              <a:rPr lang="en-IN" b="1" dirty="0" smtClean="0"/>
              <a:t>Disadvantages</a:t>
            </a:r>
          </a:p>
          <a:p>
            <a:pPr lvl="1"/>
            <a:r>
              <a:rPr lang="en-IN" dirty="0"/>
              <a:t>Hall effect switches cannot be used in areas with high external magnetic fields. </a:t>
            </a:r>
            <a:endParaRPr lang="en-IN" dirty="0" smtClean="0"/>
          </a:p>
          <a:p>
            <a:pPr lvl="1"/>
            <a:r>
              <a:rPr lang="en-IN" dirty="0" smtClean="0"/>
              <a:t>Hall </a:t>
            </a:r>
            <a:r>
              <a:rPr lang="en-IN" dirty="0"/>
              <a:t>sensors can be prone to thermal drift due to changes in environmental conditions, </a:t>
            </a:r>
            <a:endParaRPr lang="en-IN" dirty="0" smtClean="0"/>
          </a:p>
          <a:p>
            <a:pPr lvl="1"/>
            <a:r>
              <a:rPr lang="en-IN" dirty="0"/>
              <a:t>Hall sensors can be prone to </a:t>
            </a:r>
            <a:r>
              <a:rPr lang="en-IN" dirty="0" smtClean="0"/>
              <a:t>time </a:t>
            </a:r>
            <a:r>
              <a:rPr lang="en-IN" dirty="0"/>
              <a:t>drift over the lifetime of the sensor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2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1E46AB94B5D4F829CF37FA49F5BE3" ma:contentTypeVersion="0" ma:contentTypeDescription="Create a new document." ma:contentTypeScope="" ma:versionID="851ff05b5dd25c6b5023c21f5e9d93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D9D6A6-A5A2-4570-AF43-B9FD98CA2BE1}"/>
</file>

<file path=customXml/itemProps2.xml><?xml version="1.0" encoding="utf-8"?>
<ds:datastoreItem xmlns:ds="http://schemas.openxmlformats.org/officeDocument/2006/customXml" ds:itemID="{413AFF0C-EAB5-40C5-8EBF-495AD4866F36}"/>
</file>

<file path=customXml/itemProps3.xml><?xml version="1.0" encoding="utf-8"?>
<ds:datastoreItem xmlns:ds="http://schemas.openxmlformats.org/officeDocument/2006/customXml" ds:itemID="{05FD30B4-30A1-4654-BB39-4EFE28B9A557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802</TotalTime>
  <Words>348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Measurement of position using Hall effect sensors</vt:lpstr>
      <vt:lpstr>Hall effect</vt:lpstr>
      <vt:lpstr>Hall effect</vt:lpstr>
      <vt:lpstr>Materials</vt:lpstr>
      <vt:lpstr>Applications</vt:lpstr>
      <vt:lpstr>Hall effect(Measurement of Current)</vt:lpstr>
      <vt:lpstr>Hall effect(Position Sensing)</vt:lpstr>
      <vt:lpstr>Hall effect(Position Sensing)</vt:lpstr>
      <vt:lpstr>Advantages and Disadvantages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NAVNEET</dc:creator>
  <cp:lastModifiedBy>NAVNEET</cp:lastModifiedBy>
  <cp:revision>8</cp:revision>
  <dcterms:created xsi:type="dcterms:W3CDTF">2021-05-04T14:46:50Z</dcterms:created>
  <dcterms:modified xsi:type="dcterms:W3CDTF">2021-05-05T04:09:50Z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0x0101001411E46AB94B5D4F829CF37FA49F5BE3</vt:lpwstr>
  </property>
</Properties>
</file>