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0" r:id="rId4"/>
    <p:sldId id="279" r:id="rId5"/>
    <p:sldId id="264" r:id="rId6"/>
    <p:sldId id="267" r:id="rId7"/>
    <p:sldId id="271" r:id="rId8"/>
    <p:sldId id="265" r:id="rId9"/>
    <p:sldId id="266" r:id="rId10"/>
    <p:sldId id="268" r:id="rId11"/>
    <p:sldId id="273" r:id="rId12"/>
    <p:sldId id="274" r:id="rId13"/>
    <p:sldId id="278" r:id="rId14"/>
    <p:sldId id="276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1194869" cy="913432"/>
          </a:xfrm>
        </p:spPr>
        <p:txBody>
          <a:bodyPr/>
          <a:lstStyle/>
          <a:p>
            <a:r>
              <a:rPr lang="en-IN" dirty="0" smtClean="0"/>
              <a:t>Capacitive Proximity Sensors Accelerometer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5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82520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</a:t>
            </a:r>
            <a:r>
              <a:rPr lang="en-IN" b="1" dirty="0"/>
              <a:t> as accelerometer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6" y="1528354"/>
            <a:ext cx="7981405" cy="4235297"/>
          </a:xfrm>
        </p:spPr>
      </p:pic>
    </p:spTree>
    <p:extLst>
      <p:ext uri="{BB962C8B-B14F-4D97-AF65-F5344CB8AC3E}">
        <p14:creationId xmlns:p14="http://schemas.microsoft.com/office/powerpoint/2010/main" val="276738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</a:t>
            </a:r>
            <a:r>
              <a:rPr lang="en-IN" b="1" dirty="0"/>
              <a:t>accelerometer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Advantages</a:t>
            </a:r>
          </a:p>
          <a:p>
            <a:r>
              <a:rPr lang="en-US" sz="2800" dirty="0"/>
              <a:t>H</a:t>
            </a:r>
            <a:r>
              <a:rPr lang="en-US" sz="2800" dirty="0" smtClean="0"/>
              <a:t>igh </a:t>
            </a:r>
            <a:r>
              <a:rPr lang="en-US" sz="2800" dirty="0"/>
              <a:t>sensitivity, </a:t>
            </a:r>
            <a:endParaRPr lang="en-US" sz="2800" dirty="0" smtClean="0"/>
          </a:p>
          <a:p>
            <a:r>
              <a:rPr lang="en-US" sz="2800" dirty="0" smtClean="0"/>
              <a:t>Good </a:t>
            </a:r>
            <a:r>
              <a:rPr lang="en-US" sz="2800" dirty="0"/>
              <a:t>temperature performance, </a:t>
            </a:r>
            <a:endParaRPr lang="en-US" sz="2800" dirty="0" smtClean="0"/>
          </a:p>
          <a:p>
            <a:r>
              <a:rPr lang="en-US" sz="2800" dirty="0" smtClean="0"/>
              <a:t>Low </a:t>
            </a:r>
            <a:r>
              <a:rPr lang="en-US" sz="2800" dirty="0"/>
              <a:t>fabrication cost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Small size</a:t>
            </a:r>
          </a:p>
          <a:p>
            <a:r>
              <a:rPr lang="en-US" sz="2800" dirty="0" smtClean="0"/>
              <a:t>Easy </a:t>
            </a:r>
            <a:r>
              <a:rPr lang="en-US" sz="2800" dirty="0"/>
              <a:t>integration with CMOS. </a:t>
            </a:r>
            <a:endParaRPr lang="en-US" sz="2800" dirty="0" smtClean="0"/>
          </a:p>
          <a:p>
            <a:r>
              <a:rPr lang="en-US" sz="2800" dirty="0" smtClean="0"/>
              <a:t>Capacitive </a:t>
            </a:r>
            <a:r>
              <a:rPr lang="en-US" sz="2800" dirty="0"/>
              <a:t>displacement sensing structures are very simple.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6571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Applications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Applications</a:t>
            </a:r>
          </a:p>
          <a:p>
            <a:r>
              <a:rPr lang="en-US" sz="2800" dirty="0" smtClean="0"/>
              <a:t>Air-bag </a:t>
            </a:r>
            <a:r>
              <a:rPr lang="en-US" sz="2800" dirty="0"/>
              <a:t>control systems in automobiles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Smart Phone Motion sensing.</a:t>
            </a:r>
          </a:p>
          <a:p>
            <a:r>
              <a:rPr lang="en-US" sz="2800" dirty="0" smtClean="0"/>
              <a:t>Measuring </a:t>
            </a:r>
            <a:r>
              <a:rPr lang="en-US" sz="2800" dirty="0"/>
              <a:t>the static tilt. </a:t>
            </a:r>
            <a:endParaRPr lang="en-US" sz="2800" dirty="0" smtClean="0"/>
          </a:p>
          <a:p>
            <a:r>
              <a:rPr lang="en-US" sz="2800" dirty="0" smtClean="0"/>
              <a:t>Medical Applications.</a:t>
            </a:r>
          </a:p>
          <a:p>
            <a:r>
              <a:rPr lang="en-IN" sz="2800" dirty="0"/>
              <a:t>P</a:t>
            </a:r>
            <a:r>
              <a:rPr lang="en-IN" sz="2800" dirty="0" smtClean="0"/>
              <a:t>redictive maintenance</a:t>
            </a:r>
            <a:r>
              <a:rPr lang="en-IN" sz="2800" dirty="0"/>
              <a:t>.</a:t>
            </a:r>
            <a:endParaRPr lang="en-IN" sz="2800" dirty="0" smtClean="0"/>
          </a:p>
          <a:p>
            <a:r>
              <a:rPr lang="en-IN" sz="2800" dirty="0" smtClean="0"/>
              <a:t>Aerospace</a:t>
            </a: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1194869" cy="913432"/>
          </a:xfrm>
        </p:spPr>
        <p:txBody>
          <a:bodyPr/>
          <a:lstStyle/>
          <a:p>
            <a:r>
              <a:rPr lang="en-IN" smtClean="0"/>
              <a:t>Inductive </a:t>
            </a:r>
            <a:r>
              <a:rPr lang="en-IN" dirty="0" smtClean="0"/>
              <a:t>Proximity Sensors Accelerometer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10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Inductive Proximity Sensors as </a:t>
            </a:r>
            <a:r>
              <a:rPr lang="en-IN" b="1" dirty="0"/>
              <a:t>accelerometer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3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82520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Inductive Proximity Sensors</a:t>
            </a:r>
            <a:r>
              <a:rPr lang="en-IN" b="1" dirty="0"/>
              <a:t> as accelerometer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744583"/>
            <a:ext cx="8596668" cy="5296779"/>
          </a:xfrm>
        </p:spPr>
        <p:txBody>
          <a:bodyPr/>
          <a:lstStyle/>
          <a:p>
            <a:r>
              <a:rPr lang="en-US" dirty="0"/>
              <a:t>The accelerometer consists of fixed planar spiral inductor that has been sandwiched between two ferromagnetic layers</a:t>
            </a:r>
            <a:r>
              <a:rPr lang="en-US" dirty="0" smtClean="0"/>
              <a:t>.</a:t>
            </a:r>
          </a:p>
          <a:p>
            <a:r>
              <a:rPr lang="en-US" dirty="0"/>
              <a:t>One of the layers is under the planar coil and the other one is attached to the proof-mass of the accelerometer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principle of the design is based on the inductance variation due to vertical distance changing between the ferromagnetic layers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82520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Inductive Proximity Sensors</a:t>
            </a:r>
            <a:r>
              <a:rPr lang="en-IN" b="1" dirty="0"/>
              <a:t> as accelerometer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1541417"/>
            <a:ext cx="7641771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</a:t>
            </a:r>
            <a:r>
              <a:rPr lang="en-IN" b="1" dirty="0"/>
              <a:t>accelerometer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pPr algn="just"/>
            <a:r>
              <a:rPr lang="en-US" dirty="0"/>
              <a:t>Accelerometers utilize the properties of an opposed plate capacitor for which the distance between the plates varies proportionally to applied acceleration, thus altering capacitance.</a:t>
            </a:r>
          </a:p>
          <a:p>
            <a:pPr algn="just"/>
            <a:r>
              <a:rPr lang="en-US" dirty="0" smtClean="0"/>
              <a:t>Capacitive </a:t>
            </a:r>
            <a:r>
              <a:rPr lang="en-US" dirty="0"/>
              <a:t>accelerometers are capable of measuring constant as well as slow transient and periodic </a:t>
            </a:r>
            <a:r>
              <a:rPr lang="en-US" dirty="0" smtClean="0"/>
              <a:t>acceleration.</a:t>
            </a:r>
          </a:p>
          <a:p>
            <a:pPr algn="just"/>
            <a:r>
              <a:rPr lang="en-US" dirty="0"/>
              <a:t>This variable is used in a circuit to ultimately deliver a voltage signal that is proportional to </a:t>
            </a:r>
            <a:r>
              <a:rPr lang="en-US" dirty="0" smtClean="0"/>
              <a:t>acceleration.</a:t>
            </a:r>
          </a:p>
          <a:p>
            <a:pPr algn="just"/>
            <a:r>
              <a:rPr lang="en-US" dirty="0" smtClean="0"/>
              <a:t>Capacitive-acceleration </a:t>
            </a:r>
            <a:r>
              <a:rPr lang="en-US" dirty="0"/>
              <a:t>sensors fundamentally contain at least two components;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primary is a ‘stationary’ </a:t>
            </a:r>
            <a:r>
              <a:rPr lang="en-US" dirty="0" smtClean="0"/>
              <a:t>plate.</a:t>
            </a:r>
          </a:p>
          <a:p>
            <a:pPr lvl="1" algn="just"/>
            <a:r>
              <a:rPr lang="en-US" dirty="0"/>
              <a:t>the secondary plate is attached to the inertial mass, which is free to move inside the housing. </a:t>
            </a:r>
            <a:endParaRPr lang="en-US" dirty="0" smtClean="0"/>
          </a:p>
          <a:p>
            <a:pPr algn="just"/>
            <a:r>
              <a:rPr lang="en-US" dirty="0"/>
              <a:t>These plates form a capacitor whose value is a function of a distance </a:t>
            </a:r>
            <a:r>
              <a:rPr lang="en-US" i="1" dirty="0"/>
              <a:t>d</a:t>
            </a:r>
            <a:r>
              <a:rPr lang="en-US" dirty="0"/>
              <a:t> between the </a:t>
            </a:r>
            <a:r>
              <a:rPr lang="en-US" dirty="0" smtClean="0"/>
              <a:t>plates.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9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accelerometer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91" y="1867990"/>
            <a:ext cx="8020595" cy="3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accelerometer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833437"/>
            <a:ext cx="10139082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83" y="2194559"/>
            <a:ext cx="8676351" cy="29391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accelerometer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549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599" y="2338252"/>
            <a:ext cx="8990225" cy="2283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accelerometer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952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accelerometer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1188720"/>
            <a:ext cx="7145383" cy="48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accelerometer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1" y="1436915"/>
            <a:ext cx="7941591" cy="36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Capacitive Proximity Sensors as accelerometer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86" y="1658059"/>
            <a:ext cx="7648888" cy="4063471"/>
          </a:xfrm>
        </p:spPr>
      </p:pic>
    </p:spTree>
    <p:extLst>
      <p:ext uri="{BB962C8B-B14F-4D97-AF65-F5344CB8AC3E}">
        <p14:creationId xmlns:p14="http://schemas.microsoft.com/office/powerpoint/2010/main" val="2448097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61DDC-8DBB-4E8F-925B-BB53A38901D3}"/>
</file>

<file path=customXml/itemProps2.xml><?xml version="1.0" encoding="utf-8"?>
<ds:datastoreItem xmlns:ds="http://schemas.openxmlformats.org/officeDocument/2006/customXml" ds:itemID="{217802F0-D1E3-40E3-9F9A-63C9BC59808E}"/>
</file>

<file path=customXml/itemProps3.xml><?xml version="1.0" encoding="utf-8"?>
<ds:datastoreItem xmlns:ds="http://schemas.openxmlformats.org/officeDocument/2006/customXml" ds:itemID="{D3A7D22C-6867-4B2F-B45C-4BFD3DB0BAC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3191</TotalTime>
  <Words>304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Capacitive Proximity Sensors Accelerometer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Inductive Proximity Sensors Accelerometer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Detection</dc:title>
  <dc:creator>NAVNEET</dc:creator>
  <cp:lastModifiedBy>NAVNEET</cp:lastModifiedBy>
  <cp:revision>36</cp:revision>
  <dcterms:created xsi:type="dcterms:W3CDTF">2021-05-03T06:34:51Z</dcterms:created>
  <dcterms:modified xsi:type="dcterms:W3CDTF">2022-10-09T17:32:30Z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