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5577" y="2404534"/>
            <a:ext cx="9810206" cy="913432"/>
          </a:xfrm>
        </p:spPr>
        <p:txBody>
          <a:bodyPr/>
          <a:lstStyle/>
          <a:p>
            <a:r>
              <a:rPr lang="en-IN" dirty="0" smtClean="0"/>
              <a:t>Vibration Sensors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5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914400"/>
          </a:xfrm>
        </p:spPr>
        <p:txBody>
          <a:bodyPr/>
          <a:lstStyle/>
          <a:p>
            <a:r>
              <a:rPr lang="en-IN" dirty="0"/>
              <a:t>Types of Vibration Sensor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3" y="705395"/>
            <a:ext cx="9394129" cy="53359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800" b="1" dirty="0"/>
              <a:t>Strain Gauge</a:t>
            </a:r>
          </a:p>
          <a:p>
            <a:r>
              <a:rPr lang="en-US" sz="2800" dirty="0" smtClean="0"/>
              <a:t>Strain </a:t>
            </a:r>
            <a:r>
              <a:rPr lang="en-US" sz="2800" dirty="0"/>
              <a:t>gauge measures the strain on a machine component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A strain gauge is a sensor whose resistance varies with applied force; It converts force, pressure, tension, weight, etc., into a change in electrical resistance which can then be measured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When external forces are applied to a stationary object, stress and strain are the results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When there is a strain applied to any metallic wire, the length of that wire increases and the diameter decrease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This increase in length and decrease in diameter will change the resistance of the wire which will give us our measurement of strain on our machine component.</a:t>
            </a:r>
            <a:endParaRPr lang="en-IN" sz="2600" dirty="0"/>
          </a:p>
          <a:p>
            <a:endParaRPr lang="en-US" sz="2800" dirty="0" smtClean="0"/>
          </a:p>
          <a:p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01294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914400"/>
          </a:xfrm>
        </p:spPr>
        <p:txBody>
          <a:bodyPr/>
          <a:lstStyle/>
          <a:p>
            <a:r>
              <a:rPr lang="en-IN" dirty="0" smtClean="0"/>
              <a:t>Strain Gauge as Vibration Sensor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51" y="914400"/>
            <a:ext cx="9431383" cy="5127625"/>
          </a:xfrm>
        </p:spPr>
      </p:pic>
    </p:spTree>
    <p:extLst>
      <p:ext uri="{BB962C8B-B14F-4D97-AF65-F5344CB8AC3E}">
        <p14:creationId xmlns:p14="http://schemas.microsoft.com/office/powerpoint/2010/main" val="101421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914400"/>
          </a:xfrm>
        </p:spPr>
        <p:txBody>
          <a:bodyPr/>
          <a:lstStyle/>
          <a:p>
            <a:r>
              <a:rPr lang="en-IN" dirty="0"/>
              <a:t>Types of Vibration Sensor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3" y="705395"/>
            <a:ext cx="9394129" cy="53359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800" b="1" dirty="0" smtClean="0"/>
              <a:t>Eddy-Current</a:t>
            </a:r>
          </a:p>
          <a:p>
            <a:r>
              <a:rPr lang="en-US" sz="2800" dirty="0"/>
              <a:t>Eddy-Current sensors are non-contact devices that measure the position and/or change of position of a conductive component</a:t>
            </a:r>
            <a:r>
              <a:rPr lang="en-US" sz="2800" dirty="0" smtClean="0"/>
              <a:t>.</a:t>
            </a:r>
          </a:p>
          <a:p>
            <a:r>
              <a:rPr lang="en-US" sz="2800" smtClean="0"/>
              <a:t>When </a:t>
            </a:r>
            <a:r>
              <a:rPr lang="en-US" sz="2800" dirty="0"/>
              <a:t>external forces are applied to a stationary object, stress and strain are the results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These sensors operate with magnetic fields. The sensor has a probe which creates an alternating current at the tip of the probe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The alternating current creates small currents in the component we are monitoring called eddy currents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The sensor monitors the interaction of these two magnetic fields.</a:t>
            </a:r>
            <a:endParaRPr lang="en-US" sz="2800" dirty="0" smtClean="0"/>
          </a:p>
          <a:p>
            <a:endParaRPr lang="en-IN" sz="2600" dirty="0"/>
          </a:p>
          <a:p>
            <a:endParaRPr lang="en-US" sz="2800" dirty="0" smtClean="0"/>
          </a:p>
          <a:p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40152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914400"/>
          </a:xfrm>
        </p:spPr>
        <p:txBody>
          <a:bodyPr/>
          <a:lstStyle/>
          <a:p>
            <a:r>
              <a:rPr lang="en-IN" dirty="0"/>
              <a:t>Types of Vibration Sensor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3" y="705395"/>
            <a:ext cx="9394129" cy="5335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 smtClean="0"/>
              <a:t>Eddy-Current</a:t>
            </a:r>
          </a:p>
          <a:p>
            <a:r>
              <a:rPr lang="en-US" sz="2800" dirty="0"/>
              <a:t>As the field interaction changes the sensor will produce a voltage proportional to the change in the interaction of the two fields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When using Eddy-Current sensors it is important for the component to be at least three times larger than the sensor diameter for normal operation; otherwise, advanced calibration would be required.</a:t>
            </a:r>
            <a:endParaRPr lang="en-IN" sz="2600" dirty="0"/>
          </a:p>
          <a:p>
            <a:endParaRPr lang="en-US" sz="2800" dirty="0" smtClean="0"/>
          </a:p>
          <a:p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68481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914400"/>
          </a:xfrm>
        </p:spPr>
        <p:txBody>
          <a:bodyPr/>
          <a:lstStyle/>
          <a:p>
            <a:r>
              <a:rPr lang="en-IN" dirty="0" smtClean="0"/>
              <a:t>Eddy current type of Vibration Sensor</a:t>
            </a:r>
            <a:endParaRPr lang="en-IN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9" y="1105638"/>
            <a:ext cx="9601200" cy="5360475"/>
          </a:xfrm>
        </p:spPr>
      </p:pic>
    </p:spTree>
    <p:extLst>
      <p:ext uri="{BB962C8B-B14F-4D97-AF65-F5344CB8AC3E}">
        <p14:creationId xmlns:p14="http://schemas.microsoft.com/office/powerpoint/2010/main" val="110068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914400"/>
          </a:xfrm>
        </p:spPr>
        <p:txBody>
          <a:bodyPr/>
          <a:lstStyle/>
          <a:p>
            <a:r>
              <a:rPr lang="en-US" dirty="0"/>
              <a:t>How to Choose a Vibration Sensor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3" y="705395"/>
            <a:ext cx="9394129" cy="533596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When choosing a vibration sensor for your application it is important to look at factors </a:t>
            </a:r>
            <a:r>
              <a:rPr lang="en-US" sz="2800" dirty="0" smtClean="0"/>
              <a:t>such as</a:t>
            </a:r>
          </a:p>
          <a:p>
            <a:pPr lvl="1"/>
            <a:r>
              <a:rPr lang="en-US" b="1" dirty="0"/>
              <a:t>Range and accuracy</a:t>
            </a:r>
          </a:p>
          <a:p>
            <a:pPr lvl="1"/>
            <a:r>
              <a:rPr lang="en-US" b="1" dirty="0"/>
              <a:t>– Environment conditions</a:t>
            </a:r>
          </a:p>
          <a:p>
            <a:pPr lvl="1"/>
            <a:r>
              <a:rPr lang="en-US" b="1" dirty="0"/>
              <a:t>– The shape of the measuring </a:t>
            </a:r>
            <a:r>
              <a:rPr lang="en-US" b="1" dirty="0" smtClean="0"/>
              <a:t>surface</a:t>
            </a:r>
          </a:p>
          <a:p>
            <a:endParaRPr lang="en-US" b="1" dirty="0"/>
          </a:p>
          <a:p>
            <a:r>
              <a:rPr lang="en-US" sz="2800" dirty="0" smtClean="0"/>
              <a:t>Accelerometer </a:t>
            </a:r>
            <a:r>
              <a:rPr lang="en-US" sz="2800" dirty="0"/>
              <a:t>is the most common because it has a good range of frequency, meaning it can sense slow and fast applications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Along with the frequency, accelerometers are priced affordably and are durable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They do have to be mounted directly to the machine which is common for vibration sensors.</a:t>
            </a:r>
            <a:endParaRPr lang="en-US" sz="2800" dirty="0" smtClean="0"/>
          </a:p>
          <a:p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409235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914400"/>
          </a:xfrm>
        </p:spPr>
        <p:txBody>
          <a:bodyPr/>
          <a:lstStyle/>
          <a:p>
            <a:r>
              <a:rPr lang="en-US" dirty="0"/>
              <a:t>How to Choose a Vibration Sensor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3" y="705395"/>
            <a:ext cx="9394129" cy="5335968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Eddy current or capacitive sensors have medium accuracy and are not optimal for high-resolution applications. They are very durable making them a good option for dirty environments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Just like the accelerometers, they have to be directly mounted to the machine being monitored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Lastly, strain gauges are both versatile and accurate while still suitable for hazardous environments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They </a:t>
            </a:r>
            <a:r>
              <a:rPr lang="en-US" sz="2800" dirty="0"/>
              <a:t>can be hard to install correctly and to get proper data your application will need amplifiers which can drive up the price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For Choosing a Vibration Sensor</a:t>
            </a:r>
          </a:p>
          <a:p>
            <a:pPr lvl="1"/>
            <a:r>
              <a:rPr lang="en-US" sz="2600" dirty="0"/>
              <a:t>The range and accuracy</a:t>
            </a:r>
          </a:p>
          <a:p>
            <a:pPr lvl="1"/>
            <a:r>
              <a:rPr lang="en-US" sz="2600" dirty="0" smtClean="0"/>
              <a:t>Environment </a:t>
            </a:r>
            <a:r>
              <a:rPr lang="en-US" sz="2600" dirty="0"/>
              <a:t>conditions</a:t>
            </a:r>
          </a:p>
          <a:p>
            <a:pPr lvl="1"/>
            <a:r>
              <a:rPr lang="en-US" sz="2600" dirty="0" smtClean="0"/>
              <a:t>The </a:t>
            </a:r>
            <a:r>
              <a:rPr lang="en-US" sz="2600" dirty="0"/>
              <a:t>shape of the measuring surface</a:t>
            </a:r>
          </a:p>
          <a:p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84474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914400"/>
          </a:xfrm>
        </p:spPr>
        <p:txBody>
          <a:bodyPr/>
          <a:lstStyle/>
          <a:p>
            <a:r>
              <a:rPr lang="en-IN" b="1" dirty="0" smtClean="0"/>
              <a:t>Vibration Sensors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3" y="705395"/>
            <a:ext cx="9394129" cy="5335968"/>
          </a:xfrm>
        </p:spPr>
        <p:txBody>
          <a:bodyPr>
            <a:normAutofit/>
          </a:bodyPr>
          <a:lstStyle/>
          <a:p>
            <a:r>
              <a:rPr lang="en-US" sz="2800" dirty="0"/>
              <a:t>For optimum performance of the machines, it is necessary to continuously monitor the </a:t>
            </a:r>
            <a:r>
              <a:rPr lang="en-US" sz="2800" dirty="0" smtClean="0"/>
              <a:t>vibration.</a:t>
            </a:r>
          </a:p>
          <a:p>
            <a:r>
              <a:rPr lang="en-US" sz="2800" dirty="0"/>
              <a:t>Monitoring changes in </a:t>
            </a:r>
            <a:r>
              <a:rPr lang="en-US" sz="2800" dirty="0" smtClean="0"/>
              <a:t>Vibration could </a:t>
            </a:r>
            <a:r>
              <a:rPr lang="en-US" sz="2800" dirty="0"/>
              <a:t>solve any downtime and/or machine damage which results in financial loss</a:t>
            </a:r>
            <a:r>
              <a:rPr lang="en-US" sz="2800" dirty="0" smtClean="0"/>
              <a:t>.</a:t>
            </a:r>
            <a:endParaRPr lang="en-IN" sz="2800" dirty="0"/>
          </a:p>
          <a:p>
            <a:r>
              <a:rPr lang="en-US" sz="2800" dirty="0"/>
              <a:t>Vibration can be defined as </a:t>
            </a:r>
            <a:endParaRPr lang="en-US" sz="2800" dirty="0" smtClean="0"/>
          </a:p>
          <a:p>
            <a:pPr lvl="1"/>
            <a:r>
              <a:rPr lang="en-US" sz="2600" dirty="0" smtClean="0"/>
              <a:t>The </a:t>
            </a:r>
            <a:r>
              <a:rPr lang="en-US" sz="2600" dirty="0"/>
              <a:t>mechanical oscillation about an equilibrium position of a machine or component </a:t>
            </a:r>
            <a:endParaRPr lang="en-US" sz="2600" dirty="0" smtClean="0"/>
          </a:p>
          <a:p>
            <a:pPr lvl="1"/>
            <a:r>
              <a:rPr lang="en-US" sz="2600" dirty="0" smtClean="0"/>
              <a:t>The </a:t>
            </a:r>
            <a:r>
              <a:rPr lang="en-US" sz="2600" dirty="0"/>
              <a:t>back and forth motion of a machine or component.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91015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914400"/>
          </a:xfrm>
        </p:spPr>
        <p:txBody>
          <a:bodyPr/>
          <a:lstStyle/>
          <a:p>
            <a:r>
              <a:rPr lang="en-IN" b="1" dirty="0" smtClean="0"/>
              <a:t>Vibration Sensors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3" y="705395"/>
            <a:ext cx="9394129" cy="5335968"/>
          </a:xfrm>
        </p:spPr>
        <p:txBody>
          <a:bodyPr>
            <a:normAutofit/>
          </a:bodyPr>
          <a:lstStyle/>
          <a:p>
            <a:r>
              <a:rPr lang="en-US" sz="2800" dirty="0"/>
              <a:t>In machine monitoring we are dealing with two types of vibration;</a:t>
            </a:r>
          </a:p>
          <a:p>
            <a:pPr lvl="1"/>
            <a:r>
              <a:rPr lang="en-US" sz="2600" dirty="0" smtClean="0"/>
              <a:t>Axial </a:t>
            </a:r>
            <a:r>
              <a:rPr lang="en-US" sz="2600" dirty="0"/>
              <a:t>(Thrust) Vibration</a:t>
            </a:r>
          </a:p>
          <a:p>
            <a:pPr lvl="1"/>
            <a:r>
              <a:rPr lang="en-US" sz="2600" dirty="0" smtClean="0"/>
              <a:t>Radial </a:t>
            </a:r>
            <a:r>
              <a:rPr lang="en-US" sz="2600" dirty="0"/>
              <a:t>Vibration</a:t>
            </a:r>
          </a:p>
          <a:p>
            <a:endParaRPr lang="en-IN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651759"/>
            <a:ext cx="9525000" cy="345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914400"/>
          </a:xfrm>
        </p:spPr>
        <p:txBody>
          <a:bodyPr/>
          <a:lstStyle/>
          <a:p>
            <a:r>
              <a:rPr lang="en-IN" dirty="0"/>
              <a:t>Axial (Thrust) Vibration</a:t>
            </a:r>
            <a:endParaRPr lang="en-IN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733938"/>
            <a:ext cx="9393237" cy="527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3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914400"/>
          </a:xfrm>
        </p:spPr>
        <p:txBody>
          <a:bodyPr/>
          <a:lstStyle/>
          <a:p>
            <a:r>
              <a:rPr lang="en-IN" dirty="0"/>
              <a:t>Axial (Thrust) Vibration</a:t>
            </a:r>
            <a:endParaRPr lang="en-IN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1018904"/>
            <a:ext cx="8663176" cy="5023122"/>
          </a:xfrm>
        </p:spPr>
      </p:pic>
    </p:spTree>
    <p:extLst>
      <p:ext uri="{BB962C8B-B14F-4D97-AF65-F5344CB8AC3E}">
        <p14:creationId xmlns:p14="http://schemas.microsoft.com/office/powerpoint/2010/main" val="268208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914400"/>
          </a:xfrm>
        </p:spPr>
        <p:txBody>
          <a:bodyPr/>
          <a:lstStyle/>
          <a:p>
            <a:r>
              <a:rPr lang="en-IN" dirty="0"/>
              <a:t>Types of Vibration Sensor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3" y="705395"/>
            <a:ext cx="9394129" cy="5335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 smtClean="0"/>
              <a:t>Accelerometer</a:t>
            </a:r>
          </a:p>
          <a:p>
            <a:r>
              <a:rPr lang="en-US" sz="2800" dirty="0"/>
              <a:t>Accelerometers are devices that measure the vibration, or acceleration of motion of a structure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They have a transducer that converts mechanical force caused by vibration or a change in motion, into an electrical current using the piezoelectric effect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There are two types of piezoelectric accelerometers, </a:t>
            </a:r>
          </a:p>
          <a:p>
            <a:pPr lvl="1"/>
            <a:r>
              <a:rPr lang="en-US" sz="2600" dirty="0" smtClean="0"/>
              <a:t>High </a:t>
            </a:r>
            <a:r>
              <a:rPr lang="en-US" sz="2600" dirty="0"/>
              <a:t>Impedance</a:t>
            </a:r>
          </a:p>
          <a:p>
            <a:pPr lvl="1"/>
            <a:r>
              <a:rPr lang="en-US" sz="2600" dirty="0" smtClean="0"/>
              <a:t>Low </a:t>
            </a:r>
            <a:r>
              <a:rPr lang="en-US" sz="2600" dirty="0"/>
              <a:t>Impedance</a:t>
            </a:r>
          </a:p>
          <a:p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74758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914400"/>
          </a:xfrm>
        </p:spPr>
        <p:txBody>
          <a:bodyPr/>
          <a:lstStyle/>
          <a:p>
            <a:r>
              <a:rPr lang="en-IN" dirty="0" smtClean="0"/>
              <a:t>Accelerometer as Vibration Sensor</a:t>
            </a:r>
            <a:endParaRPr lang="en-IN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690" y="1058091"/>
            <a:ext cx="8985910" cy="5329645"/>
          </a:xfrm>
        </p:spPr>
      </p:pic>
    </p:spTree>
    <p:extLst>
      <p:ext uri="{BB962C8B-B14F-4D97-AF65-F5344CB8AC3E}">
        <p14:creationId xmlns:p14="http://schemas.microsoft.com/office/powerpoint/2010/main" val="80141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914400"/>
          </a:xfrm>
        </p:spPr>
        <p:txBody>
          <a:bodyPr/>
          <a:lstStyle/>
          <a:p>
            <a:r>
              <a:rPr lang="en-IN" dirty="0"/>
              <a:t>High Impedance Accelerometer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3" y="705395"/>
            <a:ext cx="9394129" cy="5335968"/>
          </a:xfrm>
        </p:spPr>
        <p:txBody>
          <a:bodyPr>
            <a:normAutofit/>
          </a:bodyPr>
          <a:lstStyle/>
          <a:p>
            <a:r>
              <a:rPr lang="en-US" sz="2400" dirty="0"/>
              <a:t>High impedance accelerometers produce an electrical charge which is connected directly to the measurement instruments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They require special accommodations and instrumentation so they are found in research facilities or high-temperature applications</a:t>
            </a:r>
            <a:r>
              <a:rPr lang="en-US" sz="2400" dirty="0" smtClean="0"/>
              <a:t>.</a:t>
            </a:r>
          </a:p>
          <a:p>
            <a:endParaRPr lang="en-IN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4" y="2704011"/>
            <a:ext cx="9117876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2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914400"/>
          </a:xfrm>
        </p:spPr>
        <p:txBody>
          <a:bodyPr/>
          <a:lstStyle/>
          <a:p>
            <a:r>
              <a:rPr lang="en-IN" dirty="0" smtClean="0"/>
              <a:t>Low </a:t>
            </a:r>
            <a:r>
              <a:rPr lang="en-IN" dirty="0"/>
              <a:t>Impedance Accelerometer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3" y="705395"/>
            <a:ext cx="9394129" cy="5335968"/>
          </a:xfrm>
        </p:spPr>
        <p:txBody>
          <a:bodyPr>
            <a:normAutofit/>
          </a:bodyPr>
          <a:lstStyle/>
          <a:p>
            <a:r>
              <a:rPr lang="en-US" sz="2400" dirty="0"/>
              <a:t>Low impedance accelerometers have a charge accelerometer as its front end as well as a built-in micro-circuit and transistor that converts that charge into a low impedance voltage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This type of accelerometer easily interfaces with standard instrumentation which makes it commonly used in the industry.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95" y="2759120"/>
            <a:ext cx="9313816" cy="39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11E46AB94B5D4F829CF37FA49F5BE3" ma:contentTypeVersion="0" ma:contentTypeDescription="Create a new document." ma:contentTypeScope="" ma:versionID="851ff05b5dd25c6b5023c21f5e9d937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67EDB5-1B66-41A0-8A6D-37864CAAE5C6}"/>
</file>

<file path=customXml/itemProps2.xml><?xml version="1.0" encoding="utf-8"?>
<ds:datastoreItem xmlns:ds="http://schemas.openxmlformats.org/officeDocument/2006/customXml" ds:itemID="{337F8385-5D99-4E9D-B7DD-3D90444B0DA9}"/>
</file>

<file path=customXml/itemProps3.xml><?xml version="1.0" encoding="utf-8"?>
<ds:datastoreItem xmlns:ds="http://schemas.openxmlformats.org/officeDocument/2006/customXml" ds:itemID="{6F462BE0-AA9B-499A-90C1-375451057647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844</TotalTime>
  <Words>726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Vibration Sensors</vt:lpstr>
      <vt:lpstr>Vibration Sensors</vt:lpstr>
      <vt:lpstr>Vibration Sensors</vt:lpstr>
      <vt:lpstr>Axial (Thrust) Vibration</vt:lpstr>
      <vt:lpstr>Axial (Thrust) Vibration</vt:lpstr>
      <vt:lpstr>Types of Vibration Sensor</vt:lpstr>
      <vt:lpstr>Accelerometer as Vibration Sensor</vt:lpstr>
      <vt:lpstr>High Impedance Accelerometer</vt:lpstr>
      <vt:lpstr>Low Impedance Accelerometer</vt:lpstr>
      <vt:lpstr>Types of Vibration Sensor</vt:lpstr>
      <vt:lpstr>Strain Gauge as Vibration Sensor</vt:lpstr>
      <vt:lpstr>Types of Vibration Sensor</vt:lpstr>
      <vt:lpstr>Types of Vibration Sensor</vt:lpstr>
      <vt:lpstr>Eddy current type of Vibration Sensor</vt:lpstr>
      <vt:lpstr>How to Choose a Vibration Sensor</vt:lpstr>
      <vt:lpstr>How to Choose a Vibration Sensor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Thermal Detection</dc:title>
  <dc:creator>NAVNEET</dc:creator>
  <cp:lastModifiedBy>NAVNEET</cp:lastModifiedBy>
  <cp:revision>25</cp:revision>
  <dcterms:created xsi:type="dcterms:W3CDTF">2021-05-03T06:34:51Z</dcterms:created>
  <dcterms:modified xsi:type="dcterms:W3CDTF">2023-02-08T16:28:16Z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0x0101001411E46AB94B5D4F829CF37FA49F5BE3</vt:lpwstr>
  </property>
</Properties>
</file>