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44" r:id="rId2"/>
  </p:sldMasterIdLst>
  <p:notesMasterIdLst>
    <p:notesMasterId r:id="rId31"/>
  </p:notesMasterIdLst>
  <p:sldIdLst>
    <p:sldId id="29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6EDF9-9BDA-4E36-9DC5-7C462B7F281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A90FAF-43C1-4791-B394-CC1298994DC7}">
      <dgm:prSet phldrT="[Text]"/>
      <dgm:spPr/>
      <dgm:t>
        <a:bodyPr/>
        <a:lstStyle/>
        <a:p>
          <a:r>
            <a:rPr lang="en-US" dirty="0"/>
            <a:t>Barriers</a:t>
          </a:r>
        </a:p>
      </dgm:t>
    </dgm:pt>
    <dgm:pt modelId="{7951C2CF-58C6-42BD-990B-AE54D40FBDD1}" type="parTrans" cxnId="{A32B62C3-A398-472E-A5CC-86F99C95D2C8}">
      <dgm:prSet/>
      <dgm:spPr/>
      <dgm:t>
        <a:bodyPr/>
        <a:lstStyle/>
        <a:p>
          <a:endParaRPr lang="en-US"/>
        </a:p>
      </dgm:t>
    </dgm:pt>
    <dgm:pt modelId="{65333272-D83C-42AB-A7DF-35C316B998D9}" type="sibTrans" cxnId="{A32B62C3-A398-472E-A5CC-86F99C95D2C8}">
      <dgm:prSet/>
      <dgm:spPr/>
      <dgm:t>
        <a:bodyPr/>
        <a:lstStyle/>
        <a:p>
          <a:endParaRPr lang="en-US"/>
        </a:p>
      </dgm:t>
    </dgm:pt>
    <dgm:pt modelId="{362CEE8C-35BC-47DE-B0AD-E7F6C6BF2E5E}">
      <dgm:prSet phldrT="[Text]"/>
      <dgm:spPr/>
      <dgm:t>
        <a:bodyPr/>
        <a:lstStyle/>
        <a:p>
          <a:r>
            <a:rPr lang="en-US" dirty="0"/>
            <a:t>Intrapersonal</a:t>
          </a:r>
        </a:p>
      </dgm:t>
    </dgm:pt>
    <dgm:pt modelId="{735E0D6D-FC65-436E-BC7B-2006924575E0}" type="parTrans" cxnId="{25BBD3E7-CEFC-476C-98A9-73FBA123940D}">
      <dgm:prSet/>
      <dgm:spPr/>
      <dgm:t>
        <a:bodyPr/>
        <a:lstStyle/>
        <a:p>
          <a:endParaRPr lang="en-US"/>
        </a:p>
      </dgm:t>
    </dgm:pt>
    <dgm:pt modelId="{5864F177-8DF7-4D05-8242-B67A1350E38B}" type="sibTrans" cxnId="{25BBD3E7-CEFC-476C-98A9-73FBA123940D}">
      <dgm:prSet/>
      <dgm:spPr/>
      <dgm:t>
        <a:bodyPr/>
        <a:lstStyle/>
        <a:p>
          <a:endParaRPr lang="en-US"/>
        </a:p>
      </dgm:t>
    </dgm:pt>
    <dgm:pt modelId="{640C9F8D-E6B9-4C23-A679-00893738DE88}">
      <dgm:prSet phldrT="[Text]"/>
      <dgm:spPr/>
      <dgm:t>
        <a:bodyPr/>
        <a:lstStyle/>
        <a:p>
          <a:r>
            <a:rPr lang="en-US" dirty="0"/>
            <a:t>Interpersonal</a:t>
          </a:r>
        </a:p>
      </dgm:t>
    </dgm:pt>
    <dgm:pt modelId="{D73E6ED6-584B-497E-AA29-AE3FDB2A29B2}" type="parTrans" cxnId="{BF7A798B-71AE-4701-BACA-729EEA370C9A}">
      <dgm:prSet/>
      <dgm:spPr/>
      <dgm:t>
        <a:bodyPr/>
        <a:lstStyle/>
        <a:p>
          <a:endParaRPr lang="en-US"/>
        </a:p>
      </dgm:t>
    </dgm:pt>
    <dgm:pt modelId="{4347F8A1-EDB1-4DF9-829D-9CA5CDD3C41E}" type="sibTrans" cxnId="{BF7A798B-71AE-4701-BACA-729EEA370C9A}">
      <dgm:prSet/>
      <dgm:spPr/>
      <dgm:t>
        <a:bodyPr/>
        <a:lstStyle/>
        <a:p>
          <a:endParaRPr lang="en-US"/>
        </a:p>
      </dgm:t>
    </dgm:pt>
    <dgm:pt modelId="{C375CEE0-DEE8-4D92-A579-DE037444B9D8}">
      <dgm:prSet phldrT="[Text]"/>
      <dgm:spPr/>
      <dgm:t>
        <a:bodyPr/>
        <a:lstStyle/>
        <a:p>
          <a:r>
            <a:rPr lang="en-US" dirty="0" err="1"/>
            <a:t>Organisational</a:t>
          </a:r>
          <a:endParaRPr lang="en-US" dirty="0"/>
        </a:p>
      </dgm:t>
    </dgm:pt>
    <dgm:pt modelId="{0EE7FC1A-8FB1-404A-94AF-51A10A8E6302}" type="parTrans" cxnId="{572FB03A-F9B7-463B-92B3-783F30F52284}">
      <dgm:prSet/>
      <dgm:spPr/>
      <dgm:t>
        <a:bodyPr/>
        <a:lstStyle/>
        <a:p>
          <a:endParaRPr lang="en-US"/>
        </a:p>
      </dgm:t>
    </dgm:pt>
    <dgm:pt modelId="{A5222506-2246-4761-AC9D-C540C95AAB07}" type="sibTrans" cxnId="{572FB03A-F9B7-463B-92B3-783F30F52284}">
      <dgm:prSet/>
      <dgm:spPr/>
      <dgm:t>
        <a:bodyPr/>
        <a:lstStyle/>
        <a:p>
          <a:endParaRPr lang="en-US"/>
        </a:p>
      </dgm:t>
    </dgm:pt>
    <dgm:pt modelId="{4F833617-DF96-41D2-A281-7836C48118DD}" type="pres">
      <dgm:prSet presAssocID="{72E6EDF9-9BDA-4E36-9DC5-7C462B7F28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FEBB0A9-DCDB-4CA3-920F-B29F1FC689CF}" type="pres">
      <dgm:prSet presAssocID="{0CA90FAF-43C1-4791-B394-CC1298994DC7}" presName="hierRoot1" presStyleCnt="0">
        <dgm:presLayoutVars>
          <dgm:hierBranch val="init"/>
        </dgm:presLayoutVars>
      </dgm:prSet>
      <dgm:spPr/>
    </dgm:pt>
    <dgm:pt modelId="{744A4A52-A3EF-43DC-87CD-2FC8202A7AD4}" type="pres">
      <dgm:prSet presAssocID="{0CA90FAF-43C1-4791-B394-CC1298994DC7}" presName="rootComposite1" presStyleCnt="0"/>
      <dgm:spPr/>
    </dgm:pt>
    <dgm:pt modelId="{21EFC614-2A14-4706-AEF0-0129D0436086}" type="pres">
      <dgm:prSet presAssocID="{0CA90FAF-43C1-4791-B394-CC1298994DC7}" presName="rootText1" presStyleLbl="node0" presStyleIdx="0" presStyleCnt="1">
        <dgm:presLayoutVars>
          <dgm:chPref val="3"/>
        </dgm:presLayoutVars>
      </dgm:prSet>
      <dgm:spPr/>
    </dgm:pt>
    <dgm:pt modelId="{C11DE3ED-BBE7-4F57-82EF-ADAC353D3935}" type="pres">
      <dgm:prSet presAssocID="{0CA90FAF-43C1-4791-B394-CC1298994DC7}" presName="rootConnector1" presStyleLbl="node1" presStyleIdx="0" presStyleCnt="0"/>
      <dgm:spPr/>
    </dgm:pt>
    <dgm:pt modelId="{C59F1CD3-4224-42C1-B519-E8A1D6CBBCED}" type="pres">
      <dgm:prSet presAssocID="{0CA90FAF-43C1-4791-B394-CC1298994DC7}" presName="hierChild2" presStyleCnt="0"/>
      <dgm:spPr/>
    </dgm:pt>
    <dgm:pt modelId="{F3DA2A6B-A73F-465E-A4F8-4C093F19CCD1}" type="pres">
      <dgm:prSet presAssocID="{735E0D6D-FC65-436E-BC7B-2006924575E0}" presName="Name37" presStyleLbl="parChTrans1D2" presStyleIdx="0" presStyleCnt="3"/>
      <dgm:spPr/>
    </dgm:pt>
    <dgm:pt modelId="{377FC3C2-1700-4BA6-8DD5-6DC9F5C07A7C}" type="pres">
      <dgm:prSet presAssocID="{362CEE8C-35BC-47DE-B0AD-E7F6C6BF2E5E}" presName="hierRoot2" presStyleCnt="0">
        <dgm:presLayoutVars>
          <dgm:hierBranch val="init"/>
        </dgm:presLayoutVars>
      </dgm:prSet>
      <dgm:spPr/>
    </dgm:pt>
    <dgm:pt modelId="{86DFB18A-D2D5-4DF2-9854-4CB04E0785B4}" type="pres">
      <dgm:prSet presAssocID="{362CEE8C-35BC-47DE-B0AD-E7F6C6BF2E5E}" presName="rootComposite" presStyleCnt="0"/>
      <dgm:spPr/>
    </dgm:pt>
    <dgm:pt modelId="{DE71B1D3-F7CD-455C-BBB0-3155FB73F71C}" type="pres">
      <dgm:prSet presAssocID="{362CEE8C-35BC-47DE-B0AD-E7F6C6BF2E5E}" presName="rootText" presStyleLbl="node2" presStyleIdx="0" presStyleCnt="3">
        <dgm:presLayoutVars>
          <dgm:chPref val="3"/>
        </dgm:presLayoutVars>
      </dgm:prSet>
      <dgm:spPr/>
    </dgm:pt>
    <dgm:pt modelId="{F7B44405-48ED-4A57-861C-186C71C82FC6}" type="pres">
      <dgm:prSet presAssocID="{362CEE8C-35BC-47DE-B0AD-E7F6C6BF2E5E}" presName="rootConnector" presStyleLbl="node2" presStyleIdx="0" presStyleCnt="3"/>
      <dgm:spPr/>
    </dgm:pt>
    <dgm:pt modelId="{0517B587-6ACC-49E6-9CAD-40A7A0D80FAF}" type="pres">
      <dgm:prSet presAssocID="{362CEE8C-35BC-47DE-B0AD-E7F6C6BF2E5E}" presName="hierChild4" presStyleCnt="0"/>
      <dgm:spPr/>
    </dgm:pt>
    <dgm:pt modelId="{C7521AE5-CFEE-4D3B-9CB1-2CEA075F6EC2}" type="pres">
      <dgm:prSet presAssocID="{362CEE8C-35BC-47DE-B0AD-E7F6C6BF2E5E}" presName="hierChild5" presStyleCnt="0"/>
      <dgm:spPr/>
    </dgm:pt>
    <dgm:pt modelId="{23D215D1-5C1C-427E-879F-9668EEB21026}" type="pres">
      <dgm:prSet presAssocID="{D73E6ED6-584B-497E-AA29-AE3FDB2A29B2}" presName="Name37" presStyleLbl="parChTrans1D2" presStyleIdx="1" presStyleCnt="3"/>
      <dgm:spPr/>
    </dgm:pt>
    <dgm:pt modelId="{85F1C89B-2714-4453-9344-C33C07553850}" type="pres">
      <dgm:prSet presAssocID="{640C9F8D-E6B9-4C23-A679-00893738DE88}" presName="hierRoot2" presStyleCnt="0">
        <dgm:presLayoutVars>
          <dgm:hierBranch val="init"/>
        </dgm:presLayoutVars>
      </dgm:prSet>
      <dgm:spPr/>
    </dgm:pt>
    <dgm:pt modelId="{26FC2678-D019-4E72-9F8F-FA3CE211926B}" type="pres">
      <dgm:prSet presAssocID="{640C9F8D-E6B9-4C23-A679-00893738DE88}" presName="rootComposite" presStyleCnt="0"/>
      <dgm:spPr/>
    </dgm:pt>
    <dgm:pt modelId="{B26B79D9-86F9-43F4-8CCF-026824B0ACFD}" type="pres">
      <dgm:prSet presAssocID="{640C9F8D-E6B9-4C23-A679-00893738DE88}" presName="rootText" presStyleLbl="node2" presStyleIdx="1" presStyleCnt="3">
        <dgm:presLayoutVars>
          <dgm:chPref val="3"/>
        </dgm:presLayoutVars>
      </dgm:prSet>
      <dgm:spPr/>
    </dgm:pt>
    <dgm:pt modelId="{DA03BF9D-EC57-48F2-96EE-66E6046B7BDD}" type="pres">
      <dgm:prSet presAssocID="{640C9F8D-E6B9-4C23-A679-00893738DE88}" presName="rootConnector" presStyleLbl="node2" presStyleIdx="1" presStyleCnt="3"/>
      <dgm:spPr/>
    </dgm:pt>
    <dgm:pt modelId="{C30055C7-2282-455F-BD81-271B78B92337}" type="pres">
      <dgm:prSet presAssocID="{640C9F8D-E6B9-4C23-A679-00893738DE88}" presName="hierChild4" presStyleCnt="0"/>
      <dgm:spPr/>
    </dgm:pt>
    <dgm:pt modelId="{647CCA49-E4DC-47EC-8E90-04D840B6ECA0}" type="pres">
      <dgm:prSet presAssocID="{640C9F8D-E6B9-4C23-A679-00893738DE88}" presName="hierChild5" presStyleCnt="0"/>
      <dgm:spPr/>
    </dgm:pt>
    <dgm:pt modelId="{913C2C4A-54C5-473D-B2D3-0C1EA3A57DB7}" type="pres">
      <dgm:prSet presAssocID="{0EE7FC1A-8FB1-404A-94AF-51A10A8E6302}" presName="Name37" presStyleLbl="parChTrans1D2" presStyleIdx="2" presStyleCnt="3"/>
      <dgm:spPr/>
    </dgm:pt>
    <dgm:pt modelId="{D7D0E53C-E57B-4CB6-9646-59C3385DB481}" type="pres">
      <dgm:prSet presAssocID="{C375CEE0-DEE8-4D92-A579-DE037444B9D8}" presName="hierRoot2" presStyleCnt="0">
        <dgm:presLayoutVars>
          <dgm:hierBranch val="init"/>
        </dgm:presLayoutVars>
      </dgm:prSet>
      <dgm:spPr/>
    </dgm:pt>
    <dgm:pt modelId="{167878AC-19E9-475E-ABDF-692005865C3D}" type="pres">
      <dgm:prSet presAssocID="{C375CEE0-DEE8-4D92-A579-DE037444B9D8}" presName="rootComposite" presStyleCnt="0"/>
      <dgm:spPr/>
    </dgm:pt>
    <dgm:pt modelId="{D5D7A40B-C5E5-4340-B0A0-6700944AA0E9}" type="pres">
      <dgm:prSet presAssocID="{C375CEE0-DEE8-4D92-A579-DE037444B9D8}" presName="rootText" presStyleLbl="node2" presStyleIdx="2" presStyleCnt="3">
        <dgm:presLayoutVars>
          <dgm:chPref val="3"/>
        </dgm:presLayoutVars>
      </dgm:prSet>
      <dgm:spPr/>
    </dgm:pt>
    <dgm:pt modelId="{C6F5C462-F7CB-43D7-ADCC-1969D8353FF1}" type="pres">
      <dgm:prSet presAssocID="{C375CEE0-DEE8-4D92-A579-DE037444B9D8}" presName="rootConnector" presStyleLbl="node2" presStyleIdx="2" presStyleCnt="3"/>
      <dgm:spPr/>
    </dgm:pt>
    <dgm:pt modelId="{A6E801D4-09F9-4CE1-B3D8-CC8D01709EEC}" type="pres">
      <dgm:prSet presAssocID="{C375CEE0-DEE8-4D92-A579-DE037444B9D8}" presName="hierChild4" presStyleCnt="0"/>
      <dgm:spPr/>
    </dgm:pt>
    <dgm:pt modelId="{EA056FFB-E81E-4600-AA97-7C45DFFAB8B8}" type="pres">
      <dgm:prSet presAssocID="{C375CEE0-DEE8-4D92-A579-DE037444B9D8}" presName="hierChild5" presStyleCnt="0"/>
      <dgm:spPr/>
    </dgm:pt>
    <dgm:pt modelId="{66F2ED3C-BBCE-4FBF-8D7A-B4AF03D422E0}" type="pres">
      <dgm:prSet presAssocID="{0CA90FAF-43C1-4791-B394-CC1298994DC7}" presName="hierChild3" presStyleCnt="0"/>
      <dgm:spPr/>
    </dgm:pt>
  </dgm:ptLst>
  <dgm:cxnLst>
    <dgm:cxn modelId="{1CBCFA24-0400-4495-89E1-62009EB55298}" type="presOf" srcId="{640C9F8D-E6B9-4C23-A679-00893738DE88}" destId="{B26B79D9-86F9-43F4-8CCF-026824B0ACFD}" srcOrd="0" destOrd="0" presId="urn:microsoft.com/office/officeart/2005/8/layout/orgChart1"/>
    <dgm:cxn modelId="{0C42492E-753C-410B-91E2-E1F9E9966130}" type="presOf" srcId="{0CA90FAF-43C1-4791-B394-CC1298994DC7}" destId="{21EFC614-2A14-4706-AEF0-0129D0436086}" srcOrd="0" destOrd="0" presId="urn:microsoft.com/office/officeart/2005/8/layout/orgChart1"/>
    <dgm:cxn modelId="{CCF5C135-11F3-4C90-9507-B6B70E83692D}" type="presOf" srcId="{0EE7FC1A-8FB1-404A-94AF-51A10A8E6302}" destId="{913C2C4A-54C5-473D-B2D3-0C1EA3A57DB7}" srcOrd="0" destOrd="0" presId="urn:microsoft.com/office/officeart/2005/8/layout/orgChart1"/>
    <dgm:cxn modelId="{572FB03A-F9B7-463B-92B3-783F30F52284}" srcId="{0CA90FAF-43C1-4791-B394-CC1298994DC7}" destId="{C375CEE0-DEE8-4D92-A579-DE037444B9D8}" srcOrd="2" destOrd="0" parTransId="{0EE7FC1A-8FB1-404A-94AF-51A10A8E6302}" sibTransId="{A5222506-2246-4761-AC9D-C540C95AAB07}"/>
    <dgm:cxn modelId="{5C673473-6E04-44E6-860E-7C00E4157F97}" type="presOf" srcId="{362CEE8C-35BC-47DE-B0AD-E7F6C6BF2E5E}" destId="{DE71B1D3-F7CD-455C-BBB0-3155FB73F71C}" srcOrd="0" destOrd="0" presId="urn:microsoft.com/office/officeart/2005/8/layout/orgChart1"/>
    <dgm:cxn modelId="{9077907F-608C-4731-B932-F318D0BB9556}" type="presOf" srcId="{0CA90FAF-43C1-4791-B394-CC1298994DC7}" destId="{C11DE3ED-BBE7-4F57-82EF-ADAC353D3935}" srcOrd="1" destOrd="0" presId="urn:microsoft.com/office/officeart/2005/8/layout/orgChart1"/>
    <dgm:cxn modelId="{3B374386-78A4-4D7B-914A-DECB8D3ECFBF}" type="presOf" srcId="{D73E6ED6-584B-497E-AA29-AE3FDB2A29B2}" destId="{23D215D1-5C1C-427E-879F-9668EEB21026}" srcOrd="0" destOrd="0" presId="urn:microsoft.com/office/officeart/2005/8/layout/orgChart1"/>
    <dgm:cxn modelId="{BF7A798B-71AE-4701-BACA-729EEA370C9A}" srcId="{0CA90FAF-43C1-4791-B394-CC1298994DC7}" destId="{640C9F8D-E6B9-4C23-A679-00893738DE88}" srcOrd="1" destOrd="0" parTransId="{D73E6ED6-584B-497E-AA29-AE3FDB2A29B2}" sibTransId="{4347F8A1-EDB1-4DF9-829D-9CA5CDD3C41E}"/>
    <dgm:cxn modelId="{E663F495-8CC3-440B-8BC6-F7A17388D5FC}" type="presOf" srcId="{735E0D6D-FC65-436E-BC7B-2006924575E0}" destId="{F3DA2A6B-A73F-465E-A4F8-4C093F19CCD1}" srcOrd="0" destOrd="0" presId="urn:microsoft.com/office/officeart/2005/8/layout/orgChart1"/>
    <dgm:cxn modelId="{46347097-C527-4300-AAC2-44C9420893D3}" type="presOf" srcId="{640C9F8D-E6B9-4C23-A679-00893738DE88}" destId="{DA03BF9D-EC57-48F2-96EE-66E6046B7BDD}" srcOrd="1" destOrd="0" presId="urn:microsoft.com/office/officeart/2005/8/layout/orgChart1"/>
    <dgm:cxn modelId="{D6824B9F-027D-4508-9AE5-5DD48048E1AE}" type="presOf" srcId="{362CEE8C-35BC-47DE-B0AD-E7F6C6BF2E5E}" destId="{F7B44405-48ED-4A57-861C-186C71C82FC6}" srcOrd="1" destOrd="0" presId="urn:microsoft.com/office/officeart/2005/8/layout/orgChart1"/>
    <dgm:cxn modelId="{64C1CFAF-751C-490C-B52B-16721ED79989}" type="presOf" srcId="{72E6EDF9-9BDA-4E36-9DC5-7C462B7F2815}" destId="{4F833617-DF96-41D2-A281-7836C48118DD}" srcOrd="0" destOrd="0" presId="urn:microsoft.com/office/officeart/2005/8/layout/orgChart1"/>
    <dgm:cxn modelId="{A32B62C3-A398-472E-A5CC-86F99C95D2C8}" srcId="{72E6EDF9-9BDA-4E36-9DC5-7C462B7F2815}" destId="{0CA90FAF-43C1-4791-B394-CC1298994DC7}" srcOrd="0" destOrd="0" parTransId="{7951C2CF-58C6-42BD-990B-AE54D40FBDD1}" sibTransId="{65333272-D83C-42AB-A7DF-35C316B998D9}"/>
    <dgm:cxn modelId="{1DD9F4E2-05A3-41D3-91D3-25BBB7D043B2}" type="presOf" srcId="{C375CEE0-DEE8-4D92-A579-DE037444B9D8}" destId="{C6F5C462-F7CB-43D7-ADCC-1969D8353FF1}" srcOrd="1" destOrd="0" presId="urn:microsoft.com/office/officeart/2005/8/layout/orgChart1"/>
    <dgm:cxn modelId="{25BBD3E7-CEFC-476C-98A9-73FBA123940D}" srcId="{0CA90FAF-43C1-4791-B394-CC1298994DC7}" destId="{362CEE8C-35BC-47DE-B0AD-E7F6C6BF2E5E}" srcOrd="0" destOrd="0" parTransId="{735E0D6D-FC65-436E-BC7B-2006924575E0}" sibTransId="{5864F177-8DF7-4D05-8242-B67A1350E38B}"/>
    <dgm:cxn modelId="{D4E5EBFF-21F2-4968-A44F-E81CE15C25B7}" type="presOf" srcId="{C375CEE0-DEE8-4D92-A579-DE037444B9D8}" destId="{D5D7A40B-C5E5-4340-B0A0-6700944AA0E9}" srcOrd="0" destOrd="0" presId="urn:microsoft.com/office/officeart/2005/8/layout/orgChart1"/>
    <dgm:cxn modelId="{BC5F1F24-238A-4D38-9E95-8F6D4DF2E756}" type="presParOf" srcId="{4F833617-DF96-41D2-A281-7836C48118DD}" destId="{3FEBB0A9-DCDB-4CA3-920F-B29F1FC689CF}" srcOrd="0" destOrd="0" presId="urn:microsoft.com/office/officeart/2005/8/layout/orgChart1"/>
    <dgm:cxn modelId="{FA83F398-6E97-40F3-961B-C330CB60C9FD}" type="presParOf" srcId="{3FEBB0A9-DCDB-4CA3-920F-B29F1FC689CF}" destId="{744A4A52-A3EF-43DC-87CD-2FC8202A7AD4}" srcOrd="0" destOrd="0" presId="urn:microsoft.com/office/officeart/2005/8/layout/orgChart1"/>
    <dgm:cxn modelId="{2D9C1B1C-7CBC-4A43-9CF4-AE96088506A5}" type="presParOf" srcId="{744A4A52-A3EF-43DC-87CD-2FC8202A7AD4}" destId="{21EFC614-2A14-4706-AEF0-0129D0436086}" srcOrd="0" destOrd="0" presId="urn:microsoft.com/office/officeart/2005/8/layout/orgChart1"/>
    <dgm:cxn modelId="{C3EA461B-3C04-491E-97AF-C579056E36CF}" type="presParOf" srcId="{744A4A52-A3EF-43DC-87CD-2FC8202A7AD4}" destId="{C11DE3ED-BBE7-4F57-82EF-ADAC353D3935}" srcOrd="1" destOrd="0" presId="urn:microsoft.com/office/officeart/2005/8/layout/orgChart1"/>
    <dgm:cxn modelId="{BAE6ABD5-718E-4628-B5A5-2957F2A550DD}" type="presParOf" srcId="{3FEBB0A9-DCDB-4CA3-920F-B29F1FC689CF}" destId="{C59F1CD3-4224-42C1-B519-E8A1D6CBBCED}" srcOrd="1" destOrd="0" presId="urn:microsoft.com/office/officeart/2005/8/layout/orgChart1"/>
    <dgm:cxn modelId="{C996ECAF-61B2-4E94-A0EC-9E4665A605FE}" type="presParOf" srcId="{C59F1CD3-4224-42C1-B519-E8A1D6CBBCED}" destId="{F3DA2A6B-A73F-465E-A4F8-4C093F19CCD1}" srcOrd="0" destOrd="0" presId="urn:microsoft.com/office/officeart/2005/8/layout/orgChart1"/>
    <dgm:cxn modelId="{59B9A8B7-832B-4FD3-B904-C19EF19E605C}" type="presParOf" srcId="{C59F1CD3-4224-42C1-B519-E8A1D6CBBCED}" destId="{377FC3C2-1700-4BA6-8DD5-6DC9F5C07A7C}" srcOrd="1" destOrd="0" presId="urn:microsoft.com/office/officeart/2005/8/layout/orgChart1"/>
    <dgm:cxn modelId="{A34B8E29-76F7-406C-A37A-7C0A7DF1A5F0}" type="presParOf" srcId="{377FC3C2-1700-4BA6-8DD5-6DC9F5C07A7C}" destId="{86DFB18A-D2D5-4DF2-9854-4CB04E0785B4}" srcOrd="0" destOrd="0" presId="urn:microsoft.com/office/officeart/2005/8/layout/orgChart1"/>
    <dgm:cxn modelId="{A843B3B7-89B8-4A1B-8DA1-09F50E71222E}" type="presParOf" srcId="{86DFB18A-D2D5-4DF2-9854-4CB04E0785B4}" destId="{DE71B1D3-F7CD-455C-BBB0-3155FB73F71C}" srcOrd="0" destOrd="0" presId="urn:microsoft.com/office/officeart/2005/8/layout/orgChart1"/>
    <dgm:cxn modelId="{561EEE22-4EC4-4EB5-88F2-0908D63FB19F}" type="presParOf" srcId="{86DFB18A-D2D5-4DF2-9854-4CB04E0785B4}" destId="{F7B44405-48ED-4A57-861C-186C71C82FC6}" srcOrd="1" destOrd="0" presId="urn:microsoft.com/office/officeart/2005/8/layout/orgChart1"/>
    <dgm:cxn modelId="{B8EE52FF-233E-4BA0-A6F3-785D39DA91D2}" type="presParOf" srcId="{377FC3C2-1700-4BA6-8DD5-6DC9F5C07A7C}" destId="{0517B587-6ACC-49E6-9CAD-40A7A0D80FAF}" srcOrd="1" destOrd="0" presId="urn:microsoft.com/office/officeart/2005/8/layout/orgChart1"/>
    <dgm:cxn modelId="{C79A9E30-05EC-47C9-A7CD-E05C7673F598}" type="presParOf" srcId="{377FC3C2-1700-4BA6-8DD5-6DC9F5C07A7C}" destId="{C7521AE5-CFEE-4D3B-9CB1-2CEA075F6EC2}" srcOrd="2" destOrd="0" presId="urn:microsoft.com/office/officeart/2005/8/layout/orgChart1"/>
    <dgm:cxn modelId="{C2A1E467-4898-4F8A-A369-2C5E81A97BCA}" type="presParOf" srcId="{C59F1CD3-4224-42C1-B519-E8A1D6CBBCED}" destId="{23D215D1-5C1C-427E-879F-9668EEB21026}" srcOrd="2" destOrd="0" presId="urn:microsoft.com/office/officeart/2005/8/layout/orgChart1"/>
    <dgm:cxn modelId="{B7B0D8AB-1E9F-48E9-A2B1-E155E8373269}" type="presParOf" srcId="{C59F1CD3-4224-42C1-B519-E8A1D6CBBCED}" destId="{85F1C89B-2714-4453-9344-C33C07553850}" srcOrd="3" destOrd="0" presId="urn:microsoft.com/office/officeart/2005/8/layout/orgChart1"/>
    <dgm:cxn modelId="{78DE210B-9D8D-46BF-9D03-67D33CA0F7A3}" type="presParOf" srcId="{85F1C89B-2714-4453-9344-C33C07553850}" destId="{26FC2678-D019-4E72-9F8F-FA3CE211926B}" srcOrd="0" destOrd="0" presId="urn:microsoft.com/office/officeart/2005/8/layout/orgChart1"/>
    <dgm:cxn modelId="{E60EFEBB-2E80-4E77-8F0B-926E72CDBC36}" type="presParOf" srcId="{26FC2678-D019-4E72-9F8F-FA3CE211926B}" destId="{B26B79D9-86F9-43F4-8CCF-026824B0ACFD}" srcOrd="0" destOrd="0" presId="urn:microsoft.com/office/officeart/2005/8/layout/orgChart1"/>
    <dgm:cxn modelId="{DC8F4ACB-6ECF-433C-A043-4D63FDC65F8C}" type="presParOf" srcId="{26FC2678-D019-4E72-9F8F-FA3CE211926B}" destId="{DA03BF9D-EC57-48F2-96EE-66E6046B7BDD}" srcOrd="1" destOrd="0" presId="urn:microsoft.com/office/officeart/2005/8/layout/orgChart1"/>
    <dgm:cxn modelId="{A8183B40-38C2-4FFC-85D0-14CCD5BA435F}" type="presParOf" srcId="{85F1C89B-2714-4453-9344-C33C07553850}" destId="{C30055C7-2282-455F-BD81-271B78B92337}" srcOrd="1" destOrd="0" presId="urn:microsoft.com/office/officeart/2005/8/layout/orgChart1"/>
    <dgm:cxn modelId="{F672A4A8-3196-4973-A2E0-709F46409849}" type="presParOf" srcId="{85F1C89B-2714-4453-9344-C33C07553850}" destId="{647CCA49-E4DC-47EC-8E90-04D840B6ECA0}" srcOrd="2" destOrd="0" presId="urn:microsoft.com/office/officeart/2005/8/layout/orgChart1"/>
    <dgm:cxn modelId="{0AFC2D39-594F-421A-99BD-27ABF6EDBDAB}" type="presParOf" srcId="{C59F1CD3-4224-42C1-B519-E8A1D6CBBCED}" destId="{913C2C4A-54C5-473D-B2D3-0C1EA3A57DB7}" srcOrd="4" destOrd="0" presId="urn:microsoft.com/office/officeart/2005/8/layout/orgChart1"/>
    <dgm:cxn modelId="{E8EE6CD3-F1A1-4EA4-8D6C-5C7AB00045B4}" type="presParOf" srcId="{C59F1CD3-4224-42C1-B519-E8A1D6CBBCED}" destId="{D7D0E53C-E57B-4CB6-9646-59C3385DB481}" srcOrd="5" destOrd="0" presId="urn:microsoft.com/office/officeart/2005/8/layout/orgChart1"/>
    <dgm:cxn modelId="{22520863-32A3-4681-A9C4-DAF9960D9B92}" type="presParOf" srcId="{D7D0E53C-E57B-4CB6-9646-59C3385DB481}" destId="{167878AC-19E9-475E-ABDF-692005865C3D}" srcOrd="0" destOrd="0" presId="urn:microsoft.com/office/officeart/2005/8/layout/orgChart1"/>
    <dgm:cxn modelId="{85222F31-E8A1-4102-9707-F2E8F8E248EF}" type="presParOf" srcId="{167878AC-19E9-475E-ABDF-692005865C3D}" destId="{D5D7A40B-C5E5-4340-B0A0-6700944AA0E9}" srcOrd="0" destOrd="0" presId="urn:microsoft.com/office/officeart/2005/8/layout/orgChart1"/>
    <dgm:cxn modelId="{89C9DA7C-18AF-4C7A-9AA4-0A4024BF03C6}" type="presParOf" srcId="{167878AC-19E9-475E-ABDF-692005865C3D}" destId="{C6F5C462-F7CB-43D7-ADCC-1969D8353FF1}" srcOrd="1" destOrd="0" presId="urn:microsoft.com/office/officeart/2005/8/layout/orgChart1"/>
    <dgm:cxn modelId="{3C4A68AD-B6BE-4F36-A34D-9B03D64B1AF2}" type="presParOf" srcId="{D7D0E53C-E57B-4CB6-9646-59C3385DB481}" destId="{A6E801D4-09F9-4CE1-B3D8-CC8D01709EEC}" srcOrd="1" destOrd="0" presId="urn:microsoft.com/office/officeart/2005/8/layout/orgChart1"/>
    <dgm:cxn modelId="{F91CF863-36BF-4B3F-A63C-DFEC8826DDE2}" type="presParOf" srcId="{D7D0E53C-E57B-4CB6-9646-59C3385DB481}" destId="{EA056FFB-E81E-4600-AA97-7C45DFFAB8B8}" srcOrd="2" destOrd="0" presId="urn:microsoft.com/office/officeart/2005/8/layout/orgChart1"/>
    <dgm:cxn modelId="{562FFE0D-8626-4DEC-B724-955701BC73E3}" type="presParOf" srcId="{3FEBB0A9-DCDB-4CA3-920F-B29F1FC689CF}" destId="{66F2ED3C-BBCE-4FBF-8D7A-B4AF03D422E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C2C4A-54C5-473D-B2D3-0C1EA3A57DB7}">
      <dsp:nvSpPr>
        <dsp:cNvPr id="0" name=""/>
        <dsp:cNvSpPr/>
      </dsp:nvSpPr>
      <dsp:spPr>
        <a:xfrm>
          <a:off x="5176837" y="1711785"/>
          <a:ext cx="3662650" cy="635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833"/>
              </a:lnTo>
              <a:lnTo>
                <a:pt x="3662650" y="317833"/>
              </a:lnTo>
              <a:lnTo>
                <a:pt x="3662650" y="6356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215D1-5C1C-427E-879F-9668EEB21026}">
      <dsp:nvSpPr>
        <dsp:cNvPr id="0" name=""/>
        <dsp:cNvSpPr/>
      </dsp:nvSpPr>
      <dsp:spPr>
        <a:xfrm>
          <a:off x="5131117" y="1711785"/>
          <a:ext cx="91440" cy="6356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56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A2A6B-A73F-465E-A4F8-4C093F19CCD1}">
      <dsp:nvSpPr>
        <dsp:cNvPr id="0" name=""/>
        <dsp:cNvSpPr/>
      </dsp:nvSpPr>
      <dsp:spPr>
        <a:xfrm>
          <a:off x="1514187" y="1711785"/>
          <a:ext cx="3662650" cy="635666"/>
        </a:xfrm>
        <a:custGeom>
          <a:avLst/>
          <a:gdLst/>
          <a:ahLst/>
          <a:cxnLst/>
          <a:rect l="0" t="0" r="0" b="0"/>
          <a:pathLst>
            <a:path>
              <a:moveTo>
                <a:pt x="3662650" y="0"/>
              </a:moveTo>
              <a:lnTo>
                <a:pt x="3662650" y="317833"/>
              </a:lnTo>
              <a:lnTo>
                <a:pt x="0" y="317833"/>
              </a:lnTo>
              <a:lnTo>
                <a:pt x="0" y="6356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FC614-2A14-4706-AEF0-0129D0436086}">
      <dsp:nvSpPr>
        <dsp:cNvPr id="0" name=""/>
        <dsp:cNvSpPr/>
      </dsp:nvSpPr>
      <dsp:spPr>
        <a:xfrm>
          <a:off x="3663345" y="198293"/>
          <a:ext cx="3026983" cy="1513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Barriers</a:t>
          </a:r>
        </a:p>
      </dsp:txBody>
      <dsp:txXfrm>
        <a:off x="3663345" y="198293"/>
        <a:ext cx="3026983" cy="1513491"/>
      </dsp:txXfrm>
    </dsp:sp>
    <dsp:sp modelId="{DE71B1D3-F7CD-455C-BBB0-3155FB73F71C}">
      <dsp:nvSpPr>
        <dsp:cNvPr id="0" name=""/>
        <dsp:cNvSpPr/>
      </dsp:nvSpPr>
      <dsp:spPr>
        <a:xfrm>
          <a:off x="695" y="2347451"/>
          <a:ext cx="3026983" cy="1513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Intrapersonal</a:t>
          </a:r>
        </a:p>
      </dsp:txBody>
      <dsp:txXfrm>
        <a:off x="695" y="2347451"/>
        <a:ext cx="3026983" cy="1513491"/>
      </dsp:txXfrm>
    </dsp:sp>
    <dsp:sp modelId="{B26B79D9-86F9-43F4-8CCF-026824B0ACFD}">
      <dsp:nvSpPr>
        <dsp:cNvPr id="0" name=""/>
        <dsp:cNvSpPr/>
      </dsp:nvSpPr>
      <dsp:spPr>
        <a:xfrm>
          <a:off x="3663345" y="2347451"/>
          <a:ext cx="3026983" cy="1513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Interpersonal</a:t>
          </a:r>
        </a:p>
      </dsp:txBody>
      <dsp:txXfrm>
        <a:off x="3663345" y="2347451"/>
        <a:ext cx="3026983" cy="1513491"/>
      </dsp:txXfrm>
    </dsp:sp>
    <dsp:sp modelId="{D5D7A40B-C5E5-4340-B0A0-6700944AA0E9}">
      <dsp:nvSpPr>
        <dsp:cNvPr id="0" name=""/>
        <dsp:cNvSpPr/>
      </dsp:nvSpPr>
      <dsp:spPr>
        <a:xfrm>
          <a:off x="7325996" y="2347451"/>
          <a:ext cx="3026983" cy="1513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Organisational</a:t>
          </a:r>
          <a:endParaRPr lang="en-US" sz="3700" kern="1200" dirty="0"/>
        </a:p>
      </dsp:txBody>
      <dsp:txXfrm>
        <a:off x="7325996" y="2347451"/>
        <a:ext cx="3026983" cy="1513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CCDFD-36F5-47A4-A04D-662AB6D0647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2BC2-6B55-422E-BE8A-5AD170E9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68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21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67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15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3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9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5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9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8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7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5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4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54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1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03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397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30">
                <a:solidFill>
                  <a:schemeClr val="tx1">
                    <a:tint val="75000"/>
                  </a:schemeClr>
                </a:solidFill>
              </a:defRPr>
            </a:lvl1pPr>
            <a:lvl2pPr marL="449312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2pPr>
            <a:lvl3pPr marL="898626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3pPr>
            <a:lvl4pPr marL="1347938" indent="0">
              <a:buNone/>
              <a:defRPr sz="1412">
                <a:solidFill>
                  <a:schemeClr val="tx1">
                    <a:tint val="75000"/>
                  </a:schemeClr>
                </a:solidFill>
              </a:defRPr>
            </a:lvl4pPr>
            <a:lvl5pPr marL="1797252" indent="0">
              <a:buNone/>
              <a:defRPr sz="1412">
                <a:solidFill>
                  <a:schemeClr val="tx1">
                    <a:tint val="75000"/>
                  </a:schemeClr>
                </a:solidFill>
              </a:defRPr>
            </a:lvl5pPr>
            <a:lvl6pPr marL="2246565" indent="0">
              <a:buNone/>
              <a:defRPr sz="1412">
                <a:solidFill>
                  <a:schemeClr val="tx1">
                    <a:tint val="75000"/>
                  </a:schemeClr>
                </a:solidFill>
              </a:defRPr>
            </a:lvl6pPr>
            <a:lvl7pPr marL="2695876" indent="0">
              <a:buNone/>
              <a:defRPr sz="1412">
                <a:solidFill>
                  <a:schemeClr val="tx1">
                    <a:tint val="75000"/>
                  </a:schemeClr>
                </a:solidFill>
              </a:defRPr>
            </a:lvl7pPr>
            <a:lvl8pPr marL="3145190" indent="0">
              <a:buNone/>
              <a:defRPr sz="1412">
                <a:solidFill>
                  <a:schemeClr val="tx1">
                    <a:tint val="75000"/>
                  </a:schemeClr>
                </a:solidFill>
              </a:defRPr>
            </a:lvl8pPr>
            <a:lvl9pPr marL="3594501" indent="0">
              <a:buNone/>
              <a:defRPr sz="14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9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984" y="1812926"/>
            <a:ext cx="5933016" cy="5130800"/>
          </a:xfrm>
        </p:spPr>
        <p:txBody>
          <a:bodyPr/>
          <a:lstStyle>
            <a:lvl1pPr>
              <a:defRPr sz="2824"/>
            </a:lvl1pPr>
            <a:lvl2pPr>
              <a:defRPr sz="2382"/>
            </a:lvl2pPr>
            <a:lvl3pPr>
              <a:defRPr sz="2030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7207" y="1812926"/>
            <a:ext cx="5933017" cy="5130800"/>
          </a:xfrm>
        </p:spPr>
        <p:txBody>
          <a:bodyPr/>
          <a:lstStyle>
            <a:lvl1pPr>
              <a:defRPr sz="2824"/>
            </a:lvl1pPr>
            <a:lvl2pPr>
              <a:defRPr sz="2382"/>
            </a:lvl2pPr>
            <a:lvl3pPr>
              <a:defRPr sz="2030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87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8" cy="639762"/>
          </a:xfrm>
        </p:spPr>
        <p:txBody>
          <a:bodyPr anchor="b"/>
          <a:lstStyle>
            <a:lvl1pPr marL="0" indent="0">
              <a:buNone/>
              <a:defRPr sz="2382" b="1"/>
            </a:lvl1pPr>
            <a:lvl2pPr marL="449312" indent="0">
              <a:buNone/>
              <a:defRPr sz="2030" b="1"/>
            </a:lvl2pPr>
            <a:lvl3pPr marL="898626" indent="0">
              <a:buNone/>
              <a:defRPr sz="1765" b="1"/>
            </a:lvl3pPr>
            <a:lvl4pPr marL="1347938" indent="0">
              <a:buNone/>
              <a:defRPr sz="1588" b="1"/>
            </a:lvl4pPr>
            <a:lvl5pPr marL="1797252" indent="0">
              <a:buNone/>
              <a:defRPr sz="1588" b="1"/>
            </a:lvl5pPr>
            <a:lvl6pPr marL="2246565" indent="0">
              <a:buNone/>
              <a:defRPr sz="1588" b="1"/>
            </a:lvl6pPr>
            <a:lvl7pPr marL="2695876" indent="0">
              <a:buNone/>
              <a:defRPr sz="1588" b="1"/>
            </a:lvl7pPr>
            <a:lvl8pPr marL="3145190" indent="0">
              <a:buNone/>
              <a:defRPr sz="1588" b="1"/>
            </a:lvl8pPr>
            <a:lvl9pPr marL="3594501" indent="0">
              <a:buNone/>
              <a:defRPr sz="15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7"/>
            <a:ext cx="5386918" cy="3951287"/>
          </a:xfrm>
        </p:spPr>
        <p:txBody>
          <a:bodyPr/>
          <a:lstStyle>
            <a:lvl1pPr>
              <a:defRPr sz="2382"/>
            </a:lvl1pPr>
            <a:lvl2pPr>
              <a:defRPr sz="2030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4" cy="639762"/>
          </a:xfrm>
        </p:spPr>
        <p:txBody>
          <a:bodyPr anchor="b"/>
          <a:lstStyle>
            <a:lvl1pPr marL="0" indent="0">
              <a:buNone/>
              <a:defRPr sz="2382" b="1"/>
            </a:lvl1pPr>
            <a:lvl2pPr marL="449312" indent="0">
              <a:buNone/>
              <a:defRPr sz="2030" b="1"/>
            </a:lvl2pPr>
            <a:lvl3pPr marL="898626" indent="0">
              <a:buNone/>
              <a:defRPr sz="1765" b="1"/>
            </a:lvl3pPr>
            <a:lvl4pPr marL="1347938" indent="0">
              <a:buNone/>
              <a:defRPr sz="1588" b="1"/>
            </a:lvl4pPr>
            <a:lvl5pPr marL="1797252" indent="0">
              <a:buNone/>
              <a:defRPr sz="1588" b="1"/>
            </a:lvl5pPr>
            <a:lvl6pPr marL="2246565" indent="0">
              <a:buNone/>
              <a:defRPr sz="1588" b="1"/>
            </a:lvl6pPr>
            <a:lvl7pPr marL="2695876" indent="0">
              <a:buNone/>
              <a:defRPr sz="1588" b="1"/>
            </a:lvl7pPr>
            <a:lvl8pPr marL="3145190" indent="0">
              <a:buNone/>
              <a:defRPr sz="1588" b="1"/>
            </a:lvl8pPr>
            <a:lvl9pPr marL="3594501" indent="0">
              <a:buNone/>
              <a:defRPr sz="15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7"/>
            <a:ext cx="5389034" cy="3951287"/>
          </a:xfrm>
        </p:spPr>
        <p:txBody>
          <a:bodyPr/>
          <a:lstStyle>
            <a:lvl1pPr>
              <a:defRPr sz="2382"/>
            </a:lvl1pPr>
            <a:lvl2pPr>
              <a:defRPr sz="2030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970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37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3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0"/>
            <a:ext cx="6815667" cy="5853113"/>
          </a:xfrm>
        </p:spPr>
        <p:txBody>
          <a:bodyPr/>
          <a:lstStyle>
            <a:lvl1pPr>
              <a:defRPr sz="3177"/>
            </a:lvl1pPr>
            <a:lvl2pPr>
              <a:defRPr sz="2824"/>
            </a:lvl2pPr>
            <a:lvl3pPr>
              <a:defRPr sz="2382"/>
            </a:lvl3pPr>
            <a:lvl4pPr>
              <a:defRPr sz="2030"/>
            </a:lvl4pPr>
            <a:lvl5pPr>
              <a:defRPr sz="2030"/>
            </a:lvl5pPr>
            <a:lvl6pPr>
              <a:defRPr sz="2030"/>
            </a:lvl6pPr>
            <a:lvl7pPr>
              <a:defRPr sz="2030"/>
            </a:lvl7pPr>
            <a:lvl8pPr>
              <a:defRPr sz="2030"/>
            </a:lvl8pPr>
            <a:lvl9pPr>
              <a:defRPr sz="20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0"/>
            <a:ext cx="4011084" cy="4691063"/>
          </a:xfrm>
        </p:spPr>
        <p:txBody>
          <a:bodyPr/>
          <a:lstStyle>
            <a:lvl1pPr marL="0" indent="0">
              <a:buNone/>
              <a:defRPr sz="1412"/>
            </a:lvl1pPr>
            <a:lvl2pPr marL="449312" indent="0">
              <a:buNone/>
              <a:defRPr sz="1235"/>
            </a:lvl2pPr>
            <a:lvl3pPr marL="898626" indent="0">
              <a:buNone/>
              <a:defRPr sz="971"/>
            </a:lvl3pPr>
            <a:lvl4pPr marL="1347938" indent="0">
              <a:buNone/>
              <a:defRPr sz="882"/>
            </a:lvl4pPr>
            <a:lvl5pPr marL="1797252" indent="0">
              <a:buNone/>
              <a:defRPr sz="882"/>
            </a:lvl5pPr>
            <a:lvl6pPr marL="2246565" indent="0">
              <a:buNone/>
              <a:defRPr sz="882"/>
            </a:lvl6pPr>
            <a:lvl7pPr marL="2695876" indent="0">
              <a:buNone/>
              <a:defRPr sz="882"/>
            </a:lvl7pPr>
            <a:lvl8pPr marL="3145190" indent="0">
              <a:buNone/>
              <a:defRPr sz="882"/>
            </a:lvl8pPr>
            <a:lvl9pPr marL="3594501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4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203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177"/>
            </a:lvl1pPr>
            <a:lvl2pPr marL="449312" indent="0">
              <a:buNone/>
              <a:defRPr sz="2824"/>
            </a:lvl2pPr>
            <a:lvl3pPr marL="898626" indent="0">
              <a:buNone/>
              <a:defRPr sz="2382"/>
            </a:lvl3pPr>
            <a:lvl4pPr marL="1347938" indent="0">
              <a:buNone/>
              <a:defRPr sz="2030"/>
            </a:lvl4pPr>
            <a:lvl5pPr marL="1797252" indent="0">
              <a:buNone/>
              <a:defRPr sz="2030"/>
            </a:lvl5pPr>
            <a:lvl6pPr marL="2246565" indent="0">
              <a:buNone/>
              <a:defRPr sz="2030"/>
            </a:lvl6pPr>
            <a:lvl7pPr marL="2695876" indent="0">
              <a:buNone/>
              <a:defRPr sz="2030"/>
            </a:lvl7pPr>
            <a:lvl8pPr marL="3145190" indent="0">
              <a:buNone/>
              <a:defRPr sz="2030"/>
            </a:lvl8pPr>
            <a:lvl9pPr marL="3594501" indent="0">
              <a:buNone/>
              <a:defRPr sz="203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412"/>
            </a:lvl1pPr>
            <a:lvl2pPr marL="449312" indent="0">
              <a:buNone/>
              <a:defRPr sz="1235"/>
            </a:lvl2pPr>
            <a:lvl3pPr marL="898626" indent="0">
              <a:buNone/>
              <a:defRPr sz="971"/>
            </a:lvl3pPr>
            <a:lvl4pPr marL="1347938" indent="0">
              <a:buNone/>
              <a:defRPr sz="882"/>
            </a:lvl4pPr>
            <a:lvl5pPr marL="1797252" indent="0">
              <a:buNone/>
              <a:defRPr sz="882"/>
            </a:lvl5pPr>
            <a:lvl6pPr marL="2246565" indent="0">
              <a:buNone/>
              <a:defRPr sz="882"/>
            </a:lvl6pPr>
            <a:lvl7pPr marL="2695876" indent="0">
              <a:buNone/>
              <a:defRPr sz="882"/>
            </a:lvl7pPr>
            <a:lvl8pPr marL="3145190" indent="0">
              <a:buNone/>
              <a:defRPr sz="882"/>
            </a:lvl8pPr>
            <a:lvl9pPr marL="3594501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7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0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23968" y="311150"/>
            <a:ext cx="3016251" cy="6632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991" y="311150"/>
            <a:ext cx="8849783" cy="6632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6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89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44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92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4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1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4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72396C-A559-450A-8DCB-4F5CB770F53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611090-57FC-412B-86E9-AD71AC19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7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1838" tIns="50919" rIns="101838" bIns="5091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1838" tIns="50919" rIns="101838" bIns="509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101838" tIns="50919" rIns="101838" bIns="50919" rtlCol="0" anchor="ctr"/>
          <a:lstStyle>
            <a:lvl1pPr algn="l">
              <a:defRPr sz="12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vert="horz" lIns="101838" tIns="50919" rIns="101838" bIns="50919" rtlCol="0" anchor="ctr"/>
          <a:lstStyle>
            <a:lvl1pPr algn="ctr">
              <a:defRPr sz="12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0"/>
            <a:ext cx="2844800" cy="365125"/>
          </a:xfrm>
          <a:prstGeom prst="rect">
            <a:avLst/>
          </a:prstGeom>
        </p:spPr>
        <p:txBody>
          <a:bodyPr vert="horz" lIns="101838" tIns="50919" rIns="101838" bIns="50919" rtlCol="0" anchor="ctr"/>
          <a:lstStyle>
            <a:lvl1pPr algn="r">
              <a:defRPr sz="12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898626" rtl="0" eaLnBrk="1" latinLnBrk="0" hangingPunct="1">
        <a:spcBef>
          <a:spcPct val="0"/>
        </a:spcBef>
        <a:buNone/>
        <a:defRPr sz="4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984" indent="-336984" algn="l" defTabSz="898626" rtl="0" eaLnBrk="1" latinLnBrk="0" hangingPunct="1">
        <a:spcBef>
          <a:spcPct val="20000"/>
        </a:spcBef>
        <a:buFont typeface="Arial" pitchFamily="34" charset="0"/>
        <a:buChar char="•"/>
        <a:defRPr sz="3177" kern="1200">
          <a:solidFill>
            <a:schemeClr val="tx1"/>
          </a:solidFill>
          <a:latin typeface="+mn-lt"/>
          <a:ea typeface="+mn-ea"/>
          <a:cs typeface="+mn-cs"/>
        </a:defRPr>
      </a:lvl1pPr>
      <a:lvl2pPr marL="730133" indent="-280821" algn="l" defTabSz="898626" rtl="0" eaLnBrk="1" latinLnBrk="0" hangingPunct="1">
        <a:spcBef>
          <a:spcPct val="20000"/>
        </a:spcBef>
        <a:buFont typeface="Arial" pitchFamily="34" charset="0"/>
        <a:buChar char="–"/>
        <a:defRPr sz="2824" kern="1200">
          <a:solidFill>
            <a:schemeClr val="tx1"/>
          </a:solidFill>
          <a:latin typeface="+mn-lt"/>
          <a:ea typeface="+mn-ea"/>
          <a:cs typeface="+mn-cs"/>
        </a:defRPr>
      </a:lvl2pPr>
      <a:lvl3pPr marL="1123282" indent="-224656" algn="l" defTabSz="898626" rtl="0" eaLnBrk="1" latinLnBrk="0" hangingPunct="1">
        <a:spcBef>
          <a:spcPct val="20000"/>
        </a:spcBef>
        <a:buFont typeface="Arial" pitchFamily="34" charset="0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3pPr>
      <a:lvl4pPr marL="1572594" indent="-224656" algn="l" defTabSz="898626" rtl="0" eaLnBrk="1" latinLnBrk="0" hangingPunct="1">
        <a:spcBef>
          <a:spcPct val="20000"/>
        </a:spcBef>
        <a:buFont typeface="Arial" pitchFamily="34" charset="0"/>
        <a:buChar char="–"/>
        <a:defRPr sz="2030" kern="1200">
          <a:solidFill>
            <a:schemeClr val="tx1"/>
          </a:solidFill>
          <a:latin typeface="+mn-lt"/>
          <a:ea typeface="+mn-ea"/>
          <a:cs typeface="+mn-cs"/>
        </a:defRPr>
      </a:lvl4pPr>
      <a:lvl5pPr marL="2021908" indent="-224656" algn="l" defTabSz="898626" rtl="0" eaLnBrk="1" latinLnBrk="0" hangingPunct="1">
        <a:spcBef>
          <a:spcPct val="20000"/>
        </a:spcBef>
        <a:buFont typeface="Arial" pitchFamily="34" charset="0"/>
        <a:buChar char="»"/>
        <a:defRPr sz="2030" kern="1200">
          <a:solidFill>
            <a:schemeClr val="tx1"/>
          </a:solidFill>
          <a:latin typeface="+mn-lt"/>
          <a:ea typeface="+mn-ea"/>
          <a:cs typeface="+mn-cs"/>
        </a:defRPr>
      </a:lvl5pPr>
      <a:lvl6pPr marL="2471221" indent="-224656" algn="l" defTabSz="898626" rtl="0" eaLnBrk="1" latinLnBrk="0" hangingPunct="1">
        <a:spcBef>
          <a:spcPct val="20000"/>
        </a:spcBef>
        <a:buFont typeface="Arial" pitchFamily="34" charset="0"/>
        <a:buChar char="•"/>
        <a:defRPr sz="2030" kern="1200">
          <a:solidFill>
            <a:schemeClr val="tx1"/>
          </a:solidFill>
          <a:latin typeface="+mn-lt"/>
          <a:ea typeface="+mn-ea"/>
          <a:cs typeface="+mn-cs"/>
        </a:defRPr>
      </a:lvl6pPr>
      <a:lvl7pPr marL="2920534" indent="-224656" algn="l" defTabSz="898626" rtl="0" eaLnBrk="1" latinLnBrk="0" hangingPunct="1">
        <a:spcBef>
          <a:spcPct val="20000"/>
        </a:spcBef>
        <a:buFont typeface="Arial" pitchFamily="34" charset="0"/>
        <a:buChar char="•"/>
        <a:defRPr sz="2030" kern="1200">
          <a:solidFill>
            <a:schemeClr val="tx1"/>
          </a:solidFill>
          <a:latin typeface="+mn-lt"/>
          <a:ea typeface="+mn-ea"/>
          <a:cs typeface="+mn-cs"/>
        </a:defRPr>
      </a:lvl7pPr>
      <a:lvl8pPr marL="3369845" indent="-224656" algn="l" defTabSz="898626" rtl="0" eaLnBrk="1" latinLnBrk="0" hangingPunct="1">
        <a:spcBef>
          <a:spcPct val="20000"/>
        </a:spcBef>
        <a:buFont typeface="Arial" pitchFamily="34" charset="0"/>
        <a:buChar char="•"/>
        <a:defRPr sz="2030" kern="1200">
          <a:solidFill>
            <a:schemeClr val="tx1"/>
          </a:solidFill>
          <a:latin typeface="+mn-lt"/>
          <a:ea typeface="+mn-ea"/>
          <a:cs typeface="+mn-cs"/>
        </a:defRPr>
      </a:lvl8pPr>
      <a:lvl9pPr marL="3819159" indent="-224656" algn="l" defTabSz="898626" rtl="0" eaLnBrk="1" latinLnBrk="0" hangingPunct="1">
        <a:spcBef>
          <a:spcPct val="20000"/>
        </a:spcBef>
        <a:buFont typeface="Arial" pitchFamily="34" charset="0"/>
        <a:buChar char="•"/>
        <a:defRPr sz="20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862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312" algn="l" defTabSz="89862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8626" algn="l" defTabSz="89862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7938" algn="l" defTabSz="89862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7252" algn="l" defTabSz="89862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6565" algn="l" defTabSz="89862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5876" algn="l" defTabSz="89862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5190" algn="l" defTabSz="89862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4501" algn="l" defTabSz="89862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18530" y="706362"/>
            <a:ext cx="2416286" cy="1618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954827" y="2350213"/>
            <a:ext cx="6973584" cy="3509338"/>
          </a:xfrm>
          <a:prstGeom prst="rect">
            <a:avLst/>
          </a:prstGeom>
        </p:spPr>
        <p:txBody>
          <a:bodyPr wrap="square" lIns="90913" tIns="45456" rIns="90913" bIns="45456">
            <a:spAutoFit/>
          </a:bodyPr>
          <a:lstStyle/>
          <a:p>
            <a:pPr marL="557522" lvl="2" indent="-455264" algn="ctr" defTabSz="806804">
              <a:spcBef>
                <a:spcPts val="2053"/>
              </a:spcBef>
              <a:buSzPct val="90697"/>
              <a:tabLst>
                <a:tab pos="461440" algn="l"/>
                <a:tab pos="462071" algn="l"/>
              </a:tabLst>
            </a:pPr>
            <a:r>
              <a:rPr lang="en-US" sz="3883" b="1" spc="5" dirty="0">
                <a:solidFill>
                  <a:prstClr val="black"/>
                </a:solidFill>
                <a:latin typeface="Calisto MT"/>
                <a:cs typeface="Calisto MT"/>
              </a:rPr>
              <a:t>Barriers To Communication</a:t>
            </a:r>
          </a:p>
          <a:p>
            <a:pPr marL="557522" lvl="2" indent="-455264" algn="ctr" defTabSz="806804">
              <a:spcBef>
                <a:spcPts val="2053"/>
              </a:spcBef>
              <a:buSzPct val="90697"/>
              <a:tabLst>
                <a:tab pos="461475" algn="l"/>
                <a:tab pos="462108" algn="l"/>
              </a:tabLst>
            </a:pPr>
            <a:r>
              <a:rPr lang="en-US" sz="3177" spc="5" dirty="0">
                <a:solidFill>
                  <a:prstClr val="black"/>
                </a:solidFill>
                <a:latin typeface="Calisto MT"/>
                <a:cs typeface="Calisto MT"/>
              </a:rPr>
              <a:t>By</a:t>
            </a:r>
          </a:p>
          <a:p>
            <a:pPr marL="557522" lvl="2" indent="-455264" algn="ctr" defTabSz="806804">
              <a:buSzPct val="90697"/>
              <a:tabLst>
                <a:tab pos="461475" algn="l"/>
                <a:tab pos="462108" algn="l"/>
              </a:tabLst>
            </a:pPr>
            <a:r>
              <a:rPr lang="en-US" sz="3177" spc="5" dirty="0">
                <a:solidFill>
                  <a:prstClr val="black"/>
                </a:solidFill>
                <a:latin typeface="Calisto MT"/>
                <a:cs typeface="Calisto MT"/>
              </a:rPr>
              <a:t>Dr. Seema Verma</a:t>
            </a:r>
          </a:p>
          <a:p>
            <a:pPr marL="557522" lvl="2" indent="-455264" algn="ctr" defTabSz="806804">
              <a:buSzPct val="90697"/>
              <a:tabLst>
                <a:tab pos="461475" algn="l"/>
                <a:tab pos="462108" algn="l"/>
              </a:tabLst>
            </a:pPr>
            <a:r>
              <a:rPr lang="en-US" sz="2471" spc="5" dirty="0">
                <a:solidFill>
                  <a:prstClr val="black"/>
                </a:solidFill>
                <a:latin typeface="Calisto MT"/>
                <a:cs typeface="Calisto MT"/>
              </a:rPr>
              <a:t>(Assistant Professor)</a:t>
            </a:r>
          </a:p>
          <a:p>
            <a:pPr marL="557522" lvl="2" indent="-455264" algn="ctr" defTabSz="806804">
              <a:buSzPct val="90697"/>
              <a:tabLst>
                <a:tab pos="461475" algn="l"/>
                <a:tab pos="462108" algn="l"/>
              </a:tabLst>
            </a:pPr>
            <a:r>
              <a:rPr lang="en-US" sz="1588" spc="5" dirty="0">
                <a:solidFill>
                  <a:prstClr val="black"/>
                </a:solidFill>
                <a:latin typeface="Calisto MT"/>
                <a:cs typeface="Calisto MT"/>
              </a:rPr>
              <a:t>Department of Applied Science &amp; Humanities</a:t>
            </a:r>
          </a:p>
          <a:p>
            <a:pPr marL="557522" lvl="2" indent="-455264" algn="ctr" defTabSz="806804">
              <a:buSzPct val="90697"/>
              <a:tabLst>
                <a:tab pos="461475" algn="l"/>
                <a:tab pos="462108" algn="l"/>
              </a:tabLst>
            </a:pPr>
            <a:r>
              <a:rPr lang="en-US" sz="2382" spc="5" dirty="0">
                <a:solidFill>
                  <a:prstClr val="black"/>
                </a:solidFill>
                <a:latin typeface="Calisto MT"/>
                <a:cs typeface="Calisto MT"/>
              </a:rPr>
              <a:t>ABES Engineering College, Ghaziabad</a:t>
            </a:r>
            <a:endParaRPr lang="en-US" sz="2382" dirty="0">
              <a:solidFill>
                <a:prstClr val="black"/>
              </a:solidFill>
              <a:latin typeface="Calisto MT"/>
              <a:cs typeface="Calisto MT"/>
            </a:endParaRPr>
          </a:p>
          <a:p>
            <a:pPr marL="1370538" lvl="2" indent="-449482" algn="ctr" defTabSz="806804">
              <a:spcBef>
                <a:spcPts val="2053"/>
              </a:spcBef>
              <a:buSzPct val="90697"/>
              <a:tabLst>
                <a:tab pos="461475" algn="l"/>
                <a:tab pos="462108" algn="l"/>
              </a:tabLst>
            </a:pPr>
            <a:endParaRPr lang="en-US" sz="2030" b="1" spc="5" dirty="0">
              <a:solidFill>
                <a:srgbClr val="0070C0"/>
              </a:solidFill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Impervious (inflexible) categories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490" y="1828800"/>
            <a:ext cx="10727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own views and attitudes. Conversely, when we receive information that does not</a:t>
            </a:r>
          </a:p>
          <a:p>
            <a:r>
              <a:rPr lang="en-US" sz="2400" dirty="0"/>
              <a:t>conform (match) to our personal views, habits and attitudes, or appears</a:t>
            </a:r>
          </a:p>
          <a:p>
            <a:r>
              <a:rPr lang="en-US" sz="2400" dirty="0"/>
              <a:t>unfavorable to us; we tend to react negatively or even disbelieve. Rejection,</a:t>
            </a:r>
          </a:p>
          <a:p>
            <a:r>
              <a:rPr lang="en-US" sz="2400" dirty="0"/>
              <a:t>distortion and avoidance are three common, undesirable and negative reactions to</a:t>
            </a:r>
          </a:p>
          <a:p>
            <a:r>
              <a:rPr lang="en-US" sz="2400" dirty="0"/>
              <a:t>unfavorable information.</a:t>
            </a:r>
          </a:p>
          <a:p>
            <a:r>
              <a:rPr lang="en-US" sz="2400" dirty="0"/>
              <a:t>People who are very rigid in their opinions and are not ready to accept any</a:t>
            </a:r>
          </a:p>
          <a:p>
            <a:r>
              <a:rPr lang="en-US" sz="2400" dirty="0"/>
              <a:t>view which is different from their own, fall into impervious categories. Such</a:t>
            </a:r>
          </a:p>
          <a:p>
            <a:r>
              <a:rPr lang="en-US" sz="2400" dirty="0"/>
              <a:t>closed minded people face problem in communicating effectively and are known</a:t>
            </a:r>
          </a:p>
          <a:p>
            <a:r>
              <a:rPr lang="en-US" sz="2400" dirty="0"/>
              <a:t>as </a:t>
            </a:r>
            <a:r>
              <a:rPr lang="en-US" sz="2400" dirty="0" err="1"/>
              <a:t>misoneists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872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Categorical thinking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263" y="2088107"/>
            <a:ext cx="206464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People who feel that they ‘know it all’ are called </a:t>
            </a:r>
            <a:r>
              <a:rPr lang="en-US" sz="2400" dirty="0" err="1"/>
              <a:t>pansophists</a:t>
            </a:r>
            <a:r>
              <a:rPr lang="en-US" sz="2400" dirty="0"/>
              <a:t>. This type of thinking</a:t>
            </a:r>
          </a:p>
          <a:p>
            <a:r>
              <a:rPr lang="en-US" sz="2400" dirty="0"/>
              <a:t>exists among people who feel that they know everything about a particular subject</a:t>
            </a:r>
          </a:p>
          <a:p>
            <a:r>
              <a:rPr lang="en-US" sz="2400" dirty="0"/>
              <a:t>and therefore refuse to accept any further information on that topic. For example,</a:t>
            </a:r>
          </a:p>
          <a:p>
            <a:r>
              <a:rPr lang="en-US" sz="2400" dirty="0"/>
              <a:t>in a General Body meeting of your organization, you are to be briefed about the</a:t>
            </a:r>
          </a:p>
          <a:p>
            <a:r>
              <a:rPr lang="en-US" sz="2400" dirty="0"/>
              <a:t>annual budget. However, you do not pay attention because you feel you have</a:t>
            </a:r>
          </a:p>
          <a:p>
            <a:r>
              <a:rPr lang="en-US" sz="2400" dirty="0"/>
              <a:t>already been briefed about it by your secretary the previous day. Later you propose</a:t>
            </a:r>
          </a:p>
          <a:p>
            <a:r>
              <a:rPr lang="en-US" sz="2400" dirty="0"/>
              <a:t>that new vehicles have to be bought. Imagine your embarrassment when you  realize that the topic was discussed and a decision had already been taken in the</a:t>
            </a:r>
          </a:p>
          <a:p>
            <a:r>
              <a:rPr lang="en-US" sz="2400" dirty="0"/>
              <a:t>general body meeting. This type of thinking can pose a major barrier leading to a</a:t>
            </a:r>
          </a:p>
          <a:p>
            <a:r>
              <a:rPr lang="en-US" sz="2400" dirty="0"/>
              <a:t>failure in communication. In such instances, the receivers refuse information</a:t>
            </a:r>
          </a:p>
          <a:p>
            <a:r>
              <a:rPr lang="en-US" sz="2400" dirty="0"/>
              <a:t>because of their ‘know-it-all’ attitude.</a:t>
            </a:r>
          </a:p>
        </p:txBody>
      </p:sp>
    </p:spTree>
    <p:extLst>
      <p:ext uri="{BB962C8B-B14F-4D97-AF65-F5344CB8AC3E}">
        <p14:creationId xmlns:p14="http://schemas.microsoft.com/office/powerpoint/2010/main" val="68265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Interpersonal Barriers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7672" y="1910687"/>
            <a:ext cx="108591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Interpersonal barriers creep in as a result of the limitations in the communication</a:t>
            </a:r>
          </a:p>
          <a:p>
            <a:r>
              <a:rPr lang="en-US" sz="2400" dirty="0"/>
              <a:t>skills of the encoder or decoder, or both. In addition, they may also occur because</a:t>
            </a:r>
          </a:p>
          <a:p>
            <a:r>
              <a:rPr lang="en-US" sz="2400" dirty="0"/>
              <a:t>of some disturbance in the channel. If two people are involved in communication,</a:t>
            </a:r>
          </a:p>
          <a:p>
            <a:r>
              <a:rPr lang="en-US" sz="2400" dirty="0"/>
              <a:t>the traits that distinguish them as individuals can be the root cause of a</a:t>
            </a:r>
          </a:p>
          <a:p>
            <a:r>
              <a:rPr lang="en-US" sz="2400" dirty="0"/>
              <a:t>communication problem. The most common reasons for interpersonal barriers are</a:t>
            </a:r>
          </a:p>
        </p:txBody>
      </p:sp>
    </p:spTree>
    <p:extLst>
      <p:ext uri="{BB962C8B-B14F-4D97-AF65-F5344CB8AC3E}">
        <p14:creationId xmlns:p14="http://schemas.microsoft.com/office/powerpoint/2010/main" val="1903456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9737" y="805218"/>
            <a:ext cx="3261815" cy="627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Interpersonal Barriers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268036" y="1433015"/>
            <a:ext cx="264083" cy="6005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023582" y="2047159"/>
            <a:ext cx="10563367" cy="273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3582" y="2047164"/>
            <a:ext cx="0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" y="2634018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Limited vocabulary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69778" y="2101754"/>
            <a:ext cx="0" cy="143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38485" y="3534770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Incongruityof</a:t>
            </a:r>
            <a:r>
              <a:rPr lang="en-US" dirty="0"/>
              <a:t> verbal and nonverbal messages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32119" y="2101754"/>
            <a:ext cx="0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51274" y="2750024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Emotional outbursts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48017" y="2074459"/>
            <a:ext cx="0" cy="143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78775" y="3487006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 selectivity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878095" y="2163170"/>
            <a:ext cx="0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301552" y="2702255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Cultural variations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563367" y="2163170"/>
            <a:ext cx="0" cy="143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294125" y="5165677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1586949" y="2053990"/>
            <a:ext cx="15922" cy="318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030495" y="3775881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Poor listening skills</a:t>
            </a:r>
          </a:p>
        </p:txBody>
      </p:sp>
    </p:spTree>
    <p:extLst>
      <p:ext uri="{BB962C8B-B14F-4D97-AF65-F5344CB8AC3E}">
        <p14:creationId xmlns:p14="http://schemas.microsoft.com/office/powerpoint/2010/main" val="1549831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Limited vocabulary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206" y="1580050"/>
            <a:ext cx="1097268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Inadequate vocabulary can be a major hindrance in communication. At times your</a:t>
            </a:r>
          </a:p>
          <a:p>
            <a:r>
              <a:rPr lang="en-US" sz="2400" dirty="0"/>
              <a:t>pen falters, or your tongue fumbles as you search for the exact word or phrase. In</a:t>
            </a:r>
          </a:p>
          <a:p>
            <a:r>
              <a:rPr lang="en-US" sz="2400" dirty="0"/>
              <a:t>your communication, the meanings of your words should be absolutely clear to the</a:t>
            </a:r>
          </a:p>
          <a:p>
            <a:r>
              <a:rPr lang="en-US" sz="2400" dirty="0"/>
              <a:t>receiver. During your speech if you are at a loss for words, your communication</a:t>
            </a:r>
          </a:p>
          <a:p>
            <a:r>
              <a:rPr lang="en-US" sz="2400" dirty="0"/>
              <a:t>will be ineffective, and you will leave a poor impression on the audience. On the</a:t>
            </a:r>
          </a:p>
          <a:p>
            <a:r>
              <a:rPr lang="en-US" sz="2400" dirty="0"/>
              <a:t>other hand, if you have a varied and substantial vocabulary, you can create an</a:t>
            </a:r>
          </a:p>
          <a:p>
            <a:r>
              <a:rPr lang="en-US" sz="2400" dirty="0"/>
              <a:t>indelible impression on your listeners.</a:t>
            </a:r>
          </a:p>
          <a:p>
            <a:r>
              <a:rPr lang="en-US" sz="2400" dirty="0"/>
              <a:t>Also remember that merely having a good vocabulary is of no use unless the</a:t>
            </a:r>
          </a:p>
          <a:p>
            <a:r>
              <a:rPr lang="en-US" sz="2400" dirty="0"/>
              <a:t>communicator knows how to use it. Therefore, one should make constant efforts to</a:t>
            </a:r>
          </a:p>
          <a:p>
            <a:r>
              <a:rPr lang="en-US" sz="2400" dirty="0"/>
              <a:t>increase one’s vocabulary by regularly reading a variety of books and listening to</a:t>
            </a:r>
          </a:p>
          <a:p>
            <a:r>
              <a:rPr lang="en-US" sz="2400" dirty="0"/>
              <a:t>native speakers of the language.</a:t>
            </a:r>
          </a:p>
        </p:txBody>
      </p:sp>
    </p:spTree>
    <p:extLst>
      <p:ext uri="{BB962C8B-B14F-4D97-AF65-F5344CB8AC3E}">
        <p14:creationId xmlns:p14="http://schemas.microsoft.com/office/powerpoint/2010/main" val="369319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Incongruity of Verbal and Non-verbal Messages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785" y="1883391"/>
            <a:ext cx="1553630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Inappropriateness between verbal and non-verbal messages also causes barrier in</a:t>
            </a:r>
          </a:p>
          <a:p>
            <a:r>
              <a:rPr lang="en-US" dirty="0"/>
              <a:t>communication. Imagine a situation where your CEO introduces a newly recruited</a:t>
            </a:r>
          </a:p>
          <a:p>
            <a:r>
              <a:rPr lang="en-US" dirty="0"/>
              <a:t>middle-level manager to other employees. In a small speech, he conveys the</a:t>
            </a:r>
          </a:p>
          <a:p>
            <a:r>
              <a:rPr lang="en-US" dirty="0"/>
              <a:t>message that he is very delighted to have the new manager appointed in his office.</a:t>
            </a:r>
          </a:p>
          <a:p>
            <a:r>
              <a:rPr lang="en-US" dirty="0"/>
              <a:t>However, his face expression shows just the opposite of what he is saying. The</a:t>
            </a:r>
          </a:p>
          <a:p>
            <a:r>
              <a:rPr lang="en-US" dirty="0"/>
              <a:t>stark difference between the verbal and non-verbal aspects of his communication</a:t>
            </a:r>
          </a:p>
          <a:p>
            <a:r>
              <a:rPr lang="en-US" dirty="0"/>
              <a:t>leaves his listeners feeling confused and puzzled. A communicator should acclimatize himself to the communication environment, think from the angle of the</a:t>
            </a:r>
          </a:p>
          <a:p>
            <a:r>
              <a:rPr lang="en-US" dirty="0"/>
              <a:t>listener, and then communicate.</a:t>
            </a:r>
          </a:p>
          <a:p>
            <a:r>
              <a:rPr lang="en-US" dirty="0"/>
              <a:t>It is important to remember that physical appearance can have a great impact on</a:t>
            </a:r>
          </a:p>
          <a:p>
            <a:r>
              <a:rPr lang="en-US" dirty="0"/>
              <a:t>any kind of conversation. Guidelines to improve physical appearance are as</a:t>
            </a:r>
          </a:p>
          <a:p>
            <a:r>
              <a:rPr lang="en-US" dirty="0"/>
              <a:t>follows:</a:t>
            </a:r>
          </a:p>
          <a:p>
            <a:r>
              <a:rPr lang="en-US" dirty="0"/>
              <a:t> Dress according to the occasion</a:t>
            </a:r>
          </a:p>
          <a:p>
            <a:r>
              <a:rPr lang="en-US" dirty="0"/>
              <a:t> Wear neat and clean clothes</a:t>
            </a:r>
          </a:p>
          <a:p>
            <a:r>
              <a:rPr lang="en-US" dirty="0"/>
              <a:t> Choose an appropriate hairstyle</a:t>
            </a:r>
          </a:p>
          <a:p>
            <a:r>
              <a:rPr lang="en-US" dirty="0"/>
              <a:t> Wear clean and polished shoes.</a:t>
            </a:r>
          </a:p>
        </p:txBody>
      </p:sp>
    </p:spTree>
    <p:extLst>
      <p:ext uri="{BB962C8B-B14F-4D97-AF65-F5344CB8AC3E}">
        <p14:creationId xmlns:p14="http://schemas.microsoft.com/office/powerpoint/2010/main" val="1979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Emotional Outburst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489" y="1992573"/>
            <a:ext cx="112321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Emotions are integral part of every human being. A moderate level of emotional</a:t>
            </a:r>
          </a:p>
          <a:p>
            <a:r>
              <a:rPr lang="en-US" sz="2000" dirty="0"/>
              <a:t>involvement intensifies communication. However, excessive emotional</a:t>
            </a:r>
          </a:p>
          <a:p>
            <a:r>
              <a:rPr lang="en-US" sz="2000" dirty="0"/>
              <a:t>involvement can be an obstacle in communication. For example, extreme anger can</a:t>
            </a:r>
          </a:p>
          <a:p>
            <a:r>
              <a:rPr lang="en-US" sz="2000" dirty="0"/>
              <a:t>create such an emotionally charged environment that rational discussion is just not</a:t>
            </a:r>
          </a:p>
          <a:p>
            <a:r>
              <a:rPr lang="en-US" sz="2000" dirty="0"/>
              <a:t>possible. Positive emotions like happiness and excitement also interfere in</a:t>
            </a:r>
          </a:p>
          <a:p>
            <a:r>
              <a:rPr lang="en-US" sz="2000" dirty="0"/>
              <a:t>communication, but to a lesser extent than negative feelings.</a:t>
            </a:r>
          </a:p>
          <a:p>
            <a:r>
              <a:rPr lang="en-US" sz="2000" dirty="0"/>
              <a:t>Very often people react negatively. Depending on their nature and situation,</a:t>
            </a:r>
          </a:p>
          <a:p>
            <a:r>
              <a:rPr lang="en-US" sz="2000" dirty="0"/>
              <a:t>this negative reaction may either be classified as hostile or defensive. Hostility can</a:t>
            </a:r>
          </a:p>
          <a:p>
            <a:r>
              <a:rPr lang="en-US" sz="2000" dirty="0"/>
              <a:t>be considered as a move to counter-attack the threat, whereas defensiveness is</a:t>
            </a:r>
          </a:p>
          <a:p>
            <a:r>
              <a:rPr lang="en-US" sz="2000" dirty="0"/>
              <a:t>resistance to it. Both occur in situations where the receiver of the message</a:t>
            </a:r>
          </a:p>
          <a:p>
            <a:r>
              <a:rPr lang="en-US" sz="2000" dirty="0"/>
              <a:t>perceives some kind of threat. Both these responses have an extremely negative</a:t>
            </a:r>
          </a:p>
          <a:p>
            <a:r>
              <a:rPr lang="en-US" sz="2000" dirty="0"/>
              <a:t>impact on the communication. Messages are either misinterpreted, ignored, or</a:t>
            </a:r>
          </a:p>
          <a:p>
            <a:r>
              <a:rPr lang="en-US" sz="2000" dirty="0"/>
              <a:t>overreacted to by people displaying such </a:t>
            </a:r>
            <a:r>
              <a:rPr lang="en-US" sz="2000" dirty="0" err="1"/>
              <a:t>behaviour</a:t>
            </a:r>
            <a:r>
              <a:rPr lang="en-US" sz="2000" dirty="0"/>
              <a:t>. Those who witness such</a:t>
            </a:r>
          </a:p>
          <a:p>
            <a:r>
              <a:rPr lang="en-US" sz="2000" dirty="0" err="1"/>
              <a:t>behaviour</a:t>
            </a:r>
            <a:r>
              <a:rPr lang="en-US" sz="2000" dirty="0"/>
              <a:t> are most likely to lower their opinion about the sender of such messages.</a:t>
            </a:r>
          </a:p>
        </p:txBody>
      </p:sp>
    </p:spTree>
    <p:extLst>
      <p:ext uri="{BB962C8B-B14F-4D97-AF65-F5344CB8AC3E}">
        <p14:creationId xmlns:p14="http://schemas.microsoft.com/office/powerpoint/2010/main" val="3684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Communication Selectivity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6979" y="1678675"/>
            <a:ext cx="109669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you are the receiver in a communication process, and you pay attention only to a</a:t>
            </a:r>
          </a:p>
          <a:p>
            <a:r>
              <a:rPr lang="en-US" sz="2400" dirty="0"/>
              <a:t>part of the message, you are imposing a barrier known as communication</a:t>
            </a:r>
          </a:p>
          <a:p>
            <a:r>
              <a:rPr lang="en-US" sz="2400" dirty="0"/>
              <a:t>selectivity. You do this because you are interested only in that part of the message  </a:t>
            </a:r>
          </a:p>
          <a:p>
            <a:r>
              <a:rPr lang="en-US" sz="2400" dirty="0"/>
              <a:t>which may be of use to you. In such a situation, the sender is not at fault. It is the</a:t>
            </a:r>
          </a:p>
          <a:p>
            <a:r>
              <a:rPr lang="en-US" sz="2400" dirty="0"/>
              <a:t>receiver who breaks the flow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656859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Cultural Variations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3795" y="1910687"/>
            <a:ext cx="1065439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Effective communication with people of different cultures is challenging.</a:t>
            </a:r>
          </a:p>
          <a:p>
            <a:r>
              <a:rPr lang="en-US" sz="2400" dirty="0"/>
              <a:t>Communication failure may occur when sender and receiver belong to different</a:t>
            </a:r>
          </a:p>
          <a:p>
            <a:r>
              <a:rPr lang="en-US" sz="2400" dirty="0"/>
              <a:t>cultures. The sender encodes a message with some meaning but the receiver who</a:t>
            </a:r>
          </a:p>
          <a:p>
            <a:r>
              <a:rPr lang="en-US" sz="2400" dirty="0"/>
              <a:t>belongs to other culture, decodes some other meaning.</a:t>
            </a:r>
          </a:p>
          <a:p>
            <a:r>
              <a:rPr lang="en-US" sz="2400" dirty="0"/>
              <a:t>Cultures provide people with different ways of thinking, seeing, hearing, and</a:t>
            </a:r>
          </a:p>
          <a:p>
            <a:r>
              <a:rPr lang="en-US" sz="2400" dirty="0"/>
              <a:t>interpreting the world. Thus the same words can mean different things to people</a:t>
            </a:r>
          </a:p>
          <a:p>
            <a:r>
              <a:rPr lang="en-US" sz="2400" dirty="0"/>
              <a:t>from different cultures, even when they talk the "same" language. When the</a:t>
            </a:r>
          </a:p>
          <a:p>
            <a:r>
              <a:rPr lang="en-US" sz="2400" dirty="0"/>
              <a:t>languages are different, and translation has to be used to communicate, the</a:t>
            </a:r>
          </a:p>
          <a:p>
            <a:r>
              <a:rPr lang="en-US" sz="2400" dirty="0"/>
              <a:t>potential for misunderstandings further increases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158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Poor Listening Skills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3795" y="1801504"/>
            <a:ext cx="106879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common obstacle to communication is poor listening skills. The various</a:t>
            </a:r>
          </a:p>
          <a:p>
            <a:r>
              <a:rPr lang="en-US" sz="2400" dirty="0"/>
              <a:t>distractions that hinder listening can be emotional disturbances, indifference,</a:t>
            </a:r>
          </a:p>
          <a:p>
            <a:r>
              <a:rPr lang="en-US" sz="2400" dirty="0"/>
              <a:t>aggressiveness and wandering attention.</a:t>
            </a:r>
          </a:p>
          <a:p>
            <a:r>
              <a:rPr lang="en-US" sz="2400" dirty="0"/>
              <a:t>Sometimes, an individual is so occupied in his own thoughts and worries</a:t>
            </a:r>
          </a:p>
          <a:p>
            <a:r>
              <a:rPr lang="en-US" sz="2400" dirty="0"/>
              <a:t>that he is unable to concentrate on listening. If a superior goes on shifting the</a:t>
            </a:r>
          </a:p>
          <a:p>
            <a:r>
              <a:rPr lang="en-US" sz="2400" dirty="0"/>
              <a:t>papers on his desk while listening to his subordinate, without making eye contact</a:t>
            </a:r>
          </a:p>
          <a:p>
            <a:r>
              <a:rPr lang="en-US" sz="2400" dirty="0"/>
              <a:t>with the latter, he pays divided attention to the speaker’s message. This divided</a:t>
            </a:r>
          </a:p>
          <a:p>
            <a:r>
              <a:rPr lang="en-US" sz="2400" dirty="0"/>
              <a:t>attention adversely affects the superior – subordinate relationship, besides</a:t>
            </a:r>
          </a:p>
          <a:p>
            <a:r>
              <a:rPr lang="en-US" sz="2400" dirty="0"/>
              <a:t>distorting the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33202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Barrier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barrier means various disturbances in communication process which hamper (obstruct) the smooth flow of effective communication.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47" y="2975213"/>
            <a:ext cx="5800298" cy="29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67414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5910" y="1678675"/>
            <a:ext cx="109404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Noise interferes greatly in the transmission of signals. Noise is any</a:t>
            </a:r>
          </a:p>
          <a:p>
            <a:r>
              <a:rPr lang="en-US" sz="2400" dirty="0"/>
              <a:t>unwanted signal which acts as a hindrance in the flow of communication. It is not</a:t>
            </a:r>
          </a:p>
          <a:p>
            <a:r>
              <a:rPr lang="en-US" sz="2400" dirty="0"/>
              <a:t>necessarily limited to cacophony, but can also occur in visual, audio-visual, written</a:t>
            </a:r>
          </a:p>
          <a:p>
            <a:r>
              <a:rPr lang="en-US" sz="2400" dirty="0"/>
              <a:t>and physical forms. All these forms of noise communicate irrelevant matter which</a:t>
            </a:r>
          </a:p>
          <a:p>
            <a:r>
              <a:rPr lang="en-US" sz="2400" dirty="0"/>
              <a:t>may allay the receiver’s interest in the message, even irritate him.</a:t>
            </a:r>
          </a:p>
          <a:p>
            <a:r>
              <a:rPr lang="en-US" sz="2400" dirty="0"/>
              <a:t>Technical or physical noise refers to the din (sound) of machines, the blare</a:t>
            </a:r>
          </a:p>
          <a:p>
            <a:r>
              <a:rPr lang="en-US" sz="2400" dirty="0"/>
              <a:t>of music from a stereo system, or other such sounds which make the task of the</a:t>
            </a:r>
          </a:p>
          <a:p>
            <a:r>
              <a:rPr lang="en-US" sz="2400" dirty="0"/>
              <a:t>listener difficult. Human noise can be experienced when, for instance, employees</a:t>
            </a:r>
          </a:p>
          <a:p>
            <a:r>
              <a:rPr lang="en-US" sz="2400" dirty="0"/>
              <a:t>gather for a meeting and a member arrives late distracting everybody’s attention.</a:t>
            </a:r>
          </a:p>
          <a:p>
            <a:r>
              <a:rPr lang="en-US" sz="2400" dirty="0"/>
              <a:t>Disturbance in telephone lines is also an example of technical noise</a:t>
            </a:r>
          </a:p>
        </p:txBody>
      </p:sp>
    </p:spTree>
    <p:extLst>
      <p:ext uri="{BB962C8B-B14F-4D97-AF65-F5344CB8AC3E}">
        <p14:creationId xmlns:p14="http://schemas.microsoft.com/office/powerpoint/2010/main" val="308844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Organizational Barriers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3795" y="1924334"/>
            <a:ext cx="109074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Communication barriers are not only limited to an individual or two people but</a:t>
            </a:r>
          </a:p>
          <a:p>
            <a:r>
              <a:rPr lang="en-US" sz="2400" dirty="0"/>
              <a:t>exist in entire organizations. Every organization, irrespective of its size, has its</a:t>
            </a:r>
          </a:p>
          <a:p>
            <a:r>
              <a:rPr lang="en-US" sz="2400" dirty="0"/>
              <a:t>own communication techniques, and each develops its own communication</a:t>
            </a:r>
          </a:p>
          <a:p>
            <a:r>
              <a:rPr lang="en-US" sz="2400" dirty="0"/>
              <a:t>network. Irrespective of size, all organizations have communication policies which</a:t>
            </a:r>
          </a:p>
          <a:p>
            <a:r>
              <a:rPr lang="en-US" sz="2400" dirty="0"/>
              <a:t>describe the protocol to be followed. It is the structure and complexity of this</a:t>
            </a:r>
          </a:p>
          <a:p>
            <a:r>
              <a:rPr lang="en-US" sz="2400" dirty="0"/>
              <a:t>protocol that usually causes communication barriers.</a:t>
            </a:r>
          </a:p>
          <a:p>
            <a:r>
              <a:rPr lang="en-US" sz="2400" dirty="0"/>
              <a:t>The main organizational barriers are enumerated below</a:t>
            </a:r>
          </a:p>
        </p:txBody>
      </p:sp>
    </p:spTree>
    <p:extLst>
      <p:ext uri="{BB962C8B-B14F-4D97-AF65-F5344CB8AC3E}">
        <p14:creationId xmlns:p14="http://schemas.microsoft.com/office/powerpoint/2010/main" val="420994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9736" y="805218"/>
            <a:ext cx="3261815" cy="627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Organizational Barriers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268035" y="1433015"/>
            <a:ext cx="264083" cy="6005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023581" y="2047164"/>
            <a:ext cx="9539785" cy="272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23581" y="2047164"/>
            <a:ext cx="0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2634018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Too many Transfer Stations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69777" y="2101754"/>
            <a:ext cx="0" cy="143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38484" y="3534770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Fear of Superiors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32118" y="2101754"/>
            <a:ext cx="0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51273" y="2750024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Negative Tendencies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48016" y="2074459"/>
            <a:ext cx="0" cy="143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78774" y="3487006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of Inappropriate media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502176" y="2115401"/>
            <a:ext cx="0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71043" y="2750024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overload</a:t>
            </a:r>
          </a:p>
        </p:txBody>
      </p:sp>
    </p:spTree>
    <p:extLst>
      <p:ext uri="{BB962C8B-B14F-4D97-AF65-F5344CB8AC3E}">
        <p14:creationId xmlns:p14="http://schemas.microsoft.com/office/powerpoint/2010/main" val="1273739093"/>
      </p:ext>
    </p:extLst>
  </p:cSld>
  <p:clrMapOvr>
    <a:masterClrMapping/>
  </p:clrMapOvr>
  <p:transition spd="slow">
    <p:comb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 many Transfer Stations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6979" y="1937982"/>
            <a:ext cx="109324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more links there are in a communication chain, the greater are the chances of</a:t>
            </a:r>
          </a:p>
          <a:p>
            <a:r>
              <a:rPr lang="en-US" sz="2400" dirty="0"/>
              <a:t>communication failure. The message gets distorted at each link not only because of</a:t>
            </a:r>
          </a:p>
          <a:p>
            <a:r>
              <a:rPr lang="en-US" sz="2400" dirty="0"/>
              <a:t>poor listening or lack of concentration, but also because of several other reasons.</a:t>
            </a:r>
          </a:p>
          <a:p>
            <a:r>
              <a:rPr lang="en-US" sz="2400" dirty="0"/>
              <a:t>Some employees may filter out a part of the message which they consider</a:t>
            </a:r>
          </a:p>
          <a:p>
            <a:r>
              <a:rPr lang="en-US" sz="2400" dirty="0"/>
              <a:t>unimportant. Whatever the reasons for filtering or distorting the message, having</a:t>
            </a:r>
          </a:p>
          <a:p>
            <a:r>
              <a:rPr lang="en-US" sz="2400" dirty="0"/>
              <a:t>too many transfer stations is always a deterrent to effective communication and</a:t>
            </a:r>
          </a:p>
          <a:p>
            <a:r>
              <a:rPr lang="en-US" sz="2400" dirty="0"/>
              <a:t>should be avoided. Transfer stations do serve a purpose, but having too many of</a:t>
            </a:r>
          </a:p>
          <a:p>
            <a:r>
              <a:rPr lang="en-US" sz="2400" dirty="0"/>
              <a:t>them proves counterproductive.</a:t>
            </a:r>
          </a:p>
        </p:txBody>
      </p:sp>
    </p:spTree>
    <p:extLst>
      <p:ext uri="{BB962C8B-B14F-4D97-AF65-F5344CB8AC3E}">
        <p14:creationId xmlns:p14="http://schemas.microsoft.com/office/powerpoint/2010/main" val="386247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Fear of Superiors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728" y="1842446"/>
            <a:ext cx="912820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rigid structured organizations, fear of the superiors prevents subordinates from</a:t>
            </a:r>
          </a:p>
          <a:p>
            <a:r>
              <a:rPr lang="en-US" sz="2000" dirty="0"/>
              <a:t>speaking frankly. An employee may not be pleased with the way his boss works</a:t>
            </a:r>
          </a:p>
          <a:p>
            <a:r>
              <a:rPr lang="en-US" sz="2000" dirty="0"/>
              <a:t>but is unable to put his point across because of losing the good will of his boss. As</a:t>
            </a:r>
          </a:p>
          <a:p>
            <a:r>
              <a:rPr lang="en-US" sz="2000" dirty="0"/>
              <a:t>a supervisor, it is essential to create an environment which enables people to speak</a:t>
            </a:r>
          </a:p>
          <a:p>
            <a:r>
              <a:rPr lang="en-US" sz="2000" dirty="0"/>
              <a:t>freely. An open environment is conducive to increasing the confidence and good</a:t>
            </a:r>
          </a:p>
          <a:p>
            <a:r>
              <a:rPr lang="en-US" sz="2000" dirty="0"/>
              <a:t>will of a communicator. To avoid speaking directly to their boss, some employees</a:t>
            </a:r>
          </a:p>
          <a:p>
            <a:r>
              <a:rPr lang="en-US" sz="2000" dirty="0"/>
              <a:t>may either shun all communication with their superiors or, at the other extreme,</a:t>
            </a:r>
          </a:p>
          <a:p>
            <a:r>
              <a:rPr lang="en-US" sz="2000" dirty="0"/>
              <a:t>present all the information that they have. This is because they feel that they would</a:t>
            </a:r>
          </a:p>
          <a:p>
            <a:r>
              <a:rPr lang="en-US" sz="2000" dirty="0"/>
              <a:t>be viewed in </a:t>
            </a:r>
            <a:r>
              <a:rPr lang="en-US" sz="2000" dirty="0" err="1"/>
              <a:t>unfavourable</a:t>
            </a:r>
            <a:r>
              <a:rPr lang="en-US" sz="2000" dirty="0"/>
              <a:t> light if they left out some vital information. In written</a:t>
            </a:r>
          </a:p>
          <a:p>
            <a:r>
              <a:rPr lang="en-US" sz="2000" dirty="0"/>
              <a:t>communication, this results in bulky reports where essential information gets</a:t>
            </a:r>
          </a:p>
          <a:p>
            <a:r>
              <a:rPr lang="en-US" sz="2000" dirty="0"/>
              <a:t>clubbed with unimportant details. Such unfocussed messages result in a lot of time</a:t>
            </a:r>
          </a:p>
          <a:p>
            <a:r>
              <a:rPr lang="en-US" sz="2000" dirty="0"/>
              <a:t>waste. Such practices need to be eliminated by superiors to ensure that</a:t>
            </a:r>
          </a:p>
          <a:p>
            <a:r>
              <a:rPr lang="en-US" sz="2000" dirty="0"/>
              <a:t>communication flows effectively in their organizations. Moreover, by encouraging</a:t>
            </a:r>
          </a:p>
          <a:p>
            <a:r>
              <a:rPr lang="en-US" sz="2000" dirty="0"/>
              <a:t>active participation from their subordinates, senior officers pave the way for more</a:t>
            </a:r>
          </a:p>
          <a:p>
            <a:r>
              <a:rPr lang="en-US" sz="2000" dirty="0"/>
              <a:t>ideas, resources and solutions to come forth from their juniors.</a:t>
            </a:r>
          </a:p>
        </p:txBody>
      </p:sp>
    </p:spTree>
    <p:extLst>
      <p:ext uri="{BB962C8B-B14F-4D97-AF65-F5344CB8AC3E}">
        <p14:creationId xmlns:p14="http://schemas.microsoft.com/office/powerpoint/2010/main" val="4154922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Negative tendencies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194" y="1665025"/>
            <a:ext cx="1089843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Many organizations create work groups. While some groups are formed according</a:t>
            </a:r>
          </a:p>
          <a:p>
            <a:r>
              <a:rPr lang="en-US" sz="2400" dirty="0"/>
              <a:t>to the demands of the task, such as accomplishing a particular project, many other</a:t>
            </a:r>
          </a:p>
          <a:p>
            <a:r>
              <a:rPr lang="en-US" sz="2400" dirty="0"/>
              <a:t>small groups are also formed for recreational, social, or community purposes.</a:t>
            </a:r>
          </a:p>
          <a:p>
            <a:r>
              <a:rPr lang="en-US" sz="2400" dirty="0"/>
              <a:t>These groups may be formal or informal, and generally consist of people who</a:t>
            </a:r>
          </a:p>
          <a:p>
            <a:r>
              <a:rPr lang="en-US" sz="2400" dirty="0"/>
              <a:t>share similar values, attitudes, opinions, beliefs, and </a:t>
            </a:r>
            <a:r>
              <a:rPr lang="en-US" sz="2400" dirty="0" err="1"/>
              <a:t>behaviour</a:t>
            </a:r>
            <a:r>
              <a:rPr lang="en-US" sz="2400" dirty="0"/>
              <a:t>. Nevertheless, on</a:t>
            </a:r>
          </a:p>
          <a:p>
            <a:r>
              <a:rPr lang="en-US" sz="2400" dirty="0"/>
              <a:t>some occasions, it is possible to have communication barrier due to a conflict of</a:t>
            </a:r>
          </a:p>
          <a:p>
            <a:r>
              <a:rPr lang="en-US" sz="2400" dirty="0"/>
              <a:t>ideas between members and non-members of a group. Such conflicts pave the way</a:t>
            </a:r>
          </a:p>
          <a:p>
            <a:r>
              <a:rPr lang="en-US" sz="2400" dirty="0"/>
              <a:t>for negative tendencies in an organization. Once these negative tendencies</a:t>
            </a:r>
          </a:p>
          <a:p>
            <a:r>
              <a:rPr lang="en-US" sz="2400" dirty="0"/>
              <a:t>develop, they create barrier in inter-personal communication.</a:t>
            </a:r>
          </a:p>
          <a:p>
            <a:r>
              <a:rPr lang="en-US" sz="2400" dirty="0"/>
              <a:t>However, good managers can take advantage of these situations by</a:t>
            </a:r>
          </a:p>
          <a:p>
            <a:r>
              <a:rPr lang="en-US" sz="2400" dirty="0"/>
              <a:t>considering these groups not as troublemakers, but as </a:t>
            </a:r>
            <a:r>
              <a:rPr lang="en-US" sz="2400" dirty="0" err="1"/>
              <a:t>reinforcers</a:t>
            </a:r>
            <a:r>
              <a:rPr lang="en-US" sz="2400" dirty="0"/>
              <a:t> of the</a:t>
            </a:r>
          </a:p>
          <a:p>
            <a:r>
              <a:rPr lang="en-US" sz="2400" dirty="0"/>
              <a:t>organization’s objectives and values. Experienced administrators can even make</a:t>
            </a:r>
          </a:p>
          <a:p>
            <a:r>
              <a:rPr lang="en-US" sz="2400" dirty="0"/>
              <a:t>these groups organize orientation sessions for new recruits, thereby projecting the</a:t>
            </a:r>
          </a:p>
          <a:p>
            <a:r>
              <a:rPr lang="en-US" sz="2400" dirty="0"/>
              <a:t>corporate image.</a:t>
            </a:r>
          </a:p>
        </p:txBody>
      </p:sp>
    </p:spTree>
    <p:extLst>
      <p:ext uri="{BB962C8B-B14F-4D97-AF65-F5344CB8AC3E}">
        <p14:creationId xmlns:p14="http://schemas.microsoft.com/office/powerpoint/2010/main" val="2884617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of Inappropriate Media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376" y="1323833"/>
            <a:ext cx="1091266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 of the common media used in organizations are graphs and charts,</a:t>
            </a:r>
          </a:p>
          <a:p>
            <a:r>
              <a:rPr lang="en-US" sz="2400" dirty="0"/>
              <a:t>telephones, facsimile machines, boards, e-mail, telephones, films and slides,</a:t>
            </a:r>
          </a:p>
          <a:p>
            <a:r>
              <a:rPr lang="en-US" sz="2400" dirty="0"/>
              <a:t>computer presentations, teleconferencing, and video conferencing. While choosing</a:t>
            </a:r>
          </a:p>
          <a:p>
            <a:r>
              <a:rPr lang="en-US" sz="2400" dirty="0"/>
              <a:t>the medium you should keep in mind the advantages, disadvantages and potential</a:t>
            </a:r>
          </a:p>
          <a:p>
            <a:r>
              <a:rPr lang="en-US" sz="2400" dirty="0"/>
              <a:t>barriers to communication before sending a message, you should consider the</a:t>
            </a:r>
          </a:p>
          <a:p>
            <a:r>
              <a:rPr lang="en-US" sz="2400" dirty="0"/>
              <a:t>following factors while choosing a medium:</a:t>
            </a:r>
          </a:p>
          <a:p>
            <a:r>
              <a:rPr lang="en-US" sz="2400" dirty="0"/>
              <a:t> Time</a:t>
            </a:r>
          </a:p>
          <a:p>
            <a:r>
              <a:rPr lang="en-US" sz="2400" dirty="0"/>
              <a:t> Cost</a:t>
            </a:r>
          </a:p>
          <a:p>
            <a:r>
              <a:rPr lang="en-US" sz="2400" dirty="0"/>
              <a:t> Type of message</a:t>
            </a:r>
          </a:p>
          <a:p>
            <a:r>
              <a:rPr lang="en-US" sz="2400" dirty="0"/>
              <a:t> Intended audience</a:t>
            </a:r>
          </a:p>
          <a:p>
            <a:r>
              <a:rPr lang="en-US" sz="2400" dirty="0"/>
              <a:t>Usually, a mix of media is best for effective communication. For example, a</a:t>
            </a:r>
          </a:p>
          <a:p>
            <a:r>
              <a:rPr lang="en-US" sz="2400" dirty="0"/>
              <a:t>telephone call to book an order, followed by a confirmatory letter ensures that</a:t>
            </a:r>
          </a:p>
          <a:p>
            <a:r>
              <a:rPr lang="en-US" sz="2400" dirty="0"/>
              <a:t>there is no possible misunderstanding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204109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Overload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194" y="1815152"/>
            <a:ext cx="908248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One of the major problems faced by organizations today is the availability of huge</a:t>
            </a:r>
          </a:p>
          <a:p>
            <a:r>
              <a:rPr lang="en-US" sz="2000" dirty="0"/>
              <a:t>amounts of data which the receiver is unable to handle effectively. This is known</a:t>
            </a:r>
          </a:p>
          <a:p>
            <a:r>
              <a:rPr lang="en-US" sz="2000" dirty="0"/>
              <a:t>as information overload.</a:t>
            </a:r>
          </a:p>
          <a:p>
            <a:r>
              <a:rPr lang="en-US" sz="2000" dirty="0"/>
              <a:t>The usual results of information overload are tiredness, disinterest, and</a:t>
            </a:r>
          </a:p>
          <a:p>
            <a:r>
              <a:rPr lang="en-US" sz="2000" dirty="0"/>
              <a:t>boredom. Under these circumstances, further communication is simply not</a:t>
            </a:r>
          </a:p>
          <a:p>
            <a:r>
              <a:rPr lang="en-US" sz="2000" dirty="0"/>
              <a:t>possible.</a:t>
            </a:r>
          </a:p>
          <a:p>
            <a:r>
              <a:rPr lang="en-US" sz="2000" dirty="0"/>
              <a:t>Very often, vital, relevant information gets mixed up with too many</a:t>
            </a:r>
          </a:p>
          <a:p>
            <a:r>
              <a:rPr lang="en-US" sz="2000" dirty="0"/>
              <a:t>irrelevant details, and therefore goes ignored by the receiver. Thus, the quality of</a:t>
            </a:r>
          </a:p>
          <a:p>
            <a:r>
              <a:rPr lang="en-US" sz="2000" dirty="0"/>
              <a:t>the information is much more important than the quantity.</a:t>
            </a:r>
          </a:p>
          <a:p>
            <a:r>
              <a:rPr lang="en-US" sz="2000" dirty="0"/>
              <a:t>To reduce information overload in an organization, screening of information</a:t>
            </a:r>
          </a:p>
          <a:p>
            <a:r>
              <a:rPr lang="en-US" sz="2000" dirty="0"/>
              <a:t>is mandatory. Messages should be directed only to those people who are likely to</a:t>
            </a:r>
          </a:p>
          <a:p>
            <a:r>
              <a:rPr lang="en-US" sz="2000" dirty="0"/>
              <a:t>benefit from the information. Major points should be highlighted, leaving out all</a:t>
            </a:r>
          </a:p>
          <a:p>
            <a:r>
              <a:rPr lang="en-US" sz="2000" dirty="0"/>
              <a:t>irrelevant details. This kind of screening will be appreciated by all and can reduce</a:t>
            </a:r>
          </a:p>
          <a:p>
            <a:r>
              <a:rPr lang="en-US" sz="2000" dirty="0"/>
              <a:t>the problem of information overload to a great extent</a:t>
            </a:r>
          </a:p>
        </p:txBody>
      </p:sp>
    </p:spTree>
    <p:extLst>
      <p:ext uri="{BB962C8B-B14F-4D97-AF65-F5344CB8AC3E}">
        <p14:creationId xmlns:p14="http://schemas.microsoft.com/office/powerpoint/2010/main" val="164783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3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44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Barriers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84914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76599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Intrapersonal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Intrapersonal barriers stem from an individual’s attitudes or habits. Individuals are</a:t>
            </a:r>
          </a:p>
          <a:p>
            <a:pPr marL="36900" indent="0">
              <a:buNone/>
            </a:pPr>
            <a:r>
              <a:rPr lang="en-US" dirty="0"/>
              <a:t>unique because of their </a:t>
            </a:r>
            <a:r>
              <a:rPr lang="en-US" dirty="0" err="1"/>
              <a:t>idiosyncracies</a:t>
            </a:r>
            <a:r>
              <a:rPr lang="en-US" dirty="0"/>
              <a:t> (unique qualities). This is mainly because of</a:t>
            </a:r>
          </a:p>
          <a:p>
            <a:pPr marL="36900" indent="0">
              <a:buNone/>
            </a:pPr>
            <a:r>
              <a:rPr lang="en-US" dirty="0"/>
              <a:t>differences in experience, education and thinking abilities. Each of us interprets the</a:t>
            </a:r>
          </a:p>
          <a:p>
            <a:pPr marL="36900" indent="0">
              <a:buNone/>
            </a:pPr>
            <a:r>
              <a:rPr lang="en-US" dirty="0"/>
              <a:t>same information in different ways as our thinking varies. The causes that lead to</a:t>
            </a:r>
          </a:p>
          <a:p>
            <a:pPr marL="36900" indent="0">
              <a:buNone/>
            </a:pPr>
            <a:r>
              <a:rPr lang="en-US" dirty="0"/>
              <a:t>intrapersonal barriers are…</a:t>
            </a:r>
          </a:p>
        </p:txBody>
      </p:sp>
    </p:spTree>
    <p:extLst>
      <p:ext uri="{BB962C8B-B14F-4D97-AF65-F5344CB8AC3E}">
        <p14:creationId xmlns:p14="http://schemas.microsoft.com/office/powerpoint/2010/main" val="271476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9737" y="805218"/>
            <a:ext cx="3261815" cy="627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Intrapersonal Barriers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5268036" y="1433015"/>
            <a:ext cx="264083" cy="6005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23582" y="2047164"/>
            <a:ext cx="9539785" cy="272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23582" y="2047164"/>
            <a:ext cx="0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" y="2634018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Wrong assumptions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69778" y="2101754"/>
            <a:ext cx="0" cy="143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38485" y="3534770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Varied perceptions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32119" y="2101754"/>
            <a:ext cx="0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51274" y="2750024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Differing backgrounds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48017" y="2074459"/>
            <a:ext cx="0" cy="143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78775" y="3487006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Wrong inferences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878095" y="2163170"/>
            <a:ext cx="0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01552" y="2702255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Impervious Categories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563367" y="2163170"/>
            <a:ext cx="0" cy="143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878095" y="3623481"/>
            <a:ext cx="2538484" cy="682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Categorical Thinking</a:t>
            </a:r>
          </a:p>
        </p:txBody>
      </p:sp>
    </p:spTree>
    <p:extLst>
      <p:ext uri="{BB962C8B-B14F-4D97-AF65-F5344CB8AC3E}">
        <p14:creationId xmlns:p14="http://schemas.microsoft.com/office/powerpoint/2010/main" val="280634609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Wrong assumptions </a:t>
            </a:r>
            <a:r>
              <a:rPr lang="en-US" dirty="0"/>
              <a:t>(suppositions)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977" y="1910687"/>
            <a:ext cx="108745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Many barriers stem from wrong assumptions. For example, when a doctor tells his</a:t>
            </a:r>
          </a:p>
          <a:p>
            <a:r>
              <a:rPr lang="en-US" sz="2400" dirty="0"/>
              <a:t>patient that he has to take a medicine only as ‘SOS’, without knowing whether the</a:t>
            </a:r>
          </a:p>
          <a:p>
            <a:r>
              <a:rPr lang="en-US" sz="2400" dirty="0"/>
              <a:t>patient understands the term or not, he is creating a barrier in his communication.</a:t>
            </a:r>
          </a:p>
          <a:p>
            <a:r>
              <a:rPr lang="en-US" sz="2400" dirty="0"/>
              <a:t>Here the doctor has made a wrong assumption about his patient’s level of</a:t>
            </a:r>
          </a:p>
          <a:p>
            <a:r>
              <a:rPr lang="en-US" sz="2400" dirty="0"/>
              <a:t>knowledge. Wrong assumptions generally occur when the sender and receiver do</a:t>
            </a:r>
          </a:p>
          <a:p>
            <a:r>
              <a:rPr lang="en-US" sz="2400" dirty="0"/>
              <a:t>not have adequate knowledge about each other’s background, or entertain certain</a:t>
            </a:r>
          </a:p>
          <a:p>
            <a:r>
              <a:rPr lang="en-US" sz="2400" dirty="0"/>
              <a:t>false notions (ideas), which are fixed in their mind. In order to strengthen your</a:t>
            </a:r>
          </a:p>
          <a:p>
            <a:r>
              <a:rPr lang="en-US" sz="2400" dirty="0"/>
              <a:t>skills as a communicator try to put yourself in the shoes of the listener. This</a:t>
            </a:r>
          </a:p>
          <a:p>
            <a:r>
              <a:rPr lang="en-US" sz="2400" dirty="0"/>
              <a:t>exercise will prevent making wrong assumptions about the receiver.</a:t>
            </a:r>
          </a:p>
        </p:txBody>
      </p:sp>
    </p:spTree>
    <p:extLst>
      <p:ext uri="{BB962C8B-B14F-4D97-AF65-F5344CB8AC3E}">
        <p14:creationId xmlns:p14="http://schemas.microsoft.com/office/powerpoint/2010/main" val="224489368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Varied perceptions (understanding differently)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US" sz="1800" dirty="0"/>
              <a:t>Different people have their different views.</a:t>
            </a:r>
          </a:p>
          <a:p>
            <a:pPr marL="36900" indent="0">
              <a:buNone/>
            </a:pPr>
            <a:r>
              <a:rPr lang="en-US" sz="1800" dirty="0"/>
              <a:t>We all know the story of six blind men of Burma, who visited an elephant and their</a:t>
            </a:r>
          </a:p>
          <a:p>
            <a:pPr marL="36900" indent="0">
              <a:buNone/>
            </a:pPr>
            <a:r>
              <a:rPr lang="en-US" sz="1800" dirty="0"/>
              <a:t>description of the elephant on returning from the venture. The elephant is</a:t>
            </a:r>
          </a:p>
          <a:p>
            <a:pPr marL="36900" indent="0">
              <a:buNone/>
            </a:pPr>
            <a:r>
              <a:rPr lang="en-US" sz="1800" dirty="0"/>
              <a:t>perceived by each man as a fan, a rope, a wall, a sword, a snake, and a tree. None</a:t>
            </a:r>
          </a:p>
          <a:p>
            <a:pPr marL="36900" indent="0">
              <a:buNone/>
            </a:pPr>
            <a:r>
              <a:rPr lang="en-US" sz="1800" dirty="0"/>
              <a:t>of the blind men is wrong, as the part of the elephant body touched by each man</a:t>
            </a:r>
          </a:p>
          <a:p>
            <a:pPr marL="36900" indent="0">
              <a:buNone/>
            </a:pPr>
            <a:r>
              <a:rPr lang="en-US" sz="1800" dirty="0"/>
              <a:t>was compared with various objects. This is how an individual perceives reality.</a:t>
            </a:r>
          </a:p>
          <a:p>
            <a:pPr marL="36900" indent="0">
              <a:buNone/>
            </a:pPr>
            <a:r>
              <a:rPr lang="en-US" sz="1800" dirty="0"/>
              <a:t>Similarly, individuals in an organization also perceive situations in different</a:t>
            </a:r>
          </a:p>
          <a:p>
            <a:pPr marL="36900" indent="0">
              <a:buNone/>
            </a:pPr>
            <a:r>
              <a:rPr lang="en-US" sz="1800" dirty="0"/>
              <a:t>ways. Let us take the case of an argument between two individuals. If you are close</a:t>
            </a:r>
          </a:p>
          <a:p>
            <a:pPr marL="36900" indent="0">
              <a:buNone/>
            </a:pPr>
            <a:r>
              <a:rPr lang="en-US" sz="1800" dirty="0"/>
              <a:t>to one of them, you are likely to be biased. You may perceive your friend’s</a:t>
            </a:r>
          </a:p>
          <a:p>
            <a:pPr marL="36900" indent="0">
              <a:buNone/>
            </a:pPr>
            <a:r>
              <a:rPr lang="en-US" sz="1800" dirty="0"/>
              <a:t>arguments as correct, and hence, may not be able to appreciate his opponent’s</a:t>
            </a:r>
          </a:p>
          <a:p>
            <a:pPr marL="36900" indent="0">
              <a:buNone/>
            </a:pPr>
            <a:r>
              <a:rPr lang="en-US" sz="1800" dirty="0"/>
              <a:t>point of view. It is all a matter of perception. The best way to overcome this barrier</a:t>
            </a:r>
          </a:p>
          <a:p>
            <a:pPr marL="36900" indent="0">
              <a:buNone/>
            </a:pPr>
            <a:r>
              <a:rPr lang="en-US" sz="1800" dirty="0"/>
              <a:t>is to take a wider view of the issue.</a:t>
            </a:r>
          </a:p>
        </p:txBody>
      </p:sp>
    </p:spTree>
    <p:extLst>
      <p:ext uri="{BB962C8B-B14F-4D97-AF65-F5344CB8AC3E}">
        <p14:creationId xmlns:p14="http://schemas.microsoft.com/office/powerpoint/2010/main" val="30871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Differing backgrounds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309" y="2101753"/>
            <a:ext cx="110514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two persons have a similar background. People vary in terms of their education,</a:t>
            </a:r>
          </a:p>
          <a:p>
            <a:r>
              <a:rPr lang="en-US" sz="2400" dirty="0"/>
              <a:t>culture, language, environment, age, financial status, etc. Our background plays a</a:t>
            </a:r>
          </a:p>
          <a:p>
            <a:r>
              <a:rPr lang="en-US" sz="2400" dirty="0"/>
              <a:t>significant role in how we interpret a message. At times, something not</a:t>
            </a:r>
          </a:p>
          <a:p>
            <a:r>
              <a:rPr lang="en-US" sz="2400" dirty="0"/>
              <a:t>experienced by you earlier will be difficult to interpret or appreciate. Think of a</a:t>
            </a:r>
          </a:p>
          <a:p>
            <a:r>
              <a:rPr lang="en-US" sz="2400" dirty="0"/>
              <a:t>discussion where somebody talks about his mountaineering expedition experience.</a:t>
            </a:r>
          </a:p>
          <a:p>
            <a:r>
              <a:rPr lang="en-US" sz="2400" dirty="0"/>
              <a:t>Those people who have had the experience of trekking may be able to appreciate</a:t>
            </a:r>
          </a:p>
          <a:p>
            <a:r>
              <a:rPr lang="en-US" sz="2400" dirty="0"/>
              <a:t>the talk, but others who have not trekked before may not find it interesting at all.</a:t>
            </a:r>
          </a:p>
          <a:p>
            <a:r>
              <a:rPr lang="en-US" sz="2400" dirty="0"/>
              <a:t>To overcome this barrier one should know the background of his audience</a:t>
            </a:r>
          </a:p>
          <a:p>
            <a:r>
              <a:rPr lang="en-US" sz="2400" dirty="0"/>
              <a:t>and use the information accordingly to deliver his message effectively</a:t>
            </a:r>
          </a:p>
        </p:txBody>
      </p:sp>
    </p:spTree>
    <p:extLst>
      <p:ext uri="{BB962C8B-B14F-4D97-AF65-F5344CB8AC3E}">
        <p14:creationId xmlns:p14="http://schemas.microsoft.com/office/powerpoint/2010/main" val="11650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Wrong inferences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773" y="1746913"/>
            <a:ext cx="13688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draw wrong conclusion about something without knowing the facts can also</a:t>
            </a:r>
          </a:p>
          <a:p>
            <a:r>
              <a:rPr lang="en-US" sz="2400" dirty="0"/>
              <a:t>lead to communication barrier. For example, you have planned a trip with some of</a:t>
            </a:r>
          </a:p>
          <a:p>
            <a:r>
              <a:rPr lang="en-US" sz="2400" dirty="0"/>
              <a:t>your friends, suddenly one of your friends could not make the trip, you draw the</a:t>
            </a:r>
          </a:p>
          <a:p>
            <a:r>
              <a:rPr lang="en-US" sz="2400" dirty="0"/>
              <a:t>conclusion that he has not come due to studies, but the fact is that he had taken ill.</a:t>
            </a:r>
          </a:p>
        </p:txBody>
      </p:sp>
    </p:spTree>
    <p:extLst>
      <p:ext uri="{BB962C8B-B14F-4D97-AF65-F5344CB8AC3E}">
        <p14:creationId xmlns:p14="http://schemas.microsoft.com/office/powerpoint/2010/main" val="296372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FE2698980F344CBC5DFE123CC81923" ma:contentTypeVersion="2" ma:contentTypeDescription="Create a new document." ma:contentTypeScope="" ma:versionID="94a02ab2ef950b5a6c10701970d054ec">
  <xsd:schema xmlns:xsd="http://www.w3.org/2001/XMLSchema" xmlns:xs="http://www.w3.org/2001/XMLSchema" xmlns:p="http://schemas.microsoft.com/office/2006/metadata/properties" xmlns:ns2="096d8380-acb4-43f1-b154-828ce32864f4" targetNamespace="http://schemas.microsoft.com/office/2006/metadata/properties" ma:root="true" ma:fieldsID="5fe6afda06cd577bdc0b365efcb8ea83" ns2:_="">
    <xsd:import namespace="096d8380-acb4-43f1-b154-828ce32864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6d8380-acb4-43f1-b154-828ce3286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EB328A-F5FA-4886-A6EA-AEC1E9CE23D6}"/>
</file>

<file path=customXml/itemProps2.xml><?xml version="1.0" encoding="utf-8"?>
<ds:datastoreItem xmlns:ds="http://schemas.openxmlformats.org/officeDocument/2006/customXml" ds:itemID="{30129198-CB36-49D6-91AC-3019B62C1967}"/>
</file>

<file path=customXml/itemProps3.xml><?xml version="1.0" encoding="utf-8"?>
<ds:datastoreItem xmlns:ds="http://schemas.openxmlformats.org/officeDocument/2006/customXml" ds:itemID="{C696D0FC-DA4C-4D8A-A98C-7200EE1F7E92}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77</TotalTime>
  <Words>2809</Words>
  <Application>Microsoft Office PowerPoint</Application>
  <PresentationFormat>Widescreen</PresentationFormat>
  <Paragraphs>262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Calisto MT</vt:lpstr>
      <vt:lpstr>Wingdings 2</vt:lpstr>
      <vt:lpstr>Slate</vt:lpstr>
      <vt:lpstr>Office Theme</vt:lpstr>
      <vt:lpstr>PowerPoint Presentation</vt:lpstr>
      <vt:lpstr>What is a Barrier ?</vt:lpstr>
      <vt:lpstr>Classification Of Barriers</vt:lpstr>
      <vt:lpstr>Intrapersonal Barriers</vt:lpstr>
      <vt:lpstr>PowerPoint Presentation</vt:lpstr>
      <vt:lpstr>Wrong assumptions (suppositions)</vt:lpstr>
      <vt:lpstr>Varied perceptions (understanding differently)</vt:lpstr>
      <vt:lpstr>Differing backgrounds</vt:lpstr>
      <vt:lpstr>Wrong inferences</vt:lpstr>
      <vt:lpstr>Impervious (inflexible) categories</vt:lpstr>
      <vt:lpstr>Categorical thinking</vt:lpstr>
      <vt:lpstr>Interpersonal Barriers</vt:lpstr>
      <vt:lpstr>PowerPoint Presentation</vt:lpstr>
      <vt:lpstr>Limited vocabulary</vt:lpstr>
      <vt:lpstr>Incongruity of Verbal and Non-verbal Messages</vt:lpstr>
      <vt:lpstr>Emotional Outburst</vt:lpstr>
      <vt:lpstr>Communication Selectivity</vt:lpstr>
      <vt:lpstr>Cultural Variations</vt:lpstr>
      <vt:lpstr>Poor Listening Skills</vt:lpstr>
      <vt:lpstr>Noise</vt:lpstr>
      <vt:lpstr>Organizational Barriers</vt:lpstr>
      <vt:lpstr>PowerPoint Presentation</vt:lpstr>
      <vt:lpstr>Too many Transfer Stations</vt:lpstr>
      <vt:lpstr>Fear of Superiors</vt:lpstr>
      <vt:lpstr>Negative tendencies</vt:lpstr>
      <vt:lpstr>Use of Inappropriate Media</vt:lpstr>
      <vt:lpstr>Information Overload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Barriers to Communication</dc:title>
  <dc:creator>ANSHU</dc:creator>
  <cp:lastModifiedBy>Seema Verma</cp:lastModifiedBy>
  <cp:revision>11</cp:revision>
  <dcterms:created xsi:type="dcterms:W3CDTF">2017-01-18T15:44:33Z</dcterms:created>
  <dcterms:modified xsi:type="dcterms:W3CDTF">2020-10-07T04:04:02Z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0x010100D4FE2698980F344CBC5DFE123CC81923</vt:lpwstr>
  </property>
</Properties>
</file>