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364" r:id="rId19"/>
    <p:sldId id="365" r:id="rId20"/>
    <p:sldId id="270" r:id="rId21"/>
    <p:sldId id="271" r:id="rId22"/>
    <p:sldId id="272" r:id="rId23"/>
    <p:sldId id="273" r:id="rId24"/>
    <p:sldId id="274" r:id="rId25"/>
    <p:sldId id="276" r:id="rId26"/>
    <p:sldId id="277" r:id="rId27"/>
    <p:sldId id="278" r:id="rId28"/>
    <p:sldId id="275" r:id="rId29"/>
    <p:sldId id="351" r:id="rId30"/>
    <p:sldId id="352" r:id="rId31"/>
    <p:sldId id="353" r:id="rId32"/>
    <p:sldId id="279" r:id="rId33"/>
    <p:sldId id="280" r:id="rId34"/>
    <p:sldId id="281" r:id="rId35"/>
    <p:sldId id="282" r:id="rId36"/>
    <p:sldId id="354" r:id="rId37"/>
    <p:sldId id="355" r:id="rId38"/>
    <p:sldId id="283" r:id="rId39"/>
    <p:sldId id="356" r:id="rId40"/>
    <p:sldId id="357" r:id="rId41"/>
    <p:sldId id="284" r:id="rId42"/>
    <p:sldId id="358" r:id="rId43"/>
    <p:sldId id="359" r:id="rId44"/>
    <p:sldId id="285" r:id="rId45"/>
    <p:sldId id="360" r:id="rId46"/>
    <p:sldId id="361" r:id="rId47"/>
    <p:sldId id="308" r:id="rId48"/>
    <p:sldId id="309" r:id="rId49"/>
    <p:sldId id="286" r:id="rId50"/>
    <p:sldId id="287" r:id="rId51"/>
    <p:sldId id="288" r:id="rId52"/>
    <p:sldId id="363" r:id="rId53"/>
    <p:sldId id="289" r:id="rId54"/>
    <p:sldId id="290" r:id="rId55"/>
    <p:sldId id="291" r:id="rId56"/>
    <p:sldId id="292" r:id="rId57"/>
    <p:sldId id="293" r:id="rId58"/>
    <p:sldId id="294" r:id="rId59"/>
    <p:sldId id="295" r:id="rId60"/>
    <p:sldId id="336" r:id="rId61"/>
    <p:sldId id="296" r:id="rId62"/>
    <p:sldId id="297" r:id="rId63"/>
    <p:sldId id="298" r:id="rId64"/>
    <p:sldId id="299" r:id="rId65"/>
    <p:sldId id="300" r:id="rId66"/>
    <p:sldId id="301" r:id="rId67"/>
    <p:sldId id="362" r:id="rId68"/>
    <p:sldId id="302" r:id="rId69"/>
    <p:sldId id="303" r:id="rId70"/>
    <p:sldId id="304" r:id="rId71"/>
    <p:sldId id="305" r:id="rId72"/>
    <p:sldId id="306" r:id="rId73"/>
    <p:sldId id="307" r:id="rId74"/>
    <p:sldId id="310" r:id="rId75"/>
    <p:sldId id="311" r:id="rId76"/>
    <p:sldId id="315" r:id="rId77"/>
    <p:sldId id="312" r:id="rId78"/>
    <p:sldId id="313" r:id="rId79"/>
    <p:sldId id="314" r:id="rId80"/>
    <p:sldId id="316" r:id="rId81"/>
    <p:sldId id="338" r:id="rId82"/>
    <p:sldId id="339" r:id="rId83"/>
    <p:sldId id="317" r:id="rId84"/>
    <p:sldId id="318" r:id="rId85"/>
    <p:sldId id="319" r:id="rId86"/>
    <p:sldId id="320" r:id="rId87"/>
    <p:sldId id="321" r:id="rId88"/>
    <p:sldId id="322" r:id="rId89"/>
    <p:sldId id="350" r:id="rId90"/>
    <p:sldId id="323" r:id="rId91"/>
    <p:sldId id="324" r:id="rId92"/>
    <p:sldId id="325" r:id="rId93"/>
    <p:sldId id="326" r:id="rId94"/>
    <p:sldId id="340" r:id="rId95"/>
    <p:sldId id="327" r:id="rId96"/>
    <p:sldId id="328" r:id="rId97"/>
    <p:sldId id="329" r:id="rId98"/>
    <p:sldId id="330" r:id="rId99"/>
    <p:sldId id="331" r:id="rId100"/>
    <p:sldId id="332" r:id="rId101"/>
    <p:sldId id="333" r:id="rId102"/>
    <p:sldId id="334" r:id="rId103"/>
    <p:sldId id="341" r:id="rId104"/>
    <p:sldId id="342" r:id="rId105"/>
    <p:sldId id="343" r:id="rId106"/>
    <p:sldId id="344" r:id="rId107"/>
    <p:sldId id="345" r:id="rId108"/>
    <p:sldId id="346" r:id="rId109"/>
    <p:sldId id="347" r:id="rId110"/>
    <p:sldId id="348" r:id="rId111"/>
    <p:sldId id="349" r:id="rId112"/>
    <p:sldId id="335" r:id="rId1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E15030-91B9-4231-8413-4F27860FAEB1}" v="4" dt="2023-07-05T10:43:46.2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6" d="100"/>
          <a:sy n="56" d="100"/>
        </p:scale>
        <p:origin x="1272" y="7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tableStyles" Target="tableStyles.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microsoft.com/office/2016/11/relationships/changesInfo" Target="changesInfos/changesInfo1.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presProps" Target="presProps.xml"/><Relationship Id="rId119" Type="http://schemas.microsoft.com/office/2015/10/relationships/revisionInfo" Target="revisionInfo.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viewProps" Target="viewProps.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yush Gola" userId="S::ayush.21b1541045@abes.ac.in::107def2a-3b5c-45be-841c-96fdf70196ae" providerId="AD" clId="Web-{54E15030-91B9-4231-8413-4F27860FAEB1}"/>
    <pc:docChg chg="addSld delSld">
      <pc:chgData name="Ayush Gola" userId="S::ayush.21b1541045@abes.ac.in::107def2a-3b5c-45be-841c-96fdf70196ae" providerId="AD" clId="Web-{54E15030-91B9-4231-8413-4F27860FAEB1}" dt="2023-07-05T10:43:46.269" v="3"/>
      <pc:docMkLst>
        <pc:docMk/>
      </pc:docMkLst>
      <pc:sldChg chg="new add del">
        <pc:chgData name="Ayush Gola" userId="S::ayush.21b1541045@abes.ac.in::107def2a-3b5c-45be-841c-96fdf70196ae" providerId="AD" clId="Web-{54E15030-91B9-4231-8413-4F27860FAEB1}" dt="2023-07-05T10:43:46.269" v="3"/>
        <pc:sldMkLst>
          <pc:docMk/>
          <pc:sldMk cId="2844612229" sldId="366"/>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BC5C15-EB56-477A-B62B-D8B7CB8DA51A}"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US"/>
        </a:p>
      </dgm:t>
    </dgm:pt>
    <dgm:pt modelId="{F150DDC5-272E-4C22-AFA5-1A89C8B7E1C1}">
      <dgm:prSet phldrT="[Text]"/>
      <dgm:spPr/>
      <dgm:t>
        <a:bodyPr/>
        <a:lstStyle/>
        <a:p>
          <a:r>
            <a:rPr lang="en-US" b="1" i="1" u="sng" dirty="0">
              <a:effectLst>
                <a:outerShdw blurRad="38100" dist="38100" dir="2700000" algn="tl">
                  <a:srgbClr val="000000">
                    <a:alpha val="43137"/>
                  </a:srgbClr>
                </a:outerShdw>
              </a:effectLst>
            </a:rPr>
            <a:t>Effective presentation strategies</a:t>
          </a:r>
          <a:endParaRPr lang="en-US" dirty="0"/>
        </a:p>
      </dgm:t>
    </dgm:pt>
    <dgm:pt modelId="{1BA74AA0-B6A6-484B-8A11-CA06F587DF94}" type="parTrans" cxnId="{22A8BBCE-8CCD-4627-AD76-95A8D7C7BF53}">
      <dgm:prSet/>
      <dgm:spPr/>
      <dgm:t>
        <a:bodyPr/>
        <a:lstStyle/>
        <a:p>
          <a:endParaRPr lang="en-US"/>
        </a:p>
      </dgm:t>
    </dgm:pt>
    <dgm:pt modelId="{9DB6D154-D90A-449B-A2E5-8E76980E3FB7}" type="sibTrans" cxnId="{22A8BBCE-8CCD-4627-AD76-95A8D7C7BF53}">
      <dgm:prSet/>
      <dgm:spPr/>
      <dgm:t>
        <a:bodyPr/>
        <a:lstStyle/>
        <a:p>
          <a:endParaRPr lang="en-US"/>
        </a:p>
      </dgm:t>
    </dgm:pt>
    <dgm:pt modelId="{444C25D7-DDDB-40F2-8E2A-9674BE144F09}" type="asst">
      <dgm:prSet phldrT="[Text]"/>
      <dgm:spPr/>
      <dgm:t>
        <a:bodyPr/>
        <a:lstStyle/>
        <a:p>
          <a:r>
            <a:rPr lang="en-US" b="1" i="1" dirty="0">
              <a:effectLst>
                <a:outerShdw blurRad="38100" dist="38100" dir="2700000" algn="tl">
                  <a:srgbClr val="000000">
                    <a:alpha val="43137"/>
                  </a:srgbClr>
                </a:outerShdw>
              </a:effectLst>
            </a:rPr>
            <a:t>Introduction</a:t>
          </a:r>
          <a:endParaRPr lang="en-US" dirty="0"/>
        </a:p>
      </dgm:t>
    </dgm:pt>
    <dgm:pt modelId="{507356D2-4701-4DC3-BD93-3E83F697F293}" type="parTrans" cxnId="{E2ABEBE3-5974-4C19-A9A2-2CDF94880BD1}">
      <dgm:prSet/>
      <dgm:spPr/>
      <dgm:t>
        <a:bodyPr/>
        <a:lstStyle/>
        <a:p>
          <a:endParaRPr lang="en-US"/>
        </a:p>
      </dgm:t>
    </dgm:pt>
    <dgm:pt modelId="{53479862-D3E7-4B45-AC84-DF006C3C625F}" type="sibTrans" cxnId="{E2ABEBE3-5974-4C19-A9A2-2CDF94880BD1}">
      <dgm:prSet/>
      <dgm:spPr/>
      <dgm:t>
        <a:bodyPr/>
        <a:lstStyle/>
        <a:p>
          <a:endParaRPr lang="en-US"/>
        </a:p>
      </dgm:t>
    </dgm:pt>
    <dgm:pt modelId="{8D7CBE61-45AA-4F7D-BEE6-25902335F15D}">
      <dgm:prSet phldrT="[Text]"/>
      <dgm:spPr/>
      <dgm:t>
        <a:bodyPr/>
        <a:lstStyle/>
        <a:p>
          <a:r>
            <a:rPr lang="en-US" b="1" i="1" dirty="0">
              <a:effectLst>
                <a:outerShdw blurRad="38100" dist="38100" dir="2700000" algn="tl">
                  <a:srgbClr val="000000">
                    <a:alpha val="43137"/>
                  </a:srgbClr>
                </a:outerShdw>
              </a:effectLst>
            </a:rPr>
            <a:t>Defining Purpose</a:t>
          </a:r>
          <a:endParaRPr lang="en-US" dirty="0"/>
        </a:p>
      </dgm:t>
    </dgm:pt>
    <dgm:pt modelId="{6D28B8DB-CEE7-48A1-B9A9-0F64F1276382}" type="parTrans" cxnId="{E55FFDDF-C65B-4EEC-B17A-4336C8334C49}">
      <dgm:prSet/>
      <dgm:spPr/>
      <dgm:t>
        <a:bodyPr/>
        <a:lstStyle/>
        <a:p>
          <a:endParaRPr lang="en-US"/>
        </a:p>
      </dgm:t>
    </dgm:pt>
    <dgm:pt modelId="{C85ED6D4-0D0C-488A-A3DD-7B95A7F31219}" type="sibTrans" cxnId="{E55FFDDF-C65B-4EEC-B17A-4336C8334C49}">
      <dgm:prSet/>
      <dgm:spPr/>
      <dgm:t>
        <a:bodyPr/>
        <a:lstStyle/>
        <a:p>
          <a:endParaRPr lang="en-US"/>
        </a:p>
      </dgm:t>
    </dgm:pt>
    <dgm:pt modelId="{BCEE290F-0933-40A1-A068-059FB6E3E0FE}">
      <dgm:prSet phldrT="[Text]"/>
      <dgm:spPr/>
      <dgm:t>
        <a:bodyPr/>
        <a:lstStyle/>
        <a:p>
          <a:r>
            <a:rPr lang="en-US" b="1" i="1" dirty="0">
              <a:effectLst>
                <a:outerShdw blurRad="38100" dist="38100" dir="2700000" algn="tl">
                  <a:srgbClr val="000000">
                    <a:alpha val="43137"/>
                  </a:srgbClr>
                </a:outerShdw>
              </a:effectLst>
            </a:rPr>
            <a:t>Analyzing Audience and locale</a:t>
          </a:r>
          <a:endParaRPr lang="en-US" dirty="0"/>
        </a:p>
      </dgm:t>
    </dgm:pt>
    <dgm:pt modelId="{326814DF-B521-4224-A146-DF2918F2A79C}" type="parTrans" cxnId="{CF535E1B-9F99-4277-9688-D0B393CF785E}">
      <dgm:prSet/>
      <dgm:spPr/>
      <dgm:t>
        <a:bodyPr/>
        <a:lstStyle/>
        <a:p>
          <a:endParaRPr lang="en-US"/>
        </a:p>
      </dgm:t>
    </dgm:pt>
    <dgm:pt modelId="{C1D49170-D800-4A69-B4E7-3C59BA6B0905}" type="sibTrans" cxnId="{CF535E1B-9F99-4277-9688-D0B393CF785E}">
      <dgm:prSet/>
      <dgm:spPr/>
      <dgm:t>
        <a:bodyPr/>
        <a:lstStyle/>
        <a:p>
          <a:endParaRPr lang="en-US"/>
        </a:p>
      </dgm:t>
    </dgm:pt>
    <dgm:pt modelId="{F8446966-0CEF-4AE5-B482-D0C327560A1B}">
      <dgm:prSet phldrT="[Text]"/>
      <dgm:spPr/>
      <dgm:t>
        <a:bodyPr/>
        <a:lstStyle/>
        <a:p>
          <a:r>
            <a:rPr lang="en-US" b="1" i="1" dirty="0">
              <a:effectLst>
                <a:outerShdw blurRad="38100" dist="38100" dir="2700000" algn="tl">
                  <a:srgbClr val="000000">
                    <a:alpha val="43137"/>
                  </a:srgbClr>
                </a:outerShdw>
              </a:effectLst>
            </a:rPr>
            <a:t>Organizing Contents</a:t>
          </a:r>
          <a:endParaRPr lang="en-US" dirty="0"/>
        </a:p>
      </dgm:t>
    </dgm:pt>
    <dgm:pt modelId="{F4637551-7804-4953-AC69-CE4C2057AABC}" type="parTrans" cxnId="{CA54C7B0-8A8E-4E62-82D5-E573824DE981}">
      <dgm:prSet/>
      <dgm:spPr/>
      <dgm:t>
        <a:bodyPr/>
        <a:lstStyle/>
        <a:p>
          <a:endParaRPr lang="en-US"/>
        </a:p>
      </dgm:t>
    </dgm:pt>
    <dgm:pt modelId="{18D1729E-EFF9-4917-BDF9-A607402F0AA0}" type="sibTrans" cxnId="{CA54C7B0-8A8E-4E62-82D5-E573824DE981}">
      <dgm:prSet/>
      <dgm:spPr/>
      <dgm:t>
        <a:bodyPr/>
        <a:lstStyle/>
        <a:p>
          <a:endParaRPr lang="en-US"/>
        </a:p>
      </dgm:t>
    </dgm:pt>
    <dgm:pt modelId="{4D13BCD4-1DAD-4707-BB9D-92833B842CC9}" type="pres">
      <dgm:prSet presAssocID="{0BBC5C15-EB56-477A-B62B-D8B7CB8DA51A}" presName="Name0" presStyleCnt="0">
        <dgm:presLayoutVars>
          <dgm:orgChart val="1"/>
          <dgm:chPref val="1"/>
          <dgm:dir/>
          <dgm:animOne val="branch"/>
          <dgm:animLvl val="lvl"/>
          <dgm:resizeHandles/>
        </dgm:presLayoutVars>
      </dgm:prSet>
      <dgm:spPr/>
    </dgm:pt>
    <dgm:pt modelId="{C3910677-296E-4E26-9A13-B6F73C7B25BA}" type="pres">
      <dgm:prSet presAssocID="{F150DDC5-272E-4C22-AFA5-1A89C8B7E1C1}" presName="hierRoot1" presStyleCnt="0">
        <dgm:presLayoutVars>
          <dgm:hierBranch val="init"/>
        </dgm:presLayoutVars>
      </dgm:prSet>
      <dgm:spPr/>
    </dgm:pt>
    <dgm:pt modelId="{489092F7-BFA4-4C7B-9179-DD5CC0311767}" type="pres">
      <dgm:prSet presAssocID="{F150DDC5-272E-4C22-AFA5-1A89C8B7E1C1}" presName="rootComposite1" presStyleCnt="0"/>
      <dgm:spPr/>
    </dgm:pt>
    <dgm:pt modelId="{B4DBC7FB-676E-4A8C-AE45-27664D66F775}" type="pres">
      <dgm:prSet presAssocID="{F150DDC5-272E-4C22-AFA5-1A89C8B7E1C1}" presName="rootText1" presStyleLbl="alignAcc1" presStyleIdx="0" presStyleCnt="0">
        <dgm:presLayoutVars>
          <dgm:chPref val="3"/>
        </dgm:presLayoutVars>
      </dgm:prSet>
      <dgm:spPr/>
    </dgm:pt>
    <dgm:pt modelId="{C6B8AA0E-23E9-4AB1-B55D-A8DD3B514F4A}" type="pres">
      <dgm:prSet presAssocID="{F150DDC5-272E-4C22-AFA5-1A89C8B7E1C1}" presName="topArc1" presStyleLbl="parChTrans1D1" presStyleIdx="0" presStyleCnt="10"/>
      <dgm:spPr/>
    </dgm:pt>
    <dgm:pt modelId="{C94120B7-8AEF-4044-880B-1093CEF79387}" type="pres">
      <dgm:prSet presAssocID="{F150DDC5-272E-4C22-AFA5-1A89C8B7E1C1}" presName="bottomArc1" presStyleLbl="parChTrans1D1" presStyleIdx="1" presStyleCnt="10"/>
      <dgm:spPr/>
    </dgm:pt>
    <dgm:pt modelId="{A84BEF91-D09D-44EA-921B-10B7F0764AF7}" type="pres">
      <dgm:prSet presAssocID="{F150DDC5-272E-4C22-AFA5-1A89C8B7E1C1}" presName="topConnNode1" presStyleLbl="node1" presStyleIdx="0" presStyleCnt="0"/>
      <dgm:spPr/>
    </dgm:pt>
    <dgm:pt modelId="{67133204-A194-4B69-84C3-BF990D67E083}" type="pres">
      <dgm:prSet presAssocID="{F150DDC5-272E-4C22-AFA5-1A89C8B7E1C1}" presName="hierChild2" presStyleCnt="0"/>
      <dgm:spPr/>
    </dgm:pt>
    <dgm:pt modelId="{6BD496D2-4F87-498F-ADCA-C4681272BE5D}" type="pres">
      <dgm:prSet presAssocID="{6D28B8DB-CEE7-48A1-B9A9-0F64F1276382}" presName="Name28" presStyleLbl="parChTrans1D2" presStyleIdx="0" presStyleCnt="4"/>
      <dgm:spPr/>
    </dgm:pt>
    <dgm:pt modelId="{B7E485C7-D862-4BD7-8EA6-B753F9E8997C}" type="pres">
      <dgm:prSet presAssocID="{8D7CBE61-45AA-4F7D-BEE6-25902335F15D}" presName="hierRoot2" presStyleCnt="0">
        <dgm:presLayoutVars>
          <dgm:hierBranch val="init"/>
        </dgm:presLayoutVars>
      </dgm:prSet>
      <dgm:spPr/>
    </dgm:pt>
    <dgm:pt modelId="{DAF16D21-5647-423F-9600-6419D73EFAF5}" type="pres">
      <dgm:prSet presAssocID="{8D7CBE61-45AA-4F7D-BEE6-25902335F15D}" presName="rootComposite2" presStyleCnt="0"/>
      <dgm:spPr/>
    </dgm:pt>
    <dgm:pt modelId="{307EE83C-AE1A-48A0-BE72-34673B1D3E50}" type="pres">
      <dgm:prSet presAssocID="{8D7CBE61-45AA-4F7D-BEE6-25902335F15D}" presName="rootText2" presStyleLbl="alignAcc1" presStyleIdx="0" presStyleCnt="0">
        <dgm:presLayoutVars>
          <dgm:chPref val="3"/>
        </dgm:presLayoutVars>
      </dgm:prSet>
      <dgm:spPr/>
    </dgm:pt>
    <dgm:pt modelId="{78262A1F-0C4F-4D99-ACE5-96C66DF85762}" type="pres">
      <dgm:prSet presAssocID="{8D7CBE61-45AA-4F7D-BEE6-25902335F15D}" presName="topArc2" presStyleLbl="parChTrans1D1" presStyleIdx="2" presStyleCnt="10"/>
      <dgm:spPr/>
    </dgm:pt>
    <dgm:pt modelId="{F0E913DF-F501-4E27-AF72-6448D8CCAFF3}" type="pres">
      <dgm:prSet presAssocID="{8D7CBE61-45AA-4F7D-BEE6-25902335F15D}" presName="bottomArc2" presStyleLbl="parChTrans1D1" presStyleIdx="3" presStyleCnt="10"/>
      <dgm:spPr/>
    </dgm:pt>
    <dgm:pt modelId="{0A294B33-14E8-467A-B1DC-E7737D852422}" type="pres">
      <dgm:prSet presAssocID="{8D7CBE61-45AA-4F7D-BEE6-25902335F15D}" presName="topConnNode2" presStyleLbl="node2" presStyleIdx="0" presStyleCnt="0"/>
      <dgm:spPr/>
    </dgm:pt>
    <dgm:pt modelId="{98265160-F561-43C5-AEB7-B00F10219FD6}" type="pres">
      <dgm:prSet presAssocID="{8D7CBE61-45AA-4F7D-BEE6-25902335F15D}" presName="hierChild4" presStyleCnt="0"/>
      <dgm:spPr/>
    </dgm:pt>
    <dgm:pt modelId="{EA126D3B-7D5F-43F9-8C35-4581A6BCC4BC}" type="pres">
      <dgm:prSet presAssocID="{8D7CBE61-45AA-4F7D-BEE6-25902335F15D}" presName="hierChild5" presStyleCnt="0"/>
      <dgm:spPr/>
    </dgm:pt>
    <dgm:pt modelId="{EA7E988A-C8C3-41AB-9B2E-2CAF716C2322}" type="pres">
      <dgm:prSet presAssocID="{326814DF-B521-4224-A146-DF2918F2A79C}" presName="Name28" presStyleLbl="parChTrans1D2" presStyleIdx="1" presStyleCnt="4"/>
      <dgm:spPr/>
    </dgm:pt>
    <dgm:pt modelId="{3F206C2E-7E03-48EF-BC30-867B4E70A870}" type="pres">
      <dgm:prSet presAssocID="{BCEE290F-0933-40A1-A068-059FB6E3E0FE}" presName="hierRoot2" presStyleCnt="0">
        <dgm:presLayoutVars>
          <dgm:hierBranch val="init"/>
        </dgm:presLayoutVars>
      </dgm:prSet>
      <dgm:spPr/>
    </dgm:pt>
    <dgm:pt modelId="{D4C9B521-8C65-4815-A5E3-F417BAD24C20}" type="pres">
      <dgm:prSet presAssocID="{BCEE290F-0933-40A1-A068-059FB6E3E0FE}" presName="rootComposite2" presStyleCnt="0"/>
      <dgm:spPr/>
    </dgm:pt>
    <dgm:pt modelId="{4A271E20-060F-414B-92F7-63B8C3F1EFA5}" type="pres">
      <dgm:prSet presAssocID="{BCEE290F-0933-40A1-A068-059FB6E3E0FE}" presName="rootText2" presStyleLbl="alignAcc1" presStyleIdx="0" presStyleCnt="0">
        <dgm:presLayoutVars>
          <dgm:chPref val="3"/>
        </dgm:presLayoutVars>
      </dgm:prSet>
      <dgm:spPr/>
    </dgm:pt>
    <dgm:pt modelId="{28529BDA-65FD-4A9E-9034-EDAD5C8D4491}" type="pres">
      <dgm:prSet presAssocID="{BCEE290F-0933-40A1-A068-059FB6E3E0FE}" presName="topArc2" presStyleLbl="parChTrans1D1" presStyleIdx="4" presStyleCnt="10"/>
      <dgm:spPr/>
    </dgm:pt>
    <dgm:pt modelId="{052CBA7C-094D-44F0-BD3F-D1A3746FF051}" type="pres">
      <dgm:prSet presAssocID="{BCEE290F-0933-40A1-A068-059FB6E3E0FE}" presName="bottomArc2" presStyleLbl="parChTrans1D1" presStyleIdx="5" presStyleCnt="10"/>
      <dgm:spPr/>
    </dgm:pt>
    <dgm:pt modelId="{E5B846D9-84A6-44C4-A88A-3421ADFE0840}" type="pres">
      <dgm:prSet presAssocID="{BCEE290F-0933-40A1-A068-059FB6E3E0FE}" presName="topConnNode2" presStyleLbl="node2" presStyleIdx="0" presStyleCnt="0"/>
      <dgm:spPr/>
    </dgm:pt>
    <dgm:pt modelId="{9B41E05D-41BC-4052-8A52-A221413386E2}" type="pres">
      <dgm:prSet presAssocID="{BCEE290F-0933-40A1-A068-059FB6E3E0FE}" presName="hierChild4" presStyleCnt="0"/>
      <dgm:spPr/>
    </dgm:pt>
    <dgm:pt modelId="{41099E77-8336-42DE-A3BD-59FDFE9DA03F}" type="pres">
      <dgm:prSet presAssocID="{BCEE290F-0933-40A1-A068-059FB6E3E0FE}" presName="hierChild5" presStyleCnt="0"/>
      <dgm:spPr/>
    </dgm:pt>
    <dgm:pt modelId="{2AD750AC-ED9F-4681-A07C-5DC241A95F3F}" type="pres">
      <dgm:prSet presAssocID="{F4637551-7804-4953-AC69-CE4C2057AABC}" presName="Name28" presStyleLbl="parChTrans1D2" presStyleIdx="2" presStyleCnt="4"/>
      <dgm:spPr/>
    </dgm:pt>
    <dgm:pt modelId="{6BEE3A63-A264-4659-BB0B-FF46C90967CB}" type="pres">
      <dgm:prSet presAssocID="{F8446966-0CEF-4AE5-B482-D0C327560A1B}" presName="hierRoot2" presStyleCnt="0">
        <dgm:presLayoutVars>
          <dgm:hierBranch val="init"/>
        </dgm:presLayoutVars>
      </dgm:prSet>
      <dgm:spPr/>
    </dgm:pt>
    <dgm:pt modelId="{F4BC41A8-464D-4D1B-8922-C14F6530D54F}" type="pres">
      <dgm:prSet presAssocID="{F8446966-0CEF-4AE5-B482-D0C327560A1B}" presName="rootComposite2" presStyleCnt="0"/>
      <dgm:spPr/>
    </dgm:pt>
    <dgm:pt modelId="{9BD13279-6FFF-42E9-8FF3-71844BDFDF65}" type="pres">
      <dgm:prSet presAssocID="{F8446966-0CEF-4AE5-B482-D0C327560A1B}" presName="rootText2" presStyleLbl="alignAcc1" presStyleIdx="0" presStyleCnt="0">
        <dgm:presLayoutVars>
          <dgm:chPref val="3"/>
        </dgm:presLayoutVars>
      </dgm:prSet>
      <dgm:spPr/>
    </dgm:pt>
    <dgm:pt modelId="{3A94D421-A233-428B-8ADC-0A3BFD573AB5}" type="pres">
      <dgm:prSet presAssocID="{F8446966-0CEF-4AE5-B482-D0C327560A1B}" presName="topArc2" presStyleLbl="parChTrans1D1" presStyleIdx="6" presStyleCnt="10"/>
      <dgm:spPr/>
    </dgm:pt>
    <dgm:pt modelId="{02B4A551-6C53-4E6E-8F3B-BB8D62856D08}" type="pres">
      <dgm:prSet presAssocID="{F8446966-0CEF-4AE5-B482-D0C327560A1B}" presName="bottomArc2" presStyleLbl="parChTrans1D1" presStyleIdx="7" presStyleCnt="10"/>
      <dgm:spPr/>
    </dgm:pt>
    <dgm:pt modelId="{A36BB5FE-F283-44A3-8FE8-590356637026}" type="pres">
      <dgm:prSet presAssocID="{F8446966-0CEF-4AE5-B482-D0C327560A1B}" presName="topConnNode2" presStyleLbl="node2" presStyleIdx="0" presStyleCnt="0"/>
      <dgm:spPr/>
    </dgm:pt>
    <dgm:pt modelId="{FAFADD5F-A771-462C-80B8-2F641F8D0D0F}" type="pres">
      <dgm:prSet presAssocID="{F8446966-0CEF-4AE5-B482-D0C327560A1B}" presName="hierChild4" presStyleCnt="0"/>
      <dgm:spPr/>
    </dgm:pt>
    <dgm:pt modelId="{F23E51D9-80F4-44A3-82DC-42C4A53F3706}" type="pres">
      <dgm:prSet presAssocID="{F8446966-0CEF-4AE5-B482-D0C327560A1B}" presName="hierChild5" presStyleCnt="0"/>
      <dgm:spPr/>
    </dgm:pt>
    <dgm:pt modelId="{F3A7E5BC-34EA-4232-86C5-0C95513864D9}" type="pres">
      <dgm:prSet presAssocID="{F150DDC5-272E-4C22-AFA5-1A89C8B7E1C1}" presName="hierChild3" presStyleCnt="0"/>
      <dgm:spPr/>
    </dgm:pt>
    <dgm:pt modelId="{27CD5334-D740-4123-A322-F102CB930BF4}" type="pres">
      <dgm:prSet presAssocID="{507356D2-4701-4DC3-BD93-3E83F697F293}" presName="Name101" presStyleLbl="parChTrans1D2" presStyleIdx="3" presStyleCnt="4"/>
      <dgm:spPr/>
    </dgm:pt>
    <dgm:pt modelId="{8E4E3513-00D6-48EE-8CD8-6B4E3C5057C7}" type="pres">
      <dgm:prSet presAssocID="{444C25D7-DDDB-40F2-8E2A-9674BE144F09}" presName="hierRoot3" presStyleCnt="0">
        <dgm:presLayoutVars>
          <dgm:hierBranch val="init"/>
        </dgm:presLayoutVars>
      </dgm:prSet>
      <dgm:spPr/>
    </dgm:pt>
    <dgm:pt modelId="{46FEDAF6-CED7-4D08-A537-B98A0F552086}" type="pres">
      <dgm:prSet presAssocID="{444C25D7-DDDB-40F2-8E2A-9674BE144F09}" presName="rootComposite3" presStyleCnt="0"/>
      <dgm:spPr/>
    </dgm:pt>
    <dgm:pt modelId="{C0A52819-A625-4D1F-8382-7B1A8CBD0956}" type="pres">
      <dgm:prSet presAssocID="{444C25D7-DDDB-40F2-8E2A-9674BE144F09}" presName="rootText3" presStyleLbl="alignAcc1" presStyleIdx="0" presStyleCnt="0">
        <dgm:presLayoutVars>
          <dgm:chPref val="3"/>
        </dgm:presLayoutVars>
      </dgm:prSet>
      <dgm:spPr/>
    </dgm:pt>
    <dgm:pt modelId="{7250E9D4-9B49-48F7-AC72-C8FF0D01B6DD}" type="pres">
      <dgm:prSet presAssocID="{444C25D7-DDDB-40F2-8E2A-9674BE144F09}" presName="topArc3" presStyleLbl="parChTrans1D1" presStyleIdx="8" presStyleCnt="10"/>
      <dgm:spPr/>
    </dgm:pt>
    <dgm:pt modelId="{91CDBAAE-775E-4C00-97CA-E33678DEB6D2}" type="pres">
      <dgm:prSet presAssocID="{444C25D7-DDDB-40F2-8E2A-9674BE144F09}" presName="bottomArc3" presStyleLbl="parChTrans1D1" presStyleIdx="9" presStyleCnt="10"/>
      <dgm:spPr/>
    </dgm:pt>
    <dgm:pt modelId="{FA727852-EEBF-4FD9-8838-466900710B81}" type="pres">
      <dgm:prSet presAssocID="{444C25D7-DDDB-40F2-8E2A-9674BE144F09}" presName="topConnNode3" presStyleLbl="asst1" presStyleIdx="0" presStyleCnt="0"/>
      <dgm:spPr/>
    </dgm:pt>
    <dgm:pt modelId="{4F7B5461-6020-488B-8E54-40D0EBF42E83}" type="pres">
      <dgm:prSet presAssocID="{444C25D7-DDDB-40F2-8E2A-9674BE144F09}" presName="hierChild6" presStyleCnt="0"/>
      <dgm:spPr/>
    </dgm:pt>
    <dgm:pt modelId="{AB3A8836-7753-426A-AAC5-5BAAABE173A4}" type="pres">
      <dgm:prSet presAssocID="{444C25D7-DDDB-40F2-8E2A-9674BE144F09}" presName="hierChild7" presStyleCnt="0"/>
      <dgm:spPr/>
    </dgm:pt>
  </dgm:ptLst>
  <dgm:cxnLst>
    <dgm:cxn modelId="{3C9E8C11-812B-4BB6-87FB-66D74FBF46CA}" type="presOf" srcId="{444C25D7-DDDB-40F2-8E2A-9674BE144F09}" destId="{FA727852-EEBF-4FD9-8838-466900710B81}" srcOrd="1" destOrd="0" presId="urn:microsoft.com/office/officeart/2008/layout/HalfCircleOrganizationChart"/>
    <dgm:cxn modelId="{CF535E1B-9F99-4277-9688-D0B393CF785E}" srcId="{F150DDC5-272E-4C22-AFA5-1A89C8B7E1C1}" destId="{BCEE290F-0933-40A1-A068-059FB6E3E0FE}" srcOrd="2" destOrd="0" parTransId="{326814DF-B521-4224-A146-DF2918F2A79C}" sibTransId="{C1D49170-D800-4A69-B4E7-3C59BA6B0905}"/>
    <dgm:cxn modelId="{F6FB812B-AC38-4E18-9EBD-F83D75297CAC}" type="presOf" srcId="{F8446966-0CEF-4AE5-B482-D0C327560A1B}" destId="{9BD13279-6FFF-42E9-8FF3-71844BDFDF65}" srcOrd="0" destOrd="0" presId="urn:microsoft.com/office/officeart/2008/layout/HalfCircleOrganizationChart"/>
    <dgm:cxn modelId="{A87B782E-E1CD-4860-B6AB-74845BFFACEA}" type="presOf" srcId="{507356D2-4701-4DC3-BD93-3E83F697F293}" destId="{27CD5334-D740-4123-A322-F102CB930BF4}" srcOrd="0" destOrd="0" presId="urn:microsoft.com/office/officeart/2008/layout/HalfCircleOrganizationChart"/>
    <dgm:cxn modelId="{5A00AA33-D53A-4250-A217-15F9449225CE}" type="presOf" srcId="{BCEE290F-0933-40A1-A068-059FB6E3E0FE}" destId="{4A271E20-060F-414B-92F7-63B8C3F1EFA5}" srcOrd="0" destOrd="0" presId="urn:microsoft.com/office/officeart/2008/layout/HalfCircleOrganizationChart"/>
    <dgm:cxn modelId="{4486B341-FA44-4C2B-A8D1-63FAA036344A}" type="presOf" srcId="{0BBC5C15-EB56-477A-B62B-D8B7CB8DA51A}" destId="{4D13BCD4-1DAD-4707-BB9D-92833B842CC9}" srcOrd="0" destOrd="0" presId="urn:microsoft.com/office/officeart/2008/layout/HalfCircleOrganizationChart"/>
    <dgm:cxn modelId="{3CA6B346-0600-476D-8C77-1C63AE6C74CD}" type="presOf" srcId="{6D28B8DB-CEE7-48A1-B9A9-0F64F1276382}" destId="{6BD496D2-4F87-498F-ADCA-C4681272BE5D}" srcOrd="0" destOrd="0" presId="urn:microsoft.com/office/officeart/2008/layout/HalfCircleOrganizationChart"/>
    <dgm:cxn modelId="{B16C0B6D-C3DC-4BBE-BB4C-A5A2048D1EAD}" type="presOf" srcId="{F4637551-7804-4953-AC69-CE4C2057AABC}" destId="{2AD750AC-ED9F-4681-A07C-5DC241A95F3F}" srcOrd="0" destOrd="0" presId="urn:microsoft.com/office/officeart/2008/layout/HalfCircleOrganizationChart"/>
    <dgm:cxn modelId="{0980F26F-F758-4ADA-A0CA-C5EA326B9D7A}" type="presOf" srcId="{326814DF-B521-4224-A146-DF2918F2A79C}" destId="{EA7E988A-C8C3-41AB-9B2E-2CAF716C2322}" srcOrd="0" destOrd="0" presId="urn:microsoft.com/office/officeart/2008/layout/HalfCircleOrganizationChart"/>
    <dgm:cxn modelId="{45D40050-A9BC-4A4B-887A-6107DEA6B2CF}" type="presOf" srcId="{8D7CBE61-45AA-4F7D-BEE6-25902335F15D}" destId="{0A294B33-14E8-467A-B1DC-E7737D852422}" srcOrd="1" destOrd="0" presId="urn:microsoft.com/office/officeart/2008/layout/HalfCircleOrganizationChart"/>
    <dgm:cxn modelId="{3A6EABA0-28EE-4ABB-BFD8-705077F2451C}" type="presOf" srcId="{444C25D7-DDDB-40F2-8E2A-9674BE144F09}" destId="{C0A52819-A625-4D1F-8382-7B1A8CBD0956}" srcOrd="0" destOrd="0" presId="urn:microsoft.com/office/officeart/2008/layout/HalfCircleOrganizationChart"/>
    <dgm:cxn modelId="{F9B8E9A9-9EFD-4515-BE0B-F8E5D4AC573E}" type="presOf" srcId="{BCEE290F-0933-40A1-A068-059FB6E3E0FE}" destId="{E5B846D9-84A6-44C4-A88A-3421ADFE0840}" srcOrd="1" destOrd="0" presId="urn:microsoft.com/office/officeart/2008/layout/HalfCircleOrganizationChart"/>
    <dgm:cxn modelId="{CF2276AA-85AD-4AC5-95E5-2E06890A565C}" type="presOf" srcId="{F150DDC5-272E-4C22-AFA5-1A89C8B7E1C1}" destId="{A84BEF91-D09D-44EA-921B-10B7F0764AF7}" srcOrd="1" destOrd="0" presId="urn:microsoft.com/office/officeart/2008/layout/HalfCircleOrganizationChart"/>
    <dgm:cxn modelId="{CA54C7B0-8A8E-4E62-82D5-E573824DE981}" srcId="{F150DDC5-272E-4C22-AFA5-1A89C8B7E1C1}" destId="{F8446966-0CEF-4AE5-B482-D0C327560A1B}" srcOrd="3" destOrd="0" parTransId="{F4637551-7804-4953-AC69-CE4C2057AABC}" sibTransId="{18D1729E-EFF9-4917-BDF9-A607402F0AA0}"/>
    <dgm:cxn modelId="{53B8E5BF-66C1-4B18-98AC-08BD2EF6DED1}" type="presOf" srcId="{F150DDC5-272E-4C22-AFA5-1A89C8B7E1C1}" destId="{B4DBC7FB-676E-4A8C-AE45-27664D66F775}" srcOrd="0" destOrd="0" presId="urn:microsoft.com/office/officeart/2008/layout/HalfCircleOrganizationChart"/>
    <dgm:cxn modelId="{22A8BBCE-8CCD-4627-AD76-95A8D7C7BF53}" srcId="{0BBC5C15-EB56-477A-B62B-D8B7CB8DA51A}" destId="{F150DDC5-272E-4C22-AFA5-1A89C8B7E1C1}" srcOrd="0" destOrd="0" parTransId="{1BA74AA0-B6A6-484B-8A11-CA06F587DF94}" sibTransId="{9DB6D154-D90A-449B-A2E5-8E76980E3FB7}"/>
    <dgm:cxn modelId="{D6ECA1DE-DEEE-4A1A-AA90-AC594DD9A8D4}" type="presOf" srcId="{8D7CBE61-45AA-4F7D-BEE6-25902335F15D}" destId="{307EE83C-AE1A-48A0-BE72-34673B1D3E50}" srcOrd="0" destOrd="0" presId="urn:microsoft.com/office/officeart/2008/layout/HalfCircleOrganizationChart"/>
    <dgm:cxn modelId="{E55FFDDF-C65B-4EEC-B17A-4336C8334C49}" srcId="{F150DDC5-272E-4C22-AFA5-1A89C8B7E1C1}" destId="{8D7CBE61-45AA-4F7D-BEE6-25902335F15D}" srcOrd="1" destOrd="0" parTransId="{6D28B8DB-CEE7-48A1-B9A9-0F64F1276382}" sibTransId="{C85ED6D4-0D0C-488A-A3DD-7B95A7F31219}"/>
    <dgm:cxn modelId="{E2ABEBE3-5974-4C19-A9A2-2CDF94880BD1}" srcId="{F150DDC5-272E-4C22-AFA5-1A89C8B7E1C1}" destId="{444C25D7-DDDB-40F2-8E2A-9674BE144F09}" srcOrd="0" destOrd="0" parTransId="{507356D2-4701-4DC3-BD93-3E83F697F293}" sibTransId="{53479862-D3E7-4B45-AC84-DF006C3C625F}"/>
    <dgm:cxn modelId="{948ED5F1-4376-453B-8B77-8987200E79A3}" type="presOf" srcId="{F8446966-0CEF-4AE5-B482-D0C327560A1B}" destId="{A36BB5FE-F283-44A3-8FE8-590356637026}" srcOrd="1" destOrd="0" presId="urn:microsoft.com/office/officeart/2008/layout/HalfCircleOrganizationChart"/>
    <dgm:cxn modelId="{34A848A1-9ACD-44E5-8262-916E24354FD6}" type="presParOf" srcId="{4D13BCD4-1DAD-4707-BB9D-92833B842CC9}" destId="{C3910677-296E-4E26-9A13-B6F73C7B25BA}" srcOrd="0" destOrd="0" presId="urn:microsoft.com/office/officeart/2008/layout/HalfCircleOrganizationChart"/>
    <dgm:cxn modelId="{05042672-13F5-4682-9519-EF9A85441A9D}" type="presParOf" srcId="{C3910677-296E-4E26-9A13-B6F73C7B25BA}" destId="{489092F7-BFA4-4C7B-9179-DD5CC0311767}" srcOrd="0" destOrd="0" presId="urn:microsoft.com/office/officeart/2008/layout/HalfCircleOrganizationChart"/>
    <dgm:cxn modelId="{325D28C6-FA52-40CA-B7B3-9E8FA38A8E01}" type="presParOf" srcId="{489092F7-BFA4-4C7B-9179-DD5CC0311767}" destId="{B4DBC7FB-676E-4A8C-AE45-27664D66F775}" srcOrd="0" destOrd="0" presId="urn:microsoft.com/office/officeart/2008/layout/HalfCircleOrganizationChart"/>
    <dgm:cxn modelId="{E88D1796-63EE-43B8-BAD7-D7FBE5E80634}" type="presParOf" srcId="{489092F7-BFA4-4C7B-9179-DD5CC0311767}" destId="{C6B8AA0E-23E9-4AB1-B55D-A8DD3B514F4A}" srcOrd="1" destOrd="0" presId="urn:microsoft.com/office/officeart/2008/layout/HalfCircleOrganizationChart"/>
    <dgm:cxn modelId="{4A9230B7-8117-4B0B-8905-6E975CC2E3C1}" type="presParOf" srcId="{489092F7-BFA4-4C7B-9179-DD5CC0311767}" destId="{C94120B7-8AEF-4044-880B-1093CEF79387}" srcOrd="2" destOrd="0" presId="urn:microsoft.com/office/officeart/2008/layout/HalfCircleOrganizationChart"/>
    <dgm:cxn modelId="{98EBD547-426B-400D-9E61-3C9677B4FACF}" type="presParOf" srcId="{489092F7-BFA4-4C7B-9179-DD5CC0311767}" destId="{A84BEF91-D09D-44EA-921B-10B7F0764AF7}" srcOrd="3" destOrd="0" presId="urn:microsoft.com/office/officeart/2008/layout/HalfCircleOrganizationChart"/>
    <dgm:cxn modelId="{458BD7EC-B6DF-4D67-A5E5-BB896CDE0977}" type="presParOf" srcId="{C3910677-296E-4E26-9A13-B6F73C7B25BA}" destId="{67133204-A194-4B69-84C3-BF990D67E083}" srcOrd="1" destOrd="0" presId="urn:microsoft.com/office/officeart/2008/layout/HalfCircleOrganizationChart"/>
    <dgm:cxn modelId="{9BBF8EE2-C03D-420D-A0FD-50FE9FA59DC0}" type="presParOf" srcId="{67133204-A194-4B69-84C3-BF990D67E083}" destId="{6BD496D2-4F87-498F-ADCA-C4681272BE5D}" srcOrd="0" destOrd="0" presId="urn:microsoft.com/office/officeart/2008/layout/HalfCircleOrganizationChart"/>
    <dgm:cxn modelId="{3F04F017-4DF8-4A8D-9A1E-79C5CB2A6441}" type="presParOf" srcId="{67133204-A194-4B69-84C3-BF990D67E083}" destId="{B7E485C7-D862-4BD7-8EA6-B753F9E8997C}" srcOrd="1" destOrd="0" presId="urn:microsoft.com/office/officeart/2008/layout/HalfCircleOrganizationChart"/>
    <dgm:cxn modelId="{EB1ABDC4-348F-4556-8F83-8CB6E9E12B8E}" type="presParOf" srcId="{B7E485C7-D862-4BD7-8EA6-B753F9E8997C}" destId="{DAF16D21-5647-423F-9600-6419D73EFAF5}" srcOrd="0" destOrd="0" presId="urn:microsoft.com/office/officeart/2008/layout/HalfCircleOrganizationChart"/>
    <dgm:cxn modelId="{0C4174A0-A899-4D9C-BD39-43CAF33FD566}" type="presParOf" srcId="{DAF16D21-5647-423F-9600-6419D73EFAF5}" destId="{307EE83C-AE1A-48A0-BE72-34673B1D3E50}" srcOrd="0" destOrd="0" presId="urn:microsoft.com/office/officeart/2008/layout/HalfCircleOrganizationChart"/>
    <dgm:cxn modelId="{AC9B07D7-498F-471C-B1B8-65044E478E96}" type="presParOf" srcId="{DAF16D21-5647-423F-9600-6419D73EFAF5}" destId="{78262A1F-0C4F-4D99-ACE5-96C66DF85762}" srcOrd="1" destOrd="0" presId="urn:microsoft.com/office/officeart/2008/layout/HalfCircleOrganizationChart"/>
    <dgm:cxn modelId="{437C5559-DEF6-4AE6-864F-F2CA8BF600B4}" type="presParOf" srcId="{DAF16D21-5647-423F-9600-6419D73EFAF5}" destId="{F0E913DF-F501-4E27-AF72-6448D8CCAFF3}" srcOrd="2" destOrd="0" presId="urn:microsoft.com/office/officeart/2008/layout/HalfCircleOrganizationChart"/>
    <dgm:cxn modelId="{2BEE182D-57B1-476E-903D-75EAFD77C1CD}" type="presParOf" srcId="{DAF16D21-5647-423F-9600-6419D73EFAF5}" destId="{0A294B33-14E8-467A-B1DC-E7737D852422}" srcOrd="3" destOrd="0" presId="urn:microsoft.com/office/officeart/2008/layout/HalfCircleOrganizationChart"/>
    <dgm:cxn modelId="{8E1A92CE-E39D-408F-AFBF-BB8AE55F9034}" type="presParOf" srcId="{B7E485C7-D862-4BD7-8EA6-B753F9E8997C}" destId="{98265160-F561-43C5-AEB7-B00F10219FD6}" srcOrd="1" destOrd="0" presId="urn:microsoft.com/office/officeart/2008/layout/HalfCircleOrganizationChart"/>
    <dgm:cxn modelId="{89251544-523D-41ED-90D7-D9949E719B24}" type="presParOf" srcId="{B7E485C7-D862-4BD7-8EA6-B753F9E8997C}" destId="{EA126D3B-7D5F-43F9-8C35-4581A6BCC4BC}" srcOrd="2" destOrd="0" presId="urn:microsoft.com/office/officeart/2008/layout/HalfCircleOrganizationChart"/>
    <dgm:cxn modelId="{C20D119B-FB50-48DC-BFA6-435E46B6136B}" type="presParOf" srcId="{67133204-A194-4B69-84C3-BF990D67E083}" destId="{EA7E988A-C8C3-41AB-9B2E-2CAF716C2322}" srcOrd="2" destOrd="0" presId="urn:microsoft.com/office/officeart/2008/layout/HalfCircleOrganizationChart"/>
    <dgm:cxn modelId="{5DDCCFA8-D0D5-46B6-AE8F-B1A7EC991C45}" type="presParOf" srcId="{67133204-A194-4B69-84C3-BF990D67E083}" destId="{3F206C2E-7E03-48EF-BC30-867B4E70A870}" srcOrd="3" destOrd="0" presId="urn:microsoft.com/office/officeart/2008/layout/HalfCircleOrganizationChart"/>
    <dgm:cxn modelId="{463ADBC7-E128-4928-98AC-0360462A02A3}" type="presParOf" srcId="{3F206C2E-7E03-48EF-BC30-867B4E70A870}" destId="{D4C9B521-8C65-4815-A5E3-F417BAD24C20}" srcOrd="0" destOrd="0" presId="urn:microsoft.com/office/officeart/2008/layout/HalfCircleOrganizationChart"/>
    <dgm:cxn modelId="{5DEFEE0C-636B-440F-90F9-D992F004C900}" type="presParOf" srcId="{D4C9B521-8C65-4815-A5E3-F417BAD24C20}" destId="{4A271E20-060F-414B-92F7-63B8C3F1EFA5}" srcOrd="0" destOrd="0" presId="urn:microsoft.com/office/officeart/2008/layout/HalfCircleOrganizationChart"/>
    <dgm:cxn modelId="{3A658161-FA48-45E8-8F70-405CC7B9795B}" type="presParOf" srcId="{D4C9B521-8C65-4815-A5E3-F417BAD24C20}" destId="{28529BDA-65FD-4A9E-9034-EDAD5C8D4491}" srcOrd="1" destOrd="0" presId="urn:microsoft.com/office/officeart/2008/layout/HalfCircleOrganizationChart"/>
    <dgm:cxn modelId="{25D60893-CF24-4196-BB75-F4C6BF3F7D77}" type="presParOf" srcId="{D4C9B521-8C65-4815-A5E3-F417BAD24C20}" destId="{052CBA7C-094D-44F0-BD3F-D1A3746FF051}" srcOrd="2" destOrd="0" presId="urn:microsoft.com/office/officeart/2008/layout/HalfCircleOrganizationChart"/>
    <dgm:cxn modelId="{F9EF45A4-F50F-4265-A193-6A811FD2F2B5}" type="presParOf" srcId="{D4C9B521-8C65-4815-A5E3-F417BAD24C20}" destId="{E5B846D9-84A6-44C4-A88A-3421ADFE0840}" srcOrd="3" destOrd="0" presId="urn:microsoft.com/office/officeart/2008/layout/HalfCircleOrganizationChart"/>
    <dgm:cxn modelId="{0302D763-4731-4B16-90D3-6DFE6485F4AA}" type="presParOf" srcId="{3F206C2E-7E03-48EF-BC30-867B4E70A870}" destId="{9B41E05D-41BC-4052-8A52-A221413386E2}" srcOrd="1" destOrd="0" presId="urn:microsoft.com/office/officeart/2008/layout/HalfCircleOrganizationChart"/>
    <dgm:cxn modelId="{E4A73D3A-D704-4B54-B151-435A95BD09C6}" type="presParOf" srcId="{3F206C2E-7E03-48EF-BC30-867B4E70A870}" destId="{41099E77-8336-42DE-A3BD-59FDFE9DA03F}" srcOrd="2" destOrd="0" presId="urn:microsoft.com/office/officeart/2008/layout/HalfCircleOrganizationChart"/>
    <dgm:cxn modelId="{9F343E34-4FDD-44C9-BA9C-4412A352FF20}" type="presParOf" srcId="{67133204-A194-4B69-84C3-BF990D67E083}" destId="{2AD750AC-ED9F-4681-A07C-5DC241A95F3F}" srcOrd="4" destOrd="0" presId="urn:microsoft.com/office/officeart/2008/layout/HalfCircleOrganizationChart"/>
    <dgm:cxn modelId="{8E33DF8E-1BB1-4294-8972-4D5E67EF294E}" type="presParOf" srcId="{67133204-A194-4B69-84C3-BF990D67E083}" destId="{6BEE3A63-A264-4659-BB0B-FF46C90967CB}" srcOrd="5" destOrd="0" presId="urn:microsoft.com/office/officeart/2008/layout/HalfCircleOrganizationChart"/>
    <dgm:cxn modelId="{1E3CF8BF-6C68-4281-8DDF-DD414EBC575F}" type="presParOf" srcId="{6BEE3A63-A264-4659-BB0B-FF46C90967CB}" destId="{F4BC41A8-464D-4D1B-8922-C14F6530D54F}" srcOrd="0" destOrd="0" presId="urn:microsoft.com/office/officeart/2008/layout/HalfCircleOrganizationChart"/>
    <dgm:cxn modelId="{49ED7688-3AAA-4F1B-BAA0-B96A4FD449E4}" type="presParOf" srcId="{F4BC41A8-464D-4D1B-8922-C14F6530D54F}" destId="{9BD13279-6FFF-42E9-8FF3-71844BDFDF65}" srcOrd="0" destOrd="0" presId="urn:microsoft.com/office/officeart/2008/layout/HalfCircleOrganizationChart"/>
    <dgm:cxn modelId="{CEE90537-6FFF-4273-B15D-0E6E99CCD59E}" type="presParOf" srcId="{F4BC41A8-464D-4D1B-8922-C14F6530D54F}" destId="{3A94D421-A233-428B-8ADC-0A3BFD573AB5}" srcOrd="1" destOrd="0" presId="urn:microsoft.com/office/officeart/2008/layout/HalfCircleOrganizationChart"/>
    <dgm:cxn modelId="{2F6D7951-3D22-4204-87FA-CD693295BBFC}" type="presParOf" srcId="{F4BC41A8-464D-4D1B-8922-C14F6530D54F}" destId="{02B4A551-6C53-4E6E-8F3B-BB8D62856D08}" srcOrd="2" destOrd="0" presId="urn:microsoft.com/office/officeart/2008/layout/HalfCircleOrganizationChart"/>
    <dgm:cxn modelId="{F8E38621-201D-4B52-A7E5-848E94D9DA0A}" type="presParOf" srcId="{F4BC41A8-464D-4D1B-8922-C14F6530D54F}" destId="{A36BB5FE-F283-44A3-8FE8-590356637026}" srcOrd="3" destOrd="0" presId="urn:microsoft.com/office/officeart/2008/layout/HalfCircleOrganizationChart"/>
    <dgm:cxn modelId="{DAEE2E3C-6B96-461D-8499-AD6BCBEA2EAB}" type="presParOf" srcId="{6BEE3A63-A264-4659-BB0B-FF46C90967CB}" destId="{FAFADD5F-A771-462C-80B8-2F641F8D0D0F}" srcOrd="1" destOrd="0" presId="urn:microsoft.com/office/officeart/2008/layout/HalfCircleOrganizationChart"/>
    <dgm:cxn modelId="{86D59BE6-FC5D-4984-9EF0-3E15E1C29245}" type="presParOf" srcId="{6BEE3A63-A264-4659-BB0B-FF46C90967CB}" destId="{F23E51D9-80F4-44A3-82DC-42C4A53F3706}" srcOrd="2" destOrd="0" presId="urn:microsoft.com/office/officeart/2008/layout/HalfCircleOrganizationChart"/>
    <dgm:cxn modelId="{61D88664-0861-4B84-ABBF-728543AE8566}" type="presParOf" srcId="{C3910677-296E-4E26-9A13-B6F73C7B25BA}" destId="{F3A7E5BC-34EA-4232-86C5-0C95513864D9}" srcOrd="2" destOrd="0" presId="urn:microsoft.com/office/officeart/2008/layout/HalfCircleOrganizationChart"/>
    <dgm:cxn modelId="{97438413-1C44-45BD-B408-18EFFE769A70}" type="presParOf" srcId="{F3A7E5BC-34EA-4232-86C5-0C95513864D9}" destId="{27CD5334-D740-4123-A322-F102CB930BF4}" srcOrd="0" destOrd="0" presId="urn:microsoft.com/office/officeart/2008/layout/HalfCircleOrganizationChart"/>
    <dgm:cxn modelId="{DCD74714-1C1E-49A0-97FF-75DE316DC0F1}" type="presParOf" srcId="{F3A7E5BC-34EA-4232-86C5-0C95513864D9}" destId="{8E4E3513-00D6-48EE-8CD8-6B4E3C5057C7}" srcOrd="1" destOrd="0" presId="urn:microsoft.com/office/officeart/2008/layout/HalfCircleOrganizationChart"/>
    <dgm:cxn modelId="{370E87C0-F987-4D61-B1CD-232623074004}" type="presParOf" srcId="{8E4E3513-00D6-48EE-8CD8-6B4E3C5057C7}" destId="{46FEDAF6-CED7-4D08-A537-B98A0F552086}" srcOrd="0" destOrd="0" presId="urn:microsoft.com/office/officeart/2008/layout/HalfCircleOrganizationChart"/>
    <dgm:cxn modelId="{1DCB13D6-81B8-48AE-A818-06BDD8B12481}" type="presParOf" srcId="{46FEDAF6-CED7-4D08-A537-B98A0F552086}" destId="{C0A52819-A625-4D1F-8382-7B1A8CBD0956}" srcOrd="0" destOrd="0" presId="urn:microsoft.com/office/officeart/2008/layout/HalfCircleOrganizationChart"/>
    <dgm:cxn modelId="{CA8FA784-B84C-428B-A4DD-29DFBE2C1C72}" type="presParOf" srcId="{46FEDAF6-CED7-4D08-A537-B98A0F552086}" destId="{7250E9D4-9B49-48F7-AC72-C8FF0D01B6DD}" srcOrd="1" destOrd="0" presId="urn:microsoft.com/office/officeart/2008/layout/HalfCircleOrganizationChart"/>
    <dgm:cxn modelId="{38E28199-1108-42A0-A42F-3DAAF8E2D47A}" type="presParOf" srcId="{46FEDAF6-CED7-4D08-A537-B98A0F552086}" destId="{91CDBAAE-775E-4C00-97CA-E33678DEB6D2}" srcOrd="2" destOrd="0" presId="urn:microsoft.com/office/officeart/2008/layout/HalfCircleOrganizationChart"/>
    <dgm:cxn modelId="{9A27250A-B6A1-4CAD-BD76-AC94DD78AD71}" type="presParOf" srcId="{46FEDAF6-CED7-4D08-A537-B98A0F552086}" destId="{FA727852-EEBF-4FD9-8838-466900710B81}" srcOrd="3" destOrd="0" presId="urn:microsoft.com/office/officeart/2008/layout/HalfCircleOrganizationChart"/>
    <dgm:cxn modelId="{D3387FE6-9CAD-440E-B192-02E5B7617764}" type="presParOf" srcId="{8E4E3513-00D6-48EE-8CD8-6B4E3C5057C7}" destId="{4F7B5461-6020-488B-8E54-40D0EBF42E83}" srcOrd="1" destOrd="0" presId="urn:microsoft.com/office/officeart/2008/layout/HalfCircleOrganizationChart"/>
    <dgm:cxn modelId="{D394C441-B2AD-420E-9654-73CF08459152}" type="presParOf" srcId="{8E4E3513-00D6-48EE-8CD8-6B4E3C5057C7}" destId="{AB3A8836-7753-426A-AAC5-5BAAABE173A4}"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CD5334-D740-4123-A322-F102CB930BF4}">
      <dsp:nvSpPr>
        <dsp:cNvPr id="0" name=""/>
        <dsp:cNvSpPr/>
      </dsp:nvSpPr>
      <dsp:spPr>
        <a:xfrm>
          <a:off x="5076899" y="1229879"/>
          <a:ext cx="1019100" cy="736699"/>
        </a:xfrm>
        <a:custGeom>
          <a:avLst/>
          <a:gdLst/>
          <a:ahLst/>
          <a:cxnLst/>
          <a:rect l="0" t="0" r="0" b="0"/>
          <a:pathLst>
            <a:path>
              <a:moveTo>
                <a:pt x="1019100" y="0"/>
              </a:moveTo>
              <a:lnTo>
                <a:pt x="1019100" y="736699"/>
              </a:lnTo>
              <a:lnTo>
                <a:pt x="0" y="736699"/>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AD750AC-ED9F-4681-A07C-5DC241A95F3F}">
      <dsp:nvSpPr>
        <dsp:cNvPr id="0" name=""/>
        <dsp:cNvSpPr/>
      </dsp:nvSpPr>
      <dsp:spPr>
        <a:xfrm>
          <a:off x="6096000" y="1229879"/>
          <a:ext cx="2971353" cy="2259210"/>
        </a:xfrm>
        <a:custGeom>
          <a:avLst/>
          <a:gdLst/>
          <a:ahLst/>
          <a:cxnLst/>
          <a:rect l="0" t="0" r="0" b="0"/>
          <a:pathLst>
            <a:path>
              <a:moveTo>
                <a:pt x="0" y="0"/>
              </a:moveTo>
              <a:lnTo>
                <a:pt x="0" y="2001366"/>
              </a:lnTo>
              <a:lnTo>
                <a:pt x="2971353" y="2001366"/>
              </a:lnTo>
              <a:lnTo>
                <a:pt x="2971353" y="225921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7E988A-C8C3-41AB-9B2E-2CAF716C2322}">
      <dsp:nvSpPr>
        <dsp:cNvPr id="0" name=""/>
        <dsp:cNvSpPr/>
      </dsp:nvSpPr>
      <dsp:spPr>
        <a:xfrm>
          <a:off x="6050280" y="1229879"/>
          <a:ext cx="91440" cy="2259210"/>
        </a:xfrm>
        <a:custGeom>
          <a:avLst/>
          <a:gdLst/>
          <a:ahLst/>
          <a:cxnLst/>
          <a:rect l="0" t="0" r="0" b="0"/>
          <a:pathLst>
            <a:path>
              <a:moveTo>
                <a:pt x="45720" y="0"/>
              </a:moveTo>
              <a:lnTo>
                <a:pt x="45720" y="225921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D496D2-4F87-498F-ADCA-C4681272BE5D}">
      <dsp:nvSpPr>
        <dsp:cNvPr id="0" name=""/>
        <dsp:cNvSpPr/>
      </dsp:nvSpPr>
      <dsp:spPr>
        <a:xfrm>
          <a:off x="3124646" y="1229879"/>
          <a:ext cx="2971353" cy="2259210"/>
        </a:xfrm>
        <a:custGeom>
          <a:avLst/>
          <a:gdLst/>
          <a:ahLst/>
          <a:cxnLst/>
          <a:rect l="0" t="0" r="0" b="0"/>
          <a:pathLst>
            <a:path>
              <a:moveTo>
                <a:pt x="2971353" y="0"/>
              </a:moveTo>
              <a:lnTo>
                <a:pt x="2971353" y="2001366"/>
              </a:lnTo>
              <a:lnTo>
                <a:pt x="0" y="2001366"/>
              </a:lnTo>
              <a:lnTo>
                <a:pt x="0" y="225921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B8AA0E-23E9-4AB1-B55D-A8DD3B514F4A}">
      <dsp:nvSpPr>
        <dsp:cNvPr id="0" name=""/>
        <dsp:cNvSpPr/>
      </dsp:nvSpPr>
      <dsp:spPr>
        <a:xfrm>
          <a:off x="5482083" y="2047"/>
          <a:ext cx="1227832" cy="1227832"/>
        </a:xfrm>
        <a:prstGeom prst="arc">
          <a:avLst>
            <a:gd name="adj1" fmla="val 13200000"/>
            <a:gd name="adj2" fmla="val 19200000"/>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94120B7-8AEF-4044-880B-1093CEF79387}">
      <dsp:nvSpPr>
        <dsp:cNvPr id="0" name=""/>
        <dsp:cNvSpPr/>
      </dsp:nvSpPr>
      <dsp:spPr>
        <a:xfrm>
          <a:off x="5482083" y="2047"/>
          <a:ext cx="1227832" cy="1227832"/>
        </a:xfrm>
        <a:prstGeom prst="arc">
          <a:avLst>
            <a:gd name="adj1" fmla="val 2400000"/>
            <a:gd name="adj2" fmla="val 8400000"/>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DBC7FB-676E-4A8C-AE45-27664D66F775}">
      <dsp:nvSpPr>
        <dsp:cNvPr id="0" name=""/>
        <dsp:cNvSpPr/>
      </dsp:nvSpPr>
      <dsp:spPr>
        <a:xfrm>
          <a:off x="4868167" y="223057"/>
          <a:ext cx="2455664" cy="785812"/>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i="1" u="sng" kern="1200" dirty="0">
              <a:effectLst>
                <a:outerShdw blurRad="38100" dist="38100" dir="2700000" algn="tl">
                  <a:srgbClr val="000000">
                    <a:alpha val="43137"/>
                  </a:srgbClr>
                </a:outerShdw>
              </a:effectLst>
            </a:rPr>
            <a:t>Effective presentation strategies</a:t>
          </a:r>
          <a:endParaRPr lang="en-US" sz="1800" kern="1200" dirty="0"/>
        </a:p>
      </dsp:txBody>
      <dsp:txXfrm>
        <a:off x="4868167" y="223057"/>
        <a:ext cx="2455664" cy="785812"/>
      </dsp:txXfrm>
    </dsp:sp>
    <dsp:sp modelId="{78262A1F-0C4F-4D99-ACE5-96C66DF85762}">
      <dsp:nvSpPr>
        <dsp:cNvPr id="0" name=""/>
        <dsp:cNvSpPr/>
      </dsp:nvSpPr>
      <dsp:spPr>
        <a:xfrm>
          <a:off x="2510730" y="3489090"/>
          <a:ext cx="1227832" cy="1227832"/>
        </a:xfrm>
        <a:prstGeom prst="arc">
          <a:avLst>
            <a:gd name="adj1" fmla="val 13200000"/>
            <a:gd name="adj2" fmla="val 19200000"/>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0E913DF-F501-4E27-AF72-6448D8CCAFF3}">
      <dsp:nvSpPr>
        <dsp:cNvPr id="0" name=""/>
        <dsp:cNvSpPr/>
      </dsp:nvSpPr>
      <dsp:spPr>
        <a:xfrm>
          <a:off x="2510730" y="3489090"/>
          <a:ext cx="1227832" cy="1227832"/>
        </a:xfrm>
        <a:prstGeom prst="arc">
          <a:avLst>
            <a:gd name="adj1" fmla="val 2400000"/>
            <a:gd name="adj2" fmla="val 8400000"/>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7EE83C-AE1A-48A0-BE72-34673B1D3E50}">
      <dsp:nvSpPr>
        <dsp:cNvPr id="0" name=""/>
        <dsp:cNvSpPr/>
      </dsp:nvSpPr>
      <dsp:spPr>
        <a:xfrm>
          <a:off x="1896814" y="3710100"/>
          <a:ext cx="2455664" cy="785812"/>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i="1" kern="1200" dirty="0">
              <a:effectLst>
                <a:outerShdw blurRad="38100" dist="38100" dir="2700000" algn="tl">
                  <a:srgbClr val="000000">
                    <a:alpha val="43137"/>
                  </a:srgbClr>
                </a:outerShdw>
              </a:effectLst>
            </a:rPr>
            <a:t>Defining Purpose</a:t>
          </a:r>
          <a:endParaRPr lang="en-US" sz="1800" kern="1200" dirty="0"/>
        </a:p>
      </dsp:txBody>
      <dsp:txXfrm>
        <a:off x="1896814" y="3710100"/>
        <a:ext cx="2455664" cy="785812"/>
      </dsp:txXfrm>
    </dsp:sp>
    <dsp:sp modelId="{28529BDA-65FD-4A9E-9034-EDAD5C8D4491}">
      <dsp:nvSpPr>
        <dsp:cNvPr id="0" name=""/>
        <dsp:cNvSpPr/>
      </dsp:nvSpPr>
      <dsp:spPr>
        <a:xfrm>
          <a:off x="5482083" y="3489090"/>
          <a:ext cx="1227832" cy="1227832"/>
        </a:xfrm>
        <a:prstGeom prst="arc">
          <a:avLst>
            <a:gd name="adj1" fmla="val 13200000"/>
            <a:gd name="adj2" fmla="val 19200000"/>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52CBA7C-094D-44F0-BD3F-D1A3746FF051}">
      <dsp:nvSpPr>
        <dsp:cNvPr id="0" name=""/>
        <dsp:cNvSpPr/>
      </dsp:nvSpPr>
      <dsp:spPr>
        <a:xfrm>
          <a:off x="5482083" y="3489090"/>
          <a:ext cx="1227832" cy="1227832"/>
        </a:xfrm>
        <a:prstGeom prst="arc">
          <a:avLst>
            <a:gd name="adj1" fmla="val 2400000"/>
            <a:gd name="adj2" fmla="val 8400000"/>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A271E20-060F-414B-92F7-63B8C3F1EFA5}">
      <dsp:nvSpPr>
        <dsp:cNvPr id="0" name=""/>
        <dsp:cNvSpPr/>
      </dsp:nvSpPr>
      <dsp:spPr>
        <a:xfrm>
          <a:off x="4868167" y="3710100"/>
          <a:ext cx="2455664" cy="785812"/>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i="1" kern="1200" dirty="0">
              <a:effectLst>
                <a:outerShdw blurRad="38100" dist="38100" dir="2700000" algn="tl">
                  <a:srgbClr val="000000">
                    <a:alpha val="43137"/>
                  </a:srgbClr>
                </a:outerShdw>
              </a:effectLst>
            </a:rPr>
            <a:t>Analyzing Audience and locale</a:t>
          </a:r>
          <a:endParaRPr lang="en-US" sz="1800" kern="1200" dirty="0"/>
        </a:p>
      </dsp:txBody>
      <dsp:txXfrm>
        <a:off x="4868167" y="3710100"/>
        <a:ext cx="2455664" cy="785812"/>
      </dsp:txXfrm>
    </dsp:sp>
    <dsp:sp modelId="{3A94D421-A233-428B-8ADC-0A3BFD573AB5}">
      <dsp:nvSpPr>
        <dsp:cNvPr id="0" name=""/>
        <dsp:cNvSpPr/>
      </dsp:nvSpPr>
      <dsp:spPr>
        <a:xfrm>
          <a:off x="8453437" y="3489090"/>
          <a:ext cx="1227832" cy="1227832"/>
        </a:xfrm>
        <a:prstGeom prst="arc">
          <a:avLst>
            <a:gd name="adj1" fmla="val 13200000"/>
            <a:gd name="adj2" fmla="val 19200000"/>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B4A551-6C53-4E6E-8F3B-BB8D62856D08}">
      <dsp:nvSpPr>
        <dsp:cNvPr id="0" name=""/>
        <dsp:cNvSpPr/>
      </dsp:nvSpPr>
      <dsp:spPr>
        <a:xfrm>
          <a:off x="8453437" y="3489090"/>
          <a:ext cx="1227832" cy="1227832"/>
        </a:xfrm>
        <a:prstGeom prst="arc">
          <a:avLst>
            <a:gd name="adj1" fmla="val 2400000"/>
            <a:gd name="adj2" fmla="val 8400000"/>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BD13279-6FFF-42E9-8FF3-71844BDFDF65}">
      <dsp:nvSpPr>
        <dsp:cNvPr id="0" name=""/>
        <dsp:cNvSpPr/>
      </dsp:nvSpPr>
      <dsp:spPr>
        <a:xfrm>
          <a:off x="7839521" y="3710100"/>
          <a:ext cx="2455664" cy="785812"/>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i="1" kern="1200" dirty="0">
              <a:effectLst>
                <a:outerShdw blurRad="38100" dist="38100" dir="2700000" algn="tl">
                  <a:srgbClr val="000000">
                    <a:alpha val="43137"/>
                  </a:srgbClr>
                </a:outerShdw>
              </a:effectLst>
            </a:rPr>
            <a:t>Organizing Contents</a:t>
          </a:r>
          <a:endParaRPr lang="en-US" sz="1800" kern="1200" dirty="0"/>
        </a:p>
      </dsp:txBody>
      <dsp:txXfrm>
        <a:off x="7839521" y="3710100"/>
        <a:ext cx="2455664" cy="785812"/>
      </dsp:txXfrm>
    </dsp:sp>
    <dsp:sp modelId="{7250E9D4-9B49-48F7-AC72-C8FF0D01B6DD}">
      <dsp:nvSpPr>
        <dsp:cNvPr id="0" name=""/>
        <dsp:cNvSpPr/>
      </dsp:nvSpPr>
      <dsp:spPr>
        <a:xfrm>
          <a:off x="3996407" y="1745568"/>
          <a:ext cx="1227832" cy="1227832"/>
        </a:xfrm>
        <a:prstGeom prst="arc">
          <a:avLst>
            <a:gd name="adj1" fmla="val 13200000"/>
            <a:gd name="adj2" fmla="val 19200000"/>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1CDBAAE-775E-4C00-97CA-E33678DEB6D2}">
      <dsp:nvSpPr>
        <dsp:cNvPr id="0" name=""/>
        <dsp:cNvSpPr/>
      </dsp:nvSpPr>
      <dsp:spPr>
        <a:xfrm>
          <a:off x="3996407" y="1745568"/>
          <a:ext cx="1227832" cy="1227832"/>
        </a:xfrm>
        <a:prstGeom prst="arc">
          <a:avLst>
            <a:gd name="adj1" fmla="val 2400000"/>
            <a:gd name="adj2" fmla="val 8400000"/>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A52819-A625-4D1F-8382-7B1A8CBD0956}">
      <dsp:nvSpPr>
        <dsp:cNvPr id="0" name=""/>
        <dsp:cNvSpPr/>
      </dsp:nvSpPr>
      <dsp:spPr>
        <a:xfrm>
          <a:off x="3382491" y="1966578"/>
          <a:ext cx="2455664" cy="785812"/>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i="1" kern="1200" dirty="0">
              <a:effectLst>
                <a:outerShdw blurRad="38100" dist="38100" dir="2700000" algn="tl">
                  <a:srgbClr val="000000">
                    <a:alpha val="43137"/>
                  </a:srgbClr>
                </a:outerShdw>
              </a:effectLst>
            </a:rPr>
            <a:t>Introduction</a:t>
          </a:r>
          <a:endParaRPr lang="en-US" sz="1800" kern="1200" dirty="0"/>
        </a:p>
      </dsp:txBody>
      <dsp:txXfrm>
        <a:off x="3382491" y="1966578"/>
        <a:ext cx="2455664" cy="785812"/>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26E7E04A-26AE-48FF-A002-7E5DB382D17E}" type="datetimeFigureOut">
              <a:rPr lang="en-US" smtClean="0"/>
              <a:t>7/5/2023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A2954F0E-84AC-4123-8CBA-D86CC888BE9C}" type="slidenum">
              <a:rPr lang="en-US" smtClean="0"/>
              <a:t>‹#›</a:t>
            </a:fld>
            <a:endParaRPr lang="en-US"/>
          </a:p>
        </p:txBody>
      </p:sp>
    </p:spTree>
    <p:extLst>
      <p:ext uri="{BB962C8B-B14F-4D97-AF65-F5344CB8AC3E}">
        <p14:creationId xmlns:p14="http://schemas.microsoft.com/office/powerpoint/2010/main" val="3518463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E7E04A-26AE-48FF-A002-7E5DB382D17E}" type="datetimeFigureOut">
              <a:rPr lang="en-US" smtClean="0"/>
              <a:t>7/5/2023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2954F0E-84AC-4123-8CBA-D86CC888BE9C}" type="slidenum">
              <a:rPr lang="en-US" smtClean="0"/>
              <a:t>‹#›</a:t>
            </a:fld>
            <a:endParaRPr lang="en-US"/>
          </a:p>
        </p:txBody>
      </p:sp>
    </p:spTree>
    <p:extLst>
      <p:ext uri="{BB962C8B-B14F-4D97-AF65-F5344CB8AC3E}">
        <p14:creationId xmlns:p14="http://schemas.microsoft.com/office/powerpoint/2010/main" val="3047935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6E7E04A-26AE-48FF-A002-7E5DB382D17E}" type="datetimeFigureOut">
              <a:rPr lang="en-US" smtClean="0"/>
              <a:t>7/5/2023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2954F0E-84AC-4123-8CBA-D86CC888BE9C}" type="slidenum">
              <a:rPr lang="en-US" smtClean="0"/>
              <a:t>‹#›</a:t>
            </a:fld>
            <a:endParaRPr lang="en-US"/>
          </a:p>
        </p:txBody>
      </p:sp>
    </p:spTree>
    <p:extLst>
      <p:ext uri="{BB962C8B-B14F-4D97-AF65-F5344CB8AC3E}">
        <p14:creationId xmlns:p14="http://schemas.microsoft.com/office/powerpoint/2010/main" val="33979512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6E7E04A-26AE-48FF-A002-7E5DB382D17E}" type="datetimeFigureOut">
              <a:rPr lang="en-US" smtClean="0"/>
              <a:t>7/5/2023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2954F0E-84AC-4123-8CBA-D86CC888BE9C}" type="slidenum">
              <a:rPr lang="en-US" smtClean="0"/>
              <a:t>‹#›</a:t>
            </a:fld>
            <a:endParaRPr lang="en-US"/>
          </a:p>
        </p:txBody>
      </p:sp>
    </p:spTree>
    <p:extLst>
      <p:ext uri="{BB962C8B-B14F-4D97-AF65-F5344CB8AC3E}">
        <p14:creationId xmlns:p14="http://schemas.microsoft.com/office/powerpoint/2010/main" val="36460965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E7E04A-26AE-48FF-A002-7E5DB382D17E}" type="datetimeFigureOut">
              <a:rPr lang="en-US" smtClean="0"/>
              <a:t>7/5/2023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2954F0E-84AC-4123-8CBA-D86CC888BE9C}" type="slidenum">
              <a:rPr lang="en-US" smtClean="0"/>
              <a:t>‹#›</a:t>
            </a:fld>
            <a:endParaRPr lang="en-US"/>
          </a:p>
        </p:txBody>
      </p:sp>
    </p:spTree>
    <p:extLst>
      <p:ext uri="{BB962C8B-B14F-4D97-AF65-F5344CB8AC3E}">
        <p14:creationId xmlns:p14="http://schemas.microsoft.com/office/powerpoint/2010/main" val="2087580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6E7E04A-26AE-48FF-A002-7E5DB382D17E}" type="datetimeFigureOut">
              <a:rPr lang="en-US" smtClean="0"/>
              <a:t>7/5/2023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954F0E-84AC-4123-8CBA-D86CC888BE9C}" type="slidenum">
              <a:rPr lang="en-US" smtClean="0"/>
              <a:t>‹#›</a:t>
            </a:fld>
            <a:endParaRPr lang="en-US"/>
          </a:p>
        </p:txBody>
      </p:sp>
    </p:spTree>
    <p:extLst>
      <p:ext uri="{BB962C8B-B14F-4D97-AF65-F5344CB8AC3E}">
        <p14:creationId xmlns:p14="http://schemas.microsoft.com/office/powerpoint/2010/main" val="31642767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6E7E04A-26AE-48FF-A002-7E5DB382D17E}" type="datetimeFigureOut">
              <a:rPr lang="en-US" smtClean="0"/>
              <a:t>7/5/2023</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A2954F0E-84AC-4123-8CBA-D86CC888BE9C}" type="slidenum">
              <a:rPr lang="en-US" smtClean="0"/>
              <a:t>‹#›</a:t>
            </a:fld>
            <a:endParaRPr lang="en-US"/>
          </a:p>
        </p:txBody>
      </p:sp>
    </p:spTree>
    <p:extLst>
      <p:ext uri="{BB962C8B-B14F-4D97-AF65-F5344CB8AC3E}">
        <p14:creationId xmlns:p14="http://schemas.microsoft.com/office/powerpoint/2010/main" val="1613760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6E7E04A-26AE-48FF-A002-7E5DB382D17E}" type="datetimeFigureOut">
              <a:rPr lang="en-US" smtClean="0"/>
              <a:t>7/5/2023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954F0E-84AC-4123-8CBA-D86CC888BE9C}" type="slidenum">
              <a:rPr lang="en-US" smtClean="0"/>
              <a:t>‹#›</a:t>
            </a:fld>
            <a:endParaRPr lang="en-US"/>
          </a:p>
        </p:txBody>
      </p:sp>
    </p:spTree>
    <p:extLst>
      <p:ext uri="{BB962C8B-B14F-4D97-AF65-F5344CB8AC3E}">
        <p14:creationId xmlns:p14="http://schemas.microsoft.com/office/powerpoint/2010/main" val="21785778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26E7E04A-26AE-48FF-A002-7E5DB382D17E}" type="datetimeFigureOut">
              <a:rPr lang="en-US" smtClean="0"/>
              <a:t>7/5/2023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2954F0E-84AC-4123-8CBA-D86CC888BE9C}" type="slidenum">
              <a:rPr lang="en-US" smtClean="0"/>
              <a:t>‹#›</a:t>
            </a:fld>
            <a:endParaRPr lang="en-US"/>
          </a:p>
        </p:txBody>
      </p:sp>
    </p:spTree>
    <p:extLst>
      <p:ext uri="{BB962C8B-B14F-4D97-AF65-F5344CB8AC3E}">
        <p14:creationId xmlns:p14="http://schemas.microsoft.com/office/powerpoint/2010/main" val="3888855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E7E04A-26AE-48FF-A002-7E5DB382D17E}" type="datetimeFigureOut">
              <a:rPr lang="en-US" smtClean="0"/>
              <a:t>7/5/2023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954F0E-84AC-4123-8CBA-D86CC888BE9C}" type="slidenum">
              <a:rPr lang="en-US" smtClean="0"/>
              <a:t>‹#›</a:t>
            </a:fld>
            <a:endParaRPr lang="en-US"/>
          </a:p>
        </p:txBody>
      </p:sp>
    </p:spTree>
    <p:extLst>
      <p:ext uri="{BB962C8B-B14F-4D97-AF65-F5344CB8AC3E}">
        <p14:creationId xmlns:p14="http://schemas.microsoft.com/office/powerpoint/2010/main" val="3878341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E7E04A-26AE-48FF-A002-7E5DB382D17E}" type="datetimeFigureOut">
              <a:rPr lang="en-US" smtClean="0"/>
              <a:t>7/5/2023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2954F0E-84AC-4123-8CBA-D86CC888BE9C}" type="slidenum">
              <a:rPr lang="en-US" smtClean="0"/>
              <a:t>‹#›</a:t>
            </a:fld>
            <a:endParaRPr lang="en-US"/>
          </a:p>
        </p:txBody>
      </p:sp>
    </p:spTree>
    <p:extLst>
      <p:ext uri="{BB962C8B-B14F-4D97-AF65-F5344CB8AC3E}">
        <p14:creationId xmlns:p14="http://schemas.microsoft.com/office/powerpoint/2010/main" val="1402971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E7E04A-26AE-48FF-A002-7E5DB382D17E}" type="datetimeFigureOut">
              <a:rPr lang="en-US" smtClean="0"/>
              <a:t>7/5/2023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954F0E-84AC-4123-8CBA-D86CC888BE9C}" type="slidenum">
              <a:rPr lang="en-US" smtClean="0"/>
              <a:t>‹#›</a:t>
            </a:fld>
            <a:endParaRPr lang="en-US"/>
          </a:p>
        </p:txBody>
      </p:sp>
    </p:spTree>
    <p:extLst>
      <p:ext uri="{BB962C8B-B14F-4D97-AF65-F5344CB8AC3E}">
        <p14:creationId xmlns:p14="http://schemas.microsoft.com/office/powerpoint/2010/main" val="3440345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E7E04A-26AE-48FF-A002-7E5DB382D17E}" type="datetimeFigureOut">
              <a:rPr lang="en-US" smtClean="0"/>
              <a:t>7/5/2023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954F0E-84AC-4123-8CBA-D86CC888BE9C}" type="slidenum">
              <a:rPr lang="en-US" smtClean="0"/>
              <a:t>‹#›</a:t>
            </a:fld>
            <a:endParaRPr lang="en-US"/>
          </a:p>
        </p:txBody>
      </p:sp>
    </p:spTree>
    <p:extLst>
      <p:ext uri="{BB962C8B-B14F-4D97-AF65-F5344CB8AC3E}">
        <p14:creationId xmlns:p14="http://schemas.microsoft.com/office/powerpoint/2010/main" val="835686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E7E04A-26AE-48FF-A002-7E5DB382D17E}" type="datetimeFigureOut">
              <a:rPr lang="en-US" smtClean="0"/>
              <a:t>7/5/2023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954F0E-84AC-4123-8CBA-D86CC888BE9C}" type="slidenum">
              <a:rPr lang="en-US" smtClean="0"/>
              <a:t>‹#›</a:t>
            </a:fld>
            <a:endParaRPr lang="en-US"/>
          </a:p>
        </p:txBody>
      </p:sp>
    </p:spTree>
    <p:extLst>
      <p:ext uri="{BB962C8B-B14F-4D97-AF65-F5344CB8AC3E}">
        <p14:creationId xmlns:p14="http://schemas.microsoft.com/office/powerpoint/2010/main" val="705426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E7E04A-26AE-48FF-A002-7E5DB382D17E}" type="datetimeFigureOut">
              <a:rPr lang="en-US" smtClean="0"/>
              <a:t>7/5/2023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A2954F0E-84AC-4123-8CBA-D86CC888BE9C}" type="slidenum">
              <a:rPr lang="en-US" smtClean="0"/>
              <a:t>‹#›</a:t>
            </a:fld>
            <a:endParaRPr lang="en-US"/>
          </a:p>
        </p:txBody>
      </p:sp>
    </p:spTree>
    <p:extLst>
      <p:ext uri="{BB962C8B-B14F-4D97-AF65-F5344CB8AC3E}">
        <p14:creationId xmlns:p14="http://schemas.microsoft.com/office/powerpoint/2010/main" val="1756928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E7E04A-26AE-48FF-A002-7E5DB382D17E}" type="datetimeFigureOut">
              <a:rPr lang="en-US" smtClean="0"/>
              <a:t>7/5/2023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2954F0E-84AC-4123-8CBA-D86CC888BE9C}" type="slidenum">
              <a:rPr lang="en-US" smtClean="0"/>
              <a:t>‹#›</a:t>
            </a:fld>
            <a:endParaRPr lang="en-US"/>
          </a:p>
        </p:txBody>
      </p:sp>
    </p:spTree>
    <p:extLst>
      <p:ext uri="{BB962C8B-B14F-4D97-AF65-F5344CB8AC3E}">
        <p14:creationId xmlns:p14="http://schemas.microsoft.com/office/powerpoint/2010/main" val="683339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E7E04A-26AE-48FF-A002-7E5DB382D17E}" type="datetimeFigureOut">
              <a:rPr lang="en-US" smtClean="0"/>
              <a:t>7/5/2023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2954F0E-84AC-4123-8CBA-D86CC888BE9C}" type="slidenum">
              <a:rPr lang="en-US" smtClean="0"/>
              <a:t>‹#›</a:t>
            </a:fld>
            <a:endParaRPr lang="en-US"/>
          </a:p>
        </p:txBody>
      </p:sp>
    </p:spTree>
    <p:extLst>
      <p:ext uri="{BB962C8B-B14F-4D97-AF65-F5344CB8AC3E}">
        <p14:creationId xmlns:p14="http://schemas.microsoft.com/office/powerpoint/2010/main" val="1496219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6E7E04A-26AE-48FF-A002-7E5DB382D17E}" type="datetimeFigureOut">
              <a:rPr lang="en-US" smtClean="0"/>
              <a:t>7/5/2023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A2954F0E-84AC-4123-8CBA-D86CC888BE9C}" type="slidenum">
              <a:rPr lang="en-US" smtClean="0"/>
              <a:t>‹#›</a:t>
            </a:fld>
            <a:endParaRPr lang="en-US"/>
          </a:p>
        </p:txBody>
      </p:sp>
    </p:spTree>
    <p:extLst>
      <p:ext uri="{BB962C8B-B14F-4D97-AF65-F5344CB8AC3E}">
        <p14:creationId xmlns:p14="http://schemas.microsoft.com/office/powerpoint/2010/main" val="598368844"/>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 id="2147483820" r:id="rId12"/>
    <p:sldLayoutId id="2147483821" r:id="rId13"/>
    <p:sldLayoutId id="2147483822" r:id="rId14"/>
    <p:sldLayoutId id="2147483823" r:id="rId15"/>
    <p:sldLayoutId id="2147483824" r:id="rId16"/>
    <p:sldLayoutId id="214748382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hyperlink" Target="http://grammar.about.com/od/rs/g/speechterm.htm" TargetMode="External"/><Relationship Id="rId2" Type="http://schemas.openxmlformats.org/officeDocument/2006/relationships/hyperlink" Target="http://grammar.about.com/od/mo/g/Message.htm" TargetMode="Externa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400"/>
              <a:t>Unit 4</a:t>
            </a:r>
            <a:endParaRPr lang="en-US" sz="2400" dirty="0"/>
          </a:p>
        </p:txBody>
      </p:sp>
      <p:sp>
        <p:nvSpPr>
          <p:cNvPr id="3" name="Subtitle 2"/>
          <p:cNvSpPr>
            <a:spLocks noGrp="1"/>
          </p:cNvSpPr>
          <p:nvPr>
            <p:ph type="subTitle" idx="1"/>
          </p:nvPr>
        </p:nvSpPr>
        <p:spPr/>
        <p:txBody>
          <a:bodyPr/>
          <a:lstStyle/>
          <a:p>
            <a:endParaRPr lang="en-US" dirty="0"/>
          </a:p>
          <a:p>
            <a:endParaRPr lang="en-US" dirty="0"/>
          </a:p>
        </p:txBody>
      </p:sp>
    </p:spTree>
    <p:extLst>
      <p:ext uri="{BB962C8B-B14F-4D97-AF65-F5344CB8AC3E}">
        <p14:creationId xmlns:p14="http://schemas.microsoft.com/office/powerpoint/2010/main" val="3270463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Planning the Presentation</a:t>
            </a:r>
          </a:p>
        </p:txBody>
      </p:sp>
      <p:graphicFrame>
        <p:nvGraphicFramePr>
          <p:cNvPr id="3" name="Diagram 2"/>
          <p:cNvGraphicFramePr/>
          <p:nvPr>
            <p:extLst>
              <p:ext uri="{D42A27DB-BD31-4B8C-83A1-F6EECF244321}">
                <p14:modId xmlns:p14="http://schemas.microsoft.com/office/powerpoint/2010/main" val="1207783377"/>
              </p:ext>
            </p:extLst>
          </p:nvPr>
        </p:nvGraphicFramePr>
        <p:xfrm>
          <a:off x="0" y="2088108"/>
          <a:ext cx="12192000" cy="47189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14329895"/>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Word Stress</a:t>
            </a:r>
          </a:p>
        </p:txBody>
      </p:sp>
      <p:sp>
        <p:nvSpPr>
          <p:cNvPr id="3" name="Content Placeholder 2"/>
          <p:cNvSpPr>
            <a:spLocks noGrp="1"/>
          </p:cNvSpPr>
          <p:nvPr>
            <p:ph idx="1"/>
          </p:nvPr>
        </p:nvSpPr>
        <p:spPr/>
        <p:txBody>
          <a:bodyPr/>
          <a:lstStyle/>
          <a:p>
            <a:pPr marL="0" indent="0">
              <a:buNone/>
            </a:pPr>
            <a:r>
              <a:rPr lang="en-US" dirty="0"/>
              <a:t>Stress is a word that can be defined as the </a:t>
            </a:r>
            <a:r>
              <a:rPr lang="en-US" b="1" u="sng" dirty="0"/>
              <a:t>degree of force or loudness with which a sound or syllable is articulated </a:t>
            </a:r>
            <a:r>
              <a:rPr lang="en-US" dirty="0"/>
              <a:t>.</a:t>
            </a:r>
          </a:p>
          <a:p>
            <a:pPr marL="0" indent="0">
              <a:buNone/>
            </a:pPr>
            <a:r>
              <a:rPr lang="en-US" dirty="0"/>
              <a:t>The Stress placed on syllables within words is called </a:t>
            </a:r>
            <a:r>
              <a:rPr lang="en-US" b="1" dirty="0"/>
              <a:t>word stress or lexical stress</a:t>
            </a:r>
            <a:r>
              <a:rPr lang="en-US" dirty="0"/>
              <a:t>.</a:t>
            </a:r>
          </a:p>
          <a:p>
            <a:pPr marL="0" indent="0">
              <a:buNone/>
            </a:pPr>
            <a:r>
              <a:rPr lang="en-US" dirty="0"/>
              <a:t>In every English word of two or more syllables at least one word should be </a:t>
            </a:r>
            <a:r>
              <a:rPr lang="en-US" b="1" dirty="0"/>
              <a:t>articulated with more force or loudness </a:t>
            </a:r>
            <a:r>
              <a:rPr lang="en-US" dirty="0"/>
              <a:t>than the rest, we call this phenomenon as </a:t>
            </a:r>
            <a:r>
              <a:rPr lang="en-US" b="1" dirty="0"/>
              <a:t>word stress</a:t>
            </a:r>
            <a:r>
              <a:rPr lang="en-US" dirty="0"/>
              <a:t>.</a:t>
            </a:r>
          </a:p>
        </p:txBody>
      </p:sp>
    </p:spTree>
    <p:extLst>
      <p:ext uri="{BB962C8B-B14F-4D97-AF65-F5344CB8AC3E}">
        <p14:creationId xmlns:p14="http://schemas.microsoft.com/office/powerpoint/2010/main" val="28093730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Stressed Syllable &amp; Unstressed Syllables</a:t>
            </a:r>
          </a:p>
        </p:txBody>
      </p:sp>
      <p:sp>
        <p:nvSpPr>
          <p:cNvPr id="3" name="Content Placeholder 2"/>
          <p:cNvSpPr>
            <a:spLocks noGrp="1"/>
          </p:cNvSpPr>
          <p:nvPr>
            <p:ph idx="1"/>
          </p:nvPr>
        </p:nvSpPr>
        <p:spPr/>
        <p:txBody>
          <a:bodyPr/>
          <a:lstStyle/>
          <a:p>
            <a:r>
              <a:rPr lang="en-US" b="1" dirty="0"/>
              <a:t>Stressed Syllables : </a:t>
            </a:r>
            <a:r>
              <a:rPr lang="en-US" dirty="0"/>
              <a:t>are strong syllables . They are </a:t>
            </a:r>
            <a:r>
              <a:rPr lang="en-US" b="1" dirty="0"/>
              <a:t>long</a:t>
            </a:r>
            <a:r>
              <a:rPr lang="en-US" dirty="0"/>
              <a:t> and they have a </a:t>
            </a:r>
            <a:r>
              <a:rPr lang="en-US" b="1" dirty="0"/>
              <a:t>pitch chan</a:t>
            </a:r>
            <a:r>
              <a:rPr lang="en-US" dirty="0"/>
              <a:t>ge and have </a:t>
            </a:r>
            <a:r>
              <a:rPr lang="en-US" b="1" dirty="0"/>
              <a:t>full vowel sound.</a:t>
            </a:r>
          </a:p>
          <a:p>
            <a:endParaRPr lang="en-US" b="1" dirty="0"/>
          </a:p>
          <a:p>
            <a:r>
              <a:rPr lang="en-US" b="1" dirty="0"/>
              <a:t>Unstressed Syllable : </a:t>
            </a:r>
            <a:r>
              <a:rPr lang="en-US" dirty="0"/>
              <a:t>are </a:t>
            </a:r>
            <a:r>
              <a:rPr lang="en-US" b="1" dirty="0"/>
              <a:t>short</a:t>
            </a:r>
            <a:r>
              <a:rPr lang="en-US" dirty="0"/>
              <a:t> and often have a </a:t>
            </a:r>
            <a:r>
              <a:rPr lang="en-US" b="1" dirty="0"/>
              <a:t>reduced vowel sound</a:t>
            </a:r>
            <a:r>
              <a:rPr lang="en-US" dirty="0"/>
              <a:t>.</a:t>
            </a:r>
            <a:endParaRPr lang="en-US" b="1" dirty="0"/>
          </a:p>
        </p:txBody>
      </p:sp>
    </p:spTree>
    <p:extLst>
      <p:ext uri="{BB962C8B-B14F-4D97-AF65-F5344CB8AC3E}">
        <p14:creationId xmlns:p14="http://schemas.microsoft.com/office/powerpoint/2010/main" val="121297715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Word Stress</a:t>
            </a:r>
          </a:p>
        </p:txBody>
      </p:sp>
      <p:sp>
        <p:nvSpPr>
          <p:cNvPr id="3" name="Content Placeholder 2"/>
          <p:cNvSpPr>
            <a:spLocks noGrp="1"/>
          </p:cNvSpPr>
          <p:nvPr>
            <p:ph idx="1"/>
          </p:nvPr>
        </p:nvSpPr>
        <p:spPr/>
        <p:txBody>
          <a:bodyPr/>
          <a:lstStyle/>
          <a:p>
            <a:r>
              <a:rPr lang="en-US" dirty="0"/>
              <a:t>Primary Stress</a:t>
            </a:r>
          </a:p>
          <a:p>
            <a:r>
              <a:rPr lang="en-US" dirty="0"/>
              <a:t>Secondary stress</a:t>
            </a:r>
          </a:p>
          <a:p>
            <a:r>
              <a:rPr lang="en-US" dirty="0"/>
              <a:t>Double Stress/ even Stress</a:t>
            </a:r>
          </a:p>
        </p:txBody>
      </p:sp>
    </p:spTree>
    <p:extLst>
      <p:ext uri="{BB962C8B-B14F-4D97-AF65-F5344CB8AC3E}">
        <p14:creationId xmlns:p14="http://schemas.microsoft.com/office/powerpoint/2010/main" val="22179133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Primary Stress</a:t>
            </a:r>
          </a:p>
        </p:txBody>
      </p:sp>
      <p:sp>
        <p:nvSpPr>
          <p:cNvPr id="3" name="Content Placeholder 2"/>
          <p:cNvSpPr>
            <a:spLocks noGrp="1"/>
          </p:cNvSpPr>
          <p:nvPr>
            <p:ph idx="1"/>
          </p:nvPr>
        </p:nvSpPr>
        <p:spPr/>
        <p:txBody>
          <a:bodyPr/>
          <a:lstStyle/>
          <a:p>
            <a:r>
              <a:rPr lang="en-US" dirty="0"/>
              <a:t>It is the strongest degree of stress placed on a syllable in the pronunciation of the word. It is the loudest syllable in the word.</a:t>
            </a:r>
          </a:p>
          <a:p>
            <a:r>
              <a:rPr lang="hr-HR" altLang="en-US" dirty="0"/>
              <a:t>On the second syllable the pitch of voice does not remain level, but rather falls from a higher to a lower pitch.</a:t>
            </a:r>
          </a:p>
          <a:p>
            <a:pPr marL="0" indent="0">
              <a:buNone/>
            </a:pPr>
            <a:endParaRPr lang="en-US" dirty="0"/>
          </a:p>
          <a:p>
            <a:r>
              <a:rPr lang="en-US" dirty="0"/>
              <a:t>It is marked in by putting  a raised vertical line of apostrophe [‘] at the beginning of the syllable.</a:t>
            </a:r>
          </a:p>
          <a:p>
            <a:r>
              <a:rPr lang="en-US" dirty="0"/>
              <a:t>‘apple, </a:t>
            </a:r>
            <a:r>
              <a:rPr lang="en-US" dirty="0" err="1"/>
              <a:t>a’long</a:t>
            </a:r>
            <a:r>
              <a:rPr lang="en-US" dirty="0"/>
              <a:t>, </a:t>
            </a:r>
            <a:r>
              <a:rPr lang="en-US" dirty="0" err="1"/>
              <a:t>im’portant</a:t>
            </a:r>
            <a:endParaRPr lang="en-US" dirty="0"/>
          </a:p>
        </p:txBody>
      </p:sp>
    </p:spTree>
    <p:extLst>
      <p:ext uri="{BB962C8B-B14F-4D97-AF65-F5344CB8AC3E}">
        <p14:creationId xmlns:p14="http://schemas.microsoft.com/office/powerpoint/2010/main" val="387687761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altLang="en-US" dirty="0"/>
              <a:t>Secondary stress</a:t>
            </a:r>
            <a:endParaRPr lang="en-US" dirty="0"/>
          </a:p>
        </p:txBody>
      </p:sp>
      <p:sp>
        <p:nvSpPr>
          <p:cNvPr id="3" name="Content Placeholder 2"/>
          <p:cNvSpPr>
            <a:spLocks noGrp="1"/>
          </p:cNvSpPr>
          <p:nvPr>
            <p:ph idx="1"/>
          </p:nvPr>
        </p:nvSpPr>
        <p:spPr/>
        <p:txBody>
          <a:bodyPr/>
          <a:lstStyle/>
          <a:p>
            <a:r>
              <a:rPr lang="en-US" dirty="0"/>
              <a:t>They aren't completely unstressed , but aren't as loud as primary stress.</a:t>
            </a:r>
          </a:p>
          <a:p>
            <a:r>
              <a:rPr lang="en-US" dirty="0"/>
              <a:t>It is marked with lowered vertical line [.] at the </a:t>
            </a:r>
            <a:r>
              <a:rPr lang="en-US" dirty="0" err="1"/>
              <a:t>begning</a:t>
            </a:r>
            <a:r>
              <a:rPr lang="en-US" dirty="0"/>
              <a:t> of </a:t>
            </a:r>
            <a:r>
              <a:rPr lang="en-US" dirty="0" err="1"/>
              <a:t>syallable</a:t>
            </a:r>
            <a:r>
              <a:rPr lang="en-US" dirty="0"/>
              <a:t>.</a:t>
            </a:r>
          </a:p>
          <a:p>
            <a:r>
              <a:rPr lang="hr-HR" altLang="en-US" dirty="0"/>
              <a:t>Photographic</a:t>
            </a:r>
            <a:r>
              <a:rPr lang="en-US" altLang="en-US" dirty="0"/>
              <a:t>   , </a:t>
            </a:r>
            <a:r>
              <a:rPr lang="hr-HR" altLang="en-US" dirty="0"/>
              <a:t>anthropology</a:t>
            </a:r>
          </a:p>
          <a:p>
            <a:endParaRPr lang="en-US" dirty="0"/>
          </a:p>
        </p:txBody>
      </p:sp>
    </p:spTree>
    <p:extLst>
      <p:ext uri="{BB962C8B-B14F-4D97-AF65-F5344CB8AC3E}">
        <p14:creationId xmlns:p14="http://schemas.microsoft.com/office/powerpoint/2010/main" val="360654897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Unstressed Syllable (zero stress )</a:t>
            </a:r>
          </a:p>
        </p:txBody>
      </p:sp>
      <p:sp>
        <p:nvSpPr>
          <p:cNvPr id="3" name="Content Placeholder 2"/>
          <p:cNvSpPr>
            <a:spLocks noGrp="1"/>
          </p:cNvSpPr>
          <p:nvPr>
            <p:ph idx="1"/>
          </p:nvPr>
        </p:nvSpPr>
        <p:spPr/>
        <p:txBody>
          <a:bodyPr/>
          <a:lstStyle/>
          <a:p>
            <a:r>
              <a:rPr lang="en-US" dirty="0"/>
              <a:t>When there is no emphasis on word syllable.</a:t>
            </a:r>
          </a:p>
          <a:p>
            <a:r>
              <a:rPr lang="en-US" dirty="0"/>
              <a:t>It is also called as unstressed word.</a:t>
            </a:r>
          </a:p>
          <a:p>
            <a:r>
              <a:rPr lang="en-US" dirty="0" err="1"/>
              <a:t>Eg</a:t>
            </a:r>
            <a:r>
              <a:rPr lang="en-US" dirty="0"/>
              <a:t> table , operation </a:t>
            </a:r>
            <a:r>
              <a:rPr lang="en-US" dirty="0" err="1"/>
              <a:t>etc</a:t>
            </a:r>
            <a:endParaRPr lang="en-US" dirty="0"/>
          </a:p>
        </p:txBody>
      </p:sp>
    </p:spTree>
    <p:extLst>
      <p:ext uri="{BB962C8B-B14F-4D97-AF65-F5344CB8AC3E}">
        <p14:creationId xmlns:p14="http://schemas.microsoft.com/office/powerpoint/2010/main" val="231339347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When syllable is stressed , it is pronounced with the following features: </a:t>
            </a:r>
          </a:p>
          <a:p>
            <a:pPr>
              <a:buFont typeface="+mj-lt"/>
              <a:buAutoNum type="arabicPeriod"/>
            </a:pPr>
            <a:r>
              <a:rPr lang="en-US" dirty="0"/>
              <a:t> Longer in duration.</a:t>
            </a:r>
          </a:p>
          <a:p>
            <a:pPr>
              <a:buFont typeface="+mj-lt"/>
              <a:buAutoNum type="arabicPeriod"/>
            </a:pPr>
            <a:r>
              <a:rPr lang="en-US" dirty="0"/>
              <a:t>Higher in pitch</a:t>
            </a:r>
          </a:p>
          <a:p>
            <a:pPr>
              <a:buFont typeface="+mj-lt"/>
              <a:buAutoNum type="arabicPeriod"/>
            </a:pPr>
            <a:r>
              <a:rPr lang="en-US" dirty="0"/>
              <a:t>Louder in volume</a:t>
            </a:r>
          </a:p>
        </p:txBody>
      </p:sp>
    </p:spTree>
    <p:extLst>
      <p:ext uri="{BB962C8B-B14F-4D97-AF65-F5344CB8AC3E}">
        <p14:creationId xmlns:p14="http://schemas.microsoft.com/office/powerpoint/2010/main" val="14371674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Sentence Stress </a:t>
            </a:r>
          </a:p>
        </p:txBody>
      </p:sp>
      <p:sp>
        <p:nvSpPr>
          <p:cNvPr id="3" name="Content Placeholder 2"/>
          <p:cNvSpPr>
            <a:spLocks noGrp="1"/>
          </p:cNvSpPr>
          <p:nvPr>
            <p:ph idx="1"/>
          </p:nvPr>
        </p:nvSpPr>
        <p:spPr/>
        <p:txBody>
          <a:bodyPr/>
          <a:lstStyle/>
          <a:p>
            <a:r>
              <a:rPr lang="en-US" dirty="0"/>
              <a:t>Sentence stress is the music of Spoken English.</a:t>
            </a:r>
          </a:p>
          <a:p>
            <a:r>
              <a:rPr lang="en-US" dirty="0"/>
              <a:t>It helps us in understanding spoken English , especially  when spoken fast</a:t>
            </a:r>
          </a:p>
          <a:p>
            <a:r>
              <a:rPr lang="en-US" dirty="0"/>
              <a:t>Sentence stress is what gives English its rhythm or beat.</a:t>
            </a:r>
          </a:p>
        </p:txBody>
      </p:sp>
    </p:spTree>
    <p:extLst>
      <p:ext uri="{BB962C8B-B14F-4D97-AF65-F5344CB8AC3E}">
        <p14:creationId xmlns:p14="http://schemas.microsoft.com/office/powerpoint/2010/main" val="353324625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Rules for Sentence Stress</a:t>
            </a:r>
          </a:p>
          <a:p>
            <a:pPr>
              <a:buFont typeface="+mj-lt"/>
              <a:buAutoNum type="arabicPeriod"/>
            </a:pPr>
            <a:r>
              <a:rPr lang="en-US" dirty="0"/>
              <a:t>Content words are stressed.</a:t>
            </a:r>
          </a:p>
          <a:p>
            <a:pPr>
              <a:buFont typeface="+mj-lt"/>
              <a:buAutoNum type="arabicPeriod"/>
            </a:pPr>
            <a:r>
              <a:rPr lang="en-US" dirty="0"/>
              <a:t>Structure words are unstressed.</a:t>
            </a:r>
          </a:p>
          <a:p>
            <a:pPr>
              <a:buFont typeface="+mj-lt"/>
              <a:buAutoNum type="arabicPeriod"/>
            </a:pPr>
            <a:r>
              <a:rPr lang="en-US" dirty="0"/>
              <a:t>The time between the stressed words are always the same.</a:t>
            </a:r>
          </a:p>
          <a:p>
            <a:pPr marL="0" indent="0">
              <a:buNone/>
            </a:pPr>
            <a:r>
              <a:rPr lang="en-US" dirty="0"/>
              <a:t> For </a:t>
            </a:r>
            <a:r>
              <a:rPr lang="en-US" dirty="0" err="1"/>
              <a:t>eg</a:t>
            </a:r>
            <a:r>
              <a:rPr lang="en-US" dirty="0"/>
              <a:t> He is </a:t>
            </a:r>
            <a:r>
              <a:rPr lang="en-US"/>
              <a:t>selling the car.</a:t>
            </a:r>
          </a:p>
        </p:txBody>
      </p:sp>
    </p:spTree>
    <p:extLst>
      <p:ext uri="{BB962C8B-B14F-4D97-AF65-F5344CB8AC3E}">
        <p14:creationId xmlns:p14="http://schemas.microsoft.com/office/powerpoint/2010/main" val="424076742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Image result for thank you literature clipar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9308" y="973668"/>
            <a:ext cx="11095630" cy="5645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2813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Identifying Topic:</a:t>
            </a:r>
            <a:endParaRPr lang="en-US" dirty="0"/>
          </a:p>
          <a:p>
            <a:pPr marL="0" indent="0">
              <a:buNone/>
            </a:pPr>
            <a:r>
              <a:rPr lang="en-US" b="1" dirty="0"/>
              <a:t>The topic is a general outline of the subject</a:t>
            </a:r>
          </a:p>
          <a:p>
            <a:pPr>
              <a:buFont typeface="Arial" panose="020B0604020202020204" pitchFamily="34" charset="0"/>
              <a:buChar char="•"/>
            </a:pPr>
            <a:r>
              <a:rPr lang="en-US" b="1" dirty="0"/>
              <a:t>It should arouse interest.</a:t>
            </a:r>
            <a:endParaRPr lang="en-US" dirty="0"/>
          </a:p>
          <a:p>
            <a:pPr>
              <a:buFont typeface="Arial" panose="020B0604020202020204" pitchFamily="34" charset="0"/>
              <a:buChar char="•"/>
            </a:pPr>
            <a:r>
              <a:rPr lang="en-US" b="1" dirty="0"/>
              <a:t>It should stand alone as a message.</a:t>
            </a:r>
          </a:p>
          <a:p>
            <a:pPr>
              <a:buFont typeface="Arial" panose="020B0604020202020204" pitchFamily="34" charset="0"/>
              <a:buChar char="•"/>
            </a:pPr>
            <a:r>
              <a:rPr lang="en-US" b="1" dirty="0"/>
              <a:t>It should tell  something about the presentation</a:t>
            </a: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endParaRPr lang="en-US" dirty="0"/>
          </a:p>
        </p:txBody>
      </p:sp>
      <p:sp>
        <p:nvSpPr>
          <p:cNvPr id="4" name="Title 1"/>
          <p:cNvSpPr>
            <a:spLocks noGrp="1"/>
          </p:cNvSpPr>
          <p:nvPr>
            <p:ph type="title"/>
          </p:nvPr>
        </p:nvSpPr>
        <p:spPr/>
        <p:txBody>
          <a:bodyPr>
            <a:normAutofit fontScale="90000"/>
          </a:bodyPr>
          <a:lstStyle/>
          <a:p>
            <a:br>
              <a:rPr lang="en-US" dirty="0"/>
            </a:br>
            <a:r>
              <a:rPr lang="en-US" b="1" dirty="0"/>
              <a:t>Defining Introduction</a:t>
            </a:r>
            <a:endParaRPr lang="en-US" dirty="0"/>
          </a:p>
        </p:txBody>
      </p:sp>
    </p:spTree>
    <p:extLst>
      <p:ext uri="{BB962C8B-B14F-4D97-AF65-F5344CB8AC3E}">
        <p14:creationId xmlns:p14="http://schemas.microsoft.com/office/powerpoint/2010/main" val="386723219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Defining Purpose</a:t>
            </a:r>
            <a:endParaRPr lang="en-US" dirty="0"/>
          </a:p>
        </p:txBody>
      </p:sp>
      <p:sp>
        <p:nvSpPr>
          <p:cNvPr id="3" name="Content Placeholder 2"/>
          <p:cNvSpPr>
            <a:spLocks noGrp="1"/>
          </p:cNvSpPr>
          <p:nvPr>
            <p:ph idx="1"/>
          </p:nvPr>
        </p:nvSpPr>
        <p:spPr>
          <a:xfrm>
            <a:off x="0" y="2412428"/>
            <a:ext cx="12192000" cy="3416300"/>
          </a:xfrm>
        </p:spPr>
        <p:txBody>
          <a:bodyPr>
            <a:noAutofit/>
          </a:bodyPr>
          <a:lstStyle/>
          <a:p>
            <a:pPr marL="0" indent="0">
              <a:buNone/>
            </a:pPr>
            <a:r>
              <a:rPr lang="en-US" dirty="0"/>
              <a:t>What is the purpose of the presentation  ?</a:t>
            </a:r>
          </a:p>
          <a:p>
            <a:pPr marL="0" indent="0">
              <a:buNone/>
            </a:pPr>
            <a:r>
              <a:rPr lang="en-US" dirty="0"/>
              <a:t>That is the ,most important question that needs to be answered in order to make presentation focused , with clear objectives.</a:t>
            </a:r>
          </a:p>
          <a:p>
            <a:pPr marL="0" indent="0">
              <a:buNone/>
            </a:pPr>
            <a:r>
              <a:rPr lang="en-US" dirty="0"/>
              <a:t>General and specific purpose of the presentation should be identified.</a:t>
            </a:r>
          </a:p>
          <a:p>
            <a:pPr marL="0" indent="0">
              <a:buNone/>
            </a:pPr>
            <a:r>
              <a:rPr lang="en-US" dirty="0"/>
              <a:t>General purpose includes</a:t>
            </a:r>
          </a:p>
          <a:p>
            <a:r>
              <a:rPr lang="en-US" dirty="0"/>
              <a:t>To inform</a:t>
            </a:r>
          </a:p>
          <a:p>
            <a:r>
              <a:rPr lang="en-US" dirty="0"/>
              <a:t>To persuade</a:t>
            </a:r>
          </a:p>
          <a:p>
            <a:r>
              <a:rPr lang="en-US" dirty="0"/>
              <a:t>To demonstrate.</a:t>
            </a:r>
          </a:p>
          <a:p>
            <a:pPr marL="0" indent="0">
              <a:buNone/>
            </a:pPr>
            <a:r>
              <a:rPr lang="en-US" dirty="0"/>
              <a:t>Identifying the specific purpose of a presentation involves an observable measurable action that the audience should be able to take.fo </a:t>
            </a:r>
            <a:r>
              <a:rPr lang="en-US" dirty="0" err="1"/>
              <a:t>eg</a:t>
            </a:r>
            <a:endParaRPr lang="en-US" dirty="0"/>
          </a:p>
          <a:p>
            <a:r>
              <a:rPr lang="en-US" dirty="0"/>
              <a:t>At the end of my presentation audience would be able to describe advantages of HP printers.</a:t>
            </a:r>
          </a:p>
        </p:txBody>
      </p:sp>
    </p:spTree>
    <p:extLst>
      <p:ext uri="{BB962C8B-B14F-4D97-AF65-F5344CB8AC3E}">
        <p14:creationId xmlns:p14="http://schemas.microsoft.com/office/powerpoint/2010/main" val="13396894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Analyze the Audience</a:t>
            </a:r>
          </a:p>
        </p:txBody>
      </p:sp>
      <p:sp>
        <p:nvSpPr>
          <p:cNvPr id="3" name="Content Placeholder 2"/>
          <p:cNvSpPr>
            <a:spLocks noGrp="1"/>
          </p:cNvSpPr>
          <p:nvPr>
            <p:ph idx="1"/>
          </p:nvPr>
        </p:nvSpPr>
        <p:spPr>
          <a:xfrm>
            <a:off x="436728" y="2207711"/>
            <a:ext cx="11464120" cy="3416300"/>
          </a:xfrm>
        </p:spPr>
        <p:txBody>
          <a:bodyPr>
            <a:noAutofit/>
          </a:bodyPr>
          <a:lstStyle/>
          <a:p>
            <a:pPr marL="0" indent="0">
              <a:buNone/>
            </a:pPr>
            <a:r>
              <a:rPr lang="en-US" b="1" dirty="0"/>
              <a:t>Lenny </a:t>
            </a:r>
            <a:r>
              <a:rPr lang="en-US" b="1" dirty="0" err="1"/>
              <a:t>Laskwoki</a:t>
            </a:r>
            <a:r>
              <a:rPr lang="en-US" b="1" dirty="0"/>
              <a:t> , an international Professional Speaker and expert on presentation skills, has used the word A-U-D-I-E-N-C-E as an acronym and has defined </a:t>
            </a:r>
          </a:p>
          <a:p>
            <a:pPr>
              <a:buFont typeface="Wingdings" panose="05000000000000000000" pitchFamily="2" charset="2"/>
              <a:buChar char="ü"/>
            </a:pPr>
            <a:r>
              <a:rPr lang="en-US" b="1" dirty="0"/>
              <a:t>A- Audience (Who are the members ? How Many will be at the event.</a:t>
            </a:r>
          </a:p>
          <a:p>
            <a:pPr>
              <a:buFont typeface="Wingdings" panose="05000000000000000000" pitchFamily="2" charset="2"/>
              <a:buChar char="ü"/>
            </a:pPr>
            <a:r>
              <a:rPr lang="en-US" b="1" dirty="0"/>
              <a:t>U- Understanding (What is the knowledge about the topic I will be addressing)</a:t>
            </a:r>
          </a:p>
          <a:p>
            <a:pPr>
              <a:buFont typeface="Wingdings" panose="05000000000000000000" pitchFamily="2" charset="2"/>
              <a:buChar char="ü"/>
            </a:pPr>
            <a:r>
              <a:rPr lang="en-US" b="1" dirty="0"/>
              <a:t>D- Demographics ( What is their age, gender, educational background and so forth)</a:t>
            </a:r>
          </a:p>
          <a:p>
            <a:pPr>
              <a:buFont typeface="Wingdings" panose="05000000000000000000" pitchFamily="2" charset="2"/>
              <a:buChar char="ü"/>
            </a:pPr>
            <a:r>
              <a:rPr lang="en-US" b="1" dirty="0"/>
              <a:t>I – Interest ( Why will they be at this event ? Who asked them to be there ?)</a:t>
            </a:r>
          </a:p>
          <a:p>
            <a:pPr>
              <a:buFont typeface="Wingdings" panose="05000000000000000000" pitchFamily="2" charset="2"/>
              <a:buChar char="ü"/>
            </a:pPr>
            <a:r>
              <a:rPr lang="en-US" b="1" dirty="0"/>
              <a:t>E- Environment ( Where will I be standing when I speak  ? Will everyone be able to see me ?)</a:t>
            </a:r>
          </a:p>
          <a:p>
            <a:pPr>
              <a:buFont typeface="Wingdings" panose="05000000000000000000" pitchFamily="2" charset="2"/>
              <a:buChar char="ü"/>
            </a:pPr>
            <a:r>
              <a:rPr lang="en-US" b="1" dirty="0"/>
              <a:t>N- Needs (What are the listener’s need ? What are my needs as a speaker? What are the needs of the person who wants me to speak ?)</a:t>
            </a:r>
          </a:p>
          <a:p>
            <a:pPr>
              <a:buFont typeface="Wingdings" panose="05000000000000000000" pitchFamily="2" charset="2"/>
              <a:buChar char="ü"/>
            </a:pPr>
            <a:r>
              <a:rPr lang="en-US" b="1" dirty="0"/>
              <a:t>C- Customized (How can I custom fit my message with the audience)</a:t>
            </a:r>
          </a:p>
          <a:p>
            <a:pPr>
              <a:buFont typeface="Wingdings" panose="05000000000000000000" pitchFamily="2" charset="2"/>
              <a:buChar char="ü"/>
            </a:pPr>
            <a:r>
              <a:rPr lang="en-US" b="1" dirty="0"/>
              <a:t>E- Expectations (What do the listener's expect to learn from me? )</a:t>
            </a:r>
          </a:p>
          <a:p>
            <a:pPr>
              <a:buFont typeface="Wingdings" panose="05000000000000000000" pitchFamily="2" charset="2"/>
              <a:buChar char="ü"/>
            </a:pPr>
            <a:endParaRPr lang="en-US" b="1" dirty="0"/>
          </a:p>
        </p:txBody>
      </p:sp>
    </p:spTree>
    <p:extLst>
      <p:ext uri="{BB962C8B-B14F-4D97-AF65-F5344CB8AC3E}">
        <p14:creationId xmlns:p14="http://schemas.microsoft.com/office/powerpoint/2010/main" val="3239449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For example, if he is going to make a sales presentation among the people of higher income group of sophisticated and well educated society, in such a situation he will provide people the maximum information regarding the product in well chosen vocabulary. Afterwards he will try to persuade them to buy that product. His presentation will be a combination of informative and persuasive presentation.</a:t>
            </a:r>
          </a:p>
          <a:p>
            <a:pPr marL="0" indent="0">
              <a:buNone/>
            </a:pPr>
            <a:r>
              <a:rPr lang="en-US" b="1" i="1" dirty="0"/>
              <a:t>All audiences have one thing in common; they are at the receiving end of the process of communication.</a:t>
            </a:r>
          </a:p>
          <a:p>
            <a:pPr marL="0" indent="0">
              <a:buNone/>
            </a:pPr>
            <a:endParaRPr lang="en-US" b="1" i="1" dirty="0"/>
          </a:p>
        </p:txBody>
      </p:sp>
    </p:spTree>
    <p:extLst>
      <p:ext uri="{BB962C8B-B14F-4D97-AF65-F5344CB8AC3E}">
        <p14:creationId xmlns:p14="http://schemas.microsoft.com/office/powerpoint/2010/main" val="132162252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u="sng" dirty="0"/>
              <a:t>Tips for creating an impact on the audience</a:t>
            </a:r>
            <a:r>
              <a:rPr lang="en-US" dirty="0"/>
              <a:t> – </a:t>
            </a:r>
            <a:br>
              <a:rPr lang="en-US" dirty="0"/>
            </a:br>
            <a:endParaRPr lang="en-US" dirty="0"/>
          </a:p>
        </p:txBody>
      </p:sp>
      <p:sp>
        <p:nvSpPr>
          <p:cNvPr id="3" name="Content Placeholder 2"/>
          <p:cNvSpPr>
            <a:spLocks noGrp="1"/>
          </p:cNvSpPr>
          <p:nvPr>
            <p:ph idx="1"/>
          </p:nvPr>
        </p:nvSpPr>
        <p:spPr/>
        <p:txBody>
          <a:bodyPr/>
          <a:lstStyle/>
          <a:p>
            <a:pPr lvl="1"/>
            <a:r>
              <a:rPr lang="en-US" dirty="0" err="1"/>
              <a:t>Analyse</a:t>
            </a:r>
            <a:r>
              <a:rPr lang="en-US" dirty="0"/>
              <a:t> all the sections of the audience.</a:t>
            </a:r>
          </a:p>
          <a:p>
            <a:pPr lvl="1"/>
            <a:r>
              <a:rPr lang="en-US" dirty="0"/>
              <a:t>Always begin with a smile and greet them in a pleasant tone.</a:t>
            </a:r>
          </a:p>
          <a:p>
            <a:pPr lvl="1"/>
            <a:r>
              <a:rPr lang="en-US" dirty="0"/>
              <a:t>Modify your tone and material according to the reaction of the audience.</a:t>
            </a:r>
          </a:p>
          <a:p>
            <a:pPr lvl="1"/>
            <a:r>
              <a:rPr lang="en-US" dirty="0"/>
              <a:t>Chose examples that are familiar to the major section of the audience.</a:t>
            </a:r>
          </a:p>
          <a:p>
            <a:pPr lvl="1"/>
            <a:r>
              <a:rPr lang="en-US" dirty="0"/>
              <a:t>Chose words as per your audience’s background.</a:t>
            </a:r>
          </a:p>
          <a:p>
            <a:pPr lvl="1"/>
            <a:r>
              <a:rPr lang="en-US" dirty="0"/>
              <a:t>Do not get annoyed if there is a slight disturbance among the audience.</a:t>
            </a:r>
          </a:p>
          <a:p>
            <a:pPr lvl="1"/>
            <a:r>
              <a:rPr lang="en-US" dirty="0"/>
              <a:t>Inform the audience at the start of the presentation whether you would prefer to answer their queries at the end or you would not mind being interrupted.</a:t>
            </a:r>
          </a:p>
          <a:p>
            <a:endParaRPr lang="en-US" dirty="0"/>
          </a:p>
        </p:txBody>
      </p:sp>
    </p:spTree>
    <p:extLst>
      <p:ext uri="{BB962C8B-B14F-4D97-AF65-F5344CB8AC3E}">
        <p14:creationId xmlns:p14="http://schemas.microsoft.com/office/powerpoint/2010/main" val="13356781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u="sng" dirty="0"/>
              <a:t>Understanding of audience would help the presenter (speaker) to </a:t>
            </a:r>
            <a:br>
              <a:rPr lang="en-US" dirty="0"/>
            </a:br>
            <a:endParaRPr lang="en-US" dirty="0"/>
          </a:p>
        </p:txBody>
      </p:sp>
      <p:sp>
        <p:nvSpPr>
          <p:cNvPr id="3" name="Content Placeholder 2"/>
          <p:cNvSpPr>
            <a:spLocks noGrp="1"/>
          </p:cNvSpPr>
          <p:nvPr>
            <p:ph idx="1"/>
          </p:nvPr>
        </p:nvSpPr>
        <p:spPr/>
        <p:txBody>
          <a:bodyPr/>
          <a:lstStyle/>
          <a:p>
            <a:pPr lvl="0"/>
            <a:r>
              <a:rPr lang="en-US" dirty="0"/>
              <a:t>Build support </a:t>
            </a:r>
          </a:p>
          <a:p>
            <a:pPr lvl="0"/>
            <a:r>
              <a:rPr lang="en-US" dirty="0"/>
              <a:t>Anticipate problems </a:t>
            </a:r>
          </a:p>
          <a:p>
            <a:pPr lvl="0"/>
            <a:r>
              <a:rPr lang="en-US" dirty="0"/>
              <a:t>Consider Strategies</a:t>
            </a:r>
          </a:p>
          <a:p>
            <a:pPr lvl="0"/>
            <a:r>
              <a:rPr lang="en-US" dirty="0"/>
              <a:t>Tune the approach</a:t>
            </a:r>
          </a:p>
          <a:p>
            <a:pPr lvl="0"/>
            <a:r>
              <a:rPr lang="en-US" dirty="0"/>
              <a:t>Competent delivery of content</a:t>
            </a:r>
          </a:p>
          <a:p>
            <a:endParaRPr lang="en-US" dirty="0"/>
          </a:p>
        </p:txBody>
      </p:sp>
    </p:spTree>
    <p:extLst>
      <p:ext uri="{BB962C8B-B14F-4D97-AF65-F5344CB8AC3E}">
        <p14:creationId xmlns:p14="http://schemas.microsoft.com/office/powerpoint/2010/main" val="1775597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Analyzing Locale</a:t>
            </a:r>
          </a:p>
        </p:txBody>
      </p:sp>
      <p:sp>
        <p:nvSpPr>
          <p:cNvPr id="3" name="Content Placeholder 2"/>
          <p:cNvSpPr>
            <a:spLocks noGrp="1"/>
          </p:cNvSpPr>
          <p:nvPr>
            <p:ph idx="1"/>
          </p:nvPr>
        </p:nvSpPr>
        <p:spPr>
          <a:xfrm>
            <a:off x="95534" y="2357837"/>
            <a:ext cx="11941791" cy="3416300"/>
          </a:xfrm>
        </p:spPr>
        <p:txBody>
          <a:bodyPr>
            <a:noAutofit/>
          </a:bodyPr>
          <a:lstStyle/>
          <a:p>
            <a:pPr marL="0" indent="0">
              <a:buNone/>
            </a:pPr>
            <a:r>
              <a:rPr lang="en-US" b="1" dirty="0"/>
              <a:t>Besides an understanding of the audience another important factor which may affect the proper understanding of message is the locale i.e. physical environment. The speaker should know about:</a:t>
            </a:r>
          </a:p>
          <a:p>
            <a:r>
              <a:rPr lang="en-US" b="1" dirty="0"/>
              <a:t>Place of presentation – whether a large auditorium or a conference room.</a:t>
            </a:r>
          </a:p>
          <a:p>
            <a:r>
              <a:rPr lang="en-US" b="1" dirty="0"/>
              <a:t>A podium or table provided.</a:t>
            </a:r>
          </a:p>
          <a:p>
            <a:r>
              <a:rPr lang="en-US" b="1" dirty="0"/>
              <a:t>Public address system available.</a:t>
            </a:r>
          </a:p>
          <a:p>
            <a:r>
              <a:rPr lang="en-US" b="1" dirty="0"/>
              <a:t>Seating arrangement, room temperature and lighting</a:t>
            </a:r>
          </a:p>
          <a:p>
            <a:r>
              <a:rPr lang="en-US" b="1" dirty="0"/>
              <a:t>Visual aids available.</a:t>
            </a:r>
          </a:p>
          <a:p>
            <a:r>
              <a:rPr lang="en-US" b="1" dirty="0"/>
              <a:t>If you identify any problems in physical environment in advance, you can either ask for alternative  arrangement or modify your materials, visual aids and style to suit the environment.</a:t>
            </a:r>
          </a:p>
        </p:txBody>
      </p:sp>
    </p:spTree>
    <p:extLst>
      <p:ext uri="{BB962C8B-B14F-4D97-AF65-F5344CB8AC3E}">
        <p14:creationId xmlns:p14="http://schemas.microsoft.com/office/powerpoint/2010/main" val="41597310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normAutofit fontScale="90000"/>
          </a:bodyPr>
          <a:lstStyle/>
          <a:p>
            <a:br>
              <a:rPr lang="en-US" dirty="0"/>
            </a:br>
            <a:r>
              <a:rPr lang="en-US" dirty="0"/>
              <a:t>Organize your presentation into Three Major parts:</a:t>
            </a:r>
            <a:br>
              <a:rPr lang="en-US" dirty="0"/>
            </a:br>
            <a:endParaRPr lang="en-US" dirty="0"/>
          </a:p>
        </p:txBody>
      </p:sp>
      <p:sp>
        <p:nvSpPr>
          <p:cNvPr id="8" name="Content Placeholder 2"/>
          <p:cNvSpPr>
            <a:spLocks noGrp="1"/>
          </p:cNvSpPr>
          <p:nvPr>
            <p:ph idx="1"/>
          </p:nvPr>
        </p:nvSpPr>
        <p:spPr/>
        <p:txBody>
          <a:bodyPr>
            <a:normAutofit fontScale="85000" lnSpcReduction="20000"/>
          </a:bodyPr>
          <a:lstStyle/>
          <a:p>
            <a:pPr>
              <a:lnSpc>
                <a:spcPct val="90000"/>
              </a:lnSpc>
            </a:pPr>
            <a:r>
              <a:rPr lang="en-US" sz="3600" dirty="0"/>
              <a:t>Introduction</a:t>
            </a:r>
          </a:p>
          <a:p>
            <a:pPr>
              <a:lnSpc>
                <a:spcPct val="90000"/>
              </a:lnSpc>
            </a:pPr>
            <a:r>
              <a:rPr lang="en-US" sz="3600" dirty="0"/>
              <a:t>Main Body</a:t>
            </a:r>
          </a:p>
          <a:p>
            <a:pPr lvl="1">
              <a:lnSpc>
                <a:spcPct val="90000"/>
              </a:lnSpc>
            </a:pPr>
            <a:r>
              <a:rPr lang="en-US" sz="3200" dirty="0"/>
              <a:t>Chronological</a:t>
            </a:r>
          </a:p>
          <a:p>
            <a:pPr lvl="1">
              <a:lnSpc>
                <a:spcPct val="90000"/>
              </a:lnSpc>
            </a:pPr>
            <a:r>
              <a:rPr lang="en-US" sz="3200" dirty="0"/>
              <a:t>Question to answer</a:t>
            </a:r>
          </a:p>
          <a:p>
            <a:pPr lvl="1">
              <a:lnSpc>
                <a:spcPct val="90000"/>
              </a:lnSpc>
            </a:pPr>
            <a:r>
              <a:rPr lang="en-US" sz="3200" dirty="0"/>
              <a:t>Inductive</a:t>
            </a:r>
          </a:p>
          <a:p>
            <a:pPr lvl="1">
              <a:lnSpc>
                <a:spcPct val="90000"/>
              </a:lnSpc>
            </a:pPr>
            <a:r>
              <a:rPr lang="en-US" sz="3200" dirty="0"/>
              <a:t>Deductive</a:t>
            </a:r>
          </a:p>
          <a:p>
            <a:pPr lvl="1">
              <a:lnSpc>
                <a:spcPct val="90000"/>
              </a:lnSpc>
            </a:pPr>
            <a:endParaRPr lang="en-US" dirty="0"/>
          </a:p>
          <a:p>
            <a:pPr>
              <a:lnSpc>
                <a:spcPct val="90000"/>
              </a:lnSpc>
            </a:pPr>
            <a:r>
              <a:rPr lang="en-US" sz="3600" dirty="0"/>
              <a:t>Conclusions</a:t>
            </a:r>
          </a:p>
          <a:p>
            <a:endParaRPr lang="en-US" dirty="0"/>
          </a:p>
        </p:txBody>
      </p:sp>
    </p:spTree>
    <p:extLst>
      <p:ext uri="{BB962C8B-B14F-4D97-AF65-F5344CB8AC3E}">
        <p14:creationId xmlns:p14="http://schemas.microsoft.com/office/powerpoint/2010/main" val="1867536419"/>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 of the Speech</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 brain starts working at he moment you are born and never stops until you get up to speak in public”</a:t>
            </a:r>
            <a:r>
              <a:rPr lang="en-US" b="1" dirty="0"/>
              <a:t>-Anonymous</a:t>
            </a:r>
            <a:endParaRPr lang="en-US" dirty="0"/>
          </a:p>
          <a:p>
            <a:r>
              <a:rPr lang="en-US" b="1" dirty="0"/>
              <a:t>An introduction must be brief &amp;should state the subject.</a:t>
            </a:r>
          </a:p>
          <a:p>
            <a:r>
              <a:rPr lang="en-US" dirty="0"/>
              <a:t>It should also capture attention ,inspires confidence&amp; preview the contents that follow.</a:t>
            </a:r>
          </a:p>
          <a:p>
            <a:r>
              <a:rPr lang="en-US" b="1" dirty="0"/>
              <a:t>An introduction may be developed in the following ways</a:t>
            </a:r>
            <a:endParaRPr lang="en-US" dirty="0"/>
          </a:p>
          <a:p>
            <a:pPr>
              <a:buFont typeface="+mj-lt"/>
              <a:buAutoNum type="arabicPeriod"/>
            </a:pPr>
            <a:r>
              <a:rPr lang="en-US" b="1" dirty="0"/>
              <a:t>Ask a question</a:t>
            </a:r>
            <a:endParaRPr lang="en-US" dirty="0"/>
          </a:p>
          <a:p>
            <a:pPr>
              <a:buFont typeface="+mj-lt"/>
              <a:buAutoNum type="arabicPeriod"/>
            </a:pPr>
            <a:r>
              <a:rPr lang="en-US" b="1" dirty="0"/>
              <a:t>Tell a story or anecdote</a:t>
            </a:r>
          </a:p>
          <a:p>
            <a:pPr>
              <a:buFont typeface="+mj-lt"/>
              <a:buAutoNum type="arabicPeriod"/>
            </a:pPr>
            <a:r>
              <a:rPr lang="en-US" b="1" dirty="0"/>
              <a:t>Use quotation</a:t>
            </a:r>
          </a:p>
          <a:p>
            <a:pPr>
              <a:buFont typeface="+mj-lt"/>
              <a:buAutoNum type="arabicPeriod"/>
            </a:pPr>
            <a:r>
              <a:rPr lang="en-US" b="1" dirty="0"/>
              <a:t>Express its usefulness</a:t>
            </a:r>
            <a:endParaRPr lang="en-US" dirty="0"/>
          </a:p>
          <a:p>
            <a:pPr>
              <a:buFont typeface="+mj-lt"/>
              <a:buAutoNum type="arabicPeriod"/>
            </a:pPr>
            <a:endParaRPr lang="en-US" dirty="0"/>
          </a:p>
          <a:p>
            <a:pPr>
              <a:buFont typeface="+mj-lt"/>
              <a:buAutoNum type="arabicPeriod"/>
            </a:pPr>
            <a:endParaRPr lang="en-US" dirty="0"/>
          </a:p>
          <a:p>
            <a:pPr>
              <a:buFont typeface="+mj-lt"/>
              <a:buAutoNum type="arabicPeriod"/>
            </a:pPr>
            <a:endParaRPr lang="en-US" dirty="0"/>
          </a:p>
        </p:txBody>
      </p:sp>
    </p:spTree>
    <p:extLst>
      <p:ext uri="{BB962C8B-B14F-4D97-AF65-F5344CB8AC3E}">
        <p14:creationId xmlns:p14="http://schemas.microsoft.com/office/powerpoint/2010/main" val="53972866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After Studying this unit you will be able to know</a:t>
            </a:r>
          </a:p>
        </p:txBody>
      </p:sp>
      <p:sp>
        <p:nvSpPr>
          <p:cNvPr id="3" name="Content Placeholder 2"/>
          <p:cNvSpPr>
            <a:spLocks noGrp="1"/>
          </p:cNvSpPr>
          <p:nvPr>
            <p:ph idx="1"/>
          </p:nvPr>
        </p:nvSpPr>
        <p:spPr/>
        <p:txBody>
          <a:bodyPr>
            <a:normAutofit fontScale="70000" lnSpcReduction="20000"/>
          </a:bodyPr>
          <a:lstStyle/>
          <a:p>
            <a:r>
              <a:rPr lang="en-US" sz="2800" dirty="0"/>
              <a:t>Nuances and Modes of Delivery 	</a:t>
            </a:r>
          </a:p>
          <a:p>
            <a:r>
              <a:rPr lang="en-US" sz="2800" dirty="0"/>
              <a:t>Body Language 	</a:t>
            </a:r>
          </a:p>
          <a:p>
            <a:r>
              <a:rPr lang="en-US" sz="2800" dirty="0"/>
              <a:t>Dimensions of Speech: Syllable; Accent; Pitch; Rhythm; Intonation 	</a:t>
            </a:r>
          </a:p>
          <a:p>
            <a:r>
              <a:rPr lang="en-US" sz="2800" dirty="0"/>
              <a:t>Paralinguistic features of voice; 	</a:t>
            </a:r>
          </a:p>
          <a:p>
            <a:r>
              <a:rPr lang="en-US" sz="2800" dirty="0"/>
              <a:t>Interpersonal communication: 	</a:t>
            </a:r>
          </a:p>
          <a:p>
            <a:r>
              <a:rPr lang="en-US" sz="2800" dirty="0"/>
              <a:t>Definition; Types; Team work;</a:t>
            </a:r>
          </a:p>
          <a:p>
            <a:r>
              <a:rPr lang="en-US" sz="2800" dirty="0"/>
              <a:t> Attitude; Way to improve Attitude 	</a:t>
            </a:r>
          </a:p>
          <a:p>
            <a:r>
              <a:rPr lang="en-US" sz="2800" dirty="0"/>
              <a:t>Listening Skills : Types; Methods for improving Listening Skills. 	</a:t>
            </a:r>
          </a:p>
          <a:p>
            <a:pPr marL="0" indent="0">
              <a:buNone/>
            </a:pPr>
            <a:endParaRPr lang="en-US" sz="2800" dirty="0"/>
          </a:p>
          <a:p>
            <a:endParaRPr lang="en-US" sz="2800" dirty="0"/>
          </a:p>
        </p:txBody>
      </p:sp>
    </p:spTree>
    <p:extLst>
      <p:ext uri="{BB962C8B-B14F-4D97-AF65-F5344CB8AC3E}">
        <p14:creationId xmlns:p14="http://schemas.microsoft.com/office/powerpoint/2010/main" val="216243143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Main Body of the Speech</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 main body, the discussion or the text part follows subsequent to introduction and supports your aim or specific purpose. The major points you highlighted in your opening will be expanded upon here. Depending upon your topic and your introduction, you can choose from any of the following patterns to organize the main body of your speech.</a:t>
            </a:r>
          </a:p>
          <a:p>
            <a:r>
              <a:rPr lang="en-US" b="1" dirty="0"/>
              <a:t>Chronological</a:t>
            </a:r>
            <a:endParaRPr lang="en-US" dirty="0"/>
          </a:p>
          <a:p>
            <a:pPr marL="0" indent="0">
              <a:buNone/>
            </a:pPr>
            <a:r>
              <a:rPr lang="en-US" dirty="0"/>
              <a:t>whenever the topic is such that the writer has to document time or the steps in an instruction, such as ‘History of X –Ray machine or India’s growth post independence, this order is used.</a:t>
            </a:r>
          </a:p>
          <a:p>
            <a:r>
              <a:rPr lang="en-US" b="1" dirty="0"/>
              <a:t>Question to Answer Order :</a:t>
            </a:r>
          </a:p>
          <a:p>
            <a:pPr marL="0" indent="0">
              <a:buNone/>
            </a:pPr>
            <a:r>
              <a:rPr lang="en-US" dirty="0"/>
              <a:t>in this order the presenter begins with certain questions, which are soon answered</a:t>
            </a:r>
          </a:p>
        </p:txBody>
      </p:sp>
    </p:spTree>
    <p:extLst>
      <p:ext uri="{BB962C8B-B14F-4D97-AF65-F5344CB8AC3E}">
        <p14:creationId xmlns:p14="http://schemas.microsoft.com/office/powerpoint/2010/main" val="301351611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b="1" dirty="0"/>
              <a:t>Inductive order</a:t>
            </a:r>
          </a:p>
          <a:p>
            <a:pPr marL="0" indent="0">
              <a:buNone/>
            </a:pPr>
            <a:r>
              <a:rPr lang="en-US" dirty="0"/>
              <a:t>in this order the presenter moves from particular statements to general statement.</a:t>
            </a:r>
          </a:p>
          <a:p>
            <a:r>
              <a:rPr lang="en-US" b="1" dirty="0"/>
              <a:t>Deductive order</a:t>
            </a:r>
          </a:p>
          <a:p>
            <a:pPr marL="0" indent="0">
              <a:buNone/>
            </a:pPr>
            <a:r>
              <a:rPr lang="en-US" dirty="0"/>
              <a:t>in this order the presenter begins with certain questions, which are soon answered.</a:t>
            </a:r>
          </a:p>
          <a:p>
            <a:r>
              <a:rPr lang="en-US" b="1" dirty="0"/>
              <a:t>Causes and Effect</a:t>
            </a:r>
          </a:p>
          <a:p>
            <a:pPr marL="0" indent="0">
              <a:buNone/>
            </a:pPr>
            <a:r>
              <a:rPr lang="en-US" dirty="0"/>
              <a:t>This order can be used to explain the causes and then effects of a situation. While using this order, the speaker makes use of the transitional words such as therefore, so, because, however, moreover, in addition to or finally. To make the presentation effective the speaker should keep in mind the audience for whom he designs the entire presentation.</a:t>
            </a:r>
          </a:p>
        </p:txBody>
      </p:sp>
    </p:spTree>
    <p:extLst>
      <p:ext uri="{BB962C8B-B14F-4D97-AF65-F5344CB8AC3E}">
        <p14:creationId xmlns:p14="http://schemas.microsoft.com/office/powerpoint/2010/main" val="690877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Conclusions or Close</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You can conclude your presentation by reviewing the main points.</a:t>
            </a:r>
          </a:p>
          <a:p>
            <a:r>
              <a:rPr lang="en-US" dirty="0"/>
              <a:t>Give a signal such as to sum up, to conclude, to review. As you conclude, remind the audience briefly about the purpose of your presentation, which could be either to persuade them or to inform them.</a:t>
            </a:r>
          </a:p>
          <a:p>
            <a:r>
              <a:rPr lang="en-US" dirty="0"/>
              <a:t>Tell them what you want them to do, think or remember based on your presentation</a:t>
            </a:r>
          </a:p>
          <a:p>
            <a:r>
              <a:rPr lang="en-US" dirty="0"/>
              <a:t>Avoid the temptation to wrap up in a haste or add something new in this part of your speech.</a:t>
            </a:r>
          </a:p>
          <a:p>
            <a:r>
              <a:rPr lang="en-US" dirty="0"/>
              <a:t>You can also conclude with a quotation or recall the earlier story, joke, anecdote with which you commenced your presentation to bring it to a full circle.</a:t>
            </a:r>
          </a:p>
        </p:txBody>
      </p:sp>
    </p:spTree>
    <p:extLst>
      <p:ext uri="{BB962C8B-B14F-4D97-AF65-F5344CB8AC3E}">
        <p14:creationId xmlns:p14="http://schemas.microsoft.com/office/powerpoint/2010/main" val="355455099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Very often presentations are followed by a question period.</a:t>
            </a:r>
          </a:p>
          <a:p>
            <a:r>
              <a:rPr lang="en-US" dirty="0"/>
              <a:t>Questions provide you with vital feedback about the ideas that you have put forth in your presentation. Preparing for questions, therefore, is as important as preparing for your presentation.</a:t>
            </a:r>
          </a:p>
          <a:p>
            <a:endParaRPr lang="en-US" dirty="0"/>
          </a:p>
          <a:p>
            <a:pPr marL="0" indent="0">
              <a:buNone/>
            </a:pPr>
            <a:endParaRPr lang="en-US" dirty="0"/>
          </a:p>
        </p:txBody>
      </p:sp>
    </p:spTree>
    <p:extLst>
      <p:ext uri="{BB962C8B-B14F-4D97-AF65-F5344CB8AC3E}">
        <p14:creationId xmlns:p14="http://schemas.microsoft.com/office/powerpoint/2010/main" val="65033693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Visual Aids</a:t>
            </a:r>
            <a:endParaRPr lang="en-US" dirty="0"/>
          </a:p>
        </p:txBody>
      </p:sp>
      <p:sp>
        <p:nvSpPr>
          <p:cNvPr id="3" name="Content Placeholder 2"/>
          <p:cNvSpPr>
            <a:spLocks noGrp="1"/>
          </p:cNvSpPr>
          <p:nvPr>
            <p:ph idx="1"/>
          </p:nvPr>
        </p:nvSpPr>
        <p:spPr/>
        <p:txBody>
          <a:bodyPr/>
          <a:lstStyle/>
          <a:p>
            <a:pPr marL="0" indent="0">
              <a:buNone/>
            </a:pPr>
            <a:r>
              <a:rPr lang="en-US" b="1" dirty="0"/>
              <a:t>Spoken words are ephemeral ,&amp; because of this limitation ,speeches often need strong visual support:</a:t>
            </a:r>
          </a:p>
          <a:p>
            <a:r>
              <a:rPr lang="en-US" b="1" dirty="0"/>
              <a:t>Handouts,</a:t>
            </a:r>
            <a:endParaRPr lang="en-US" dirty="0"/>
          </a:p>
          <a:p>
            <a:r>
              <a:rPr lang="en-US" b="1" dirty="0"/>
              <a:t>Chalkboards,</a:t>
            </a:r>
            <a:endParaRPr lang="en-US" dirty="0"/>
          </a:p>
          <a:p>
            <a:r>
              <a:rPr lang="en-US" b="1" dirty="0"/>
              <a:t>Flipcharts,</a:t>
            </a:r>
            <a:endParaRPr lang="en-US" dirty="0"/>
          </a:p>
          <a:p>
            <a:r>
              <a:rPr lang="en-US" b="1" dirty="0"/>
              <a:t>Overhead Projector,</a:t>
            </a:r>
            <a:endParaRPr lang="en-US" dirty="0"/>
          </a:p>
          <a:p>
            <a:r>
              <a:rPr lang="en-US" b="1" dirty="0"/>
              <a:t>PPT Slides,</a:t>
            </a:r>
            <a:endParaRPr lang="en-US" dirty="0"/>
          </a:p>
          <a:p>
            <a:r>
              <a:rPr lang="en-US" b="1" dirty="0"/>
              <a:t>Charts &amp; Tables</a:t>
            </a:r>
            <a:endParaRPr lang="en-US" dirty="0"/>
          </a:p>
          <a:p>
            <a:endParaRPr lang="en-US" dirty="0"/>
          </a:p>
          <a:p>
            <a:endParaRPr lang="en-US" dirty="0"/>
          </a:p>
        </p:txBody>
      </p:sp>
    </p:spTree>
    <p:extLst>
      <p:ext uri="{BB962C8B-B14F-4D97-AF65-F5344CB8AC3E}">
        <p14:creationId xmlns:p14="http://schemas.microsoft.com/office/powerpoint/2010/main" val="96300896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Importance of Audio Visual Aids:</a:t>
            </a:r>
            <a:endParaRPr lang="en-US" dirty="0"/>
          </a:p>
        </p:txBody>
      </p:sp>
      <p:sp>
        <p:nvSpPr>
          <p:cNvPr id="3" name="Content Placeholder 2"/>
          <p:cNvSpPr>
            <a:spLocks noGrp="1"/>
          </p:cNvSpPr>
          <p:nvPr>
            <p:ph idx="1"/>
          </p:nvPr>
        </p:nvSpPr>
        <p:spPr>
          <a:xfrm>
            <a:off x="109182" y="2251880"/>
            <a:ext cx="12082818" cy="4012441"/>
          </a:xfrm>
        </p:spPr>
        <p:txBody>
          <a:bodyPr>
            <a:noAutofit/>
          </a:bodyPr>
          <a:lstStyle/>
          <a:p>
            <a:pPr marL="0" indent="0">
              <a:buNone/>
            </a:pPr>
            <a:r>
              <a:rPr lang="en-US" b="1" i="1" u="sng" dirty="0"/>
              <a:t>“It has been estimated that 11% of what we learn is through hearing, 83% through sight and rest through the other senses”, </a:t>
            </a:r>
            <a:r>
              <a:rPr lang="en-US" dirty="0"/>
              <a:t>opine R.C. Sharma and </a:t>
            </a:r>
            <a:r>
              <a:rPr lang="en-US" dirty="0" err="1"/>
              <a:t>Krishan</a:t>
            </a:r>
            <a:r>
              <a:rPr lang="en-US" dirty="0"/>
              <a:t> Mohan. Visual aids can, thus, make presentation more effective. If the presentation is made with the help of visual aids, the listeners feel stimulated and they take more interest in the presentation. But too much use of visual aids may cripple the effect. Sharma and Mohan have referred to few basic facts, which should be kept in mind for better results:</a:t>
            </a:r>
          </a:p>
          <a:p>
            <a:pPr>
              <a:buFont typeface="+mj-lt"/>
              <a:buAutoNum type="arabicPeriod"/>
            </a:pPr>
            <a:r>
              <a:rPr lang="en-US" dirty="0"/>
              <a:t>Integrate the aid with the oral presentation and use it, when reach the relevant points.</a:t>
            </a:r>
          </a:p>
          <a:p>
            <a:pPr>
              <a:buFont typeface="+mj-lt"/>
              <a:buAutoNum type="arabicPeriod"/>
            </a:pPr>
            <a:r>
              <a:rPr lang="en-US" dirty="0"/>
              <a:t>If possible, keep the chart, picture or map hidden until you need to refer to it.</a:t>
            </a:r>
          </a:p>
          <a:p>
            <a:pPr>
              <a:buFont typeface="+mj-lt"/>
              <a:buAutoNum type="arabicPeriod"/>
            </a:pPr>
            <a:r>
              <a:rPr lang="en-US" dirty="0"/>
              <a:t>When in use, the visual aid should be displayed where everyone in the audience can see it.</a:t>
            </a:r>
          </a:p>
          <a:p>
            <a:pPr>
              <a:buFont typeface="+mj-lt"/>
              <a:buAutoNum type="arabicPeriod"/>
            </a:pPr>
            <a:r>
              <a:rPr lang="en-US" dirty="0"/>
              <a:t>Interpret it to the listeners and draw their attention carefully to what you want them to note</a:t>
            </a:r>
          </a:p>
          <a:p>
            <a:pPr>
              <a:buFont typeface="+mj-lt"/>
              <a:buAutoNum type="arabicPeriod"/>
            </a:pPr>
            <a:r>
              <a:rPr lang="en-US" dirty="0"/>
              <a:t>Stand on one side and use a pointer, if necessary, while interpreting </a:t>
            </a:r>
            <a:r>
              <a:rPr lang="en-US" dirty="0" err="1"/>
              <a:t>it.The</a:t>
            </a:r>
            <a:r>
              <a:rPr lang="en-US" dirty="0"/>
              <a:t> aid should be sharp, emphasize only those aspects which you consider significant. </a:t>
            </a:r>
          </a:p>
          <a:p>
            <a:pPr>
              <a:buFont typeface="+mj-lt"/>
              <a:buAutoNum type="arabicPeriod"/>
            </a:pPr>
            <a:r>
              <a:rPr lang="en-US" dirty="0"/>
              <a:t>Do not clutter it with too much information.</a:t>
            </a:r>
          </a:p>
          <a:p>
            <a:pPr>
              <a:buFont typeface="+mj-lt"/>
              <a:buAutoNum type="arabicPeriod"/>
            </a:pPr>
            <a:r>
              <a:rPr lang="en-US" dirty="0"/>
              <a:t>If there is a blackboard behind you, see that it is clean and write on it rapidly and legibly in large letters.</a:t>
            </a:r>
          </a:p>
        </p:txBody>
      </p:sp>
    </p:spTree>
    <p:extLst>
      <p:ext uri="{BB962C8B-B14F-4D97-AF65-F5344CB8AC3E}">
        <p14:creationId xmlns:p14="http://schemas.microsoft.com/office/powerpoint/2010/main" val="4271598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Advantages of audio visual aids</a:t>
            </a:r>
            <a:r>
              <a:rPr lang="en-US" dirty="0"/>
              <a:t>- </a:t>
            </a:r>
            <a:br>
              <a:rPr lang="en-US" dirty="0"/>
            </a:br>
            <a:endParaRPr lang="en-US" dirty="0"/>
          </a:p>
        </p:txBody>
      </p:sp>
      <p:sp>
        <p:nvSpPr>
          <p:cNvPr id="3" name="Content Placeholder 2"/>
          <p:cNvSpPr>
            <a:spLocks noGrp="1"/>
          </p:cNvSpPr>
          <p:nvPr>
            <p:ph idx="1"/>
          </p:nvPr>
        </p:nvSpPr>
        <p:spPr/>
        <p:txBody>
          <a:bodyPr/>
          <a:lstStyle/>
          <a:p>
            <a:pPr lvl="0"/>
            <a:r>
              <a:rPr lang="en-US" dirty="0"/>
              <a:t>Increase audience interest by breaking the monotony.</a:t>
            </a:r>
          </a:p>
          <a:p>
            <a:pPr lvl="0"/>
            <a:r>
              <a:rPr lang="en-US" dirty="0"/>
              <a:t>Illustrate key points.</a:t>
            </a:r>
          </a:p>
          <a:p>
            <a:pPr lvl="0"/>
            <a:r>
              <a:rPr lang="en-US" dirty="0"/>
              <a:t>Signal transition from one part of the presentation to the next.</a:t>
            </a:r>
          </a:p>
          <a:p>
            <a:pPr lvl="0"/>
            <a:r>
              <a:rPr lang="en-US" dirty="0"/>
              <a:t>Help listeners retain information.</a:t>
            </a:r>
          </a:p>
          <a:p>
            <a:pPr lvl="0"/>
            <a:r>
              <a:rPr lang="en-US" dirty="0"/>
              <a:t>Help you deliver your speech better.</a:t>
            </a:r>
          </a:p>
          <a:p>
            <a:pPr lvl="0"/>
            <a:r>
              <a:rPr lang="en-US" dirty="0"/>
              <a:t>Increase impact of message.</a:t>
            </a:r>
          </a:p>
          <a:p>
            <a:pPr lvl="0"/>
            <a:r>
              <a:rPr lang="en-US" dirty="0"/>
              <a:t>Makes demonstration of complicated data easy.</a:t>
            </a:r>
          </a:p>
          <a:p>
            <a:endParaRPr lang="en-US" dirty="0"/>
          </a:p>
        </p:txBody>
      </p:sp>
    </p:spTree>
    <p:extLst>
      <p:ext uri="{BB962C8B-B14F-4D97-AF65-F5344CB8AC3E}">
        <p14:creationId xmlns:p14="http://schemas.microsoft.com/office/powerpoint/2010/main" val="39022542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Points to consider before selecting the type of visual</a:t>
            </a:r>
            <a:r>
              <a:rPr lang="en-US" dirty="0"/>
              <a:t> –</a:t>
            </a:r>
            <a:br>
              <a:rPr lang="en-US" dirty="0"/>
            </a:br>
            <a:endParaRPr lang="en-US" dirty="0"/>
          </a:p>
        </p:txBody>
      </p:sp>
      <p:sp>
        <p:nvSpPr>
          <p:cNvPr id="3" name="Content Placeholder 2"/>
          <p:cNvSpPr>
            <a:spLocks noGrp="1"/>
          </p:cNvSpPr>
          <p:nvPr>
            <p:ph idx="1"/>
          </p:nvPr>
        </p:nvSpPr>
        <p:spPr/>
        <p:txBody>
          <a:bodyPr/>
          <a:lstStyle/>
          <a:p>
            <a:pPr lvl="0"/>
            <a:r>
              <a:rPr lang="en-US" dirty="0"/>
              <a:t>Visuals are to be selected according to the message to be communicated.</a:t>
            </a:r>
          </a:p>
          <a:p>
            <a:pPr lvl="0"/>
            <a:r>
              <a:rPr lang="en-US" dirty="0"/>
              <a:t>The size of audience.</a:t>
            </a:r>
          </a:p>
          <a:p>
            <a:pPr lvl="0"/>
            <a:r>
              <a:rPr lang="en-US" dirty="0"/>
              <a:t>Cost of preparing visuals.</a:t>
            </a:r>
          </a:p>
          <a:p>
            <a:pPr lvl="0"/>
            <a:r>
              <a:rPr lang="en-US" dirty="0"/>
              <a:t>Time required.</a:t>
            </a:r>
          </a:p>
          <a:p>
            <a:r>
              <a:rPr lang="en-US" dirty="0"/>
              <a:t> </a:t>
            </a:r>
          </a:p>
          <a:p>
            <a:endParaRPr lang="en-US" dirty="0"/>
          </a:p>
        </p:txBody>
      </p:sp>
    </p:spTree>
    <p:extLst>
      <p:ext uri="{BB962C8B-B14F-4D97-AF65-F5344CB8AC3E}">
        <p14:creationId xmlns:p14="http://schemas.microsoft.com/office/powerpoint/2010/main" val="15051940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Some do’s</a:t>
            </a:r>
            <a:r>
              <a:rPr lang="en-US" b="1" dirty="0"/>
              <a:t> –</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pPr lvl="0"/>
            <a:r>
              <a:rPr lang="en-US" dirty="0"/>
              <a:t>Organize the visual aids as a part of the presentation</a:t>
            </a:r>
          </a:p>
          <a:p>
            <a:pPr lvl="0"/>
            <a:r>
              <a:rPr lang="en-US" dirty="0"/>
              <a:t>Emphasize the visual aids </a:t>
            </a:r>
          </a:p>
          <a:p>
            <a:pPr lvl="0"/>
            <a:r>
              <a:rPr lang="en-US" dirty="0"/>
              <a:t>Talk to the audience not to the visual aids</a:t>
            </a:r>
          </a:p>
          <a:p>
            <a:pPr lvl="0"/>
            <a:r>
              <a:rPr lang="en-US" dirty="0"/>
              <a:t>Avoid blocking the listener’s view of the visual aids</a:t>
            </a:r>
          </a:p>
          <a:p>
            <a:pPr lvl="0"/>
            <a:r>
              <a:rPr lang="en-US" dirty="0"/>
              <a:t>Do not switch over to other point quickly </a:t>
            </a:r>
          </a:p>
          <a:p>
            <a:pPr lvl="0"/>
            <a:r>
              <a:rPr lang="en-US" dirty="0"/>
              <a:t>Do not make excessive use of audio visual aids</a:t>
            </a:r>
          </a:p>
          <a:p>
            <a:pPr lvl="0"/>
            <a:r>
              <a:rPr lang="en-US" dirty="0"/>
              <a:t>Do not use too many lines or figures in one aid</a:t>
            </a:r>
          </a:p>
          <a:p>
            <a:pPr lvl="0"/>
            <a:r>
              <a:rPr lang="en-US" dirty="0"/>
              <a:t>Make it legible and visible from distance</a:t>
            </a:r>
          </a:p>
          <a:p>
            <a:pPr lvl="0"/>
            <a:r>
              <a:rPr lang="en-US" dirty="0"/>
              <a:t>Be familiar with basic operation of the electronic devises that you are using</a:t>
            </a:r>
          </a:p>
          <a:p>
            <a:endParaRPr lang="en-US" dirty="0"/>
          </a:p>
        </p:txBody>
      </p:sp>
    </p:spTree>
    <p:extLst>
      <p:ext uri="{BB962C8B-B14F-4D97-AF65-F5344CB8AC3E}">
        <p14:creationId xmlns:p14="http://schemas.microsoft.com/office/powerpoint/2010/main" val="416787125"/>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Selecting the right visuals:</a:t>
            </a:r>
            <a:endParaRPr lang="en-US" dirty="0"/>
          </a:p>
        </p:txBody>
      </p:sp>
      <p:sp>
        <p:nvSpPr>
          <p:cNvPr id="3" name="Content Placeholder 2"/>
          <p:cNvSpPr>
            <a:spLocks noGrp="1"/>
          </p:cNvSpPr>
          <p:nvPr>
            <p:ph idx="1"/>
          </p:nvPr>
        </p:nvSpPr>
        <p:spPr>
          <a:xfrm>
            <a:off x="0" y="2125835"/>
            <a:ext cx="12192000" cy="4397801"/>
          </a:xfrm>
        </p:spPr>
        <p:txBody>
          <a:bodyPr>
            <a:noAutofit/>
          </a:bodyPr>
          <a:lstStyle/>
          <a:p>
            <a:r>
              <a:rPr lang="en-US" sz="2000" dirty="0"/>
              <a:t>Once the presenter identifies the points which he wants to present with more clarity with the help of visual support. Let him now choose the type of visual aid for his presentation. There should be an ideal blend of verbal and visual information and the visual information should flow as naturally as the water of a river. </a:t>
            </a:r>
            <a:r>
              <a:rPr lang="en-US" sz="2000" dirty="0" err="1"/>
              <a:t>Bovee</a:t>
            </a:r>
            <a:r>
              <a:rPr lang="en-US" sz="2000" dirty="0"/>
              <a:t> et al has listed some popular types of visuals and also their uses:</a:t>
            </a:r>
          </a:p>
          <a:p>
            <a:r>
              <a:rPr lang="en-US" sz="2000" dirty="0"/>
              <a:t>To present detailed, exact values, use tables</a:t>
            </a:r>
          </a:p>
          <a:p>
            <a:r>
              <a:rPr lang="en-US" sz="2000" dirty="0"/>
              <a:t>To illustrate trends over time, use a line chart or a bar chart.</a:t>
            </a:r>
          </a:p>
          <a:p>
            <a:r>
              <a:rPr lang="en-US" sz="2000" dirty="0"/>
              <a:t>To show frequency or distribution, use a pie chart, segmented bar chart, or area chart.</a:t>
            </a:r>
          </a:p>
          <a:p>
            <a:r>
              <a:rPr lang="en-US" sz="2000" dirty="0"/>
              <a:t>To compare one item with another, use a bar chart.</a:t>
            </a:r>
          </a:p>
          <a:p>
            <a:r>
              <a:rPr lang="en-US" sz="2000" dirty="0"/>
              <a:t>To compare one part with the whole use a pie chart.</a:t>
            </a:r>
          </a:p>
          <a:p>
            <a:r>
              <a:rPr lang="en-US" sz="2000" dirty="0"/>
              <a:t>To show geographic relations, use a map.</a:t>
            </a:r>
          </a:p>
          <a:p>
            <a:r>
              <a:rPr lang="en-US" sz="2000" dirty="0"/>
              <a:t> To illustrate a process or a procedure, use a flow chart or a diagram.</a:t>
            </a:r>
          </a:p>
        </p:txBody>
      </p:sp>
    </p:spTree>
    <p:extLst>
      <p:ext uri="{BB962C8B-B14F-4D97-AF65-F5344CB8AC3E}">
        <p14:creationId xmlns:p14="http://schemas.microsoft.com/office/powerpoint/2010/main" val="3377521349"/>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sz="3600" b="1" i="1" dirty="0">
                <a:solidFill>
                  <a:schemeClr val="accent6">
                    <a:lumMod val="50000"/>
                  </a:schemeClr>
                </a:solidFill>
              </a:rPr>
              <a:t>“Half of the world is composed of people who have something to say and can’t, and the other half, who  have nothing to say and keep on saying it.”-</a:t>
            </a:r>
          </a:p>
          <a:p>
            <a:endParaRPr lang="en-US" sz="3600" b="1" i="1" dirty="0">
              <a:solidFill>
                <a:schemeClr val="accent6">
                  <a:lumMod val="50000"/>
                </a:schemeClr>
              </a:solidFill>
            </a:endParaRPr>
          </a:p>
        </p:txBody>
      </p:sp>
    </p:spTree>
    <p:extLst>
      <p:ext uri="{BB962C8B-B14F-4D97-AF65-F5344CB8AC3E}">
        <p14:creationId xmlns:p14="http://schemas.microsoft.com/office/powerpoint/2010/main" val="2797025569"/>
      </p:ext>
    </p:extLst>
  </p:cSld>
  <p:clrMapOvr>
    <a:masterClrMapping/>
  </p:clrMapOvr>
  <p:transition spd="slow">
    <p:randomBar dir="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Nuances or Methods of Delivery / Presentation</a:t>
            </a:r>
            <a:endParaRPr lang="en-US" dirty="0"/>
          </a:p>
        </p:txBody>
      </p:sp>
      <p:sp>
        <p:nvSpPr>
          <p:cNvPr id="3" name="Content Placeholder 2"/>
          <p:cNvSpPr>
            <a:spLocks noGrp="1"/>
          </p:cNvSpPr>
          <p:nvPr>
            <p:ph idx="1"/>
          </p:nvPr>
        </p:nvSpPr>
        <p:spPr/>
        <p:txBody>
          <a:bodyPr/>
          <a:lstStyle/>
          <a:p>
            <a:pPr marL="0" indent="0">
              <a:buNone/>
            </a:pPr>
            <a:r>
              <a:rPr lang="en-US" dirty="0"/>
              <a:t>Good planning is the backbone of good presentation. Equally important or perhaps more important is the manner of delivery.</a:t>
            </a:r>
          </a:p>
          <a:p>
            <a:pPr marL="0" indent="0">
              <a:buNone/>
            </a:pPr>
            <a:r>
              <a:rPr lang="en-US" dirty="0"/>
              <a:t>It is, of course, the power of speech that may turn a dull topic into interesting one whereas poor delivery or bad presentation may spoil the entire presentation howsoever significant it is.</a:t>
            </a:r>
          </a:p>
          <a:p>
            <a:pPr marL="0" indent="0">
              <a:buNone/>
            </a:pPr>
            <a:r>
              <a:rPr lang="en-US" dirty="0"/>
              <a:t>So, once the speaker has planned and developed the content of his presentation, he should begin practicing his delivery, since it is not as important as, what to say, as it’s how to say?</a:t>
            </a:r>
          </a:p>
          <a:p>
            <a:pPr marL="0" indent="0">
              <a:buNone/>
            </a:pPr>
            <a:endParaRPr lang="en-US" dirty="0"/>
          </a:p>
        </p:txBody>
      </p:sp>
    </p:spTree>
    <p:extLst>
      <p:ext uri="{BB962C8B-B14F-4D97-AF65-F5344CB8AC3E}">
        <p14:creationId xmlns:p14="http://schemas.microsoft.com/office/powerpoint/2010/main" val="3306292040"/>
      </p:ext>
    </p:extLst>
  </p:cSld>
  <p:clrMapOvr>
    <a:masterClrMapping/>
  </p:clrMapOvr>
  <p:transition spd="slow">
    <p:randomBar dir="ver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There are a variety of delivery methods but a speaker should choose those which are easier to handle, some such methods are listed below</a:t>
            </a:r>
          </a:p>
          <a:p>
            <a:pPr>
              <a:buFont typeface="+mj-lt"/>
              <a:buAutoNum type="arabicPeriod"/>
            </a:pPr>
            <a:r>
              <a:rPr lang="en-US" b="1" dirty="0"/>
              <a:t>Memorizing the Manuscript</a:t>
            </a:r>
          </a:p>
          <a:p>
            <a:pPr>
              <a:buFont typeface="+mj-lt"/>
              <a:buAutoNum type="arabicPeriod"/>
            </a:pPr>
            <a:r>
              <a:rPr lang="en-US" b="1" dirty="0"/>
              <a:t>Reading the Manuscript</a:t>
            </a:r>
          </a:p>
          <a:p>
            <a:pPr>
              <a:buFont typeface="+mj-lt"/>
              <a:buAutoNum type="arabicPeriod"/>
            </a:pPr>
            <a:r>
              <a:rPr lang="en-US" b="1" dirty="0"/>
              <a:t>Speaking from </a:t>
            </a:r>
            <a:r>
              <a:rPr lang="en-US" b="1"/>
              <a:t>notes (Extemporaneous)</a:t>
            </a:r>
            <a:endParaRPr lang="en-US" b="1" dirty="0"/>
          </a:p>
          <a:p>
            <a:pPr>
              <a:buFont typeface="+mj-lt"/>
              <a:buAutoNum type="arabicPeriod"/>
            </a:pPr>
            <a:r>
              <a:rPr lang="en-US" b="1" dirty="0"/>
              <a:t>Impromptu Speaking</a:t>
            </a:r>
            <a:endParaRPr lang="en-US" dirty="0"/>
          </a:p>
        </p:txBody>
      </p:sp>
    </p:spTree>
    <p:extLst>
      <p:ext uri="{BB962C8B-B14F-4D97-AF65-F5344CB8AC3E}">
        <p14:creationId xmlns:p14="http://schemas.microsoft.com/office/powerpoint/2010/main" val="428506954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Memorizing the Manuscript</a:t>
            </a:r>
            <a:endParaRPr lang="en-US" dirty="0"/>
          </a:p>
        </p:txBody>
      </p:sp>
      <p:sp>
        <p:nvSpPr>
          <p:cNvPr id="3" name="Content Placeholder 2"/>
          <p:cNvSpPr>
            <a:spLocks noGrp="1"/>
          </p:cNvSpPr>
          <p:nvPr>
            <p:ph idx="1"/>
          </p:nvPr>
        </p:nvSpPr>
        <p:spPr/>
        <p:txBody>
          <a:bodyPr>
            <a:normAutofit/>
          </a:bodyPr>
          <a:lstStyle/>
          <a:p>
            <a:pPr marL="0" indent="0">
              <a:buNone/>
            </a:pPr>
            <a:r>
              <a:rPr lang="en-US" dirty="0"/>
              <a:t>(Manuscript – Hand written matter, a copy of a book before it is printed)</a:t>
            </a:r>
          </a:p>
          <a:p>
            <a:r>
              <a:rPr lang="en-US" dirty="0"/>
              <a:t>This method of presentation can be one of the most effective methods of presentation.</a:t>
            </a:r>
          </a:p>
          <a:p>
            <a:r>
              <a:rPr lang="en-US" dirty="0"/>
              <a:t>But it requires an extra ordinary power to memorize because if the presenter forgets his text, his speech will sound stilled / unnatural / too formal. Besides he will become a butt of ridicule. </a:t>
            </a:r>
          </a:p>
          <a:p>
            <a:r>
              <a:rPr lang="en-US" dirty="0"/>
              <a:t>therefore, speaker should avoid memorizing long speeches. </a:t>
            </a:r>
          </a:p>
          <a:p>
            <a:r>
              <a:rPr lang="en-US" dirty="0"/>
              <a:t>Memorizing a quotation, an opening paragraph, or a few concluding remarks will strengthen his delivery and impress the audience.</a:t>
            </a:r>
          </a:p>
        </p:txBody>
      </p:sp>
    </p:spTree>
    <p:extLst>
      <p:ext uri="{BB962C8B-B14F-4D97-AF65-F5344CB8AC3E}">
        <p14:creationId xmlns:p14="http://schemas.microsoft.com/office/powerpoint/2010/main" val="23070383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Advantage </a:t>
            </a:r>
            <a:r>
              <a:rPr lang="en-US" dirty="0"/>
              <a:t>–</a:t>
            </a:r>
          </a:p>
        </p:txBody>
      </p:sp>
      <p:sp>
        <p:nvSpPr>
          <p:cNvPr id="3" name="Content Placeholder 2"/>
          <p:cNvSpPr>
            <a:spLocks noGrp="1"/>
          </p:cNvSpPr>
          <p:nvPr>
            <p:ph idx="1"/>
          </p:nvPr>
        </p:nvSpPr>
        <p:spPr/>
        <p:txBody>
          <a:bodyPr/>
          <a:lstStyle/>
          <a:p>
            <a:pPr lvl="0"/>
            <a:r>
              <a:rPr lang="en-US" dirty="0"/>
              <a:t>It is very easy for speakers to maintain an eye contact with the audience.</a:t>
            </a:r>
          </a:p>
          <a:p>
            <a:pPr lvl="0"/>
            <a:r>
              <a:rPr lang="en-US" dirty="0"/>
              <a:t>The speaker can easily move and make appropriate use of non-verbal communication.</a:t>
            </a:r>
          </a:p>
          <a:p>
            <a:pPr lvl="0"/>
            <a:r>
              <a:rPr lang="en-US" dirty="0"/>
              <a:t>It is possible to finish the speech in allotted time.</a:t>
            </a:r>
          </a:p>
          <a:p>
            <a:pPr marL="0" indent="0">
              <a:buNone/>
            </a:pPr>
            <a:endParaRPr lang="en-US" dirty="0"/>
          </a:p>
        </p:txBody>
      </p:sp>
    </p:spTree>
    <p:extLst>
      <p:ext uri="{BB962C8B-B14F-4D97-AF65-F5344CB8AC3E}">
        <p14:creationId xmlns:p14="http://schemas.microsoft.com/office/powerpoint/2010/main" val="741679622"/>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Disadvantage</a:t>
            </a:r>
            <a:endParaRPr lang="en-US" dirty="0"/>
          </a:p>
        </p:txBody>
      </p:sp>
      <p:sp>
        <p:nvSpPr>
          <p:cNvPr id="3" name="Content Placeholder 2"/>
          <p:cNvSpPr>
            <a:spLocks noGrp="1"/>
          </p:cNvSpPr>
          <p:nvPr>
            <p:ph idx="1"/>
          </p:nvPr>
        </p:nvSpPr>
        <p:spPr/>
        <p:txBody>
          <a:bodyPr/>
          <a:lstStyle/>
          <a:p>
            <a:pPr lvl="0"/>
            <a:r>
              <a:rPr lang="en-US" dirty="0"/>
              <a:t>Memorization requires too much time.</a:t>
            </a:r>
          </a:p>
          <a:p>
            <a:pPr lvl="0"/>
            <a:r>
              <a:rPr lang="en-US" dirty="0"/>
              <a:t>There are chances of making it dull and boring because we go exactly by whatever we have memorized.</a:t>
            </a:r>
          </a:p>
          <a:p>
            <a:pPr lvl="0"/>
            <a:r>
              <a:rPr lang="en-US" dirty="0"/>
              <a:t>No flexibility or adaptation is possible.</a:t>
            </a:r>
          </a:p>
          <a:p>
            <a:pPr lvl="0"/>
            <a:r>
              <a:rPr lang="en-US" dirty="0"/>
              <a:t>Memory skills may fail us if not rehearsed properly.</a:t>
            </a:r>
          </a:p>
          <a:p>
            <a:pPr lvl="0"/>
            <a:r>
              <a:rPr lang="en-US" dirty="0"/>
              <a:t>The speaker may get nervous if he forgets a word or a sentence.</a:t>
            </a:r>
          </a:p>
          <a:p>
            <a:endParaRPr lang="en-US" dirty="0"/>
          </a:p>
        </p:txBody>
      </p:sp>
    </p:spTree>
    <p:extLst>
      <p:ext uri="{BB962C8B-B14F-4D97-AF65-F5344CB8AC3E}">
        <p14:creationId xmlns:p14="http://schemas.microsoft.com/office/powerpoint/2010/main" val="30196525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Reading the Manuscript</a:t>
            </a:r>
            <a:endParaRPr lang="en-US" dirty="0"/>
          </a:p>
        </p:txBody>
      </p:sp>
      <p:sp>
        <p:nvSpPr>
          <p:cNvPr id="3" name="Content Placeholder 2"/>
          <p:cNvSpPr>
            <a:spLocks noGrp="1"/>
          </p:cNvSpPr>
          <p:nvPr>
            <p:ph idx="1"/>
          </p:nvPr>
        </p:nvSpPr>
        <p:spPr>
          <a:xfrm>
            <a:off x="368491" y="2330540"/>
            <a:ext cx="9980613" cy="3416300"/>
          </a:xfrm>
        </p:spPr>
        <p:txBody>
          <a:bodyPr>
            <a:noAutofit/>
          </a:bodyPr>
          <a:lstStyle/>
          <a:p>
            <a:pPr marL="0" indent="0">
              <a:buNone/>
            </a:pPr>
            <a:r>
              <a:rPr lang="en-US" dirty="0"/>
              <a:t>It means read out the written material aloud. This method is often used whenever a complex or technical presentation is made such as the description of some machine or the policy matters of an organization. Reading intelligibly is an art, which can also be learnt after much practice. Once the manuscript of a presentation is prepared, the reader should do a lot of practice and rehearse again and again. In verbatim (word by word) reporting, the reader and listener contact is often interrupted. Moreover, such word for word reporting becomes dull and monotonous. For effective manuscript presentation, the reader should follow the below mentioned suggestions:</a:t>
            </a:r>
          </a:p>
          <a:p>
            <a:r>
              <a:rPr lang="en-US" dirty="0"/>
              <a:t>Be familiar with the text by reading it again and again</a:t>
            </a:r>
          </a:p>
          <a:p>
            <a:r>
              <a:rPr lang="en-US" dirty="0"/>
              <a:t>Learn right pronunciation of the technical terms used.</a:t>
            </a:r>
          </a:p>
          <a:p>
            <a:r>
              <a:rPr lang="en-US" dirty="0"/>
              <a:t>Maintain proper flow of the language for which proper pause and voice modulation can be used</a:t>
            </a:r>
          </a:p>
        </p:txBody>
      </p:sp>
    </p:spTree>
    <p:extLst>
      <p:ext uri="{BB962C8B-B14F-4D97-AF65-F5344CB8AC3E}">
        <p14:creationId xmlns:p14="http://schemas.microsoft.com/office/powerpoint/2010/main" val="1645640575"/>
      </p:ext>
    </p:extLst>
  </p:cSld>
  <p:clrMapOvr>
    <a:masterClrMapping/>
  </p:clrMapOvr>
  <p:transition spd="slow">
    <p:comb/>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Advantages</a:t>
            </a:r>
            <a:r>
              <a:rPr lang="en-US" dirty="0"/>
              <a:t> –</a:t>
            </a:r>
            <a:br>
              <a:rPr lang="en-US" dirty="0"/>
            </a:br>
            <a:endParaRPr lang="en-US" dirty="0"/>
          </a:p>
        </p:txBody>
      </p:sp>
      <p:sp>
        <p:nvSpPr>
          <p:cNvPr id="3" name="Content Placeholder 2"/>
          <p:cNvSpPr>
            <a:spLocks noGrp="1"/>
          </p:cNvSpPr>
          <p:nvPr>
            <p:ph idx="1"/>
          </p:nvPr>
        </p:nvSpPr>
        <p:spPr/>
        <p:txBody>
          <a:bodyPr/>
          <a:lstStyle/>
          <a:p>
            <a:pPr lvl="0"/>
            <a:r>
              <a:rPr lang="en-US" dirty="0"/>
              <a:t>It is a permanent and accurate record of whatever we have to say.</a:t>
            </a:r>
          </a:p>
          <a:p>
            <a:pPr lvl="0"/>
            <a:r>
              <a:rPr lang="en-US" dirty="0"/>
              <a:t>There is no chance of tampering with the facts and figures.</a:t>
            </a:r>
          </a:p>
          <a:p>
            <a:pPr lvl="0"/>
            <a:r>
              <a:rPr lang="en-US" dirty="0"/>
              <a:t>The material is organized systematically.</a:t>
            </a:r>
          </a:p>
          <a:p>
            <a:pPr lvl="0"/>
            <a:r>
              <a:rPr lang="en-US" dirty="0"/>
              <a:t>Language gets polished.</a:t>
            </a:r>
          </a:p>
          <a:p>
            <a:endParaRPr lang="en-US" dirty="0"/>
          </a:p>
        </p:txBody>
      </p:sp>
    </p:spTree>
    <p:extLst>
      <p:ext uri="{BB962C8B-B14F-4D97-AF65-F5344CB8AC3E}">
        <p14:creationId xmlns:p14="http://schemas.microsoft.com/office/powerpoint/2010/main" val="3957242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Disadvantages</a:t>
            </a:r>
            <a:r>
              <a:rPr lang="en-US" dirty="0"/>
              <a:t> –</a:t>
            </a:r>
          </a:p>
        </p:txBody>
      </p:sp>
      <p:sp>
        <p:nvSpPr>
          <p:cNvPr id="3" name="Content Placeholder 2"/>
          <p:cNvSpPr>
            <a:spLocks noGrp="1"/>
          </p:cNvSpPr>
          <p:nvPr>
            <p:ph idx="1"/>
          </p:nvPr>
        </p:nvSpPr>
        <p:spPr/>
        <p:txBody>
          <a:bodyPr/>
          <a:lstStyle/>
          <a:p>
            <a:pPr lvl="0"/>
            <a:r>
              <a:rPr lang="en-US" dirty="0"/>
              <a:t>As we are reading throughout, we fail to establish eye contact with the audience.</a:t>
            </a:r>
          </a:p>
          <a:p>
            <a:pPr lvl="0"/>
            <a:r>
              <a:rPr lang="en-US" dirty="0"/>
              <a:t>It is rigid and closed as adaptation is difficult.</a:t>
            </a:r>
          </a:p>
          <a:p>
            <a:pPr lvl="0"/>
            <a:r>
              <a:rPr lang="en-US" dirty="0"/>
              <a:t>There is not much scope for non-verbal communication.</a:t>
            </a:r>
          </a:p>
          <a:p>
            <a:pPr lvl="0"/>
            <a:r>
              <a:rPr lang="en-US" dirty="0"/>
              <a:t>Conversational flavor takes a back seat.</a:t>
            </a:r>
          </a:p>
          <a:p>
            <a:pPr lvl="0"/>
            <a:r>
              <a:rPr lang="en-US" dirty="0"/>
              <a:t>In the absence of effective reading skills we fumble over words, punctuations, etc. making it uninteresting.</a:t>
            </a:r>
          </a:p>
          <a:p>
            <a:endParaRPr lang="en-US" dirty="0"/>
          </a:p>
        </p:txBody>
      </p:sp>
    </p:spTree>
    <p:extLst>
      <p:ext uri="{BB962C8B-B14F-4D97-AF65-F5344CB8AC3E}">
        <p14:creationId xmlns:p14="http://schemas.microsoft.com/office/powerpoint/2010/main" val="402659754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Speaking from Notes(Extemporaneous)</a:t>
            </a:r>
            <a:endParaRPr lang="en-US" dirty="0"/>
          </a:p>
        </p:txBody>
      </p:sp>
      <p:sp>
        <p:nvSpPr>
          <p:cNvPr id="3" name="Content Placeholder 2"/>
          <p:cNvSpPr>
            <a:spLocks noGrp="1"/>
          </p:cNvSpPr>
          <p:nvPr>
            <p:ph idx="1"/>
          </p:nvPr>
        </p:nvSpPr>
        <p:spPr/>
        <p:txBody>
          <a:bodyPr>
            <a:normAutofit/>
          </a:bodyPr>
          <a:lstStyle/>
          <a:p>
            <a:pPr marL="0" indent="0">
              <a:buNone/>
            </a:pPr>
            <a:r>
              <a:rPr lang="en-US" dirty="0"/>
              <a:t>Making presentation with the help of an outline is a very common method of  presentation. The speaker prepares notes on a sheet or cards and then with the help of appropriate audio visual aids, he makes his presentation. This process makes the delivery easy and impressive. The speaker while making presentation maintains eye-contact with the audience and never for a moment the presentation becomes mechanical, dull or monotonous. Practice indeed makes perfect. An inexperienced speaker should do proper rehearsal before making presentation</a:t>
            </a:r>
          </a:p>
        </p:txBody>
      </p:sp>
    </p:spTree>
    <p:extLst>
      <p:ext uri="{BB962C8B-B14F-4D97-AF65-F5344CB8AC3E}">
        <p14:creationId xmlns:p14="http://schemas.microsoft.com/office/powerpoint/2010/main" val="1582635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Advantage</a:t>
            </a:r>
            <a:endParaRPr lang="en-US" dirty="0"/>
          </a:p>
        </p:txBody>
      </p:sp>
      <p:sp>
        <p:nvSpPr>
          <p:cNvPr id="3" name="Content Placeholder 2"/>
          <p:cNvSpPr>
            <a:spLocks noGrp="1"/>
          </p:cNvSpPr>
          <p:nvPr>
            <p:ph idx="1"/>
          </p:nvPr>
        </p:nvSpPr>
        <p:spPr/>
        <p:txBody>
          <a:bodyPr/>
          <a:lstStyle/>
          <a:p>
            <a:pPr lvl="0"/>
            <a:r>
              <a:rPr lang="en-US" dirty="0"/>
              <a:t>Delivery sounds natural and spontaneous.</a:t>
            </a:r>
          </a:p>
          <a:p>
            <a:pPr lvl="0"/>
            <a:r>
              <a:rPr lang="en-US" dirty="0"/>
              <a:t>As we have enough time to prepare, we work hard on the theme/central idea.</a:t>
            </a:r>
          </a:p>
          <a:p>
            <a:pPr lvl="0"/>
            <a:r>
              <a:rPr lang="en-US" dirty="0"/>
              <a:t>Thorough preparation makes the presenter secure and confident.</a:t>
            </a:r>
          </a:p>
          <a:p>
            <a:pPr lvl="0"/>
            <a:r>
              <a:rPr lang="en-US" dirty="0"/>
              <a:t>Supporting material helps to present the points clearly.</a:t>
            </a:r>
          </a:p>
          <a:p>
            <a:pPr lvl="0"/>
            <a:r>
              <a:rPr lang="en-US" dirty="0"/>
              <a:t>It allows us to establish eye contact and rapport with the audience.</a:t>
            </a:r>
          </a:p>
          <a:p>
            <a:pPr lvl="0"/>
            <a:r>
              <a:rPr lang="en-US" dirty="0"/>
              <a:t>It enables us to move freely, with ease.</a:t>
            </a:r>
          </a:p>
          <a:p>
            <a:pPr lvl="0"/>
            <a:r>
              <a:rPr lang="en-US" dirty="0"/>
              <a:t>It is flexible as adaption is possible if the need arise.</a:t>
            </a:r>
          </a:p>
          <a:p>
            <a:endParaRPr lang="en-US" dirty="0"/>
          </a:p>
        </p:txBody>
      </p:sp>
    </p:spTree>
    <p:extLst>
      <p:ext uri="{BB962C8B-B14F-4D97-AF65-F5344CB8AC3E}">
        <p14:creationId xmlns:p14="http://schemas.microsoft.com/office/powerpoint/2010/main" val="147450887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oral presentation</a:t>
            </a:r>
          </a:p>
        </p:txBody>
      </p:sp>
      <p:sp>
        <p:nvSpPr>
          <p:cNvPr id="3" name="Content Placeholder 2"/>
          <p:cNvSpPr>
            <a:spLocks noGrp="1"/>
          </p:cNvSpPr>
          <p:nvPr>
            <p:ph idx="1"/>
          </p:nvPr>
        </p:nvSpPr>
        <p:spPr/>
        <p:txBody>
          <a:bodyPr>
            <a:normAutofit/>
          </a:bodyPr>
          <a:lstStyle/>
          <a:p>
            <a:r>
              <a:rPr lang="en-US" sz="2400" b="1" dirty="0">
                <a:solidFill>
                  <a:srgbClr val="000000"/>
                </a:solidFill>
                <a:latin typeface="Constantia" panose="02030602050306030303" pitchFamily="18" charset="0"/>
              </a:rPr>
              <a:t>An oral presentation is relatively formal kind of a talk requiring preparation and some amount of writing.</a:t>
            </a:r>
          </a:p>
          <a:p>
            <a:r>
              <a:rPr lang="en-US" sz="2400" b="1" dirty="0">
                <a:solidFill>
                  <a:srgbClr val="000000"/>
                </a:solidFill>
                <a:latin typeface="Constantia" panose="02030602050306030303" pitchFamily="18" charset="0"/>
              </a:rPr>
              <a:t>It is a participative two way communication process characterized by formal and structured presentation message.</a:t>
            </a:r>
            <a:endParaRPr lang="en-US" sz="2400" dirty="0">
              <a:solidFill>
                <a:srgbClr val="000000"/>
              </a:solidFill>
              <a:latin typeface="Constantia" panose="02030602050306030303" pitchFamily="18" charset="0"/>
            </a:endParaRPr>
          </a:p>
          <a:p>
            <a:endParaRPr lang="en-US" sz="2800" dirty="0"/>
          </a:p>
        </p:txBody>
      </p:sp>
    </p:spTree>
    <p:extLst>
      <p:ext uri="{BB962C8B-B14F-4D97-AF65-F5344CB8AC3E}">
        <p14:creationId xmlns:p14="http://schemas.microsoft.com/office/powerpoint/2010/main" val="954952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Disadvantage</a:t>
            </a:r>
            <a:endParaRPr lang="en-US" dirty="0"/>
          </a:p>
        </p:txBody>
      </p:sp>
      <p:sp>
        <p:nvSpPr>
          <p:cNvPr id="3" name="Content Placeholder 2"/>
          <p:cNvSpPr>
            <a:spLocks noGrp="1"/>
          </p:cNvSpPr>
          <p:nvPr>
            <p:ph idx="1"/>
          </p:nvPr>
        </p:nvSpPr>
        <p:spPr/>
        <p:txBody>
          <a:bodyPr/>
          <a:lstStyle/>
          <a:p>
            <a:pPr lvl="0"/>
            <a:r>
              <a:rPr lang="en-US" dirty="0"/>
              <a:t>If preparation is inadequate, we can get lost and feel uncomfortable.</a:t>
            </a:r>
          </a:p>
          <a:p>
            <a:pPr lvl="0"/>
            <a:r>
              <a:rPr lang="en-US" dirty="0"/>
              <a:t>The speech will lose its spontaneity if we start reading from the notes instead of consulting them for reference.</a:t>
            </a:r>
          </a:p>
          <a:p>
            <a:endParaRPr lang="en-US" dirty="0"/>
          </a:p>
        </p:txBody>
      </p:sp>
    </p:spTree>
    <p:extLst>
      <p:ext uri="{BB962C8B-B14F-4D97-AF65-F5344CB8AC3E}">
        <p14:creationId xmlns:p14="http://schemas.microsoft.com/office/powerpoint/2010/main" val="38359793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Impromptu Speaking</a:t>
            </a:r>
            <a:endParaRPr lang="en-US" dirty="0"/>
          </a:p>
        </p:txBody>
      </p:sp>
      <p:sp>
        <p:nvSpPr>
          <p:cNvPr id="3" name="Content Placeholder 2"/>
          <p:cNvSpPr>
            <a:spLocks noGrp="1"/>
          </p:cNvSpPr>
          <p:nvPr>
            <p:ph idx="1"/>
          </p:nvPr>
        </p:nvSpPr>
        <p:spPr>
          <a:xfrm>
            <a:off x="1127658" y="2494316"/>
            <a:ext cx="8825659" cy="3416300"/>
          </a:xfrm>
        </p:spPr>
        <p:txBody>
          <a:bodyPr>
            <a:noAutofit/>
          </a:bodyPr>
          <a:lstStyle/>
          <a:p>
            <a:pPr marL="0" indent="0">
              <a:buNone/>
            </a:pPr>
            <a:r>
              <a:rPr lang="en-US" sz="2000" dirty="0"/>
              <a:t>The </a:t>
            </a:r>
            <a:r>
              <a:rPr lang="en-US" sz="2000"/>
              <a:t>word  </a:t>
            </a:r>
            <a:r>
              <a:rPr lang="en-US" sz="2000" dirty="0"/>
              <a:t>impromptu means done without preparation or planning. The term impromptu speech, thus, means a speech delivered without any preparation done beforehand i.e. unrehearsed delivery in speech. Such impromptu speeches of formal mode should be avoided. They can be made after some caution. To quote </a:t>
            </a:r>
            <a:r>
              <a:rPr lang="en-US" sz="2000" dirty="0" err="1"/>
              <a:t>Bovee</a:t>
            </a:r>
            <a:r>
              <a:rPr lang="en-US" sz="2000" dirty="0"/>
              <a:t>, </a:t>
            </a:r>
            <a:r>
              <a:rPr lang="en-US" sz="2000" dirty="0" err="1"/>
              <a:t>Thill</a:t>
            </a:r>
            <a:r>
              <a:rPr lang="en-US" sz="2000" dirty="0"/>
              <a:t> and </a:t>
            </a:r>
            <a:r>
              <a:rPr lang="en-US" sz="2000" dirty="0" err="1"/>
              <a:t>Schatzman</a:t>
            </a:r>
            <a:r>
              <a:rPr lang="en-US" sz="2000" dirty="0"/>
              <a:t>, “You might have to give an impromptu or unrehearsed speech if you’re called on to speak unexpectedly or if you have agreed to speak but neglected to prepare your speech. Avoid speaking unprepared unless you have spoken countless times on the same topic or are an extremely good public speaker. When you are asked to speak ‘off the cuff’, take a moment to think through what you will say. Then avoid the temptation to ramble.</a:t>
            </a:r>
          </a:p>
        </p:txBody>
      </p:sp>
    </p:spTree>
    <p:extLst>
      <p:ext uri="{BB962C8B-B14F-4D97-AF65-F5344CB8AC3E}">
        <p14:creationId xmlns:p14="http://schemas.microsoft.com/office/powerpoint/2010/main" val="658303617"/>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Advantage</a:t>
            </a:r>
            <a:r>
              <a:rPr lang="en-US" dirty="0"/>
              <a:t> –</a:t>
            </a:r>
          </a:p>
        </p:txBody>
      </p:sp>
      <p:sp>
        <p:nvSpPr>
          <p:cNvPr id="3" name="Content Placeholder 2"/>
          <p:cNvSpPr>
            <a:spLocks noGrp="1"/>
          </p:cNvSpPr>
          <p:nvPr>
            <p:ph idx="1"/>
          </p:nvPr>
        </p:nvSpPr>
        <p:spPr/>
        <p:txBody>
          <a:bodyPr/>
          <a:lstStyle/>
          <a:p>
            <a:pPr lvl="0"/>
            <a:r>
              <a:rPr lang="en-US" dirty="0"/>
              <a:t>It sounds very natural.</a:t>
            </a:r>
          </a:p>
          <a:p>
            <a:pPr lvl="0"/>
            <a:r>
              <a:rPr lang="en-US" dirty="0"/>
              <a:t>It allows us to establish eye contact and rapport with the audience.</a:t>
            </a:r>
          </a:p>
          <a:p>
            <a:pPr lvl="0"/>
            <a:r>
              <a:rPr lang="en-US" dirty="0"/>
              <a:t>It is spontaneous.</a:t>
            </a:r>
          </a:p>
          <a:p>
            <a:endParaRPr lang="en-US" dirty="0"/>
          </a:p>
        </p:txBody>
      </p:sp>
    </p:spTree>
    <p:extLst>
      <p:ext uri="{BB962C8B-B14F-4D97-AF65-F5344CB8AC3E}">
        <p14:creationId xmlns:p14="http://schemas.microsoft.com/office/powerpoint/2010/main" val="153949284"/>
      </p:ext>
    </p:extLst>
  </p:cSld>
  <p:clrMapOvr>
    <a:masterClrMapping/>
  </p:clrMapOvr>
  <p:transition spd="slow">
    <p:randomBar dir="ver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u="sng" dirty="0"/>
              <a:t>Disadvantage</a:t>
            </a:r>
            <a:r>
              <a:rPr lang="en-US" dirty="0"/>
              <a:t> – </a:t>
            </a:r>
          </a:p>
        </p:txBody>
      </p:sp>
      <p:sp>
        <p:nvSpPr>
          <p:cNvPr id="3" name="Content Placeholder 2"/>
          <p:cNvSpPr>
            <a:spLocks noGrp="1"/>
          </p:cNvSpPr>
          <p:nvPr>
            <p:ph idx="1"/>
          </p:nvPr>
        </p:nvSpPr>
        <p:spPr/>
        <p:txBody>
          <a:bodyPr/>
          <a:lstStyle/>
          <a:p>
            <a:pPr lvl="0"/>
            <a:r>
              <a:rPr lang="en-US" dirty="0"/>
              <a:t>It lacks organized development of ideas.</a:t>
            </a:r>
          </a:p>
          <a:p>
            <a:pPr lvl="0"/>
            <a:r>
              <a:rPr lang="en-US" dirty="0"/>
              <a:t>There is no supplementary material to substantiate the speech.</a:t>
            </a:r>
          </a:p>
          <a:p>
            <a:pPr lvl="0"/>
            <a:r>
              <a:rPr lang="en-US" dirty="0"/>
              <a:t>There is frequent use of vocalized pauses and fillers.</a:t>
            </a:r>
          </a:p>
          <a:p>
            <a:pPr lvl="0"/>
            <a:r>
              <a:rPr lang="en-US" dirty="0"/>
              <a:t>The presentation may turn out to be a failure if the speaker has inadequate proficiency in the language in which he is delivering the presentation.</a:t>
            </a:r>
          </a:p>
          <a:p>
            <a:endParaRPr lang="en-US" dirty="0"/>
          </a:p>
        </p:txBody>
      </p:sp>
    </p:spTree>
    <p:extLst>
      <p:ext uri="{BB962C8B-B14F-4D97-AF65-F5344CB8AC3E}">
        <p14:creationId xmlns:p14="http://schemas.microsoft.com/office/powerpoint/2010/main" val="112657340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solidFill>
                  <a:schemeClr val="bg1"/>
                </a:solidFill>
                <a:cs typeface="Times New Roman" panose="02020603050405020304" pitchFamily="18" charset="0"/>
              </a:rPr>
              <a:t>What's your body telling you?</a:t>
            </a:r>
            <a:br>
              <a:rPr lang="en-US" altLang="en-US" b="1" dirty="0">
                <a:solidFill>
                  <a:schemeClr val="bg1"/>
                </a:solidFill>
                <a:cs typeface="Times New Roman" panose="02020603050405020304" pitchFamily="18" charset="0"/>
              </a:rPr>
            </a:br>
            <a:endParaRPr lang="en-US" dirty="0">
              <a:solidFill>
                <a:schemeClr val="bg1"/>
              </a:solidFill>
            </a:endParaRPr>
          </a:p>
        </p:txBody>
      </p:sp>
      <p:sp>
        <p:nvSpPr>
          <p:cNvPr id="3" name="Content Placeholder 2"/>
          <p:cNvSpPr>
            <a:spLocks noGrp="1"/>
          </p:cNvSpPr>
          <p:nvPr>
            <p:ph idx="1"/>
          </p:nvPr>
        </p:nvSpPr>
        <p:spPr/>
        <p:txBody>
          <a:bodyPr/>
          <a:lstStyle/>
          <a:p>
            <a:r>
              <a:rPr lang="en-US" altLang="en-US" b="1" dirty="0">
                <a:solidFill>
                  <a:schemeClr val="tx1"/>
                </a:solidFill>
                <a:cs typeface="Arial" panose="020B0604020202020204" pitchFamily="34" charset="0"/>
              </a:rPr>
              <a:t>Body language: The gestures, poses, movements, and expressions that a person uses to communicate</a:t>
            </a:r>
          </a:p>
          <a:p>
            <a:endParaRPr lang="en-US" dirty="0">
              <a:solidFill>
                <a:schemeClr val="tx1"/>
              </a:solidFill>
            </a:endParaRPr>
          </a:p>
        </p:txBody>
      </p:sp>
      <p:sp>
        <p:nvSpPr>
          <p:cNvPr id="8" name="Text Box 5"/>
          <p:cNvSpPr txBox="1">
            <a:spLocks noChangeArrowheads="1"/>
          </p:cNvSpPr>
          <p:nvPr/>
        </p:nvSpPr>
        <p:spPr bwMode="auto">
          <a:xfrm>
            <a:off x="1158923" y="1808330"/>
            <a:ext cx="7924800"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endParaRPr lang="en-US" altLang="en-US" sz="2400" dirty="0">
              <a:latin typeface="Times New Roman" panose="02020603050405020304" pitchFamily="18" charset="0"/>
            </a:endParaRPr>
          </a:p>
          <a:p>
            <a:pPr algn="l">
              <a:spcBef>
                <a:spcPct val="50000"/>
              </a:spcBef>
            </a:pPr>
            <a:endParaRPr lang="en-US" altLang="en-US" sz="2400" dirty="0">
              <a:latin typeface="Times New Roman" panose="02020603050405020304" pitchFamily="18" charset="0"/>
            </a:endParaRPr>
          </a:p>
          <a:p>
            <a:pPr algn="l">
              <a:spcBef>
                <a:spcPct val="50000"/>
              </a:spcBef>
            </a:pPr>
            <a:endParaRPr lang="en-US" altLang="en-US" sz="2400" dirty="0">
              <a:latin typeface="Times New Roman" panose="02020603050405020304" pitchFamily="18" charset="0"/>
            </a:endParaRPr>
          </a:p>
          <a:p>
            <a:pPr algn="l">
              <a:spcBef>
                <a:spcPct val="50000"/>
              </a:spcBef>
            </a:pPr>
            <a:endParaRPr lang="en-US" altLang="en-US" sz="2400" dirty="0">
              <a:latin typeface="Times New Roman" panose="02020603050405020304" pitchFamily="18" charset="0"/>
            </a:endParaRPr>
          </a:p>
          <a:p>
            <a:pPr algn="l">
              <a:spcBef>
                <a:spcPct val="50000"/>
              </a:spcBef>
            </a:pPr>
            <a:r>
              <a:rPr lang="en-US" altLang="en-US" sz="2400" b="1" i="1" dirty="0"/>
              <a:t>7 %    VERBAL (Conveyed through words)</a:t>
            </a:r>
          </a:p>
          <a:p>
            <a:pPr algn="l">
              <a:spcBef>
                <a:spcPct val="50000"/>
              </a:spcBef>
            </a:pPr>
            <a:r>
              <a:rPr lang="en-US" altLang="en-US" sz="2400" b="1" i="1" dirty="0"/>
              <a:t>38 %  VOCAL (intonation , pitch, pauses , etc.)</a:t>
            </a:r>
          </a:p>
          <a:p>
            <a:pPr algn="l">
              <a:spcBef>
                <a:spcPct val="50000"/>
              </a:spcBef>
            </a:pPr>
            <a:r>
              <a:rPr lang="en-US" altLang="en-US" sz="2400" b="1" i="1" dirty="0"/>
              <a:t>55 %  NON -VERBAL (body language)</a:t>
            </a:r>
          </a:p>
          <a:p>
            <a:pPr algn="l">
              <a:spcBef>
                <a:spcPct val="50000"/>
              </a:spcBef>
            </a:pPr>
            <a:endParaRPr lang="en-US" altLang="en-US" sz="2400" dirty="0">
              <a:latin typeface="Times New Roman" panose="02020603050405020304" pitchFamily="18" charset="0"/>
            </a:endParaRPr>
          </a:p>
        </p:txBody>
      </p:sp>
    </p:spTree>
    <p:extLst>
      <p:ext uri="{BB962C8B-B14F-4D97-AF65-F5344CB8AC3E}">
        <p14:creationId xmlns:p14="http://schemas.microsoft.com/office/powerpoint/2010/main" val="2070609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type="wd">
                                    <p:tmPct val="100000"/>
                                  </p:iterate>
                                  <p:childTnLst>
                                    <p:set>
                                      <p:cBhvr>
                                        <p:cTn id="6" dur="1" fill="hold">
                                          <p:stCondLst>
                                            <p:cond delay="0"/>
                                          </p:stCondLst>
                                        </p:cTn>
                                        <p:tgtEl>
                                          <p:spTgt spid="8"/>
                                        </p:tgtEl>
                                        <p:attrNameLst>
                                          <p:attrName>style.visibility</p:attrName>
                                        </p:attrNameLst>
                                      </p:cBhvr>
                                      <p:to>
                                        <p:strVal val="visible"/>
                                      </p:to>
                                    </p:set>
                                    <p:anim calcmode="lin" valueType="num">
                                      <p:cBhvr additive="base">
                                        <p:cTn id="7" dur="300" fill="hold"/>
                                        <p:tgtEl>
                                          <p:spTgt spid="8"/>
                                        </p:tgtEl>
                                        <p:attrNameLst>
                                          <p:attrName>ppt_x</p:attrName>
                                        </p:attrNameLst>
                                      </p:cBhvr>
                                      <p:tavLst>
                                        <p:tav tm="0">
                                          <p:val>
                                            <p:strVal val="0-#ppt_w/2"/>
                                          </p:val>
                                        </p:tav>
                                        <p:tav tm="100000">
                                          <p:val>
                                            <p:strVal val="#ppt_x"/>
                                          </p:val>
                                        </p:tav>
                                      </p:tavLst>
                                    </p:anim>
                                    <p:anim calcmode="lin" valueType="num">
                                      <p:cBhvr additive="base">
                                        <p:cTn id="8" dur="3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668741" y="973668"/>
            <a:ext cx="10959152" cy="5884332"/>
          </a:xfrm>
          <a:prstGeom prst="rect">
            <a:avLst/>
          </a:prstGeom>
        </p:spPr>
      </p:pic>
    </p:spTree>
    <p:extLst>
      <p:ext uri="{BB962C8B-B14F-4D97-AF65-F5344CB8AC3E}">
        <p14:creationId xmlns:p14="http://schemas.microsoft.com/office/powerpoint/2010/main" val="39510384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Kinesics</a:t>
            </a:r>
            <a:endParaRPr lang="en-US" dirty="0"/>
          </a:p>
        </p:txBody>
      </p:sp>
      <p:sp>
        <p:nvSpPr>
          <p:cNvPr id="3" name="Content Placeholder 2"/>
          <p:cNvSpPr>
            <a:spLocks noGrp="1"/>
          </p:cNvSpPr>
          <p:nvPr>
            <p:ph idx="1"/>
          </p:nvPr>
        </p:nvSpPr>
        <p:spPr/>
        <p:txBody>
          <a:bodyPr/>
          <a:lstStyle/>
          <a:p>
            <a:pPr marL="0" indent="0">
              <a:buNone/>
            </a:pPr>
            <a:r>
              <a:rPr lang="en-US" dirty="0"/>
              <a:t>Often the physical movement of the body and their study is known as body language or kinesics.</a:t>
            </a:r>
          </a:p>
          <a:p>
            <a:pPr marL="0" indent="0">
              <a:buNone/>
            </a:pPr>
            <a:endParaRPr lang="en-US" dirty="0"/>
          </a:p>
          <a:p>
            <a:pPr marL="0" indent="0">
              <a:buNone/>
            </a:pPr>
            <a:r>
              <a:rPr lang="en-US" sz="2800" b="1" i="1" dirty="0">
                <a:effectLst>
                  <a:outerShdw blurRad="38100" dist="38100" dir="2700000" algn="tl">
                    <a:srgbClr val="000000">
                      <a:alpha val="43137"/>
                    </a:srgbClr>
                  </a:outerShdw>
                </a:effectLst>
              </a:rPr>
              <a:t>“kinesics is the way the body communicates without words, that is, through various movements of its parts”.</a:t>
            </a:r>
          </a:p>
        </p:txBody>
      </p:sp>
    </p:spTree>
    <p:extLst>
      <p:ext uri="{BB962C8B-B14F-4D97-AF65-F5344CB8AC3E}">
        <p14:creationId xmlns:p14="http://schemas.microsoft.com/office/powerpoint/2010/main" val="310451347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68490" y="2398780"/>
            <a:ext cx="10890913" cy="3416300"/>
          </a:xfrm>
        </p:spPr>
        <p:txBody>
          <a:bodyPr>
            <a:noAutofit/>
          </a:bodyPr>
          <a:lstStyle/>
          <a:p>
            <a:r>
              <a:rPr lang="en-US" dirty="0"/>
              <a:t>No doubt, we express our emotions through words but often the inner states of emotion are expressed through different parts of the body and their physical movements. We can communicate or send the message even by nodding the head, blinking the eyes, shrugging our shoulders or waving our hands</a:t>
            </a:r>
          </a:p>
          <a:p>
            <a:r>
              <a:rPr lang="en-US" dirty="0"/>
              <a:t>For self control, the presenter should pay attention to his body language, for this following parts of kinesics should be considered:</a:t>
            </a:r>
          </a:p>
          <a:p>
            <a:pPr>
              <a:buAutoNum type="arabicParenR"/>
            </a:pPr>
            <a:r>
              <a:rPr lang="en-US" dirty="0"/>
              <a:t>Maintain eye contact</a:t>
            </a:r>
          </a:p>
          <a:p>
            <a:pPr>
              <a:buAutoNum type="arabicParenR"/>
            </a:pPr>
            <a:r>
              <a:rPr lang="en-US" dirty="0"/>
              <a:t>Face and eyes</a:t>
            </a:r>
          </a:p>
          <a:p>
            <a:pPr>
              <a:buAutoNum type="arabicParenR"/>
            </a:pPr>
            <a:r>
              <a:rPr lang="en-US" dirty="0"/>
              <a:t>Gestures</a:t>
            </a:r>
          </a:p>
          <a:p>
            <a:pPr>
              <a:buAutoNum type="arabicParenR"/>
            </a:pPr>
            <a:r>
              <a:rPr lang="en-US" dirty="0"/>
              <a:t>Body shape and posture</a:t>
            </a:r>
          </a:p>
          <a:p>
            <a:pPr>
              <a:buAutoNum type="arabicParenR"/>
            </a:pPr>
            <a:r>
              <a:rPr lang="en-US" dirty="0"/>
              <a:t>Appearance</a:t>
            </a:r>
          </a:p>
        </p:txBody>
      </p:sp>
    </p:spTree>
    <p:extLst>
      <p:ext uri="{BB962C8B-B14F-4D97-AF65-F5344CB8AC3E}">
        <p14:creationId xmlns:p14="http://schemas.microsoft.com/office/powerpoint/2010/main" val="316538879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Facial Expressions</a:t>
            </a:r>
          </a:p>
        </p:txBody>
      </p:sp>
      <p:sp>
        <p:nvSpPr>
          <p:cNvPr id="3" name="Content Placeholder 2"/>
          <p:cNvSpPr>
            <a:spLocks noGrp="1"/>
          </p:cNvSpPr>
          <p:nvPr>
            <p:ph idx="1"/>
          </p:nvPr>
        </p:nvSpPr>
        <p:spPr/>
        <p:txBody>
          <a:bodyPr>
            <a:normAutofit fontScale="92500" lnSpcReduction="10000"/>
          </a:bodyPr>
          <a:lstStyle/>
          <a:p>
            <a:endParaRPr lang="en-US" dirty="0"/>
          </a:p>
          <a:p>
            <a:r>
              <a:rPr lang="en-US" dirty="0"/>
              <a:t> The face is the most powerful channel of nonverbal communication. Whether we want it or not, we always indulge in encoding/decoding of facial expressions when we listen or talk to someone .</a:t>
            </a:r>
          </a:p>
          <a:p>
            <a:r>
              <a:rPr lang="en-US" dirty="0"/>
              <a:t> Even in the simplest interaction, we normally focus our attention on face .</a:t>
            </a:r>
          </a:p>
          <a:p>
            <a:endParaRPr lang="en-US" dirty="0"/>
          </a:p>
          <a:p>
            <a:r>
              <a:rPr lang="en-US" dirty="0"/>
              <a:t> By identifying the facial expressions appropriately, we can come to know of interest, attraction, identity, background, age, character (humorous, serious, dull, charming, etc.) involved in communication .</a:t>
            </a:r>
          </a:p>
          <a:p>
            <a:r>
              <a:rPr lang="en-US" dirty="0"/>
              <a:t>six basic facial expressions that is innate, universal and conveys almost the same sense all over the world. They are as follows</a:t>
            </a:r>
          </a:p>
        </p:txBody>
      </p:sp>
    </p:spTree>
    <p:extLst>
      <p:ext uri="{BB962C8B-B14F-4D97-AF65-F5344CB8AC3E}">
        <p14:creationId xmlns:p14="http://schemas.microsoft.com/office/powerpoint/2010/main" val="811307970"/>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a:t>i</a:t>
            </a:r>
            <a:r>
              <a:rPr lang="en-US" dirty="0"/>
              <a:t>) Inhibited – Restricted and stolid.</a:t>
            </a:r>
          </a:p>
          <a:p>
            <a:r>
              <a:rPr lang="en-US" dirty="0"/>
              <a:t>ii) Uninhibited – Spontaneous and impetuous.</a:t>
            </a:r>
          </a:p>
          <a:p>
            <a:r>
              <a:rPr lang="en-US" dirty="0"/>
              <a:t>iii) Substitute – Happy with a long face.</a:t>
            </a:r>
          </a:p>
          <a:p>
            <a:r>
              <a:rPr lang="en-US" dirty="0"/>
              <a:t>iv) Frozen – No change in expression.</a:t>
            </a:r>
          </a:p>
          <a:p>
            <a:r>
              <a:rPr lang="en-US" dirty="0"/>
              <a:t>v) Blank -  No expression at all.</a:t>
            </a:r>
          </a:p>
          <a:p>
            <a:endParaRPr lang="en-US" dirty="0"/>
          </a:p>
        </p:txBody>
      </p:sp>
    </p:spTree>
    <p:extLst>
      <p:ext uri="{BB962C8B-B14F-4D97-AF65-F5344CB8AC3E}">
        <p14:creationId xmlns:p14="http://schemas.microsoft.com/office/powerpoint/2010/main" val="864720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An oral presentation essentially is</a:t>
            </a:r>
          </a:p>
          <a:p>
            <a:pPr>
              <a:buFont typeface="Wingdings" panose="05000000000000000000" pitchFamily="2" charset="2"/>
              <a:buChar char="v"/>
            </a:pPr>
            <a:r>
              <a:rPr lang="en-US" b="1" dirty="0"/>
              <a:t>Purposeful- </a:t>
            </a:r>
            <a:r>
              <a:rPr lang="en-US" i="1" dirty="0"/>
              <a:t>the presentation will be made with a definite purpose</a:t>
            </a:r>
            <a:r>
              <a:rPr lang="en-US" b="1" dirty="0"/>
              <a:t>.</a:t>
            </a:r>
          </a:p>
          <a:p>
            <a:pPr>
              <a:buFont typeface="Wingdings" panose="05000000000000000000" pitchFamily="2" charset="2"/>
              <a:buChar char="v"/>
            </a:pPr>
            <a:r>
              <a:rPr lang="en-US" b="1" dirty="0"/>
              <a:t>Interactive- </a:t>
            </a:r>
            <a:r>
              <a:rPr lang="en-US" i="1" dirty="0"/>
              <a:t>It involves both the speakers as well as the listeners</a:t>
            </a:r>
            <a:r>
              <a:rPr lang="en-US" b="1" dirty="0"/>
              <a:t>.</a:t>
            </a:r>
          </a:p>
          <a:p>
            <a:pPr>
              <a:buFont typeface="Wingdings" panose="05000000000000000000" pitchFamily="2" charset="2"/>
              <a:buChar char="v"/>
            </a:pPr>
            <a:r>
              <a:rPr lang="en-US" b="1" dirty="0"/>
              <a:t>Formal- </a:t>
            </a:r>
            <a:r>
              <a:rPr lang="en-US" i="1" dirty="0"/>
              <a:t>it is formal situation</a:t>
            </a:r>
            <a:r>
              <a:rPr lang="en-US" b="1" i="1" dirty="0"/>
              <a:t>.</a:t>
            </a:r>
          </a:p>
          <a:p>
            <a:pPr>
              <a:buFont typeface="Wingdings" panose="05000000000000000000" pitchFamily="2" charset="2"/>
              <a:buChar char="v"/>
            </a:pPr>
            <a:r>
              <a:rPr lang="en-US" b="1" dirty="0"/>
              <a:t>Audience Oriented- </a:t>
            </a:r>
            <a:r>
              <a:rPr lang="en-US" b="1" i="1" dirty="0"/>
              <a:t>The topic is to be dealt with the listeners perspective</a:t>
            </a:r>
            <a:r>
              <a:rPr lang="en-US" b="1" dirty="0"/>
              <a:t>.</a:t>
            </a:r>
          </a:p>
        </p:txBody>
      </p:sp>
    </p:spTree>
    <p:extLst>
      <p:ext uri="{BB962C8B-B14F-4D97-AF65-F5344CB8AC3E}">
        <p14:creationId xmlns:p14="http://schemas.microsoft.com/office/powerpoint/2010/main" val="1010956562"/>
      </p:ext>
    </p:extLst>
  </p:cSld>
  <p:clrMapOvr>
    <a:masterClrMapping/>
  </p:clrMapOvr>
  <p:transition spd="slow">
    <p:wheel spokes="1"/>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0" y="491319"/>
            <a:ext cx="11996382" cy="6366681"/>
          </a:xfrm>
          <a:prstGeom prst="rect">
            <a:avLst/>
          </a:prstGeom>
        </p:spPr>
      </p:pic>
    </p:spTree>
    <p:extLst>
      <p:ext uri="{BB962C8B-B14F-4D97-AF65-F5344CB8AC3E}">
        <p14:creationId xmlns:p14="http://schemas.microsoft.com/office/powerpoint/2010/main" val="1870139684"/>
      </p:ext>
    </p:extLst>
  </p:cSld>
  <p:clrMapOvr>
    <a:masterClrMapping/>
  </p:clrMapOvr>
  <p:transition spd="slow">
    <p:wheel spokes="1"/>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Eyes</a:t>
            </a:r>
          </a:p>
        </p:txBody>
      </p:sp>
      <p:sp>
        <p:nvSpPr>
          <p:cNvPr id="3" name="Content Placeholder 2"/>
          <p:cNvSpPr>
            <a:spLocks noGrp="1"/>
          </p:cNvSpPr>
          <p:nvPr>
            <p:ph idx="1"/>
          </p:nvPr>
        </p:nvSpPr>
        <p:spPr/>
        <p:txBody>
          <a:bodyPr/>
          <a:lstStyle/>
          <a:p>
            <a:pPr marL="0" indent="0">
              <a:buNone/>
            </a:pPr>
            <a:r>
              <a:rPr lang="en-US" dirty="0"/>
              <a:t>Apart from focusing on face, people in an interaction pay attention to eyes of the other person. Like face, eyes are highly expressive and send multiple messages during communication </a:t>
            </a:r>
          </a:p>
        </p:txBody>
      </p:sp>
    </p:spTree>
    <p:extLst>
      <p:ext uri="{BB962C8B-B14F-4D97-AF65-F5344CB8AC3E}">
        <p14:creationId xmlns:p14="http://schemas.microsoft.com/office/powerpoint/2010/main" val="361106850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 each set of eyes tell you the same story? </a:t>
            </a:r>
          </a:p>
        </p:txBody>
      </p:sp>
      <p:pic>
        <p:nvPicPr>
          <p:cNvPr id="4" name="Content Placeholder 3"/>
          <p:cNvPicPr>
            <a:picLocks noGrp="1" noChangeAspect="1"/>
          </p:cNvPicPr>
          <p:nvPr>
            <p:ph idx="1"/>
          </p:nvPr>
        </p:nvPicPr>
        <p:blipFill>
          <a:blip r:embed="rId2"/>
          <a:stretch>
            <a:fillRect/>
          </a:stretch>
        </p:blipFill>
        <p:spPr>
          <a:xfrm>
            <a:off x="1154955" y="2129051"/>
            <a:ext cx="8917094" cy="4831307"/>
          </a:xfrm>
          <a:prstGeom prst="rect">
            <a:avLst/>
          </a:prstGeom>
        </p:spPr>
      </p:pic>
    </p:spTree>
    <p:extLst>
      <p:ext uri="{BB962C8B-B14F-4D97-AF65-F5344CB8AC3E}">
        <p14:creationId xmlns:p14="http://schemas.microsoft.com/office/powerpoint/2010/main" val="25134050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Each of these eyes are expressing something differently. They express boredom, anger, sorrow, surprise, apprehension and so on. </a:t>
            </a:r>
            <a:r>
              <a:rPr lang="en-US" b="1" i="1" u="sng" dirty="0" err="1"/>
              <a:t>Oculesics</a:t>
            </a:r>
            <a:r>
              <a:rPr lang="en-US" b="1" i="1" u="sng" dirty="0"/>
              <a:t> </a:t>
            </a:r>
            <a:r>
              <a:rPr lang="en-US" dirty="0"/>
              <a:t>involves the study of expressions and messages conveyed by the eyes in the form of gaze, eye contact, pupil dilation, and eye movement. </a:t>
            </a:r>
          </a:p>
        </p:txBody>
      </p:sp>
    </p:spTree>
    <p:extLst>
      <p:ext uri="{BB962C8B-B14F-4D97-AF65-F5344CB8AC3E}">
        <p14:creationId xmlns:p14="http://schemas.microsoft.com/office/powerpoint/2010/main" val="282451860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Maintain Eye contact</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t>The speaker should maintain a steady eye contact because it is an effective means of developing rapport with the audience. If the presenter looks at the audience for a long period of time, it shows his intensity of interest. Eye contact as well as eye movements indeed help significantly in communicating successfully in oral communications.</a:t>
            </a:r>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369236388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000" dirty="0"/>
              <a:t>In some cultures interacting without eye contact is considered to be rude and inattentive. Americans, for instance, prefer direct looking into the eyes of the other person to suggest straight-forwardness in communication. Whereas the Japanese, the Koreans, and most of the South Asians, including the Indians, are not taught to look directly at someone. These people are all culturally controlled in terms of their behavior to avoid direct eye contact. </a:t>
            </a:r>
          </a:p>
        </p:txBody>
      </p:sp>
    </p:spTree>
    <p:extLst>
      <p:ext uri="{BB962C8B-B14F-4D97-AF65-F5344CB8AC3E}">
        <p14:creationId xmlns:p14="http://schemas.microsoft.com/office/powerpoint/2010/main" val="81282306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Gestures</a:t>
            </a:r>
            <a:endParaRPr lang="en-US" dirty="0"/>
          </a:p>
        </p:txBody>
      </p:sp>
      <p:sp>
        <p:nvSpPr>
          <p:cNvPr id="3" name="Content Placeholder 2"/>
          <p:cNvSpPr>
            <a:spLocks noGrp="1"/>
          </p:cNvSpPr>
          <p:nvPr>
            <p:ph idx="1"/>
          </p:nvPr>
        </p:nvSpPr>
        <p:spPr/>
        <p:txBody>
          <a:bodyPr/>
          <a:lstStyle/>
          <a:p>
            <a:r>
              <a:rPr lang="en-US" dirty="0"/>
              <a:t>In addition to the face and eyes, other body parts move and convey meaning. These movements are known as gestures, the physical movement of arms, legs, hands and head.</a:t>
            </a:r>
          </a:p>
          <a:p>
            <a:pPr>
              <a:buFont typeface="+mj-lt"/>
              <a:buAutoNum type="arabicPeriod"/>
            </a:pPr>
            <a:endParaRPr lang="en-US" dirty="0"/>
          </a:p>
        </p:txBody>
      </p:sp>
    </p:spTree>
    <p:extLst>
      <p:ext uri="{BB962C8B-B14F-4D97-AF65-F5344CB8AC3E}">
        <p14:creationId xmlns:p14="http://schemas.microsoft.com/office/powerpoint/2010/main" val="8683689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sng" dirty="0"/>
              <a:t>Types Of Gestures</a:t>
            </a:r>
            <a:br>
              <a:rPr lang="en-US" b="1" i="1" u="sng"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Descriptive gesture</a:t>
            </a:r>
          </a:p>
          <a:p>
            <a:pPr marL="0" indent="0">
              <a:buNone/>
            </a:pPr>
            <a:r>
              <a:rPr lang="en-US" dirty="0"/>
              <a:t>Used to show comparison , contrast, shape , size , movement, location , function number of objects etc. It clarifies  and enhance the verbal message of speaker.</a:t>
            </a:r>
          </a:p>
          <a:p>
            <a:r>
              <a:rPr lang="en-US" dirty="0"/>
              <a:t>Emphatic Gestures:</a:t>
            </a:r>
          </a:p>
          <a:p>
            <a:pPr marL="0" indent="0">
              <a:buNone/>
            </a:pPr>
            <a:r>
              <a:rPr lang="en-US" dirty="0"/>
              <a:t>Particular posture of hands while presentation underscore  what’s being said. It indicates conviction and sincerity. For instance a clinched fist suggests strong feeling, such as anger or determination. ( Emphasis)</a:t>
            </a:r>
          </a:p>
          <a:p>
            <a:r>
              <a:rPr lang="en-US" dirty="0"/>
              <a:t>Enumerative : Numbers</a:t>
            </a:r>
          </a:p>
          <a:p>
            <a:r>
              <a:rPr lang="en-US" dirty="0"/>
              <a:t>Symbolic :  Abstract Concepts</a:t>
            </a:r>
          </a:p>
          <a:p>
            <a:r>
              <a:rPr lang="en-US" dirty="0"/>
              <a:t>Locative : Location Of object</a:t>
            </a:r>
          </a:p>
          <a:p>
            <a:pPr marL="0" indent="0">
              <a:buNone/>
            </a:pPr>
            <a:endParaRPr lang="en-US" dirty="0"/>
          </a:p>
        </p:txBody>
      </p:sp>
    </p:spTree>
    <p:extLst>
      <p:ext uri="{BB962C8B-B14F-4D97-AF65-F5344CB8AC3E}">
        <p14:creationId xmlns:p14="http://schemas.microsoft.com/office/powerpoint/2010/main" val="36551026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Times New Roman" panose="02020603050405020304" pitchFamily="18" charset="0"/>
              </a:rPr>
              <a:t>SOME COMMON GESTURES</a:t>
            </a:r>
            <a:br>
              <a:rPr lang="en-US" altLang="en-US" dirty="0">
                <a:latin typeface="Times New Roman" panose="02020603050405020304" pitchFamily="18" charset="0"/>
              </a:rPr>
            </a:br>
            <a:endParaRPr lang="en-US" dirty="0"/>
          </a:p>
        </p:txBody>
      </p:sp>
      <p:sp>
        <p:nvSpPr>
          <p:cNvPr id="4" name="Text Box 2"/>
          <p:cNvSpPr txBox="1">
            <a:spLocks noGrp="1" noChangeArrowheads="1"/>
          </p:cNvSpPr>
          <p:nvPr>
            <p:ph idx="1"/>
          </p:nvPr>
        </p:nvSpPr>
        <p:spPr bwMode="auto">
          <a:xfrm>
            <a:off x="1149848" y="2518350"/>
            <a:ext cx="8825659"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Font typeface="Wingdings" panose="05000000000000000000" pitchFamily="2" charset="2"/>
              <a:buChar char="Ø"/>
            </a:pPr>
            <a:r>
              <a:rPr lang="en-US" altLang="en-US" sz="2400" dirty="0">
                <a:latin typeface="Times New Roman" panose="02020603050405020304" pitchFamily="18" charset="0"/>
              </a:rPr>
              <a:t>SHOULDER SHRUG   : I don’t know    </a:t>
            </a:r>
          </a:p>
          <a:p>
            <a:pPr marL="0" indent="0">
              <a:spcBef>
                <a:spcPct val="50000"/>
              </a:spcBef>
              <a:buNone/>
            </a:pPr>
            <a:r>
              <a:rPr lang="en-US" altLang="en-US" sz="2400" dirty="0">
                <a:latin typeface="Times New Roman" panose="02020603050405020304" pitchFamily="18" charset="0"/>
              </a:rPr>
              <a:t>    </a:t>
            </a:r>
          </a:p>
          <a:p>
            <a:pPr algn="l">
              <a:spcBef>
                <a:spcPct val="50000"/>
              </a:spcBef>
              <a:buFont typeface="Wingdings" panose="05000000000000000000" pitchFamily="2" charset="2"/>
              <a:buChar char="Ø"/>
            </a:pPr>
            <a:r>
              <a:rPr lang="en-US" altLang="en-US" sz="2400" dirty="0">
                <a:latin typeface="Times New Roman" panose="02020603050405020304" pitchFamily="18" charset="0"/>
              </a:rPr>
              <a:t> PUFFED CHEST : pride or achievement</a:t>
            </a:r>
          </a:p>
          <a:p>
            <a:pPr algn="l">
              <a:spcBef>
                <a:spcPct val="50000"/>
              </a:spcBef>
              <a:buFont typeface="Wingdings" panose="05000000000000000000" pitchFamily="2" charset="2"/>
              <a:buChar char="Ø"/>
            </a:pPr>
            <a:endParaRPr lang="en-US" altLang="en-US" sz="2400" dirty="0">
              <a:latin typeface="Times New Roman" panose="02020603050405020304" pitchFamily="18" charset="0"/>
            </a:endParaRPr>
          </a:p>
          <a:p>
            <a:pPr algn="l">
              <a:spcBef>
                <a:spcPct val="50000"/>
              </a:spcBef>
              <a:buFont typeface="Wingdings" panose="05000000000000000000" pitchFamily="2" charset="2"/>
              <a:buChar char="Ø"/>
            </a:pPr>
            <a:r>
              <a:rPr lang="en-US" altLang="en-US" sz="2400" dirty="0">
                <a:latin typeface="Times New Roman" panose="02020603050405020304" pitchFamily="18" charset="0"/>
              </a:rPr>
              <a:t> SUCKED STOMACH : I am not as fat as I look</a:t>
            </a:r>
          </a:p>
          <a:p>
            <a:pPr algn="l">
              <a:spcBef>
                <a:spcPct val="50000"/>
              </a:spcBef>
              <a:buFont typeface="Wingdings" panose="05000000000000000000" pitchFamily="2" charset="2"/>
              <a:buChar char="Ø"/>
            </a:pPr>
            <a:endParaRPr lang="en-US" altLang="en-US" sz="2400" dirty="0">
              <a:latin typeface="Times New Roman" panose="02020603050405020304" pitchFamily="18" charset="0"/>
            </a:endParaRPr>
          </a:p>
          <a:p>
            <a:pPr algn="l">
              <a:spcBef>
                <a:spcPct val="50000"/>
              </a:spcBef>
              <a:buFont typeface="Wingdings" panose="05000000000000000000" pitchFamily="2" charset="2"/>
              <a:buChar char="Ø"/>
            </a:pPr>
            <a:r>
              <a:rPr lang="en-US" altLang="en-US" sz="2400" dirty="0">
                <a:latin typeface="Times New Roman" panose="02020603050405020304" pitchFamily="18" charset="0"/>
              </a:rPr>
              <a:t> FINGER CROSSING : protection </a:t>
            </a:r>
          </a:p>
          <a:p>
            <a:pPr algn="l">
              <a:spcBef>
                <a:spcPct val="50000"/>
              </a:spcBef>
              <a:buFont typeface="Wingdings" panose="05000000000000000000" pitchFamily="2" charset="2"/>
              <a:buChar char="Ø"/>
            </a:pPr>
            <a:endParaRPr lang="en-US" altLang="en-US" sz="2400" dirty="0">
              <a:latin typeface="Times New Roman" panose="02020603050405020304" pitchFamily="18" charset="0"/>
            </a:endParaRPr>
          </a:p>
        </p:txBody>
      </p:sp>
    </p:spTree>
    <p:extLst>
      <p:ext uri="{BB962C8B-B14F-4D97-AF65-F5344CB8AC3E}">
        <p14:creationId xmlns:p14="http://schemas.microsoft.com/office/powerpoint/2010/main" val="156390658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Rectangle 2"/>
          <p:cNvSpPr>
            <a:spLocks noGrp="1" noChangeArrowheads="1"/>
          </p:cNvSpPr>
          <p:nvPr>
            <p:ph idx="1"/>
          </p:nvPr>
        </p:nvSpPr>
        <p:spPr bwMode="auto">
          <a:xfrm>
            <a:off x="527153" y="2603500"/>
            <a:ext cx="8825659"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Font typeface="Wingdings" panose="05000000000000000000" pitchFamily="2" charset="2"/>
              <a:buChar char="q"/>
            </a:pPr>
            <a:r>
              <a:rPr lang="en-US" altLang="en-US" sz="2800" dirty="0">
                <a:latin typeface="Times New Roman" panose="02020603050405020304" pitchFamily="18" charset="0"/>
              </a:rPr>
              <a:t> EYELID PULLING : be alert</a:t>
            </a:r>
          </a:p>
          <a:p>
            <a:pPr algn="l">
              <a:spcBef>
                <a:spcPct val="50000"/>
              </a:spcBef>
              <a:buFont typeface="Wingdings" panose="05000000000000000000" pitchFamily="2" charset="2"/>
              <a:buChar char="q"/>
            </a:pPr>
            <a:r>
              <a:rPr lang="en-US" altLang="en-US" sz="2800" dirty="0">
                <a:latin typeface="Times New Roman" panose="02020603050405020304" pitchFamily="18" charset="0"/>
              </a:rPr>
              <a:t> NOSE TAPPING : mind your own business</a:t>
            </a:r>
          </a:p>
          <a:p>
            <a:pPr algn="l">
              <a:spcBef>
                <a:spcPct val="50000"/>
              </a:spcBef>
              <a:buFont typeface="Wingdings" panose="05000000000000000000" pitchFamily="2" charset="2"/>
              <a:buChar char="q"/>
            </a:pPr>
            <a:r>
              <a:rPr lang="en-US" altLang="en-US" sz="2800" dirty="0">
                <a:latin typeface="Times New Roman" panose="02020603050405020304" pitchFamily="18" charset="0"/>
              </a:rPr>
              <a:t> THUMB UPPING : best luck , victory</a:t>
            </a:r>
          </a:p>
          <a:p>
            <a:pPr algn="l">
              <a:spcBef>
                <a:spcPct val="50000"/>
              </a:spcBef>
              <a:buFont typeface="Wingdings" panose="05000000000000000000" pitchFamily="2" charset="2"/>
              <a:buChar char="q"/>
            </a:pPr>
            <a:r>
              <a:rPr lang="en-US" altLang="en-US" sz="2800" dirty="0">
                <a:latin typeface="Times New Roman" panose="02020603050405020304" pitchFamily="18" charset="0"/>
              </a:rPr>
              <a:t>RUBBING PALM TOGETHER : positive expectation</a:t>
            </a:r>
          </a:p>
        </p:txBody>
      </p:sp>
    </p:spTree>
    <p:extLst>
      <p:ext uri="{BB962C8B-B14F-4D97-AF65-F5344CB8AC3E}">
        <p14:creationId xmlns:p14="http://schemas.microsoft.com/office/powerpoint/2010/main" val="2081957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purpose of Presentation</a:t>
            </a:r>
          </a:p>
        </p:txBody>
      </p:sp>
      <p:sp>
        <p:nvSpPr>
          <p:cNvPr id="3" name="Content Placeholder 2"/>
          <p:cNvSpPr>
            <a:spLocks noGrp="1"/>
          </p:cNvSpPr>
          <p:nvPr>
            <p:ph idx="1"/>
          </p:nvPr>
        </p:nvSpPr>
        <p:spPr/>
        <p:txBody>
          <a:bodyPr/>
          <a:lstStyle/>
          <a:p>
            <a:pPr marL="0" indent="0">
              <a:buNone/>
            </a:pPr>
            <a:r>
              <a:rPr lang="en-US" dirty="0"/>
              <a:t>Before the planning or preparation of presentation starts, one has to decide the purpose of making presentation. The purpose of the presentation determines the content and the style of presentation. There can be manifold purposes of presentation. Mainly there are following purposes of any presentation</a:t>
            </a:r>
          </a:p>
          <a:p>
            <a:pPr>
              <a:buFont typeface="+mj-lt"/>
              <a:buAutoNum type="arabicPeriod"/>
            </a:pPr>
            <a:r>
              <a:rPr lang="en-US" dirty="0"/>
              <a:t>To inform / instruct</a:t>
            </a:r>
          </a:p>
          <a:p>
            <a:pPr>
              <a:buFont typeface="+mj-lt"/>
              <a:buAutoNum type="arabicPeriod"/>
            </a:pPr>
            <a:r>
              <a:rPr lang="en-US" dirty="0"/>
              <a:t>To entertain</a:t>
            </a:r>
          </a:p>
          <a:p>
            <a:pPr>
              <a:buFont typeface="+mj-lt"/>
              <a:buAutoNum type="arabicPeriod"/>
            </a:pPr>
            <a:r>
              <a:rPr lang="en-US" dirty="0"/>
              <a:t>To motivate / persuade</a:t>
            </a:r>
          </a:p>
          <a:p>
            <a:pPr>
              <a:buFont typeface="+mj-lt"/>
              <a:buAutoNum type="arabicPeriod"/>
            </a:pPr>
            <a:endParaRPr lang="en-US" dirty="0"/>
          </a:p>
          <a:p>
            <a:pPr>
              <a:buFont typeface="+mj-lt"/>
              <a:buAutoNum type="arabicPeriod"/>
            </a:pPr>
            <a:endParaRPr lang="en-US" dirty="0"/>
          </a:p>
        </p:txBody>
      </p:sp>
    </p:spTree>
    <p:extLst>
      <p:ext uri="{BB962C8B-B14F-4D97-AF65-F5344CB8AC3E}">
        <p14:creationId xmlns:p14="http://schemas.microsoft.com/office/powerpoint/2010/main" val="199024172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Times New Roman" panose="02020603050405020304" pitchFamily="18" charset="0"/>
              </a:rPr>
              <a:t>Some more common gestures:</a:t>
            </a:r>
            <a:br>
              <a:rPr lang="en-US" altLang="en-US" dirty="0">
                <a:latin typeface="Times New Roman" panose="02020603050405020304" pitchFamily="18" charset="0"/>
              </a:rPr>
            </a:br>
            <a:endParaRPr lang="en-US" dirty="0"/>
          </a:p>
        </p:txBody>
      </p:sp>
      <p:sp>
        <p:nvSpPr>
          <p:cNvPr id="4" name="Text Placeholder 3"/>
          <p:cNvSpPr>
            <a:spLocks noGrp="1"/>
          </p:cNvSpPr>
          <p:nvPr>
            <p:ph type="body" idx="1"/>
          </p:nvPr>
        </p:nvSpPr>
        <p:spPr>
          <a:xfrm>
            <a:off x="1018474" y="2398786"/>
            <a:ext cx="4825157" cy="576262"/>
          </a:xfrm>
        </p:spPr>
        <p:txBody>
          <a:bodyPr/>
          <a:lstStyle/>
          <a:p>
            <a:r>
              <a:rPr lang="en-US" altLang="en-US" dirty="0">
                <a:latin typeface="Times New Roman" panose="02020603050405020304" pitchFamily="18" charset="0"/>
              </a:rPr>
              <a:t>Palm In Palm : Authority</a:t>
            </a:r>
            <a:endParaRPr lang="en-US" dirty="0"/>
          </a:p>
        </p:txBody>
      </p:sp>
      <p:sp>
        <p:nvSpPr>
          <p:cNvPr id="6" name="Text Placeholder 5"/>
          <p:cNvSpPr>
            <a:spLocks noGrp="1"/>
          </p:cNvSpPr>
          <p:nvPr>
            <p:ph type="body" sz="quarter" idx="3"/>
          </p:nvPr>
        </p:nvSpPr>
        <p:spPr>
          <a:xfrm>
            <a:off x="6208711" y="2944695"/>
            <a:ext cx="4825159" cy="576262"/>
          </a:xfrm>
        </p:spPr>
        <p:txBody>
          <a:bodyPr/>
          <a:lstStyle/>
          <a:p>
            <a:pPr>
              <a:spcBef>
                <a:spcPct val="50000"/>
              </a:spcBef>
              <a:buFontTx/>
              <a:buChar char="•"/>
            </a:pPr>
            <a:endParaRPr lang="en-US" altLang="en-US" dirty="0">
              <a:latin typeface="Times New Roman" panose="02020603050405020304" pitchFamily="18" charset="0"/>
            </a:endParaRPr>
          </a:p>
          <a:p>
            <a:endParaRPr lang="en-US" altLang="en-US" dirty="0">
              <a:latin typeface="Times New Roman" panose="02020603050405020304" pitchFamily="18" charset="0"/>
            </a:endParaRPr>
          </a:p>
          <a:p>
            <a:endParaRPr lang="en-US" altLang="en-US" dirty="0">
              <a:latin typeface="Times New Roman" panose="02020603050405020304" pitchFamily="18" charset="0"/>
            </a:endParaRPr>
          </a:p>
          <a:p>
            <a:endParaRPr lang="en-US" altLang="en-US" dirty="0">
              <a:latin typeface="Times New Roman" panose="02020603050405020304" pitchFamily="18" charset="0"/>
            </a:endParaRPr>
          </a:p>
          <a:p>
            <a:endParaRPr lang="en-US" altLang="en-US" dirty="0">
              <a:latin typeface="Times New Roman" panose="02020603050405020304" pitchFamily="18" charset="0"/>
            </a:endParaRPr>
          </a:p>
          <a:p>
            <a:endParaRPr lang="en-US" altLang="en-US" dirty="0">
              <a:latin typeface="Times New Roman" panose="02020603050405020304" pitchFamily="18" charset="0"/>
            </a:endParaRPr>
          </a:p>
          <a:p>
            <a:endParaRPr lang="en-US" altLang="en-US" dirty="0">
              <a:latin typeface="Times New Roman" panose="02020603050405020304" pitchFamily="18" charset="0"/>
            </a:endParaRPr>
          </a:p>
          <a:p>
            <a:r>
              <a:rPr lang="en-US" altLang="en-US" dirty="0">
                <a:latin typeface="Times New Roman" panose="02020603050405020304" pitchFamily="18" charset="0"/>
              </a:rPr>
              <a:t>Hand gripping wrist : Frustration</a:t>
            </a:r>
          </a:p>
          <a:p>
            <a:endParaRPr lang="en-US" dirty="0"/>
          </a:p>
        </p:txBody>
      </p:sp>
      <p:pic>
        <p:nvPicPr>
          <p:cNvPr id="8" name="Picture 5" descr="D:\rashmi\images[10].jp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154954" y="3179762"/>
            <a:ext cx="3193872" cy="3343700"/>
          </a:xfrm>
          <a:prstGeom prst="rect">
            <a:avLst/>
          </a:prstGeom>
          <a:noFill/>
          <a:extLst>
            <a:ext uri="{909E8E84-426E-40DD-AFC4-6F175D3DCCD1}">
              <a14:hiddenFill xmlns:a14="http://schemas.microsoft.com/office/drawing/2010/main">
                <a:solidFill>
                  <a:srgbClr val="FFFFFF"/>
                </a:solidFill>
              </a14:hiddenFill>
            </a:ext>
          </a:extLst>
        </p:spPr>
      </p:pic>
      <p:pic>
        <p:nvPicPr>
          <p:cNvPr id="9" name="Content Placeholder 8" descr="D:\rashmi\images[19].jpg"/>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6605515" y="3179762"/>
            <a:ext cx="3766783" cy="3343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702759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altLang="en-US" dirty="0">
                <a:latin typeface="Times New Roman" panose="02020603050405020304" pitchFamily="18" charset="0"/>
              </a:rPr>
              <a:t>Hands in pocket : aggression</a:t>
            </a:r>
          </a:p>
          <a:p>
            <a:endParaRPr lang="en-US" dirty="0"/>
          </a:p>
        </p:txBody>
      </p:sp>
      <p:sp>
        <p:nvSpPr>
          <p:cNvPr id="5" name="Text Placeholder 4"/>
          <p:cNvSpPr>
            <a:spLocks noGrp="1"/>
          </p:cNvSpPr>
          <p:nvPr>
            <p:ph type="body" sz="quarter" idx="3"/>
          </p:nvPr>
        </p:nvSpPr>
        <p:spPr>
          <a:xfrm>
            <a:off x="6208712" y="3231290"/>
            <a:ext cx="4825159" cy="576262"/>
          </a:xfrm>
        </p:spPr>
        <p:txBody>
          <a:bodyPr/>
          <a:lstStyle/>
          <a:p>
            <a:pPr>
              <a:spcBef>
                <a:spcPct val="50000"/>
              </a:spcBef>
              <a:buFontTx/>
              <a:buChar char="•"/>
            </a:pPr>
            <a:r>
              <a:rPr lang="en-US" altLang="en-US" dirty="0">
                <a:latin typeface="Times New Roman" panose="02020603050405020304" pitchFamily="18" charset="0"/>
              </a:rPr>
              <a:t>Hands on Waist : aggressive , </a:t>
            </a:r>
          </a:p>
          <a:p>
            <a:pPr>
              <a:spcBef>
                <a:spcPct val="50000"/>
              </a:spcBef>
            </a:pPr>
            <a:r>
              <a:rPr lang="en-US" altLang="en-US" dirty="0">
                <a:latin typeface="Times New Roman" panose="02020603050405020304" pitchFamily="18" charset="0"/>
              </a:rPr>
              <a:t>                                  achiever stance </a:t>
            </a:r>
          </a:p>
          <a:p>
            <a:endParaRPr lang="en-US" dirty="0"/>
          </a:p>
        </p:txBody>
      </p:sp>
      <p:pic>
        <p:nvPicPr>
          <p:cNvPr id="7" name="Picture 3" descr="D:\rashmi\images[58].jp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154954" y="2947915"/>
            <a:ext cx="3922013" cy="328911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D:\rashmi\images[66].jpg"/>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7110484" y="3671248"/>
            <a:ext cx="3712191" cy="2565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40380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US"/>
          </a:p>
        </p:txBody>
      </p:sp>
      <p:sp>
        <p:nvSpPr>
          <p:cNvPr id="8" name="Content Placeholder 7"/>
          <p:cNvSpPr>
            <a:spLocks noGrp="1"/>
          </p:cNvSpPr>
          <p:nvPr>
            <p:ph idx="1"/>
          </p:nvPr>
        </p:nvSpPr>
        <p:spPr/>
        <p:txBody>
          <a:bodyPr>
            <a:normAutofit/>
          </a:bodyPr>
          <a:lstStyle/>
          <a:p>
            <a:pPr marL="0" indent="0">
              <a:buNone/>
            </a:pPr>
            <a:r>
              <a:rPr lang="en-US" sz="2800" dirty="0"/>
              <a:t>As gestures have meanings so they should be coordinated with proper intensity of speech. The greater the gesture the louder the speech and vice versa”, comments a scholar. A presenter while facing the audience is advised to keep positive gestures, since it indicates his positive personality.</a:t>
            </a:r>
          </a:p>
        </p:txBody>
      </p:sp>
    </p:spTree>
    <p:extLst>
      <p:ext uri="{BB962C8B-B14F-4D97-AF65-F5344CB8AC3E}">
        <p14:creationId xmlns:p14="http://schemas.microsoft.com/office/powerpoint/2010/main" val="187473234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Posture</a:t>
            </a:r>
          </a:p>
        </p:txBody>
      </p:sp>
      <p:sp>
        <p:nvSpPr>
          <p:cNvPr id="3" name="Content Placeholder 2"/>
          <p:cNvSpPr>
            <a:spLocks noGrp="1"/>
          </p:cNvSpPr>
          <p:nvPr>
            <p:ph idx="1"/>
          </p:nvPr>
        </p:nvSpPr>
        <p:spPr/>
        <p:txBody>
          <a:bodyPr/>
          <a:lstStyle/>
          <a:p>
            <a:r>
              <a:rPr lang="en-US" sz="4400" b="1" i="1" dirty="0"/>
              <a:t>The position in which someone holds their body while standing or sitting is known as posture</a:t>
            </a:r>
            <a:endParaRPr lang="en-US" b="1" i="1" dirty="0"/>
          </a:p>
        </p:txBody>
      </p:sp>
    </p:spTree>
    <p:extLst>
      <p:ext uri="{BB962C8B-B14F-4D97-AF65-F5344CB8AC3E}">
        <p14:creationId xmlns:p14="http://schemas.microsoft.com/office/powerpoint/2010/main" val="31559113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Postures</a:t>
            </a:r>
          </a:p>
        </p:txBody>
      </p:sp>
      <p:sp>
        <p:nvSpPr>
          <p:cNvPr id="3" name="Content Placeholder 2"/>
          <p:cNvSpPr>
            <a:spLocks noGrp="1"/>
          </p:cNvSpPr>
          <p:nvPr>
            <p:ph idx="1"/>
          </p:nvPr>
        </p:nvSpPr>
        <p:spPr/>
        <p:txBody>
          <a:bodyPr/>
          <a:lstStyle/>
          <a:p>
            <a:r>
              <a:rPr lang="en-US" dirty="0" err="1"/>
              <a:t>i</a:t>
            </a:r>
            <a:r>
              <a:rPr lang="en-US" dirty="0"/>
              <a:t>) Slumped posture – low spirits</a:t>
            </a:r>
          </a:p>
          <a:p>
            <a:r>
              <a:rPr lang="en-US" dirty="0"/>
              <a:t>ii) Erect posture – High spirits, energy and confidence.</a:t>
            </a:r>
          </a:p>
          <a:p>
            <a:r>
              <a:rPr lang="en-US" dirty="0"/>
              <a:t>iii) Lean Forward – Open, honest and interested.</a:t>
            </a:r>
          </a:p>
          <a:p>
            <a:r>
              <a:rPr lang="en-US" dirty="0"/>
              <a:t>iv) Lean Backward – Defensive or disinterested.</a:t>
            </a:r>
          </a:p>
          <a:p>
            <a:r>
              <a:rPr lang="en-US" dirty="0"/>
              <a:t>v) Crossed arms – Defensive and not ready to listen.</a:t>
            </a:r>
          </a:p>
          <a:p>
            <a:r>
              <a:rPr lang="en-US" dirty="0"/>
              <a:t>vi) Uncrossed arms – Willingness to listen.</a:t>
            </a:r>
          </a:p>
        </p:txBody>
      </p:sp>
    </p:spTree>
    <p:extLst>
      <p:ext uri="{BB962C8B-B14F-4D97-AF65-F5344CB8AC3E}">
        <p14:creationId xmlns:p14="http://schemas.microsoft.com/office/powerpoint/2010/main" val="15139767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Times New Roman" panose="02020603050405020304" pitchFamily="18" charset="0"/>
              </a:rPr>
              <a:t>SOME COMMON POSTURES</a:t>
            </a:r>
            <a:endParaRPr lang="en-US" dirty="0"/>
          </a:p>
        </p:txBody>
      </p:sp>
      <p:sp>
        <p:nvSpPr>
          <p:cNvPr id="3" name="Content Placeholder 2"/>
          <p:cNvSpPr>
            <a:spLocks noGrp="1"/>
          </p:cNvSpPr>
          <p:nvPr>
            <p:ph idx="1"/>
          </p:nvPr>
        </p:nvSpPr>
        <p:spPr>
          <a:xfrm>
            <a:off x="232012" y="2207711"/>
            <a:ext cx="9748601" cy="3416300"/>
          </a:xfrm>
        </p:spPr>
        <p:txBody>
          <a:bodyPr>
            <a:noAutofit/>
          </a:bodyPr>
          <a:lstStyle/>
          <a:p>
            <a:pPr>
              <a:spcBef>
                <a:spcPct val="50000"/>
              </a:spcBef>
              <a:buFontTx/>
              <a:buChar char="•"/>
            </a:pPr>
            <a:r>
              <a:rPr lang="en-US" altLang="en-US" b="1" dirty="0">
                <a:latin typeface="Times New Roman" panose="02020603050405020304" pitchFamily="18" charset="0"/>
              </a:rPr>
              <a:t>SAGGING : DEPRESSION</a:t>
            </a:r>
          </a:p>
          <a:p>
            <a:pPr>
              <a:spcBef>
                <a:spcPct val="50000"/>
              </a:spcBef>
              <a:buFontTx/>
              <a:buChar char="•"/>
            </a:pPr>
            <a:r>
              <a:rPr lang="en-US" altLang="en-US" b="1" dirty="0">
                <a:latin typeface="Times New Roman" panose="02020603050405020304" pitchFamily="18" charset="0"/>
              </a:rPr>
              <a:t> FORWARD LEAN : POSITIVE ATTITUDE</a:t>
            </a:r>
          </a:p>
          <a:p>
            <a:pPr>
              <a:spcBef>
                <a:spcPct val="50000"/>
              </a:spcBef>
              <a:buFontTx/>
              <a:buChar char="•"/>
            </a:pPr>
            <a:r>
              <a:rPr lang="en-US" altLang="en-US" b="1" dirty="0">
                <a:latin typeface="Times New Roman" panose="02020603050405020304" pitchFamily="18" charset="0"/>
              </a:rPr>
              <a:t> BACKWARD LEAN : NEGATIVE ATTITUDE </a:t>
            </a:r>
          </a:p>
          <a:p>
            <a:pPr>
              <a:spcBef>
                <a:spcPct val="50000"/>
              </a:spcBef>
              <a:buFontTx/>
              <a:buChar char="•"/>
            </a:pPr>
            <a:r>
              <a:rPr lang="en-US" altLang="en-US" b="1" dirty="0">
                <a:latin typeface="Times New Roman" panose="02020603050405020304" pitchFamily="18" charset="0"/>
              </a:rPr>
              <a:t>ARMS FOLDED ACROSS THE CHEST : UNSYMPATHETIC</a:t>
            </a:r>
          </a:p>
          <a:p>
            <a:pPr>
              <a:spcBef>
                <a:spcPct val="50000"/>
              </a:spcBef>
              <a:buFontTx/>
              <a:buChar char="•"/>
            </a:pPr>
            <a:r>
              <a:rPr lang="en-US" altLang="en-US" b="1" dirty="0">
                <a:latin typeface="Times New Roman" panose="02020603050405020304" pitchFamily="18" charset="0"/>
              </a:rPr>
              <a:t> ARMS HELD LOOSE : OPEN POSITIVE ATTITUDE</a:t>
            </a:r>
          </a:p>
          <a:p>
            <a:pPr>
              <a:spcBef>
                <a:spcPct val="50000"/>
              </a:spcBef>
              <a:buFontTx/>
              <a:buChar char="•"/>
            </a:pPr>
            <a:r>
              <a:rPr lang="en-US" altLang="en-US" b="1" dirty="0">
                <a:latin typeface="Times New Roman" panose="02020603050405020304" pitchFamily="18" charset="0"/>
              </a:rPr>
              <a:t> UPRIGHT POSTURE : HIGH STATUS , I AM THE BOSS</a:t>
            </a:r>
          </a:p>
          <a:p>
            <a:pPr>
              <a:spcBef>
                <a:spcPct val="50000"/>
              </a:spcBef>
              <a:buFontTx/>
              <a:buChar char="•"/>
            </a:pPr>
            <a:r>
              <a:rPr lang="en-US" altLang="en-US" b="1" dirty="0">
                <a:latin typeface="Times New Roman" panose="02020603050405020304" pitchFamily="18" charset="0"/>
              </a:rPr>
              <a:t> BOWING HEAD : LOWER STATUS </a:t>
            </a:r>
          </a:p>
          <a:p>
            <a:pPr>
              <a:spcBef>
                <a:spcPct val="50000"/>
              </a:spcBef>
              <a:buFontTx/>
              <a:buChar char="•"/>
            </a:pPr>
            <a:r>
              <a:rPr lang="en-US" altLang="en-US" b="1" dirty="0">
                <a:latin typeface="Times New Roman" panose="02020603050405020304" pitchFamily="18" charset="0"/>
              </a:rPr>
              <a:t> SIDEWAY LEAN : RELAXATION, FRIENDLINESS</a:t>
            </a:r>
          </a:p>
          <a:p>
            <a:pPr>
              <a:spcBef>
                <a:spcPct val="50000"/>
              </a:spcBef>
              <a:buFontTx/>
              <a:buChar char="•"/>
            </a:pPr>
            <a:r>
              <a:rPr lang="en-US" altLang="en-US" b="1" dirty="0">
                <a:latin typeface="Times New Roman" panose="02020603050405020304" pitchFamily="18" charset="0"/>
              </a:rPr>
              <a:t> SELF WRAPPING : WITHDRAWAL, SELF PROTECTION</a:t>
            </a:r>
          </a:p>
          <a:p>
            <a:pPr>
              <a:spcBef>
                <a:spcPct val="50000"/>
              </a:spcBef>
              <a:buFontTx/>
              <a:buChar char="•"/>
            </a:pPr>
            <a:r>
              <a:rPr lang="en-US" altLang="en-US" b="1" dirty="0">
                <a:latin typeface="Times New Roman" panose="02020603050405020304" pitchFamily="18" charset="0"/>
              </a:rPr>
              <a:t> SLOUCHING WITH FORWARD LEAN : LOWLINESS</a:t>
            </a:r>
          </a:p>
          <a:p>
            <a:pPr>
              <a:spcBef>
                <a:spcPct val="50000"/>
              </a:spcBef>
              <a:buFontTx/>
              <a:buChar char="•"/>
            </a:pPr>
            <a:r>
              <a:rPr lang="en-US" altLang="en-US" b="1" dirty="0">
                <a:latin typeface="Times New Roman" panose="02020603050405020304" pitchFamily="18" charset="0"/>
              </a:rPr>
              <a:t> MODERATELY UPRIGHT : ENTHUSIASM, FRIENDLINESS</a:t>
            </a:r>
          </a:p>
          <a:p>
            <a:pPr>
              <a:spcBef>
                <a:spcPct val="50000"/>
              </a:spcBef>
              <a:buFontTx/>
              <a:buChar char="•"/>
            </a:pPr>
            <a:endParaRPr lang="en-US" altLang="en-US" b="1" dirty="0">
              <a:latin typeface="Times New Roman" panose="02020603050405020304" pitchFamily="18" charset="0"/>
            </a:endParaRPr>
          </a:p>
        </p:txBody>
      </p:sp>
    </p:spTree>
    <p:extLst>
      <p:ext uri="{BB962C8B-B14F-4D97-AF65-F5344CB8AC3E}">
        <p14:creationId xmlns:p14="http://schemas.microsoft.com/office/powerpoint/2010/main" val="58924163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Body shape</a:t>
            </a:r>
            <a:endParaRPr lang="en-US" dirty="0"/>
          </a:p>
        </p:txBody>
      </p:sp>
      <p:sp>
        <p:nvSpPr>
          <p:cNvPr id="3" name="Content Placeholder 2"/>
          <p:cNvSpPr>
            <a:spLocks noGrp="1"/>
          </p:cNvSpPr>
          <p:nvPr>
            <p:ph idx="1"/>
          </p:nvPr>
        </p:nvSpPr>
        <p:spPr/>
        <p:txBody>
          <a:bodyPr/>
          <a:lstStyle/>
          <a:p>
            <a:r>
              <a:rPr lang="en-US" b="1" dirty="0"/>
              <a:t>The ectomorph </a:t>
            </a:r>
            <a:r>
              <a:rPr lang="en-US" dirty="0"/>
              <a:t>– thin youthful and tall.</a:t>
            </a:r>
          </a:p>
          <a:p>
            <a:r>
              <a:rPr lang="en-US" b="1" dirty="0"/>
              <a:t>The mesomorph </a:t>
            </a:r>
            <a:r>
              <a:rPr lang="en-US" dirty="0"/>
              <a:t>– strong, athletic, muscular and boney.</a:t>
            </a:r>
          </a:p>
          <a:p>
            <a:r>
              <a:rPr lang="en-US" b="1" dirty="0"/>
              <a:t>The endomorph </a:t>
            </a:r>
            <a:r>
              <a:rPr lang="en-US" dirty="0"/>
              <a:t>– fat, round and soft.</a:t>
            </a:r>
          </a:p>
          <a:p>
            <a:endParaRPr lang="en-US" dirty="0"/>
          </a:p>
          <a:p>
            <a:pPr marL="0" indent="0">
              <a:buNone/>
            </a:pPr>
            <a:endParaRPr lang="en-US" dirty="0"/>
          </a:p>
        </p:txBody>
      </p:sp>
    </p:spTree>
    <p:extLst>
      <p:ext uri="{BB962C8B-B14F-4D97-AF65-F5344CB8AC3E}">
        <p14:creationId xmlns:p14="http://schemas.microsoft.com/office/powerpoint/2010/main" val="427588503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573206" y="1"/>
            <a:ext cx="12242042" cy="6578220"/>
          </a:xfrm>
          <a:prstGeom prst="rect">
            <a:avLst/>
          </a:prstGeom>
        </p:spPr>
      </p:pic>
    </p:spTree>
    <p:extLst>
      <p:ext uri="{BB962C8B-B14F-4D97-AF65-F5344CB8AC3E}">
        <p14:creationId xmlns:p14="http://schemas.microsoft.com/office/powerpoint/2010/main" val="15552903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Indeed physical shape communicates hence let us try to be mesomorphs. But it is not possible to be mesomorph since genetically either we are ectomorph or endomorph, then we can win our interviewer or the audience with good posture. A person with good and appealing body shape but with bad postures and </a:t>
            </a:r>
            <a:r>
              <a:rPr lang="en-US" dirty="0" err="1"/>
              <a:t>unfavourable</a:t>
            </a:r>
            <a:r>
              <a:rPr lang="en-US" dirty="0"/>
              <a:t> image will communicate a negative message.</a:t>
            </a:r>
          </a:p>
        </p:txBody>
      </p:sp>
    </p:spTree>
    <p:extLst>
      <p:ext uri="{BB962C8B-B14F-4D97-AF65-F5344CB8AC3E}">
        <p14:creationId xmlns:p14="http://schemas.microsoft.com/office/powerpoint/2010/main" val="185425072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Appearance</a:t>
            </a:r>
            <a:endParaRPr lang="en-US" dirty="0"/>
          </a:p>
        </p:txBody>
      </p:sp>
      <p:sp>
        <p:nvSpPr>
          <p:cNvPr id="3" name="Content Placeholder 2"/>
          <p:cNvSpPr>
            <a:spLocks noGrp="1"/>
          </p:cNvSpPr>
          <p:nvPr>
            <p:ph idx="1"/>
          </p:nvPr>
        </p:nvSpPr>
        <p:spPr/>
        <p:txBody>
          <a:bodyPr/>
          <a:lstStyle/>
          <a:p>
            <a:pPr>
              <a:spcBef>
                <a:spcPct val="50000"/>
              </a:spcBef>
            </a:pPr>
            <a:r>
              <a:rPr lang="en-US" altLang="en-US" sz="4000" b="1" i="1" dirty="0">
                <a:solidFill>
                  <a:srgbClr val="CC0000"/>
                </a:solidFill>
                <a:latin typeface="Times New Roman" panose="02020603050405020304" pitchFamily="18" charset="0"/>
              </a:rPr>
              <a:t>“The impression people make on one another is based   60% on their appearance, 33 % on </a:t>
            </a:r>
            <a:r>
              <a:rPr lang="en-US" altLang="en-US" sz="4000" b="1" i="1" dirty="0" err="1">
                <a:solidFill>
                  <a:srgbClr val="CC0000"/>
                </a:solidFill>
                <a:latin typeface="Times New Roman" panose="02020603050405020304" pitchFamily="18" charset="0"/>
              </a:rPr>
              <a:t>on</a:t>
            </a:r>
            <a:r>
              <a:rPr lang="en-US" altLang="en-US" sz="4000" b="1" i="1" dirty="0">
                <a:solidFill>
                  <a:srgbClr val="CC0000"/>
                </a:solidFill>
                <a:latin typeface="Times New Roman" panose="02020603050405020304" pitchFamily="18" charset="0"/>
              </a:rPr>
              <a:t> the way in which they speak and 7 % on what they say”</a:t>
            </a:r>
            <a:r>
              <a:rPr lang="en-US" altLang="en-US" sz="4000" b="1" i="1" dirty="0">
                <a:latin typeface="Times New Roman" panose="02020603050405020304" pitchFamily="18" charset="0"/>
              </a:rPr>
              <a:t>   </a:t>
            </a:r>
          </a:p>
          <a:p>
            <a:pPr marL="0" indent="0">
              <a:buNone/>
            </a:pPr>
            <a:endParaRPr lang="en-US" dirty="0"/>
          </a:p>
        </p:txBody>
      </p:sp>
    </p:spTree>
    <p:extLst>
      <p:ext uri="{BB962C8B-B14F-4D97-AF65-F5344CB8AC3E}">
        <p14:creationId xmlns:p14="http://schemas.microsoft.com/office/powerpoint/2010/main" val="4229596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To Inform / instruct</a:t>
            </a:r>
            <a:endParaRPr lang="en-US" dirty="0"/>
          </a:p>
        </p:txBody>
      </p:sp>
      <p:sp>
        <p:nvSpPr>
          <p:cNvPr id="3" name="Content Placeholder 2"/>
          <p:cNvSpPr>
            <a:spLocks noGrp="1"/>
          </p:cNvSpPr>
          <p:nvPr>
            <p:ph idx="1"/>
          </p:nvPr>
        </p:nvSpPr>
        <p:spPr/>
        <p:txBody>
          <a:bodyPr>
            <a:normAutofit/>
          </a:bodyPr>
          <a:lstStyle/>
          <a:p>
            <a:pPr marL="0" indent="0">
              <a:buNone/>
            </a:pPr>
            <a:r>
              <a:rPr lang="en-US" dirty="0"/>
              <a:t>The purpose of a presentation may be simply to provide information / instruction. Such presentation is to be based on facts and figures. Mentioned below is a list of few situations in which presentations are made to inform / instruct</a:t>
            </a:r>
          </a:p>
          <a:p>
            <a:r>
              <a:rPr lang="en-US" i="1" dirty="0"/>
              <a:t>If you are in human resource department, you may explain company rules, procedures and benefits to new employees.</a:t>
            </a:r>
          </a:p>
          <a:p>
            <a:r>
              <a:rPr lang="en-US" i="1" dirty="0"/>
              <a:t>If you are a department supervisor, you may conduct training programs.</a:t>
            </a:r>
          </a:p>
          <a:p>
            <a:r>
              <a:rPr lang="en-US" i="1" dirty="0"/>
              <a:t>If you are a consultant, you may give analytical and informative presentations on the merits of various proposals.</a:t>
            </a:r>
          </a:p>
        </p:txBody>
      </p:sp>
    </p:spTree>
    <p:extLst>
      <p:ext uri="{BB962C8B-B14F-4D97-AF65-F5344CB8AC3E}">
        <p14:creationId xmlns:p14="http://schemas.microsoft.com/office/powerpoint/2010/main" val="4293626096"/>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000" dirty="0"/>
              <a:t>By appearance we mean external appearance in which our dress, </a:t>
            </a:r>
            <a:r>
              <a:rPr lang="en-US" sz="2000" dirty="0" err="1"/>
              <a:t>jewellery</a:t>
            </a:r>
            <a:r>
              <a:rPr lang="en-US" sz="2000" dirty="0"/>
              <a:t> and make up play a pivotal role. The speaker should consider how others will view him in relation to how he wants to be seen. He should dress up himself in simple and sober dress.</a:t>
            </a:r>
          </a:p>
          <a:p>
            <a:r>
              <a:rPr lang="en-US" sz="2000" dirty="0"/>
              <a:t>Thus, kinesics, inclusive of facial expressions, gestures, body shape and posture will be the part of the messages, the speaker wants to communicate.</a:t>
            </a:r>
          </a:p>
        </p:txBody>
      </p:sp>
    </p:spTree>
    <p:extLst>
      <p:ext uri="{BB962C8B-B14F-4D97-AF65-F5344CB8AC3E}">
        <p14:creationId xmlns:p14="http://schemas.microsoft.com/office/powerpoint/2010/main" val="138924414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123794"/>
            <a:ext cx="8761413" cy="706964"/>
          </a:xfrm>
        </p:spPr>
        <p:txBody>
          <a:bodyPr/>
          <a:lstStyle/>
          <a:p>
            <a:r>
              <a:rPr lang="en-US" b="1" dirty="0"/>
              <a:t>Proxemics ( Space language )</a:t>
            </a:r>
            <a:endParaRPr lang="en-US" dirty="0"/>
          </a:p>
        </p:txBody>
      </p:sp>
      <p:sp>
        <p:nvSpPr>
          <p:cNvPr id="3" name="Content Placeholder 2"/>
          <p:cNvSpPr>
            <a:spLocks noGrp="1"/>
          </p:cNvSpPr>
          <p:nvPr>
            <p:ph idx="1"/>
          </p:nvPr>
        </p:nvSpPr>
        <p:spPr/>
        <p:txBody>
          <a:bodyPr>
            <a:normAutofit/>
          </a:bodyPr>
          <a:lstStyle/>
          <a:p>
            <a:r>
              <a:rPr lang="en-US" b="1" dirty="0"/>
              <a:t>In addition to kinesics non verbal communication also includes proxemics</a:t>
            </a:r>
          </a:p>
          <a:p>
            <a:r>
              <a:rPr lang="en-US" b="1" dirty="0"/>
              <a:t>Proxemics is the study of the use of space, distance, and proximity in interpersonal communication. </a:t>
            </a:r>
          </a:p>
          <a:p>
            <a:r>
              <a:rPr lang="en-US" b="1" dirty="0"/>
              <a:t>Proxemics has a definite meaning in oral presentation. “Our interaction with the people around us has rather a well defined or well understood spatial dimensions”, comments KK Sinha. It means the spatial dimensions or distance between us and other people tell us about our relations with others and the nature of our communication with them.</a:t>
            </a:r>
          </a:p>
        </p:txBody>
      </p:sp>
    </p:spTree>
    <p:extLst>
      <p:ext uri="{BB962C8B-B14F-4D97-AF65-F5344CB8AC3E}">
        <p14:creationId xmlns:p14="http://schemas.microsoft.com/office/powerpoint/2010/main" val="291818889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Edward T. Hall has given four types of space language, depending on the distance:</a:t>
            </a:r>
          </a:p>
          <a:p>
            <a:r>
              <a:rPr lang="en-US" dirty="0"/>
              <a:t>1) Intimate Space Language:</a:t>
            </a:r>
          </a:p>
          <a:p>
            <a:r>
              <a:rPr lang="en-US" dirty="0"/>
              <a:t>2) Personal Space Language</a:t>
            </a:r>
          </a:p>
          <a:p>
            <a:r>
              <a:rPr lang="en-US" dirty="0"/>
              <a:t>3) Social Space Language</a:t>
            </a:r>
          </a:p>
          <a:p>
            <a:r>
              <a:rPr lang="en-US" dirty="0"/>
              <a:t>4) Public Space Language</a:t>
            </a:r>
          </a:p>
        </p:txBody>
      </p:sp>
    </p:spTree>
    <p:extLst>
      <p:ext uri="{BB962C8B-B14F-4D97-AF65-F5344CB8AC3E}">
        <p14:creationId xmlns:p14="http://schemas.microsoft.com/office/powerpoint/2010/main" val="396088400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stretch>
            <a:fillRect/>
          </a:stretch>
        </p:blipFill>
        <p:spPr>
          <a:xfrm>
            <a:off x="586858" y="600501"/>
            <a:ext cx="10467832" cy="6230203"/>
          </a:xfrm>
          <a:prstGeom prst="rect">
            <a:avLst/>
          </a:prstGeom>
        </p:spPr>
      </p:pic>
    </p:spTree>
    <p:extLst>
      <p:ext uri="{BB962C8B-B14F-4D97-AF65-F5344CB8AC3E}">
        <p14:creationId xmlns:p14="http://schemas.microsoft.com/office/powerpoint/2010/main" val="54445614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Intimate Space Language: (within the circle of 1.5 feet)</a:t>
            </a:r>
          </a:p>
          <a:p>
            <a:pPr marL="0" indent="0">
              <a:buNone/>
            </a:pPr>
            <a:r>
              <a:rPr lang="en-US" dirty="0"/>
              <a:t>Where the speaker and listener are </a:t>
            </a:r>
            <a:r>
              <a:rPr lang="en-US" b="1" dirty="0"/>
              <a:t>within the circle of about 18 inches distance</a:t>
            </a:r>
            <a:r>
              <a:rPr lang="en-US" dirty="0"/>
              <a:t>. Only family members and the close friends enter this area.</a:t>
            </a:r>
          </a:p>
          <a:p>
            <a:r>
              <a:rPr lang="en-US" b="1" dirty="0"/>
              <a:t>Personal Space Language: (1.5 to 4 feet)</a:t>
            </a:r>
          </a:p>
          <a:p>
            <a:pPr marL="0" indent="0">
              <a:buNone/>
            </a:pPr>
            <a:r>
              <a:rPr lang="en-US" dirty="0"/>
              <a:t>Where the speaker and the listener are in the </a:t>
            </a:r>
            <a:r>
              <a:rPr lang="en-US" b="1" dirty="0"/>
              <a:t>personal space i.e. from 18 inches to 4 feet </a:t>
            </a:r>
            <a:r>
              <a:rPr lang="en-US" dirty="0"/>
              <a:t>and in this circle they can have normal conversation.</a:t>
            </a:r>
          </a:p>
        </p:txBody>
      </p:sp>
    </p:spTree>
    <p:extLst>
      <p:ext uri="{BB962C8B-B14F-4D97-AF65-F5344CB8AC3E}">
        <p14:creationId xmlns:p14="http://schemas.microsoft.com/office/powerpoint/2010/main" val="77831548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b="1" dirty="0"/>
              <a:t>Social Space Language: (4 to 12 feet)</a:t>
            </a:r>
          </a:p>
          <a:p>
            <a:pPr marL="0" indent="0">
              <a:buNone/>
            </a:pPr>
            <a:r>
              <a:rPr lang="en-US" dirty="0"/>
              <a:t>Here the circle extends from </a:t>
            </a:r>
            <a:r>
              <a:rPr lang="en-US" b="1" dirty="0"/>
              <a:t>4 feet to about 12 feet</a:t>
            </a:r>
            <a:r>
              <a:rPr lang="en-US" dirty="0"/>
              <a:t>. This social space language is used for formal purposes. Most of the business is done within this area.</a:t>
            </a:r>
          </a:p>
          <a:p>
            <a:r>
              <a:rPr lang="en-US" b="1" dirty="0"/>
              <a:t>Public Space Language: (12 feet to ….)</a:t>
            </a:r>
          </a:p>
          <a:p>
            <a:pPr marL="0" indent="0">
              <a:buNone/>
            </a:pPr>
            <a:r>
              <a:rPr lang="en-US" dirty="0"/>
              <a:t>It extends from 12 feet to as far as we can see and hear. In this large space, communication becomes formal. In it the speaker speaks at loud pitch so that a large group of the audience can hear him.</a:t>
            </a:r>
          </a:p>
        </p:txBody>
      </p:sp>
    </p:spTree>
    <p:extLst>
      <p:ext uri="{BB962C8B-B14F-4D97-AF65-F5344CB8AC3E}">
        <p14:creationId xmlns:p14="http://schemas.microsoft.com/office/powerpoint/2010/main" val="351771734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Chronemics</a:t>
            </a:r>
            <a:r>
              <a:rPr lang="en-US" b="1" dirty="0"/>
              <a:t> / Time Dimension</a:t>
            </a:r>
            <a:endParaRPr lang="en-US" dirty="0"/>
          </a:p>
        </p:txBody>
      </p:sp>
      <p:sp>
        <p:nvSpPr>
          <p:cNvPr id="5" name="Content Placeholder 4"/>
          <p:cNvSpPr>
            <a:spLocks noGrp="1"/>
          </p:cNvSpPr>
          <p:nvPr>
            <p:ph idx="1"/>
          </p:nvPr>
        </p:nvSpPr>
        <p:spPr/>
        <p:txBody>
          <a:bodyPr>
            <a:normAutofit/>
          </a:bodyPr>
          <a:lstStyle/>
          <a:p>
            <a:pPr marL="0" indent="0">
              <a:buNone/>
            </a:pPr>
            <a:r>
              <a:rPr lang="en-US" b="1" i="1" u="sng" dirty="0" err="1"/>
              <a:t>Chronemics</a:t>
            </a:r>
            <a:r>
              <a:rPr lang="en-US" b="1" i="1" u="sng" dirty="0"/>
              <a:t> is the study of the way we structure and use time. Using time implies the meaning we attach to it</a:t>
            </a:r>
            <a:r>
              <a:rPr lang="en-US" dirty="0"/>
              <a:t>. The way we value time will be reflected in our nonverbal communication in terms of spending time, wasting time, postponing time, minimal use of time, maximum use of time, etc. </a:t>
            </a:r>
          </a:p>
          <a:p>
            <a:pPr marL="0" indent="0">
              <a:buNone/>
            </a:pPr>
            <a:r>
              <a:rPr lang="en-US" dirty="0"/>
              <a:t> People arrive early or late depending on their inherent sense of time. The one who arrives in time is generally sincere to work and values time and appointments. The one who arrives late may not be insincere to work, but s/he may not value committing to timely appointments seriously. Moreover, there are high-status individuals, such as doctors or politicians, who may deliberately arrive late to assert their importance to the waiting people. </a:t>
            </a:r>
          </a:p>
          <a:p>
            <a:pPr marL="0" indent="0">
              <a:buNone/>
            </a:pPr>
            <a:endParaRPr lang="en-US" dirty="0"/>
          </a:p>
        </p:txBody>
      </p:sp>
    </p:spTree>
    <p:extLst>
      <p:ext uri="{BB962C8B-B14F-4D97-AF65-F5344CB8AC3E}">
        <p14:creationId xmlns:p14="http://schemas.microsoft.com/office/powerpoint/2010/main" val="45854850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The time taken for an event is also quiet symbolic. The release of big-budget movies coincides with important festivals and major holidays. In interviews, more time is spent for candidates that the panel members are interested in. In offices, higher authorities choose to whom they should give more time, and to whom they should not be giving any time at all. There are bosses who give approval to requests of some people immediately than to those of others. Most of our nonverbal behavior with regard to time emanates from our time perception .</a:t>
            </a:r>
          </a:p>
        </p:txBody>
      </p:sp>
    </p:spTree>
    <p:extLst>
      <p:ext uri="{BB962C8B-B14F-4D97-AF65-F5344CB8AC3E}">
        <p14:creationId xmlns:p14="http://schemas.microsoft.com/office/powerpoint/2010/main" val="60566504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u="sng" dirty="0"/>
              <a:t>Monochromic people</a:t>
            </a:r>
          </a:p>
          <a:p>
            <a:pPr marL="0" indent="0">
              <a:buNone/>
            </a:pPr>
            <a:r>
              <a:rPr lang="en-US" dirty="0"/>
              <a:t>Such type of people concentrate on their job and take time commitments seriously. They are committed to their job and understand their responsibility towards the organization they work in . For such type of people timing is very important . For them timing is like commodity , it is scheduled , managed  and arranged. They Usually take up one task at a time.</a:t>
            </a:r>
          </a:p>
        </p:txBody>
      </p:sp>
    </p:spTree>
    <p:extLst>
      <p:ext uri="{BB962C8B-B14F-4D97-AF65-F5344CB8AC3E}">
        <p14:creationId xmlns:p14="http://schemas.microsoft.com/office/powerpoint/2010/main" val="136387973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u="sng" dirty="0"/>
              <a:t>Polychromic People </a:t>
            </a:r>
          </a:p>
          <a:p>
            <a:pPr marL="0" indent="0">
              <a:buNone/>
            </a:pPr>
            <a:r>
              <a:rPr lang="en-US" dirty="0"/>
              <a:t>Such type of people try to do many things at once. They have less importance of professional commitments in their life. They can break an appointment o r meeting if their family needs them without any guilt. Or an apology. </a:t>
            </a:r>
          </a:p>
        </p:txBody>
      </p:sp>
    </p:spTree>
    <p:extLst>
      <p:ext uri="{BB962C8B-B14F-4D97-AF65-F5344CB8AC3E}">
        <p14:creationId xmlns:p14="http://schemas.microsoft.com/office/powerpoint/2010/main" val="1035826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To Entertain</a:t>
            </a:r>
            <a:endParaRPr lang="en-US" dirty="0"/>
          </a:p>
        </p:txBody>
      </p:sp>
      <p:sp>
        <p:nvSpPr>
          <p:cNvPr id="3" name="Content Placeholder 2"/>
          <p:cNvSpPr>
            <a:spLocks noGrp="1"/>
          </p:cNvSpPr>
          <p:nvPr>
            <p:ph idx="1"/>
          </p:nvPr>
        </p:nvSpPr>
        <p:spPr/>
        <p:txBody>
          <a:bodyPr/>
          <a:lstStyle/>
          <a:p>
            <a:r>
              <a:rPr lang="en-US" dirty="0"/>
              <a:t>Sometimes the presentations are made in order to entertain. The speaker may use certain strategies such as use of humor, narration of anecdotes, short quizzes in order to break monotony of the presentation. He may use variety of the sentences also such as affirmative, negative and interrogative to elevate the mood of the audience.</a:t>
            </a:r>
          </a:p>
        </p:txBody>
      </p:sp>
    </p:spTree>
    <p:extLst>
      <p:ext uri="{BB962C8B-B14F-4D97-AF65-F5344CB8AC3E}">
        <p14:creationId xmlns:p14="http://schemas.microsoft.com/office/powerpoint/2010/main" val="50184761"/>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Paralinguistic features of voice / Nuances of Voice Dynamics</a:t>
            </a:r>
            <a:endParaRPr lang="en-US" dirty="0"/>
          </a:p>
        </p:txBody>
      </p:sp>
      <p:sp>
        <p:nvSpPr>
          <p:cNvPr id="3" name="Content Placeholder 2"/>
          <p:cNvSpPr>
            <a:spLocks noGrp="1"/>
          </p:cNvSpPr>
          <p:nvPr>
            <p:ph idx="1"/>
          </p:nvPr>
        </p:nvSpPr>
        <p:spPr/>
        <p:txBody>
          <a:bodyPr/>
          <a:lstStyle/>
          <a:p>
            <a:r>
              <a:rPr lang="en-US" dirty="0"/>
              <a:t>The study of language is called as linguistics.</a:t>
            </a:r>
          </a:p>
          <a:p>
            <a:r>
              <a:rPr lang="en-US" i="1" dirty="0"/>
              <a:t>Para  </a:t>
            </a:r>
            <a:r>
              <a:rPr lang="en-US" dirty="0"/>
              <a:t>means like .</a:t>
            </a:r>
          </a:p>
          <a:p>
            <a:r>
              <a:rPr lang="en-US" dirty="0" err="1"/>
              <a:t>Paralingustic</a:t>
            </a:r>
            <a:r>
              <a:rPr lang="en-US" dirty="0"/>
              <a:t> communication refers to the study of human voice and how the words are spoken.</a:t>
            </a:r>
          </a:p>
          <a:p>
            <a:r>
              <a:rPr lang="en-US" i="1" dirty="0" err="1"/>
              <a:t>Paralinguistics</a:t>
            </a:r>
            <a:r>
              <a:rPr lang="en-US" dirty="0"/>
              <a:t> is the study of vocal (and sometimes non-vocal) signals beyond the basic verbal </a:t>
            </a:r>
            <a:r>
              <a:rPr lang="en-US" u="sng" dirty="0">
                <a:hlinkClick r:id="rId2"/>
              </a:rPr>
              <a:t>message</a:t>
            </a:r>
            <a:r>
              <a:rPr lang="en-US" dirty="0"/>
              <a:t> or </a:t>
            </a:r>
            <a:r>
              <a:rPr lang="en-US" u="sng" dirty="0">
                <a:hlinkClick r:id="rId3"/>
              </a:rPr>
              <a:t>speech</a:t>
            </a:r>
            <a:r>
              <a:rPr lang="en-US" dirty="0"/>
              <a:t>. Also known as </a:t>
            </a:r>
            <a:r>
              <a:rPr lang="en-US" i="1" dirty="0" err="1"/>
              <a:t>vocalics</a:t>
            </a:r>
            <a:r>
              <a:rPr lang="en-US" dirty="0"/>
              <a:t>.</a:t>
            </a:r>
          </a:p>
          <a:p>
            <a:r>
              <a:rPr lang="en-US" altLang="en-US" dirty="0" err="1"/>
              <a:t>Paralinguistics</a:t>
            </a:r>
            <a:r>
              <a:rPr lang="en-US" altLang="en-US" dirty="0"/>
              <a:t> features are non-verbal vocal cues that help you to give urgency to your voice. Your voice is your trademark; it is that part of yourself that adds human touch to your words.</a:t>
            </a:r>
          </a:p>
          <a:p>
            <a:endParaRPr lang="en-US" dirty="0"/>
          </a:p>
          <a:p>
            <a:endParaRPr lang="en-US" dirty="0"/>
          </a:p>
        </p:txBody>
      </p:sp>
    </p:spTree>
    <p:extLst>
      <p:ext uri="{BB962C8B-B14F-4D97-AF65-F5344CB8AC3E}">
        <p14:creationId xmlns:p14="http://schemas.microsoft.com/office/powerpoint/2010/main" val="399063090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Paralinguistic features</a:t>
            </a:r>
            <a:endParaRPr lang="en-US" dirty="0"/>
          </a:p>
        </p:txBody>
      </p:sp>
      <p:sp>
        <p:nvSpPr>
          <p:cNvPr id="3" name="Content Placeholder 2"/>
          <p:cNvSpPr>
            <a:spLocks noGrp="1"/>
          </p:cNvSpPr>
          <p:nvPr>
            <p:ph idx="1"/>
          </p:nvPr>
        </p:nvSpPr>
        <p:spPr/>
        <p:txBody>
          <a:bodyPr/>
          <a:lstStyle/>
          <a:p>
            <a:pPr>
              <a:buFont typeface="+mj-lt"/>
              <a:buAutoNum type="arabicPeriod"/>
            </a:pPr>
            <a:r>
              <a:rPr lang="en-US" altLang="en-US" dirty="0"/>
              <a:t>Quality</a:t>
            </a:r>
          </a:p>
          <a:p>
            <a:pPr>
              <a:buFont typeface="+mj-lt"/>
              <a:buAutoNum type="arabicPeriod"/>
            </a:pPr>
            <a:r>
              <a:rPr lang="en-US" altLang="en-US" dirty="0"/>
              <a:t>Volume</a:t>
            </a:r>
          </a:p>
          <a:p>
            <a:pPr>
              <a:buFont typeface="+mj-lt"/>
              <a:buAutoNum type="arabicPeriod"/>
            </a:pPr>
            <a:r>
              <a:rPr lang="en-US" altLang="en-US" dirty="0"/>
              <a:t>Pace/Rate</a:t>
            </a:r>
          </a:p>
          <a:p>
            <a:pPr>
              <a:buFont typeface="+mj-lt"/>
              <a:buAutoNum type="arabicPeriod"/>
            </a:pPr>
            <a:r>
              <a:rPr lang="en-US" altLang="en-US" dirty="0"/>
              <a:t>Pitch</a:t>
            </a:r>
          </a:p>
          <a:p>
            <a:pPr>
              <a:buFont typeface="+mj-lt"/>
              <a:buAutoNum type="arabicPeriod"/>
            </a:pPr>
            <a:r>
              <a:rPr lang="en-US" altLang="en-US" dirty="0"/>
              <a:t>Articulation</a:t>
            </a:r>
          </a:p>
          <a:p>
            <a:pPr>
              <a:buFont typeface="+mj-lt"/>
              <a:buAutoNum type="arabicPeriod"/>
            </a:pPr>
            <a:r>
              <a:rPr lang="en-US" altLang="en-US" dirty="0"/>
              <a:t>Pronunciation</a:t>
            </a:r>
          </a:p>
          <a:p>
            <a:pPr>
              <a:buFont typeface="+mj-lt"/>
              <a:buAutoNum type="arabicPeriod"/>
            </a:pPr>
            <a:r>
              <a:rPr lang="en-US" altLang="en-US" dirty="0"/>
              <a:t>Voice Modulation</a:t>
            </a:r>
          </a:p>
          <a:p>
            <a:pPr>
              <a:buFont typeface="+mj-lt"/>
              <a:buAutoNum type="arabicPeriod"/>
            </a:pPr>
            <a:r>
              <a:rPr lang="en-US" altLang="en-US" dirty="0"/>
              <a:t>Pauses</a:t>
            </a:r>
            <a:endParaRPr lang="en-US" dirty="0"/>
          </a:p>
        </p:txBody>
      </p:sp>
    </p:spTree>
    <p:extLst>
      <p:ext uri="{BB962C8B-B14F-4D97-AF65-F5344CB8AC3E}">
        <p14:creationId xmlns:p14="http://schemas.microsoft.com/office/powerpoint/2010/main" val="297277668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Quality</a:t>
            </a:r>
            <a:endParaRPr lang="en-US" dirty="0"/>
          </a:p>
        </p:txBody>
      </p:sp>
      <p:sp>
        <p:nvSpPr>
          <p:cNvPr id="3" name="Content Placeholder 2"/>
          <p:cNvSpPr>
            <a:spLocks noGrp="1"/>
          </p:cNvSpPr>
          <p:nvPr>
            <p:ph idx="1"/>
          </p:nvPr>
        </p:nvSpPr>
        <p:spPr>
          <a:xfrm>
            <a:off x="1154954" y="2548909"/>
            <a:ext cx="8825659" cy="3416300"/>
          </a:xfrm>
        </p:spPr>
        <p:txBody>
          <a:bodyPr>
            <a:normAutofit fontScale="92500" lnSpcReduction="20000"/>
          </a:bodyPr>
          <a:lstStyle/>
          <a:p>
            <a:pPr>
              <a:lnSpc>
                <a:spcPct val="90000"/>
              </a:lnSpc>
            </a:pPr>
            <a:r>
              <a:rPr lang="en-US" altLang="en-US" dirty="0"/>
              <a:t>Quality is a characteristic that distinguishes one voice from another.</a:t>
            </a:r>
          </a:p>
          <a:p>
            <a:pPr>
              <a:lnSpc>
                <a:spcPct val="90000"/>
              </a:lnSpc>
            </a:pPr>
            <a:r>
              <a:rPr lang="en-US" dirty="0"/>
              <a:t>Each of us has a unique voice and it depends on its resonating mechanism.</a:t>
            </a:r>
          </a:p>
          <a:p>
            <a:pPr>
              <a:lnSpc>
                <a:spcPct val="90000"/>
              </a:lnSpc>
              <a:buNone/>
            </a:pPr>
            <a:endParaRPr lang="en-US" dirty="0"/>
          </a:p>
          <a:p>
            <a:pPr>
              <a:lnSpc>
                <a:spcPct val="90000"/>
              </a:lnSpc>
            </a:pPr>
            <a:r>
              <a:rPr lang="en-US" dirty="0"/>
              <a:t>While the quality of voice cannot be changed but its can be trained for optimum impact.</a:t>
            </a:r>
          </a:p>
          <a:p>
            <a:pPr>
              <a:lnSpc>
                <a:spcPct val="90000"/>
              </a:lnSpc>
              <a:buNone/>
            </a:pPr>
            <a:endParaRPr lang="en-US" dirty="0"/>
          </a:p>
          <a:p>
            <a:pPr>
              <a:lnSpc>
                <a:spcPct val="90000"/>
              </a:lnSpc>
            </a:pPr>
            <a:r>
              <a:rPr lang="en-US" dirty="0"/>
              <a:t>It may be </a:t>
            </a:r>
            <a:r>
              <a:rPr lang="en-US" i="1" dirty="0"/>
              <a:t>soft &amp; alluring(</a:t>
            </a:r>
            <a:r>
              <a:rPr lang="en-US" i="1" dirty="0" err="1"/>
              <a:t>Arijit</a:t>
            </a:r>
            <a:r>
              <a:rPr lang="en-US" i="1" dirty="0"/>
              <a:t> Singh)</a:t>
            </a:r>
            <a:r>
              <a:rPr lang="en-US" dirty="0"/>
              <a:t>, </a:t>
            </a:r>
            <a:r>
              <a:rPr lang="en-US" i="1" dirty="0"/>
              <a:t>rich and resonant(Amitabh </a:t>
            </a:r>
            <a:r>
              <a:rPr lang="en-US" i="1" dirty="0" err="1"/>
              <a:t>Bachan</a:t>
            </a:r>
            <a:r>
              <a:rPr lang="en-US" i="1" dirty="0"/>
              <a:t>)</a:t>
            </a:r>
            <a:r>
              <a:rPr lang="en-US" dirty="0"/>
              <a:t> , </a:t>
            </a:r>
            <a:r>
              <a:rPr lang="en-US" i="1" dirty="0"/>
              <a:t>thin  and nasal (</a:t>
            </a:r>
            <a:r>
              <a:rPr lang="en-US" i="1" dirty="0" err="1"/>
              <a:t>Himesh</a:t>
            </a:r>
            <a:r>
              <a:rPr lang="en-US" i="1" dirty="0"/>
              <a:t> </a:t>
            </a:r>
            <a:r>
              <a:rPr lang="en-US" i="1" dirty="0" err="1"/>
              <a:t>Reshamiya</a:t>
            </a:r>
            <a:r>
              <a:rPr lang="en-US" i="1" dirty="0"/>
              <a:t>), hoarse &amp; husky( Rani </a:t>
            </a:r>
            <a:r>
              <a:rPr lang="en-US" i="1" dirty="0" err="1"/>
              <a:t>Mukhrjee</a:t>
            </a:r>
            <a:r>
              <a:rPr lang="en-US" i="1" dirty="0"/>
              <a:t>) or harsh &amp; Irritating..</a:t>
            </a:r>
          </a:p>
          <a:p>
            <a:pPr>
              <a:lnSpc>
                <a:spcPct val="90000"/>
              </a:lnSpc>
              <a:buNone/>
            </a:pPr>
            <a:endParaRPr lang="en-US" dirty="0"/>
          </a:p>
          <a:p>
            <a:pPr>
              <a:lnSpc>
                <a:spcPct val="90000"/>
              </a:lnSpc>
            </a:pPr>
            <a:r>
              <a:rPr lang="en-US" dirty="0" err="1"/>
              <a:t>Abhram</a:t>
            </a:r>
            <a:r>
              <a:rPr lang="en-US" dirty="0"/>
              <a:t> </a:t>
            </a:r>
            <a:r>
              <a:rPr lang="en-US" dirty="0" err="1"/>
              <a:t>Linchon</a:t>
            </a:r>
            <a:r>
              <a:rPr lang="en-US" dirty="0"/>
              <a:t> &amp; Winston </a:t>
            </a:r>
            <a:r>
              <a:rPr lang="en-US" dirty="0" err="1"/>
              <a:t>Chrurchill</a:t>
            </a:r>
            <a:r>
              <a:rPr lang="en-US" dirty="0"/>
              <a:t> have adapted the quality of voice to become speakers par excellence.</a:t>
            </a:r>
          </a:p>
        </p:txBody>
      </p:sp>
    </p:spTree>
    <p:extLst>
      <p:ext uri="{BB962C8B-B14F-4D97-AF65-F5344CB8AC3E}">
        <p14:creationId xmlns:p14="http://schemas.microsoft.com/office/powerpoint/2010/main" val="192514672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Volume</a:t>
            </a:r>
            <a:endParaRPr lang="en-US" dirty="0"/>
          </a:p>
        </p:txBody>
      </p:sp>
      <p:sp>
        <p:nvSpPr>
          <p:cNvPr id="3" name="Content Placeholder 2"/>
          <p:cNvSpPr>
            <a:spLocks noGrp="1"/>
          </p:cNvSpPr>
          <p:nvPr>
            <p:ph idx="1"/>
          </p:nvPr>
        </p:nvSpPr>
        <p:spPr/>
        <p:txBody>
          <a:bodyPr/>
          <a:lstStyle/>
          <a:p>
            <a:r>
              <a:rPr lang="en-US" altLang="en-US" b="1" i="1" u="sng" dirty="0"/>
              <a:t>Volume is the loudness or the softness of the voice</a:t>
            </a:r>
          </a:p>
          <a:p>
            <a:r>
              <a:rPr lang="en-US" dirty="0"/>
              <a:t>Voice should project but it needs not to be loud.</a:t>
            </a:r>
          </a:p>
          <a:p>
            <a:r>
              <a:rPr lang="en-US" dirty="0"/>
              <a:t>Volume is directly proportional to the no of people.</a:t>
            </a:r>
          </a:p>
          <a:p>
            <a:r>
              <a:rPr lang="en-US" dirty="0"/>
              <a:t>It the place you are speaking in is large the volume should be high or else it should be low.</a:t>
            </a:r>
          </a:p>
          <a:p>
            <a:r>
              <a:rPr lang="en-US" dirty="0"/>
              <a:t>If volume is too high we may sound boorish and insensitive, whereas if it is too low we may convey the impression of timidity.</a:t>
            </a:r>
          </a:p>
          <a:p>
            <a:r>
              <a:rPr lang="en-US" dirty="0"/>
              <a:t>Thus, we should vary our volume so as to make our voice clear and audible.</a:t>
            </a:r>
          </a:p>
          <a:p>
            <a:endParaRPr lang="en-US" dirty="0"/>
          </a:p>
        </p:txBody>
      </p:sp>
    </p:spTree>
    <p:extLst>
      <p:ext uri="{BB962C8B-B14F-4D97-AF65-F5344CB8AC3E}">
        <p14:creationId xmlns:p14="http://schemas.microsoft.com/office/powerpoint/2010/main" val="235335282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altLang="en-US" dirty="0"/>
              <a:t> Pace/Rate</a:t>
            </a:r>
            <a:endParaRPr lang="en-US" dirty="0"/>
          </a:p>
        </p:txBody>
      </p:sp>
      <p:sp>
        <p:nvSpPr>
          <p:cNvPr id="3" name="Content Placeholder 2"/>
          <p:cNvSpPr>
            <a:spLocks noGrp="1"/>
          </p:cNvSpPr>
          <p:nvPr>
            <p:ph idx="1"/>
          </p:nvPr>
        </p:nvSpPr>
        <p:spPr/>
        <p:txBody>
          <a:bodyPr>
            <a:normAutofit fontScale="92500"/>
          </a:bodyPr>
          <a:lstStyle/>
          <a:p>
            <a:r>
              <a:rPr lang="en-US" dirty="0"/>
              <a:t>Rate is the number of words that one speaks per minute.</a:t>
            </a:r>
          </a:p>
          <a:p>
            <a:r>
              <a:rPr lang="en-US" dirty="0"/>
              <a:t>It varies from 80 to 250 words from person to person.</a:t>
            </a:r>
          </a:p>
          <a:p>
            <a:r>
              <a:rPr lang="en-US" altLang="en-US" dirty="0"/>
              <a:t>The normal rate is from 120 to 150 words per minute.</a:t>
            </a:r>
          </a:p>
          <a:p>
            <a:r>
              <a:rPr lang="en-US" dirty="0"/>
              <a:t>If one speaks too slowly and monotonously , he /she is most likely to be considered  a dull speaker even though the contents of speech are highly interesting.</a:t>
            </a:r>
          </a:p>
          <a:p>
            <a:r>
              <a:rPr lang="en-US" dirty="0"/>
              <a:t>A fast speaker also cause discomfort because listeners do not get enough time to grasp the thoughts and switch from one thought to another in a haste.</a:t>
            </a:r>
          </a:p>
          <a:p>
            <a:r>
              <a:rPr lang="en-US" dirty="0"/>
              <a:t>A well paced ,varied  message suggests enthusiasm , self- assurance and awareness of audience.</a:t>
            </a:r>
          </a:p>
          <a:p>
            <a:endParaRPr lang="en-US" dirty="0"/>
          </a:p>
        </p:txBody>
      </p:sp>
    </p:spTree>
    <p:extLst>
      <p:ext uri="{BB962C8B-B14F-4D97-AF65-F5344CB8AC3E}">
        <p14:creationId xmlns:p14="http://schemas.microsoft.com/office/powerpoint/2010/main" val="54219251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32724"/>
            <a:ext cx="8761413" cy="706964"/>
          </a:xfrm>
        </p:spPr>
        <p:txBody>
          <a:bodyPr/>
          <a:lstStyle/>
          <a:p>
            <a:r>
              <a:rPr lang="en-US" altLang="en-US" dirty="0"/>
              <a:t>Pitch</a:t>
            </a:r>
            <a:endParaRPr lang="en-US" dirty="0"/>
          </a:p>
        </p:txBody>
      </p:sp>
      <p:sp>
        <p:nvSpPr>
          <p:cNvPr id="3" name="Content Placeholder 2"/>
          <p:cNvSpPr>
            <a:spLocks noGrp="1"/>
          </p:cNvSpPr>
          <p:nvPr>
            <p:ph idx="1"/>
          </p:nvPr>
        </p:nvSpPr>
        <p:spPr/>
        <p:txBody>
          <a:bodyPr/>
          <a:lstStyle/>
          <a:p>
            <a:r>
              <a:rPr lang="en-US" altLang="en-US" b="1" i="1" u="sng" dirty="0"/>
              <a:t>Pitch refers to the number of vibrations per second of your voice.</a:t>
            </a:r>
          </a:p>
          <a:p>
            <a:r>
              <a:rPr lang="en-US" dirty="0"/>
              <a:t>The rise and fall of pitch conveys a lot of emotions.</a:t>
            </a:r>
          </a:p>
          <a:p>
            <a:r>
              <a:rPr lang="en-US" dirty="0"/>
              <a:t>Lowness of pitch can indicate dullness, shock, sadness etc.</a:t>
            </a:r>
          </a:p>
          <a:p>
            <a:r>
              <a:rPr lang="en-US" dirty="0"/>
              <a:t>When we are excited , joyous, triumphant and even angry pitch automatically becomes high.</a:t>
            </a:r>
          </a:p>
          <a:p>
            <a:r>
              <a:rPr lang="en-US" dirty="0"/>
              <a:t>Pitch is influenced by the air supply in our body . If we run out of air we cannot control the pitch of our voice.</a:t>
            </a:r>
          </a:p>
          <a:p>
            <a:r>
              <a:rPr lang="en-US" dirty="0"/>
              <a:t>A variety of pitches should be used to hold listeners attention.</a:t>
            </a:r>
          </a:p>
          <a:p>
            <a:r>
              <a:rPr lang="en-US" dirty="0"/>
              <a:t>We should always avoid raising the pitch at the end of the sentence.</a:t>
            </a:r>
          </a:p>
          <a:p>
            <a:endParaRPr lang="en-US" dirty="0"/>
          </a:p>
          <a:p>
            <a:endParaRPr lang="en-US" dirty="0"/>
          </a:p>
        </p:txBody>
      </p:sp>
    </p:spTree>
    <p:extLst>
      <p:ext uri="{BB962C8B-B14F-4D97-AF65-F5344CB8AC3E}">
        <p14:creationId xmlns:p14="http://schemas.microsoft.com/office/powerpoint/2010/main" val="241360192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Pitch</a:t>
            </a:r>
          </a:p>
        </p:txBody>
      </p:sp>
      <p:sp>
        <p:nvSpPr>
          <p:cNvPr id="3" name="Content Placeholder 2"/>
          <p:cNvSpPr>
            <a:spLocks noGrp="1"/>
          </p:cNvSpPr>
          <p:nvPr>
            <p:ph idx="1"/>
          </p:nvPr>
        </p:nvSpPr>
        <p:spPr/>
        <p:txBody>
          <a:bodyPr/>
          <a:lstStyle/>
          <a:p>
            <a:pPr marL="0" indent="0">
              <a:buNone/>
            </a:pPr>
            <a:r>
              <a:rPr lang="en-US" dirty="0"/>
              <a:t>The tone and pitch height may express attitudes of a person</a:t>
            </a:r>
          </a:p>
          <a:p>
            <a:r>
              <a:rPr lang="en-US" b="1" dirty="0"/>
              <a:t>FALL : It shows neutral statement.</a:t>
            </a:r>
          </a:p>
          <a:p>
            <a:r>
              <a:rPr lang="en-US" b="1" dirty="0"/>
              <a:t>RISE: Neutral question, Doubt</a:t>
            </a:r>
          </a:p>
          <a:p>
            <a:r>
              <a:rPr lang="en-US" b="1" dirty="0"/>
              <a:t>FALL-RISE : </a:t>
            </a:r>
            <a:r>
              <a:rPr lang="en-US" b="1" dirty="0" err="1"/>
              <a:t>Scepticsim</a:t>
            </a:r>
            <a:endParaRPr lang="en-US" b="1" dirty="0"/>
          </a:p>
          <a:p>
            <a:r>
              <a:rPr lang="en-US" b="1" dirty="0"/>
              <a:t>RISE-FALL: Emphatic Statement</a:t>
            </a:r>
          </a:p>
          <a:p>
            <a:r>
              <a:rPr lang="en-US" b="1" dirty="0"/>
              <a:t>LEVEL : Boredom, Disinterest</a:t>
            </a:r>
          </a:p>
        </p:txBody>
      </p:sp>
    </p:spTree>
    <p:extLst>
      <p:ext uri="{BB962C8B-B14F-4D97-AF65-F5344CB8AC3E}">
        <p14:creationId xmlns:p14="http://schemas.microsoft.com/office/powerpoint/2010/main" val="277512107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Articulation</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altLang="en-US" dirty="0"/>
              <a:t>Articulation is the aspect of pronunciation that involves bringing articulatory organs so as to shape the sounds of speech. </a:t>
            </a:r>
          </a:p>
          <a:p>
            <a:pPr>
              <a:buFont typeface="Wingdings" panose="05000000000000000000" pitchFamily="2" charset="2"/>
              <a:buChar char="v"/>
            </a:pPr>
            <a:r>
              <a:rPr lang="en-US" altLang="en-US" dirty="0"/>
              <a:t>Speakers should be careful not to slop, chop, truncate, or omit sounds between words or sentences.</a:t>
            </a:r>
          </a:p>
          <a:p>
            <a:pPr>
              <a:buFont typeface="Wingdings" panose="05000000000000000000" pitchFamily="2" charset="2"/>
              <a:buChar char="v"/>
            </a:pPr>
            <a:r>
              <a:rPr lang="en-US" dirty="0"/>
              <a:t>If all the sounds are not uttered properly , the flow of understanding gets interrupted and deters listeners from grasping the meaning of the message.</a:t>
            </a:r>
          </a:p>
          <a:p>
            <a:pPr>
              <a:buFont typeface="Wingdings" panose="05000000000000000000" pitchFamily="2" charset="2"/>
              <a:buChar char="v"/>
            </a:pPr>
            <a:r>
              <a:rPr lang="en-US" dirty="0"/>
              <a:t>It lowers the credibility of speaker.</a:t>
            </a:r>
          </a:p>
          <a:p>
            <a:pPr>
              <a:buFont typeface="Wingdings" panose="05000000000000000000" pitchFamily="2" charset="2"/>
              <a:buChar char="v"/>
            </a:pPr>
            <a:r>
              <a:rPr lang="en-US" dirty="0"/>
              <a:t>Develop in yourself the ability to speak distinctly, produce the sound in a crisp and lucid manner.</a:t>
            </a:r>
          </a:p>
          <a:p>
            <a:pPr>
              <a:buFont typeface="Wingdings" panose="05000000000000000000" pitchFamily="2" charset="2"/>
              <a:buChar char="v"/>
            </a:pPr>
            <a:endParaRPr lang="en-US" dirty="0"/>
          </a:p>
        </p:txBody>
      </p:sp>
    </p:spTree>
    <p:extLst>
      <p:ext uri="{BB962C8B-B14F-4D97-AF65-F5344CB8AC3E}">
        <p14:creationId xmlns:p14="http://schemas.microsoft.com/office/powerpoint/2010/main" val="13784368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Pronunciation</a:t>
            </a:r>
            <a:endParaRPr lang="en-US" dirty="0"/>
          </a:p>
        </p:txBody>
      </p:sp>
      <p:sp>
        <p:nvSpPr>
          <p:cNvPr id="3" name="Content Placeholder 2"/>
          <p:cNvSpPr>
            <a:spLocks noGrp="1"/>
          </p:cNvSpPr>
          <p:nvPr>
            <p:ph idx="1"/>
          </p:nvPr>
        </p:nvSpPr>
        <p:spPr/>
        <p:txBody>
          <a:bodyPr/>
          <a:lstStyle/>
          <a:p>
            <a:r>
              <a:rPr lang="en-US" altLang="en-US" dirty="0"/>
              <a:t>If </a:t>
            </a:r>
            <a:r>
              <a:rPr lang="en-US" altLang="en-US" i="1" dirty="0"/>
              <a:t>articulation means speaking out all the sounds distinctly, then pronunciation requires us to speak out sounds in way that is generally accepted. The best way is to follow British Received Pronunciation.</a:t>
            </a:r>
          </a:p>
          <a:p>
            <a:r>
              <a:rPr lang="en-US" dirty="0"/>
              <a:t>It is generally influenced by the geography &amp; Culture</a:t>
            </a:r>
            <a:r>
              <a:rPr lang="en-US" i="1" dirty="0"/>
              <a:t>.</a:t>
            </a:r>
            <a:endParaRPr lang="en-US" dirty="0"/>
          </a:p>
        </p:txBody>
      </p:sp>
    </p:spTree>
    <p:extLst>
      <p:ext uri="{BB962C8B-B14F-4D97-AF65-F5344CB8AC3E}">
        <p14:creationId xmlns:p14="http://schemas.microsoft.com/office/powerpoint/2010/main" val="198093834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Voice Modulation</a:t>
            </a:r>
            <a:endParaRPr lang="en-US" dirty="0"/>
          </a:p>
        </p:txBody>
      </p:sp>
      <p:sp>
        <p:nvSpPr>
          <p:cNvPr id="3" name="Content Placeholder 2"/>
          <p:cNvSpPr>
            <a:spLocks noGrp="1"/>
          </p:cNvSpPr>
          <p:nvPr>
            <p:ph idx="1"/>
          </p:nvPr>
        </p:nvSpPr>
        <p:spPr/>
        <p:txBody>
          <a:bodyPr/>
          <a:lstStyle/>
          <a:p>
            <a:pPr>
              <a:lnSpc>
                <a:spcPct val="90000"/>
              </a:lnSpc>
            </a:pPr>
            <a:r>
              <a:rPr lang="en-US" altLang="en-US" dirty="0"/>
              <a:t>While intonation refers to the tonal variations, modulation pertains to the way we regulate, vary, or adjust the tone, pitch, and volume of the sound or speaking voice.</a:t>
            </a:r>
            <a:endParaRPr lang="en-IN" altLang="en-US" dirty="0"/>
          </a:p>
          <a:p>
            <a:r>
              <a:rPr lang="en-US" dirty="0"/>
              <a:t>It brings flexibility and vitality to the voice and we can express emotions, sentiments in the best possible way.</a:t>
            </a:r>
          </a:p>
          <a:p>
            <a:r>
              <a:rPr lang="en-US" dirty="0"/>
              <a:t>If we do not pay attention to the voice modulation then our voice, becomes flat and we emerge as a languid speaker with no command over our voice.</a:t>
            </a:r>
          </a:p>
          <a:p>
            <a:r>
              <a:rPr lang="en-US" dirty="0"/>
              <a:t>Word stress and sentence also play an important role in voice modulation.</a:t>
            </a:r>
          </a:p>
          <a:p>
            <a:endParaRPr lang="en-US" dirty="0"/>
          </a:p>
        </p:txBody>
      </p:sp>
    </p:spTree>
    <p:extLst>
      <p:ext uri="{BB962C8B-B14F-4D97-AF65-F5344CB8AC3E}">
        <p14:creationId xmlns:p14="http://schemas.microsoft.com/office/powerpoint/2010/main" val="831733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To Motivate / Persuade</a:t>
            </a:r>
            <a:endParaRPr lang="en-US" dirty="0"/>
          </a:p>
        </p:txBody>
      </p:sp>
      <p:sp>
        <p:nvSpPr>
          <p:cNvPr id="4" name="Rectangle 3"/>
          <p:cNvSpPr/>
          <p:nvPr/>
        </p:nvSpPr>
        <p:spPr>
          <a:xfrm>
            <a:off x="272955" y="2413338"/>
            <a:ext cx="10481481" cy="1200329"/>
          </a:xfrm>
          <a:prstGeom prst="rect">
            <a:avLst/>
          </a:prstGeom>
        </p:spPr>
        <p:txBody>
          <a:bodyPr wrap="square">
            <a:spAutoFit/>
          </a:bodyPr>
          <a:lstStyle/>
          <a:p>
            <a:r>
              <a:rPr lang="en-US" dirty="0">
                <a:latin typeface="TimesNewRomanPSMT"/>
              </a:rPr>
              <a:t>The purpose of presentations may be to motivate / persuade. It may be to popularize an idea or a</a:t>
            </a:r>
          </a:p>
          <a:p>
            <a:r>
              <a:rPr lang="en-US" dirty="0">
                <a:latin typeface="TimesNewRomanPSMT"/>
              </a:rPr>
              <a:t>product. In such presentations, the presenter has to proceed with certain arguments and</a:t>
            </a:r>
          </a:p>
          <a:p>
            <a:r>
              <a:rPr lang="en-US" dirty="0">
                <a:latin typeface="TimesNewRomanPSMT"/>
              </a:rPr>
              <a:t>suggestions. He will have to offer certain conclusions and recommendations. Some politeness</a:t>
            </a:r>
          </a:p>
          <a:p>
            <a:r>
              <a:rPr lang="en-US" dirty="0">
                <a:latin typeface="TimesNewRomanPSMT"/>
              </a:rPr>
              <a:t>tactics may be used in order to persuade the audience.</a:t>
            </a:r>
            <a:endParaRPr lang="en-US" dirty="0"/>
          </a:p>
        </p:txBody>
      </p:sp>
    </p:spTree>
    <p:extLst>
      <p:ext uri="{BB962C8B-B14F-4D97-AF65-F5344CB8AC3E}">
        <p14:creationId xmlns:p14="http://schemas.microsoft.com/office/powerpoint/2010/main" val="220328172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Pauses</a:t>
            </a:r>
            <a:endParaRPr lang="en-US" dirty="0"/>
          </a:p>
        </p:txBody>
      </p:sp>
      <p:sp>
        <p:nvSpPr>
          <p:cNvPr id="3" name="Content Placeholder 2"/>
          <p:cNvSpPr>
            <a:spLocks noGrp="1"/>
          </p:cNvSpPr>
          <p:nvPr>
            <p:ph idx="1"/>
          </p:nvPr>
        </p:nvSpPr>
        <p:spPr/>
        <p:txBody>
          <a:bodyPr/>
          <a:lstStyle/>
          <a:p>
            <a:r>
              <a:rPr lang="en-US" altLang="en-US" dirty="0"/>
              <a:t>A pause is a short silence flanked by words.</a:t>
            </a:r>
          </a:p>
          <a:p>
            <a:r>
              <a:rPr lang="en-US" altLang="en-US" dirty="0"/>
              <a:t>A pause in speaking lets the listener reflect on the message</a:t>
            </a:r>
          </a:p>
          <a:p>
            <a:pPr>
              <a:buNone/>
            </a:pPr>
            <a:r>
              <a:rPr lang="en-US" altLang="en-US" dirty="0"/>
              <a:t>and digest it accordingly.</a:t>
            </a:r>
          </a:p>
          <a:p>
            <a:r>
              <a:rPr lang="en-US" altLang="en-US" dirty="0"/>
              <a:t>It also help speaker to glide from one thought to another.</a:t>
            </a:r>
          </a:p>
          <a:p>
            <a:r>
              <a:rPr lang="en-US" altLang="en-US" dirty="0"/>
              <a:t>It embellishes the speech as it is a natural process to give a break.</a:t>
            </a:r>
          </a:p>
          <a:p>
            <a:r>
              <a:rPr lang="en-US" altLang="en-US" dirty="0"/>
              <a:t>Vocalized pauses or vocal segregates such as uh, ah, umm should be replaced with the silent pauses.</a:t>
            </a:r>
          </a:p>
          <a:p>
            <a:pPr>
              <a:buNone/>
            </a:pPr>
            <a:endParaRPr lang="en-US" altLang="en-US" dirty="0"/>
          </a:p>
        </p:txBody>
      </p:sp>
    </p:spTree>
    <p:extLst>
      <p:ext uri="{BB962C8B-B14F-4D97-AF65-F5344CB8AC3E}">
        <p14:creationId xmlns:p14="http://schemas.microsoft.com/office/powerpoint/2010/main" val="254756890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Dimension of Speech</a:t>
            </a:r>
          </a:p>
        </p:txBody>
      </p:sp>
      <p:sp>
        <p:nvSpPr>
          <p:cNvPr id="3" name="Content Placeholder 2"/>
          <p:cNvSpPr>
            <a:spLocks noGrp="1"/>
          </p:cNvSpPr>
          <p:nvPr>
            <p:ph idx="1"/>
          </p:nvPr>
        </p:nvSpPr>
        <p:spPr/>
        <p:txBody>
          <a:bodyPr/>
          <a:lstStyle/>
          <a:p>
            <a:r>
              <a:rPr lang="en-US" dirty="0"/>
              <a:t>Syllable</a:t>
            </a:r>
          </a:p>
          <a:p>
            <a:r>
              <a:rPr lang="en-US" dirty="0"/>
              <a:t>Accent</a:t>
            </a:r>
          </a:p>
          <a:p>
            <a:r>
              <a:rPr lang="en-US" dirty="0"/>
              <a:t>Intonation</a:t>
            </a:r>
          </a:p>
          <a:p>
            <a:r>
              <a:rPr lang="en-US" dirty="0"/>
              <a:t>Rhythm</a:t>
            </a:r>
          </a:p>
          <a:p>
            <a:r>
              <a:rPr lang="en-US" dirty="0"/>
              <a:t>Stress</a:t>
            </a:r>
          </a:p>
          <a:p>
            <a:endParaRPr lang="en-US" dirty="0"/>
          </a:p>
          <a:p>
            <a:endParaRPr lang="en-US" dirty="0"/>
          </a:p>
        </p:txBody>
      </p:sp>
    </p:spTree>
    <p:extLst>
      <p:ext uri="{BB962C8B-B14F-4D97-AF65-F5344CB8AC3E}">
        <p14:creationId xmlns:p14="http://schemas.microsoft.com/office/powerpoint/2010/main" val="38816355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Syllable</a:t>
            </a:r>
            <a:endParaRPr lang="en-US" dirty="0"/>
          </a:p>
        </p:txBody>
      </p:sp>
      <p:sp>
        <p:nvSpPr>
          <p:cNvPr id="3" name="Content Placeholder 2"/>
          <p:cNvSpPr>
            <a:spLocks noGrp="1"/>
          </p:cNvSpPr>
          <p:nvPr>
            <p:ph idx="1"/>
          </p:nvPr>
        </p:nvSpPr>
        <p:spPr/>
        <p:txBody>
          <a:bodyPr>
            <a:normAutofit/>
          </a:bodyPr>
          <a:lstStyle/>
          <a:p>
            <a:r>
              <a:rPr lang="en-US" dirty="0"/>
              <a:t>A </a:t>
            </a:r>
            <a:r>
              <a:rPr lang="en-US" i="1" dirty="0"/>
              <a:t>syllable </a:t>
            </a:r>
            <a:r>
              <a:rPr lang="en-US" dirty="0"/>
              <a:t>may be defined as a unit of sound with one vowel sound and with or without consonant sounds.</a:t>
            </a:r>
          </a:p>
          <a:p>
            <a:r>
              <a:rPr lang="en-US" dirty="0"/>
              <a:t>A </a:t>
            </a:r>
            <a:r>
              <a:rPr lang="en-US" i="1" dirty="0"/>
              <a:t>syllable </a:t>
            </a:r>
            <a:r>
              <a:rPr lang="en-US" dirty="0"/>
              <a:t>is the sound of a vowel (a, e, </a:t>
            </a:r>
            <a:r>
              <a:rPr lang="en-US" dirty="0" err="1"/>
              <a:t>i</a:t>
            </a:r>
            <a:r>
              <a:rPr lang="en-US" dirty="0"/>
              <a:t>, o, u) that is created when pronouncing a word.</a:t>
            </a:r>
          </a:p>
          <a:p>
            <a:r>
              <a:rPr lang="en-US" dirty="0"/>
              <a:t>A </a:t>
            </a:r>
            <a:r>
              <a:rPr lang="en-US" i="1" dirty="0"/>
              <a:t>syllable </a:t>
            </a:r>
            <a:r>
              <a:rPr lang="en-US" dirty="0"/>
              <a:t>is a part of a word that is pronounced with one uninterrupted sound.</a:t>
            </a:r>
          </a:p>
          <a:p>
            <a:r>
              <a:rPr lang="en-US" dirty="0"/>
              <a:t>A syllable is a unit of sound which can be pronounced with a single effort of the voice.</a:t>
            </a:r>
          </a:p>
          <a:p>
            <a:r>
              <a:rPr lang="en-US" dirty="0"/>
              <a:t>For example, the word water is composed of two </a:t>
            </a:r>
            <a:r>
              <a:rPr lang="en-US" b="1" dirty="0"/>
              <a:t>syllables</a:t>
            </a:r>
            <a:r>
              <a:rPr lang="en-US" dirty="0"/>
              <a:t>: </a:t>
            </a:r>
            <a:r>
              <a:rPr lang="en-US" dirty="0" err="1"/>
              <a:t>wa</a:t>
            </a:r>
            <a:r>
              <a:rPr lang="en-US" dirty="0"/>
              <a:t> and </a:t>
            </a:r>
            <a:r>
              <a:rPr lang="en-US" dirty="0" err="1"/>
              <a:t>ter</a:t>
            </a:r>
            <a:r>
              <a:rPr lang="en-US" dirty="0"/>
              <a:t> as we have to make two efforts to pronounce this word.</a:t>
            </a:r>
          </a:p>
        </p:txBody>
      </p:sp>
    </p:spTree>
    <p:extLst>
      <p:ext uri="{BB962C8B-B14F-4D97-AF65-F5344CB8AC3E}">
        <p14:creationId xmlns:p14="http://schemas.microsoft.com/office/powerpoint/2010/main" val="291764700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Syllables are ways to split words into speech sounds. We naturally say words using syllables, but we don’t usually think about it until we need to separate the syllables for reading or spelling purposes. So, why do we need syllables?</a:t>
            </a:r>
          </a:p>
          <a:p>
            <a:r>
              <a:rPr lang="en-US" dirty="0"/>
              <a:t>When we learn to read, and as we encounter more difficult words, we may need to decode a word. You’ll often hear someone telling a reader to “sound it out” or “break the word into parts.” When we do this, breaking the word into syllables can help us read the word. Here are a few examples:</a:t>
            </a:r>
          </a:p>
        </p:txBody>
      </p:sp>
    </p:spTree>
    <p:extLst>
      <p:ext uri="{BB962C8B-B14F-4D97-AF65-F5344CB8AC3E}">
        <p14:creationId xmlns:p14="http://schemas.microsoft.com/office/powerpoint/2010/main" val="106600886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a:t>i</a:t>
            </a:r>
            <a:r>
              <a:rPr lang="en-US" dirty="0"/>
              <a:t>) word-                   one syllable,                        word</a:t>
            </a:r>
          </a:p>
          <a:p>
            <a:r>
              <a:rPr lang="en-US" dirty="0"/>
              <a:t>ii) spelling-                  two syllables,                      </a:t>
            </a:r>
            <a:r>
              <a:rPr lang="en-US" dirty="0" err="1"/>
              <a:t>spe</a:t>
            </a:r>
            <a:r>
              <a:rPr lang="en-US" dirty="0"/>
              <a:t> + </a:t>
            </a:r>
            <a:r>
              <a:rPr lang="en-US" dirty="0" err="1"/>
              <a:t>lling</a:t>
            </a:r>
            <a:endParaRPr lang="en-US" dirty="0"/>
          </a:p>
          <a:p>
            <a:r>
              <a:rPr lang="en-US" dirty="0"/>
              <a:t>computer-               three syllables                     com + </a:t>
            </a:r>
            <a:r>
              <a:rPr lang="en-US" dirty="0" err="1"/>
              <a:t>pu</a:t>
            </a:r>
            <a:r>
              <a:rPr lang="en-US" dirty="0"/>
              <a:t> + </a:t>
            </a:r>
            <a:r>
              <a:rPr lang="en-US" dirty="0" err="1"/>
              <a:t>ter</a:t>
            </a:r>
            <a:endParaRPr lang="en-US" dirty="0"/>
          </a:p>
        </p:txBody>
      </p:sp>
    </p:spTree>
    <p:extLst>
      <p:ext uri="{BB962C8B-B14F-4D97-AF65-F5344CB8AC3E}">
        <p14:creationId xmlns:p14="http://schemas.microsoft.com/office/powerpoint/2010/main" val="61624701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construction of a syllable may be described in terms of the following formula:</a:t>
            </a:r>
          </a:p>
          <a:p>
            <a:pPr marL="0" indent="0">
              <a:buNone/>
            </a:pPr>
            <a:r>
              <a:rPr lang="en-US" sz="2800" b="1" dirty="0"/>
              <a:t>                               [C]+V=Syllable</a:t>
            </a:r>
          </a:p>
          <a:p>
            <a:r>
              <a:rPr lang="en-US" dirty="0"/>
              <a:t>Where C indicates indefinite number of consonants and V stands for a vowel sound, the bracket indicate that the consonants are not obligatory.</a:t>
            </a:r>
          </a:p>
          <a:p>
            <a:r>
              <a:rPr lang="en-US" dirty="0"/>
              <a:t>street = CCCVC (1 Syllable)</a:t>
            </a:r>
          </a:p>
          <a:p>
            <a:r>
              <a:rPr lang="en-US" dirty="0"/>
              <a:t>ago = VCV (2 Syllables)</a:t>
            </a:r>
            <a:endParaRPr lang="en-US" b="1" dirty="0"/>
          </a:p>
        </p:txBody>
      </p:sp>
    </p:spTree>
    <p:extLst>
      <p:ext uri="{BB962C8B-B14F-4D97-AF65-F5344CB8AC3E}">
        <p14:creationId xmlns:p14="http://schemas.microsoft.com/office/powerpoint/2010/main" val="17286149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syllable</a:t>
            </a:r>
          </a:p>
        </p:txBody>
      </p:sp>
      <p:sp>
        <p:nvSpPr>
          <p:cNvPr id="3" name="Content Placeholder 2"/>
          <p:cNvSpPr>
            <a:spLocks noGrp="1"/>
          </p:cNvSpPr>
          <p:nvPr>
            <p:ph idx="1"/>
          </p:nvPr>
        </p:nvSpPr>
        <p:spPr/>
        <p:txBody>
          <a:bodyPr/>
          <a:lstStyle/>
          <a:p>
            <a:r>
              <a:rPr lang="en-US" dirty="0"/>
              <a:t>Words are divided in to three types as per number of syllables:</a:t>
            </a:r>
          </a:p>
          <a:p>
            <a:r>
              <a:rPr lang="en-US" b="1" dirty="0"/>
              <a:t>Monosyllabic: </a:t>
            </a:r>
            <a:r>
              <a:rPr lang="en-US" dirty="0">
                <a:solidFill>
                  <a:srgbClr val="00B050"/>
                </a:solidFill>
              </a:rPr>
              <a:t>Words with one syllable e.g. on- on (VC)</a:t>
            </a:r>
          </a:p>
          <a:p>
            <a:r>
              <a:rPr lang="en-US" b="1" dirty="0"/>
              <a:t>Disyllabic: </a:t>
            </a:r>
            <a:r>
              <a:rPr lang="en-US" dirty="0">
                <a:solidFill>
                  <a:schemeClr val="accent6">
                    <a:lumMod val="50000"/>
                  </a:schemeClr>
                </a:solidFill>
              </a:rPr>
              <a:t>Words with two syllables e.g. upon- up+ on (VCVC)</a:t>
            </a:r>
          </a:p>
          <a:p>
            <a:r>
              <a:rPr lang="en-US" b="1" dirty="0"/>
              <a:t>Polysyllabic: </a:t>
            </a:r>
            <a:r>
              <a:rPr lang="en-US" dirty="0">
                <a:solidFill>
                  <a:srgbClr val="FF0000"/>
                </a:solidFill>
              </a:rPr>
              <a:t>Words with more than two syllables e.g. syllable – </a:t>
            </a:r>
            <a:r>
              <a:rPr lang="en-US" dirty="0" err="1">
                <a:solidFill>
                  <a:srgbClr val="FF0000"/>
                </a:solidFill>
              </a:rPr>
              <a:t>sy+lla+ble</a:t>
            </a:r>
            <a:r>
              <a:rPr lang="en-US" dirty="0">
                <a:solidFill>
                  <a:srgbClr val="FF0000"/>
                </a:solidFill>
              </a:rPr>
              <a:t> (CVCVCVC)</a:t>
            </a:r>
          </a:p>
        </p:txBody>
      </p:sp>
    </p:spTree>
    <p:extLst>
      <p:ext uri="{BB962C8B-B14F-4D97-AF65-F5344CB8AC3E}">
        <p14:creationId xmlns:p14="http://schemas.microsoft.com/office/powerpoint/2010/main" val="102290675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Accent</a:t>
            </a:r>
            <a:endParaRPr lang="en-US" dirty="0"/>
          </a:p>
        </p:txBody>
      </p:sp>
      <p:sp>
        <p:nvSpPr>
          <p:cNvPr id="3" name="Content Placeholder 2"/>
          <p:cNvSpPr>
            <a:spLocks noGrp="1"/>
          </p:cNvSpPr>
          <p:nvPr>
            <p:ph idx="1"/>
          </p:nvPr>
        </p:nvSpPr>
        <p:spPr/>
        <p:txBody>
          <a:bodyPr/>
          <a:lstStyle/>
          <a:p>
            <a:r>
              <a:rPr lang="en-US" dirty="0"/>
              <a:t>Accent is the way of pronouncing the words of a language that shows the person belongs to which country, area or social class.</a:t>
            </a:r>
          </a:p>
          <a:p>
            <a:r>
              <a:rPr lang="en-US" b="1" dirty="0"/>
              <a:t>Accent </a:t>
            </a:r>
            <a:r>
              <a:rPr lang="en-US" dirty="0"/>
              <a:t>is a manner of pronunciation peculiar to a particular individual, location, or nation. The region to which you belong affects your accent. Not only the locality but the economic status, ethnicity, caste etc. all make an impact on the accent. Accent mainly includes pronunciation, which also has correlation with stress.</a:t>
            </a:r>
          </a:p>
          <a:p>
            <a:endParaRPr lang="en-US" dirty="0"/>
          </a:p>
        </p:txBody>
      </p:sp>
    </p:spTree>
    <p:extLst>
      <p:ext uri="{BB962C8B-B14F-4D97-AF65-F5344CB8AC3E}">
        <p14:creationId xmlns:p14="http://schemas.microsoft.com/office/powerpoint/2010/main" val="245675145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Rhythm (Sound pattern achieved by using stress in words)</a:t>
            </a:r>
            <a:endParaRPr lang="en-US" dirty="0"/>
          </a:p>
        </p:txBody>
      </p:sp>
      <p:sp>
        <p:nvSpPr>
          <p:cNvPr id="3" name="Content Placeholder 2"/>
          <p:cNvSpPr>
            <a:spLocks noGrp="1"/>
          </p:cNvSpPr>
          <p:nvPr>
            <p:ph idx="1"/>
          </p:nvPr>
        </p:nvSpPr>
        <p:spPr>
          <a:xfrm>
            <a:off x="1154954" y="2671739"/>
            <a:ext cx="8825659" cy="3416300"/>
          </a:xfrm>
        </p:spPr>
        <p:txBody>
          <a:bodyPr>
            <a:normAutofit/>
          </a:bodyPr>
          <a:lstStyle/>
          <a:p>
            <a:r>
              <a:rPr lang="en-US" dirty="0"/>
              <a:t>Rhythm refers to a pattern of sounds. Maintaining a rhythm in a speech makes the speech sound natural and fluent. Rhythm is produced by stressed and unstressed words in a sentence. Using only the stressed words in a sentence may make a speech sound dull and artificial. The listener may also not understand the intended emphasis or meaning in the speech.</a:t>
            </a:r>
          </a:p>
          <a:p>
            <a:r>
              <a:rPr lang="en-US" dirty="0"/>
              <a:t>Just as stress, speed is another very important factor in the fluency of English. When we speak, we do not speak words in isolation but group them and speak without any pauses between them. To achieve good rhythm in speaking we should know which words to be stressed and which are not to be stressed in a sentence</a:t>
            </a:r>
          </a:p>
        </p:txBody>
      </p:sp>
    </p:spTree>
    <p:extLst>
      <p:ext uri="{BB962C8B-B14F-4D97-AF65-F5344CB8AC3E}">
        <p14:creationId xmlns:p14="http://schemas.microsoft.com/office/powerpoint/2010/main" val="129862823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Intonation (variation of pitch or loudness of the words in a sentence)</a:t>
            </a:r>
            <a:endParaRPr lang="en-US" dirty="0"/>
          </a:p>
        </p:txBody>
      </p:sp>
      <p:sp>
        <p:nvSpPr>
          <p:cNvPr id="3" name="Content Placeholder 2"/>
          <p:cNvSpPr>
            <a:spLocks noGrp="1"/>
          </p:cNvSpPr>
          <p:nvPr>
            <p:ph idx="1"/>
          </p:nvPr>
        </p:nvSpPr>
        <p:spPr/>
        <p:txBody>
          <a:bodyPr/>
          <a:lstStyle/>
          <a:p>
            <a:r>
              <a:rPr lang="en-US" dirty="0"/>
              <a:t>The intonation in a language refers to the patterns of pitch variation or the tones it uses in its utterances.</a:t>
            </a:r>
          </a:p>
          <a:p>
            <a:r>
              <a:rPr lang="en-US" dirty="0"/>
              <a:t>In normal speech, the pitch of our voice goes on changing constantly – going up, going down, and sometimes remaining steady. Different pitches of the voice combine to form patterns of pitch variation or tones, which together constitute intonation.</a:t>
            </a:r>
          </a:p>
          <a:p>
            <a:pPr marL="0" indent="0">
              <a:buNone/>
            </a:pPr>
            <a:endParaRPr lang="en-US" dirty="0"/>
          </a:p>
        </p:txBody>
      </p:sp>
    </p:spTree>
    <p:extLst>
      <p:ext uri="{BB962C8B-B14F-4D97-AF65-F5344CB8AC3E}">
        <p14:creationId xmlns:p14="http://schemas.microsoft.com/office/powerpoint/2010/main" val="41459437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4FE2698980F344CBC5DFE123CC81923" ma:contentTypeVersion="4" ma:contentTypeDescription="Create a new document." ma:contentTypeScope="" ma:versionID="f9cfb8fa27991a30dd9e3bdc6b69b844">
  <xsd:schema xmlns:xsd="http://www.w3.org/2001/XMLSchema" xmlns:xs="http://www.w3.org/2001/XMLSchema" xmlns:p="http://schemas.microsoft.com/office/2006/metadata/properties" xmlns:ns2="096d8380-acb4-43f1-b154-828ce32864f4" xmlns:ns3="06ca1288-74ea-444d-a1ba-c600a4a2625e" targetNamespace="http://schemas.microsoft.com/office/2006/metadata/properties" ma:root="true" ma:fieldsID="6021b43d7607a9665aa1cc9ec9566bb6" ns2:_="" ns3:_="">
    <xsd:import namespace="096d8380-acb4-43f1-b154-828ce32864f4"/>
    <xsd:import namespace="06ca1288-74ea-444d-a1ba-c600a4a2625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96d8380-acb4-43f1-b154-828ce32864f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06ca1288-74ea-444d-a1ba-c600a4a2625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AC36E08-C7D8-494A-8143-D4C656961F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96d8380-acb4-43f1-b154-828ce32864f4"/>
    <ds:schemaRef ds:uri="06ca1288-74ea-444d-a1ba-c600a4a2625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6B879CA-A2C8-4A0C-BC6F-D6583B468FF4}">
  <ds:schemaRefs>
    <ds:schemaRef ds:uri="http://schemas.microsoft.com/sharepoint/v3/contenttype/forms"/>
  </ds:schemaRefs>
</ds:datastoreItem>
</file>

<file path=customXml/itemProps3.xml><?xml version="1.0" encoding="utf-8"?>
<ds:datastoreItem xmlns:ds="http://schemas.openxmlformats.org/officeDocument/2006/customXml" ds:itemID="{EAD4B0EA-A78E-4213-8213-B51F8B4D67BE}">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Theme6</Template>
  <TotalTime>13991</TotalTime>
  <Words>7082</Words>
  <Application>Microsoft Office PowerPoint</Application>
  <PresentationFormat>Widescreen</PresentationFormat>
  <Paragraphs>526</Paragraphs>
  <Slides>109</Slides>
  <Notes>0</Notes>
  <HiddenSlides>0</HiddenSlides>
  <MMClips>0</MMClips>
  <ScaleCrop>false</ScaleCrop>
  <HeadingPairs>
    <vt:vector size="4" baseType="variant">
      <vt:variant>
        <vt:lpstr>Theme</vt:lpstr>
      </vt:variant>
      <vt:variant>
        <vt:i4>1</vt:i4>
      </vt:variant>
      <vt:variant>
        <vt:lpstr>Slide Titles</vt:lpstr>
      </vt:variant>
      <vt:variant>
        <vt:i4>109</vt:i4>
      </vt:variant>
    </vt:vector>
  </HeadingPairs>
  <TitlesOfParts>
    <vt:vector size="110" baseType="lpstr">
      <vt:lpstr>Ion Boardroom</vt:lpstr>
      <vt:lpstr>Unit 4</vt:lpstr>
      <vt:lpstr>After Studying this unit you will be able to know</vt:lpstr>
      <vt:lpstr>PowerPoint Presentation</vt:lpstr>
      <vt:lpstr>What is oral presentation</vt:lpstr>
      <vt:lpstr>PowerPoint Presentation</vt:lpstr>
      <vt:lpstr>The purpose of Presentation</vt:lpstr>
      <vt:lpstr>To Inform / instruct</vt:lpstr>
      <vt:lpstr>To Entertain</vt:lpstr>
      <vt:lpstr>To Motivate / Persuade</vt:lpstr>
      <vt:lpstr>Planning the Presentation</vt:lpstr>
      <vt:lpstr> Defining Introduction</vt:lpstr>
      <vt:lpstr>Defining Purpose</vt:lpstr>
      <vt:lpstr>Analyze the Audience</vt:lpstr>
      <vt:lpstr>PowerPoint Presentation</vt:lpstr>
      <vt:lpstr>Tips for creating an impact on the audience –  </vt:lpstr>
      <vt:lpstr>Understanding of audience would help the presenter (speaker) to  </vt:lpstr>
      <vt:lpstr>Analyzing Locale</vt:lpstr>
      <vt:lpstr> Organize your presentation into Three Major parts: </vt:lpstr>
      <vt:lpstr>Introduction of the Speech</vt:lpstr>
      <vt:lpstr>Main Body of the Speech</vt:lpstr>
      <vt:lpstr>PowerPoint Presentation</vt:lpstr>
      <vt:lpstr>Conclusions or Close</vt:lpstr>
      <vt:lpstr>PowerPoint Presentation</vt:lpstr>
      <vt:lpstr>Visual Aids</vt:lpstr>
      <vt:lpstr>Importance of Audio Visual Aids:</vt:lpstr>
      <vt:lpstr>Advantages of audio visual aids-  </vt:lpstr>
      <vt:lpstr>Points to consider before selecting the type of visual – </vt:lpstr>
      <vt:lpstr>Some do’s – </vt:lpstr>
      <vt:lpstr>Selecting the right visuals:</vt:lpstr>
      <vt:lpstr>Nuances or Methods of Delivery / Presentation</vt:lpstr>
      <vt:lpstr>PowerPoint Presentation</vt:lpstr>
      <vt:lpstr>Memorizing the Manuscript</vt:lpstr>
      <vt:lpstr>Advantage –</vt:lpstr>
      <vt:lpstr>Disadvantage</vt:lpstr>
      <vt:lpstr>Reading the Manuscript</vt:lpstr>
      <vt:lpstr>Advantages – </vt:lpstr>
      <vt:lpstr>Disadvantages –</vt:lpstr>
      <vt:lpstr>Speaking from Notes(Extemporaneous)</vt:lpstr>
      <vt:lpstr>Advantage</vt:lpstr>
      <vt:lpstr>Disadvantage</vt:lpstr>
      <vt:lpstr> Impromptu Speaking</vt:lpstr>
      <vt:lpstr>Advantage –</vt:lpstr>
      <vt:lpstr> Disadvantage – </vt:lpstr>
      <vt:lpstr>What's your body telling you? </vt:lpstr>
      <vt:lpstr>PowerPoint Presentation</vt:lpstr>
      <vt:lpstr>Kinesics</vt:lpstr>
      <vt:lpstr>PowerPoint Presentation</vt:lpstr>
      <vt:lpstr>Facial Expressions</vt:lpstr>
      <vt:lpstr>PowerPoint Presentation</vt:lpstr>
      <vt:lpstr>PowerPoint Presentation</vt:lpstr>
      <vt:lpstr>Eyes</vt:lpstr>
      <vt:lpstr>Do each set of eyes tell you the same story? </vt:lpstr>
      <vt:lpstr>PowerPoint Presentation</vt:lpstr>
      <vt:lpstr>Maintain Eye contact</vt:lpstr>
      <vt:lpstr>PowerPoint Presentation</vt:lpstr>
      <vt:lpstr>Gestures</vt:lpstr>
      <vt:lpstr>Types Of Gestures </vt:lpstr>
      <vt:lpstr>SOME COMMON GESTURES </vt:lpstr>
      <vt:lpstr>PowerPoint Presentation</vt:lpstr>
      <vt:lpstr>Some more common gestures: </vt:lpstr>
      <vt:lpstr>PowerPoint Presentation</vt:lpstr>
      <vt:lpstr>PowerPoint Presentation</vt:lpstr>
      <vt:lpstr>Posture</vt:lpstr>
      <vt:lpstr>Types of Postures</vt:lpstr>
      <vt:lpstr>SOME COMMON POSTURES</vt:lpstr>
      <vt:lpstr>Body shape</vt:lpstr>
      <vt:lpstr>PowerPoint Presentation</vt:lpstr>
      <vt:lpstr>PowerPoint Presentation</vt:lpstr>
      <vt:lpstr>Appearance</vt:lpstr>
      <vt:lpstr>PowerPoint Presentation</vt:lpstr>
      <vt:lpstr>Proxemics ( Space language )</vt:lpstr>
      <vt:lpstr>PowerPoint Presentation</vt:lpstr>
      <vt:lpstr>PowerPoint Presentation</vt:lpstr>
      <vt:lpstr>PowerPoint Presentation</vt:lpstr>
      <vt:lpstr>PowerPoint Presentation</vt:lpstr>
      <vt:lpstr>Chronemics / Time Dimension</vt:lpstr>
      <vt:lpstr>PowerPoint Presentation</vt:lpstr>
      <vt:lpstr>PowerPoint Presentation</vt:lpstr>
      <vt:lpstr>PowerPoint Presentation</vt:lpstr>
      <vt:lpstr>Paralinguistic features of voice / Nuances of Voice Dynamics</vt:lpstr>
      <vt:lpstr>Paralinguistic features</vt:lpstr>
      <vt:lpstr>Quality</vt:lpstr>
      <vt:lpstr>Volume</vt:lpstr>
      <vt:lpstr>  Pace/Rate</vt:lpstr>
      <vt:lpstr>Pitch</vt:lpstr>
      <vt:lpstr>Pitch</vt:lpstr>
      <vt:lpstr>Articulation</vt:lpstr>
      <vt:lpstr>Pronunciation</vt:lpstr>
      <vt:lpstr>Voice Modulation</vt:lpstr>
      <vt:lpstr>Pauses</vt:lpstr>
      <vt:lpstr>Dimension of Speech</vt:lpstr>
      <vt:lpstr>Syllable</vt:lpstr>
      <vt:lpstr>PowerPoint Presentation</vt:lpstr>
      <vt:lpstr>PowerPoint Presentation</vt:lpstr>
      <vt:lpstr>PowerPoint Presentation</vt:lpstr>
      <vt:lpstr>Types of syllable</vt:lpstr>
      <vt:lpstr>Accent</vt:lpstr>
      <vt:lpstr>Rhythm (Sound pattern achieved by using stress in words)</vt:lpstr>
      <vt:lpstr>Intonation (variation of pitch or loudness of the words in a sentence)</vt:lpstr>
      <vt:lpstr>Word Stress</vt:lpstr>
      <vt:lpstr>Stressed Syllable &amp; Unstressed Syllables</vt:lpstr>
      <vt:lpstr>Types Of Word Stress</vt:lpstr>
      <vt:lpstr>Primary Stress</vt:lpstr>
      <vt:lpstr>Secondary stress</vt:lpstr>
      <vt:lpstr>Unstressed Syllable (zero stress )</vt:lpstr>
      <vt:lpstr>PowerPoint Presentation</vt:lpstr>
      <vt:lpstr>Sentence Stress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dc:title>
  <dc:creator>ANSHU</dc:creator>
  <cp:lastModifiedBy>drseemaverma1@gmail.com</cp:lastModifiedBy>
  <cp:revision>88</cp:revision>
  <dcterms:created xsi:type="dcterms:W3CDTF">2017-02-15T07:39:30Z</dcterms:created>
  <dcterms:modified xsi:type="dcterms:W3CDTF">2023-07-05T10:43:50Z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0x010100D4FE2698980F344CBC5DFE123CC81923</vt:lpwstr>
  </property>
</Properties>
</file>