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66"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p:cViewPr varScale="1">
        <p:scale>
          <a:sx n="41" d="100"/>
          <a:sy n="41" d="100"/>
        </p:scale>
        <p:origin x="67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96D680F-461E-4F10-BAC7-A3298EA2CB10}" type="datetimeFigureOut">
              <a:rPr lang="en-US" smtClean="0"/>
              <a:t>2/28/2021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006278-2DFC-4FE0-9E19-77AF36F18B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6D680F-461E-4F10-BAC7-A3298EA2CB10}"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06278-2DFC-4FE0-9E19-77AF36F18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6D680F-461E-4F10-BAC7-A3298EA2CB10}"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06278-2DFC-4FE0-9E19-77AF36F18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6D680F-461E-4F10-BAC7-A3298EA2CB10}"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06278-2DFC-4FE0-9E19-77AF36F18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96D680F-461E-4F10-BAC7-A3298EA2CB10}"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06278-2DFC-4FE0-9E19-77AF36F18B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96D680F-461E-4F10-BAC7-A3298EA2CB10}"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06278-2DFC-4FE0-9E19-77AF36F18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96D680F-461E-4F10-BAC7-A3298EA2CB10}"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006278-2DFC-4FE0-9E19-77AF36F18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96D680F-461E-4F10-BAC7-A3298EA2CB10}" type="datetimeFigureOut">
              <a:rPr lang="en-US"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006278-2DFC-4FE0-9E19-77AF36F18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6D680F-461E-4F10-BAC7-A3298EA2CB10}" type="datetimeFigureOut">
              <a:rPr lang="en-US" smtClean="0"/>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006278-2DFC-4FE0-9E19-77AF36F18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96D680F-461E-4F10-BAC7-A3298EA2CB10}"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06278-2DFC-4FE0-9E19-77AF36F18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96D680F-461E-4F10-BAC7-A3298EA2CB10}"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006278-2DFC-4FE0-9E19-77AF36F18B2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96D680F-461E-4F10-BAC7-A3298EA2CB10}" type="datetimeFigureOut">
              <a:rPr lang="en-US" smtClean="0"/>
              <a:t>2/28/2021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006278-2DFC-4FE0-9E19-77AF36F18B2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66800"/>
            <a:ext cx="7851648" cy="1295400"/>
          </a:xfrm>
        </p:spPr>
        <p:txBody>
          <a:bodyPr/>
          <a:lstStyle/>
          <a:p>
            <a:pPr algn="ctr"/>
            <a:r>
              <a:rPr lang="en-US" dirty="0"/>
              <a:t>UNIT-2</a:t>
            </a:r>
          </a:p>
        </p:txBody>
      </p:sp>
      <p:sp>
        <p:nvSpPr>
          <p:cNvPr id="3" name="Subtitle 2"/>
          <p:cNvSpPr>
            <a:spLocks noGrp="1"/>
          </p:cNvSpPr>
          <p:nvPr>
            <p:ph type="subTitle" idx="1"/>
          </p:nvPr>
        </p:nvSpPr>
        <p:spPr>
          <a:xfrm>
            <a:off x="533400" y="2667000"/>
            <a:ext cx="7854696" cy="2314136"/>
          </a:xfrm>
        </p:spPr>
        <p:txBody>
          <a:bodyPr>
            <a:noAutofit/>
          </a:bodyPr>
          <a:lstStyle/>
          <a:p>
            <a:pPr algn="ctr"/>
            <a:r>
              <a:rPr lang="en-US" sz="4400" dirty="0"/>
              <a:t>Technical research paper writing: Methods &amp; style; Seminar &amp; Conference paper writing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2" descr="Parties involved&#10;in Seminar&#10;1) Organizer&#10;2) Chairperson&#10;3) Speaker&#10;4) Audience&#10;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pic>
        <p:nvPicPr>
          <p:cNvPr id="6" name="Picture 2" descr="Meaning of&#10;Conference&#10;• The word has been derived from ‘Confer’ that&#10;means ‘to consult together’, ‘Compare opinions’.&#10;• A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533400"/>
            <a:ext cx="7851648" cy="1447800"/>
          </a:xfrm>
        </p:spPr>
        <p:txBody>
          <a:bodyPr>
            <a:normAutofit/>
          </a:bodyPr>
          <a:lstStyle/>
          <a:p>
            <a:pPr algn="l"/>
            <a:r>
              <a:rPr lang="en-US" dirty="0"/>
              <a:t>Conference Paper</a:t>
            </a:r>
          </a:p>
        </p:txBody>
      </p:sp>
      <p:sp>
        <p:nvSpPr>
          <p:cNvPr id="5" name="Subtitle 4"/>
          <p:cNvSpPr>
            <a:spLocks noGrp="1"/>
          </p:cNvSpPr>
          <p:nvPr>
            <p:ph type="subTitle" idx="1"/>
          </p:nvPr>
        </p:nvSpPr>
        <p:spPr>
          <a:xfrm>
            <a:off x="533400" y="1981200"/>
            <a:ext cx="7854696" cy="4495800"/>
          </a:xfrm>
        </p:spPr>
        <p:txBody>
          <a:bodyPr>
            <a:normAutofit/>
          </a:bodyPr>
          <a:lstStyle/>
          <a:p>
            <a:pPr algn="l"/>
            <a:r>
              <a:rPr lang="en-US" b="1" dirty="0"/>
              <a:t>Conference</a:t>
            </a:r>
            <a:r>
              <a:rPr lang="en-US" dirty="0"/>
              <a:t> papers refer to articles that are written with the goal of being accepted to a </a:t>
            </a:r>
            <a:r>
              <a:rPr lang="en-US" b="1" dirty="0"/>
              <a:t>conference</a:t>
            </a:r>
            <a:r>
              <a:rPr lang="en-US" dirty="0"/>
              <a:t>: with a specific scope where you can present your results to the community.</a:t>
            </a:r>
          </a:p>
          <a:p>
            <a:pPr algn="l"/>
            <a:r>
              <a:rPr lang="en-US" dirty="0"/>
              <a:t>The presentation is usually oral along with a </a:t>
            </a:r>
            <a:r>
              <a:rPr lang="en-US" dirty="0" err="1"/>
              <a:t>ppt</a:t>
            </a:r>
            <a:r>
              <a:rPr lang="en-US" dirty="0"/>
              <a:t>, but initially you have to submit either an abstract or an article which is reviewed by the conference organizers to decide whether or not you get a chance to present at the conference. Often, the paper is later published in the conference proceedings for more visibility.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endParaRPr lang="en-US"/>
          </a:p>
        </p:txBody>
      </p:sp>
      <p:sp>
        <p:nvSpPr>
          <p:cNvPr id="7" name="Subtitle 6"/>
          <p:cNvSpPr>
            <a:spLocks noGrp="1"/>
          </p:cNvSpPr>
          <p:nvPr>
            <p:ph type="subTitle" idx="1"/>
          </p:nvPr>
        </p:nvSpPr>
        <p:spPr/>
        <p:txBody>
          <a:bodyPr/>
          <a:lstStyle/>
          <a:p>
            <a:endParaRPr lang="en-US"/>
          </a:p>
        </p:txBody>
      </p:sp>
      <p:pic>
        <p:nvPicPr>
          <p:cNvPr id="8" name="Picture 2" descr="Purpose of&#10;Conference&#10;• To Pool Experiences&#10;• To Ask for recommendations&#10;• To Review past&#10;• Discussion for standards&#10; "/>
          <p:cNvPicPr>
            <a:picLocks noChangeAspect="1" noChangeArrowheads="1"/>
          </p:cNvPicPr>
          <p:nvPr/>
        </p:nvPicPr>
        <p:blipFill>
          <a:blip r:embed="rId2"/>
          <a:srcRect/>
          <a:stretch>
            <a:fillRect/>
          </a:stretch>
        </p:blipFill>
        <p:spPr bwMode="auto">
          <a:xfrm>
            <a:off x="0" y="0"/>
            <a:ext cx="9372600" cy="6858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 y="152400"/>
            <a:ext cx="8686800" cy="1981200"/>
          </a:xfrm>
        </p:spPr>
        <p:txBody>
          <a:bodyPr/>
          <a:lstStyle/>
          <a:p>
            <a:pPr algn="l"/>
            <a:r>
              <a:rPr lang="en-US" dirty="0"/>
              <a:t>Guidelines for Conference Paper</a:t>
            </a:r>
          </a:p>
        </p:txBody>
      </p:sp>
      <p:sp>
        <p:nvSpPr>
          <p:cNvPr id="5" name="Subtitle 4"/>
          <p:cNvSpPr>
            <a:spLocks noGrp="1"/>
          </p:cNvSpPr>
          <p:nvPr>
            <p:ph type="subTitle" idx="1"/>
          </p:nvPr>
        </p:nvSpPr>
        <p:spPr>
          <a:xfrm>
            <a:off x="533400" y="2209800"/>
            <a:ext cx="8153400" cy="3657600"/>
          </a:xfrm>
        </p:spPr>
        <p:txBody>
          <a:bodyPr>
            <a:normAutofit/>
          </a:bodyPr>
          <a:lstStyle/>
          <a:p>
            <a:pPr algn="l"/>
            <a:r>
              <a:rPr lang="en-US" dirty="0"/>
              <a:t> While writing your conference paper the following format can be referred:</a:t>
            </a:r>
          </a:p>
          <a:p>
            <a:pPr algn="l"/>
            <a:r>
              <a:rPr lang="en-US" u="sng" dirty="0"/>
              <a:t>Abstract:</a:t>
            </a:r>
            <a:r>
              <a:rPr lang="en-US" dirty="0"/>
              <a:t> It is the first section of the paper and summarizes the findings of your research. You can include the main points of your research like the purpose of your research, the methods used, the findings as well as the conclusion of your research in the abstract.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228600"/>
            <a:ext cx="7851648" cy="2209800"/>
          </a:xfrm>
        </p:spPr>
        <p:txBody>
          <a:bodyPr/>
          <a:lstStyle/>
          <a:p>
            <a:pPr algn="l"/>
            <a:r>
              <a:rPr lang="en-US" dirty="0"/>
              <a:t>Guidelines for Conference Paper</a:t>
            </a:r>
          </a:p>
        </p:txBody>
      </p:sp>
      <p:sp>
        <p:nvSpPr>
          <p:cNvPr id="5" name="Subtitle 4"/>
          <p:cNvSpPr>
            <a:spLocks noGrp="1"/>
          </p:cNvSpPr>
          <p:nvPr>
            <p:ph type="subTitle" idx="1"/>
          </p:nvPr>
        </p:nvSpPr>
        <p:spPr>
          <a:xfrm>
            <a:off x="533400" y="2819400"/>
            <a:ext cx="7854696" cy="2161736"/>
          </a:xfrm>
        </p:spPr>
        <p:txBody>
          <a:bodyPr>
            <a:normAutofit/>
          </a:bodyPr>
          <a:lstStyle/>
          <a:p>
            <a:pPr algn="l"/>
            <a:r>
              <a:rPr lang="en-US" dirty="0"/>
              <a:t>Overview and problem statement: It provides a brief overview of your research topic and states the problem that you have identified through your preliminary research. You must highlight a gap between the ideal situation and the reality in this section.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609600"/>
            <a:ext cx="7851648" cy="1981200"/>
          </a:xfrm>
        </p:spPr>
        <p:txBody>
          <a:bodyPr/>
          <a:lstStyle/>
          <a:p>
            <a:pPr algn="l"/>
            <a:r>
              <a:rPr lang="en-US" dirty="0"/>
              <a:t>Guidelines for Conference Paper</a:t>
            </a:r>
          </a:p>
        </p:txBody>
      </p:sp>
      <p:sp>
        <p:nvSpPr>
          <p:cNvPr id="5" name="Subtitle 4"/>
          <p:cNvSpPr>
            <a:spLocks noGrp="1"/>
          </p:cNvSpPr>
          <p:nvPr>
            <p:ph type="subTitle" idx="1"/>
          </p:nvPr>
        </p:nvSpPr>
        <p:spPr>
          <a:xfrm>
            <a:off x="533400" y="2667000"/>
            <a:ext cx="7854696" cy="2971800"/>
          </a:xfrm>
        </p:spPr>
        <p:txBody>
          <a:bodyPr>
            <a:normAutofit/>
          </a:bodyPr>
          <a:lstStyle/>
          <a:p>
            <a:pPr algn="l"/>
            <a:r>
              <a:rPr lang="en-US" dirty="0"/>
              <a:t>Proposed method: This section must provide brief details about the methods that you have proposed – the assumptions as well as workings that you have carried out. You can make use of facts and figures to make your data appear impressive.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371600"/>
            <a:ext cx="7851648" cy="1371600"/>
          </a:xfrm>
        </p:spPr>
        <p:txBody>
          <a:bodyPr>
            <a:normAutofit fontScale="90000"/>
          </a:bodyPr>
          <a:lstStyle/>
          <a:p>
            <a:pPr algn="l"/>
            <a:r>
              <a:rPr lang="en-US" dirty="0"/>
              <a:t>Guidelines for Conference Paper</a:t>
            </a:r>
          </a:p>
        </p:txBody>
      </p:sp>
      <p:sp>
        <p:nvSpPr>
          <p:cNvPr id="5" name="Subtitle 4"/>
          <p:cNvSpPr>
            <a:spLocks noGrp="1"/>
          </p:cNvSpPr>
          <p:nvPr>
            <p:ph type="subTitle" idx="1"/>
          </p:nvPr>
        </p:nvSpPr>
        <p:spPr>
          <a:xfrm>
            <a:off x="533400" y="2971800"/>
            <a:ext cx="7854696" cy="2009336"/>
          </a:xfrm>
        </p:spPr>
        <p:txBody>
          <a:bodyPr/>
          <a:lstStyle/>
          <a:p>
            <a:pPr algn="l"/>
            <a:r>
              <a:rPr lang="en-US" dirty="0"/>
              <a:t>Experimental data analysis and results: This section contains a brief analysis of the data and the results of your preliminary experiments.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685800"/>
            <a:ext cx="7851648" cy="2057400"/>
          </a:xfrm>
        </p:spPr>
        <p:txBody>
          <a:bodyPr>
            <a:normAutofit/>
          </a:bodyPr>
          <a:lstStyle/>
          <a:p>
            <a:pPr algn="l"/>
            <a:r>
              <a:rPr lang="en-US" dirty="0"/>
              <a:t>Guidelines for Conference Paper</a:t>
            </a:r>
          </a:p>
        </p:txBody>
      </p:sp>
      <p:sp>
        <p:nvSpPr>
          <p:cNvPr id="5" name="Subtitle 4"/>
          <p:cNvSpPr>
            <a:spLocks noGrp="1"/>
          </p:cNvSpPr>
          <p:nvPr>
            <p:ph type="subTitle" idx="1"/>
          </p:nvPr>
        </p:nvSpPr>
        <p:spPr>
          <a:xfrm>
            <a:off x="304800" y="3228536"/>
            <a:ext cx="8534400" cy="2486464"/>
          </a:xfrm>
        </p:spPr>
        <p:txBody>
          <a:bodyPr/>
          <a:lstStyle/>
          <a:p>
            <a:pPr algn="l"/>
            <a:r>
              <a:rPr lang="en-US" dirty="0"/>
              <a:t>Conclusion and References: This section includes the conclusion of your research as well as recommendations for further research. You must also mention all the references correctly in this section.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pic>
        <p:nvPicPr>
          <p:cNvPr id="1026" name="Picture 2" descr="https://media4.picsearch.com/is?HZWgD7tjWpSrUUPZeDqbMDLbgnLVXkr02TXMg9uI9oE&amp;height=340"/>
          <p:cNvPicPr>
            <a:picLocks noChangeAspect="1" noChangeArrowheads="1"/>
          </p:cNvPicPr>
          <p:nvPr/>
        </p:nvPicPr>
        <p:blipFill>
          <a:blip r:embed="rId2"/>
          <a:srcRect/>
          <a:stretch>
            <a:fillRect/>
          </a:stretch>
        </p:blipFill>
        <p:spPr bwMode="auto">
          <a:xfrm>
            <a:off x="0" y="1"/>
            <a:ext cx="9144000" cy="6858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381000"/>
            <a:ext cx="7851648" cy="2209800"/>
          </a:xfrm>
        </p:spPr>
        <p:txBody>
          <a:bodyPr/>
          <a:lstStyle/>
          <a:p>
            <a:pPr algn="l"/>
            <a:r>
              <a:rPr lang="en-US" dirty="0"/>
              <a:t>What is Technical Research Paper?</a:t>
            </a:r>
          </a:p>
        </p:txBody>
      </p:sp>
      <p:sp>
        <p:nvSpPr>
          <p:cNvPr id="5" name="Subtitle 4"/>
          <p:cNvSpPr>
            <a:spLocks noGrp="1"/>
          </p:cNvSpPr>
          <p:nvPr>
            <p:ph type="subTitle" idx="1"/>
          </p:nvPr>
        </p:nvSpPr>
        <p:spPr>
          <a:xfrm>
            <a:off x="533400" y="2514600"/>
            <a:ext cx="7854696" cy="4038600"/>
          </a:xfrm>
        </p:spPr>
        <p:txBody>
          <a:bodyPr>
            <a:normAutofit/>
          </a:bodyPr>
          <a:lstStyle/>
          <a:p>
            <a:pPr algn="l"/>
            <a:r>
              <a:rPr lang="en-US" dirty="0"/>
              <a:t>A technical paper is a written composition describing, discussing or analyzing a systematic investigation towards increasing the sum of knowledge in a specific field.</a:t>
            </a:r>
          </a:p>
          <a:p>
            <a:pPr algn="l"/>
            <a:r>
              <a:rPr lang="en-US" dirty="0"/>
              <a:t>It transfers new research and findings to other scientists and researchers</a:t>
            </a:r>
          </a:p>
          <a:p>
            <a:pPr algn="l"/>
            <a:r>
              <a:rPr lang="en-US" dirty="0"/>
              <a:t>It gives a systematic account of the result of some survey, research, fieldwork and other activities.</a:t>
            </a:r>
          </a:p>
          <a:p>
            <a:pPr algn="l"/>
            <a:endParaRPr lang="en-US" dirty="0"/>
          </a:p>
          <a:p>
            <a:pPr algn="l"/>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457200"/>
            <a:ext cx="7851648" cy="1752600"/>
          </a:xfrm>
        </p:spPr>
        <p:txBody>
          <a:bodyPr/>
          <a:lstStyle/>
          <a:p>
            <a:pPr algn="l"/>
            <a:r>
              <a:rPr lang="en-US" dirty="0"/>
              <a:t>Purpose of Technical Paper</a:t>
            </a:r>
          </a:p>
        </p:txBody>
      </p:sp>
      <p:sp>
        <p:nvSpPr>
          <p:cNvPr id="5" name="Subtitle 4"/>
          <p:cNvSpPr>
            <a:spLocks noGrp="1"/>
          </p:cNvSpPr>
          <p:nvPr>
            <p:ph type="subTitle" idx="1"/>
          </p:nvPr>
        </p:nvSpPr>
        <p:spPr>
          <a:xfrm>
            <a:off x="609600" y="2667000"/>
            <a:ext cx="7854696" cy="3810000"/>
          </a:xfrm>
        </p:spPr>
        <p:txBody>
          <a:bodyPr/>
          <a:lstStyle/>
          <a:p>
            <a:pPr algn="l"/>
            <a:r>
              <a:rPr lang="en-US" dirty="0"/>
              <a:t>Technical paper helps in:</a:t>
            </a:r>
          </a:p>
          <a:p>
            <a:pPr algn="l">
              <a:buFont typeface="Arial" pitchFamily="34" charset="0"/>
              <a:buChar char="•"/>
            </a:pPr>
            <a:r>
              <a:rPr lang="en-US" dirty="0"/>
              <a:t>Transferring technical knowledge</a:t>
            </a:r>
          </a:p>
          <a:p>
            <a:pPr algn="l">
              <a:buFont typeface="Arial" pitchFamily="34" charset="0"/>
              <a:buChar char="•"/>
            </a:pPr>
            <a:r>
              <a:rPr lang="en-US" dirty="0"/>
              <a:t>Presenting it for future growth</a:t>
            </a:r>
          </a:p>
          <a:p>
            <a:pPr algn="l">
              <a:buFont typeface="Arial" pitchFamily="34" charset="0"/>
              <a:buChar char="•"/>
            </a:pPr>
            <a:r>
              <a:rPr lang="en-US" dirty="0"/>
              <a:t>To increase technical knowledge of a specific field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914400"/>
            <a:ext cx="7851648" cy="1066800"/>
          </a:xfrm>
        </p:spPr>
        <p:txBody>
          <a:bodyPr>
            <a:normAutofit fontScale="90000"/>
          </a:bodyPr>
          <a:lstStyle/>
          <a:p>
            <a:pPr algn="l"/>
            <a:r>
              <a:rPr lang="en-US" dirty="0"/>
              <a:t>Features of Technical Paper</a:t>
            </a:r>
          </a:p>
        </p:txBody>
      </p:sp>
      <p:sp>
        <p:nvSpPr>
          <p:cNvPr id="5" name="Subtitle 4"/>
          <p:cNvSpPr>
            <a:spLocks noGrp="1"/>
          </p:cNvSpPr>
          <p:nvPr>
            <p:ph type="subTitle" idx="1"/>
          </p:nvPr>
        </p:nvSpPr>
        <p:spPr>
          <a:xfrm>
            <a:off x="533400" y="2286000"/>
            <a:ext cx="7854696" cy="3733800"/>
          </a:xfrm>
        </p:spPr>
        <p:txBody>
          <a:bodyPr>
            <a:normAutofit/>
          </a:bodyPr>
          <a:lstStyle/>
          <a:p>
            <a:pPr algn="l">
              <a:buFont typeface="Arial" pitchFamily="34" charset="0"/>
              <a:buChar char="•"/>
            </a:pPr>
            <a:r>
              <a:rPr lang="en-US" dirty="0"/>
              <a:t>It is systematic and objective</a:t>
            </a:r>
          </a:p>
          <a:p>
            <a:pPr algn="l">
              <a:buFont typeface="Arial" pitchFamily="34" charset="0"/>
              <a:buChar char="•"/>
            </a:pPr>
            <a:r>
              <a:rPr lang="en-US" dirty="0"/>
              <a:t>It aims at three things to inform, to instruct and to persuade</a:t>
            </a:r>
          </a:p>
          <a:p>
            <a:pPr algn="l">
              <a:buFont typeface="Arial" pitchFamily="34" charset="0"/>
              <a:buChar char="•"/>
            </a:pPr>
            <a:r>
              <a:rPr lang="en-US" dirty="0"/>
              <a:t>It brings new findings or facts to the knowledge of the people in general</a:t>
            </a:r>
          </a:p>
          <a:p>
            <a:pPr algn="l">
              <a:buFont typeface="Arial" pitchFamily="34" charset="0"/>
              <a:buChar char="•"/>
            </a:pPr>
            <a:r>
              <a:rPr lang="en-US" dirty="0"/>
              <a:t>Highly specialized terms are not used in it</a:t>
            </a:r>
          </a:p>
          <a:p>
            <a:pPr algn="l">
              <a:buFont typeface="Arial" pitchFamily="34" charset="0"/>
              <a:buChar char="•"/>
            </a:pPr>
            <a:r>
              <a:rPr lang="en-US" dirty="0"/>
              <a:t>It is based on style guides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 y="457200"/>
            <a:ext cx="8610600" cy="1066800"/>
          </a:xfrm>
        </p:spPr>
        <p:txBody>
          <a:bodyPr/>
          <a:lstStyle/>
          <a:p>
            <a:pPr algn="l"/>
            <a:r>
              <a:rPr lang="en-US" dirty="0"/>
              <a:t>Elements of Technical Paper</a:t>
            </a:r>
          </a:p>
        </p:txBody>
      </p:sp>
      <p:sp>
        <p:nvSpPr>
          <p:cNvPr id="5" name="Subtitle 4"/>
          <p:cNvSpPr>
            <a:spLocks noGrp="1"/>
          </p:cNvSpPr>
          <p:nvPr>
            <p:ph type="subTitle" idx="1"/>
          </p:nvPr>
        </p:nvSpPr>
        <p:spPr>
          <a:xfrm>
            <a:off x="533400" y="1600200"/>
            <a:ext cx="7854696" cy="4953000"/>
          </a:xfrm>
        </p:spPr>
        <p:txBody>
          <a:bodyPr>
            <a:normAutofit/>
          </a:bodyPr>
          <a:lstStyle/>
          <a:p>
            <a:pPr marL="514350" indent="-514350" algn="l">
              <a:buFont typeface="+mj-lt"/>
              <a:buAutoNum type="arabicPeriod"/>
            </a:pPr>
            <a:r>
              <a:rPr lang="en-US" dirty="0"/>
              <a:t>Title</a:t>
            </a:r>
          </a:p>
          <a:p>
            <a:pPr marL="514350" indent="-514350" algn="l">
              <a:buFont typeface="+mj-lt"/>
              <a:buAutoNum type="arabicPeriod"/>
            </a:pPr>
            <a:r>
              <a:rPr lang="en-US" dirty="0"/>
              <a:t>Name of the author </a:t>
            </a:r>
          </a:p>
          <a:p>
            <a:pPr marL="514350" indent="-514350" algn="l">
              <a:buFont typeface="+mj-lt"/>
              <a:buAutoNum type="arabicPeriod"/>
            </a:pPr>
            <a:r>
              <a:rPr lang="en-US" dirty="0"/>
              <a:t>Abstract</a:t>
            </a:r>
          </a:p>
          <a:p>
            <a:pPr marL="514350" indent="-514350" algn="l">
              <a:buFont typeface="+mj-lt"/>
              <a:buAutoNum type="arabicPeriod"/>
            </a:pPr>
            <a:r>
              <a:rPr lang="en-US" dirty="0"/>
              <a:t>Introduction</a:t>
            </a:r>
          </a:p>
          <a:p>
            <a:pPr marL="514350" indent="-514350" algn="l">
              <a:buFont typeface="+mj-lt"/>
              <a:buAutoNum type="arabicPeriod"/>
            </a:pPr>
            <a:r>
              <a:rPr lang="en-US" dirty="0"/>
              <a:t>Methodology</a:t>
            </a:r>
          </a:p>
          <a:p>
            <a:pPr marL="514350" indent="-514350" algn="l">
              <a:buFont typeface="+mj-lt"/>
              <a:buAutoNum type="arabicPeriod"/>
            </a:pPr>
            <a:r>
              <a:rPr lang="en-US" dirty="0"/>
              <a:t>Results/ Findings</a:t>
            </a:r>
          </a:p>
          <a:p>
            <a:pPr marL="514350" indent="-514350" algn="l">
              <a:buFont typeface="+mj-lt"/>
              <a:buAutoNum type="arabicPeriod"/>
            </a:pPr>
            <a:r>
              <a:rPr lang="en-US" dirty="0"/>
              <a:t>Discussion</a:t>
            </a:r>
          </a:p>
          <a:p>
            <a:pPr marL="514350" indent="-514350" algn="l">
              <a:buFont typeface="+mj-lt"/>
              <a:buAutoNum type="arabicPeriod"/>
            </a:pPr>
            <a:r>
              <a:rPr lang="en-US" dirty="0"/>
              <a:t>Conclusion</a:t>
            </a:r>
          </a:p>
          <a:p>
            <a:pPr marL="514350" indent="-514350" algn="l">
              <a:buFont typeface="+mj-lt"/>
              <a:buAutoNum type="arabicPeriod"/>
            </a:pPr>
            <a:r>
              <a:rPr lang="en-US" dirty="0"/>
              <a:t>Appendices</a:t>
            </a:r>
          </a:p>
          <a:p>
            <a:pPr marL="514350" indent="-514350" algn="l">
              <a:buFont typeface="+mj-lt"/>
              <a:buAutoNum type="arabicPeriod"/>
            </a:pPr>
            <a:r>
              <a:rPr lang="en-US" dirty="0"/>
              <a:t>References/ Bibliography</a:t>
            </a:r>
          </a:p>
          <a:p>
            <a:pPr marL="514350" indent="-514350" algn="l">
              <a:buFont typeface="+mj-lt"/>
              <a:buAutoNum type="arabicPeriod"/>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609600"/>
            <a:ext cx="7851648" cy="1752600"/>
          </a:xfrm>
        </p:spPr>
        <p:txBody>
          <a:bodyPr/>
          <a:lstStyle/>
          <a:p>
            <a:pPr algn="l"/>
            <a:r>
              <a:rPr lang="en-US" dirty="0"/>
              <a:t>Steps involved in Technical paper writing</a:t>
            </a:r>
          </a:p>
        </p:txBody>
      </p:sp>
      <p:sp>
        <p:nvSpPr>
          <p:cNvPr id="5" name="Subtitle 4"/>
          <p:cNvSpPr>
            <a:spLocks noGrp="1"/>
          </p:cNvSpPr>
          <p:nvPr>
            <p:ph type="subTitle" idx="1"/>
          </p:nvPr>
        </p:nvSpPr>
        <p:spPr>
          <a:xfrm>
            <a:off x="533400" y="2514600"/>
            <a:ext cx="7854696" cy="3886200"/>
          </a:xfrm>
        </p:spPr>
        <p:txBody>
          <a:bodyPr>
            <a:normAutofit/>
          </a:bodyPr>
          <a:lstStyle/>
          <a:p>
            <a:pPr algn="l">
              <a:buFont typeface="Arial" pitchFamily="34" charset="0"/>
              <a:buChar char="•"/>
            </a:pPr>
            <a:r>
              <a:rPr lang="en-US" dirty="0"/>
              <a:t>Define the Problem</a:t>
            </a:r>
          </a:p>
          <a:p>
            <a:pPr algn="l">
              <a:buFont typeface="Arial" pitchFamily="34" charset="0"/>
              <a:buChar char="•"/>
            </a:pPr>
            <a:r>
              <a:rPr lang="en-US" dirty="0"/>
              <a:t>Analyze the Purpose</a:t>
            </a:r>
          </a:p>
          <a:p>
            <a:pPr algn="l">
              <a:buFont typeface="Arial" pitchFamily="34" charset="0"/>
              <a:buChar char="•"/>
            </a:pPr>
            <a:r>
              <a:rPr lang="en-US" dirty="0"/>
              <a:t>Make Literature Survey</a:t>
            </a:r>
          </a:p>
          <a:p>
            <a:pPr algn="l">
              <a:buFont typeface="Arial" pitchFamily="34" charset="0"/>
              <a:buChar char="•"/>
            </a:pPr>
            <a:r>
              <a:rPr lang="en-US" dirty="0"/>
              <a:t>Analyze and organize the information</a:t>
            </a:r>
          </a:p>
          <a:p>
            <a:pPr algn="l">
              <a:buFont typeface="Arial" pitchFamily="34" charset="0"/>
              <a:buChar char="•"/>
            </a:pPr>
            <a:r>
              <a:rPr lang="en-US" dirty="0"/>
              <a:t>Write the First Draft</a:t>
            </a:r>
          </a:p>
          <a:p>
            <a:pPr algn="l">
              <a:buFont typeface="Arial" pitchFamily="34" charset="0"/>
              <a:buChar char="•"/>
            </a:pPr>
            <a:r>
              <a:rPr lang="en-US" dirty="0"/>
              <a:t>Review, Revise and Edit</a:t>
            </a:r>
          </a:p>
          <a:p>
            <a:pPr algn="l">
              <a:buFont typeface="Arial" pitchFamily="34" charset="0"/>
              <a:buChar char="•"/>
            </a:pPr>
            <a:r>
              <a:rPr lang="en-US" dirty="0"/>
              <a:t>Write the Final Draft</a:t>
            </a:r>
          </a:p>
          <a:p>
            <a:pPr algn="l">
              <a:buFont typeface="Arial" pitchFamily="34" charset="0"/>
              <a:buChar char="•"/>
            </a:pPr>
            <a:endParaRPr lang="en-US" dirty="0"/>
          </a:p>
          <a:p>
            <a:pPr algn="l">
              <a:buFont typeface="Arial" pitchFamily="34" charset="0"/>
              <a:buChar cha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7" name="Picture 2" descr="Meaning of&#10;Seminar&#10;• Implies a dissemination of knowledge and&#10;information among group of people.&#10;• One person makes a spe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a:p>
        </p:txBody>
      </p:sp>
      <p:sp>
        <p:nvSpPr>
          <p:cNvPr id="8" name="Subtitle 7"/>
          <p:cNvSpPr>
            <a:spLocks noGrp="1"/>
          </p:cNvSpPr>
          <p:nvPr>
            <p:ph type="subTitle" idx="1"/>
          </p:nvPr>
        </p:nvSpPr>
        <p:spPr/>
        <p:txBody>
          <a:bodyPr/>
          <a:lstStyle/>
          <a:p>
            <a:endParaRPr lang="en-US"/>
          </a:p>
        </p:txBody>
      </p:sp>
      <p:pic>
        <p:nvPicPr>
          <p:cNvPr id="6" name="Picture 2" descr="Procedure of&#10;Seminar&#10;The Conclusion of discussion is presented at the end and the highlight of entire seminar is&#10;presented..."/>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pic>
        <p:nvPicPr>
          <p:cNvPr id="6" name="Picture 2" descr="Purpose of&#10;Seminar&#10;1) To promote new ideas in business organizations and&#10;universities.&#10;2) To use as an instrument to share..."/>
          <p:cNvPicPr>
            <a:picLocks noChangeAspect="1" noChangeArrowheads="1"/>
          </p:cNvPicPr>
          <p:nvPr/>
        </p:nvPicPr>
        <p:blipFill>
          <a:blip r:embed="rId2"/>
          <a:srcRect/>
          <a:stretch>
            <a:fillRect/>
          </a:stretch>
        </p:blipFill>
        <p:spPr bwMode="auto">
          <a:xfrm>
            <a:off x="-228600" y="-228600"/>
            <a:ext cx="9372600" cy="70866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FE2698980F344CBC5DFE123CC81923" ma:contentTypeVersion="2" ma:contentTypeDescription="Create a new document." ma:contentTypeScope="" ma:versionID="94a02ab2ef950b5a6c10701970d054ec">
  <xsd:schema xmlns:xsd="http://www.w3.org/2001/XMLSchema" xmlns:xs="http://www.w3.org/2001/XMLSchema" xmlns:p="http://schemas.microsoft.com/office/2006/metadata/properties" xmlns:ns2="096d8380-acb4-43f1-b154-828ce32864f4" targetNamespace="http://schemas.microsoft.com/office/2006/metadata/properties" ma:root="true" ma:fieldsID="5fe6afda06cd577bdc0b365efcb8ea83" ns2:_="">
    <xsd:import namespace="096d8380-acb4-43f1-b154-828ce32864f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6d8380-acb4-43f1-b154-828ce3286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7F79EA4-77ED-4B51-A5CE-1AB3BB2AB38F}"/>
</file>

<file path=customXml/itemProps2.xml><?xml version="1.0" encoding="utf-8"?>
<ds:datastoreItem xmlns:ds="http://schemas.openxmlformats.org/officeDocument/2006/customXml" ds:itemID="{C45F3456-7F8A-4B4B-858B-885E06E03747}"/>
</file>

<file path=customXml/itemProps3.xml><?xml version="1.0" encoding="utf-8"?>
<ds:datastoreItem xmlns:ds="http://schemas.openxmlformats.org/officeDocument/2006/customXml" ds:itemID="{5BD813EE-D6EB-4CA6-B5EC-E20CBDB27096}"/>
</file>

<file path=docProps/app.xml><?xml version="1.0" encoding="utf-8"?>
<Properties xmlns="http://schemas.openxmlformats.org/officeDocument/2006/extended-properties" xmlns:vt="http://schemas.openxmlformats.org/officeDocument/2006/docPropsVTypes">
  <Template>Flow</Template>
  <TotalTime>1089</TotalTime>
  <Words>526</Words>
  <Application>Microsoft Office PowerPoint</Application>
  <PresentationFormat>On-screen Show (4:3)</PresentationFormat>
  <Paragraphs>50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Constantia</vt:lpstr>
      <vt:lpstr>Wingdings 2</vt:lpstr>
      <vt:lpstr>Flow</vt:lpstr>
      <vt:lpstr>UNIT-2</vt:lpstr>
      <vt:lpstr>What is Technical Research Paper?</vt:lpstr>
      <vt:lpstr>Purpose of Technical Paper</vt:lpstr>
      <vt:lpstr>Features of Technical Paper</vt:lpstr>
      <vt:lpstr>Elements of Technical Paper</vt:lpstr>
      <vt:lpstr>Steps involved in Technical paper writing</vt:lpstr>
      <vt:lpstr>PowerPoint Presentation</vt:lpstr>
      <vt:lpstr>PowerPoint Presentation</vt:lpstr>
      <vt:lpstr>PowerPoint Presentation</vt:lpstr>
      <vt:lpstr>PowerPoint Presentation</vt:lpstr>
      <vt:lpstr>PowerPoint Presentation</vt:lpstr>
      <vt:lpstr>Conference Paper</vt:lpstr>
      <vt:lpstr>PowerPoint Presentation</vt:lpstr>
      <vt:lpstr>Guidelines for Conference Paper</vt:lpstr>
      <vt:lpstr>Guidelines for Conference Paper</vt:lpstr>
      <vt:lpstr>Guidelines for Conference Paper</vt:lpstr>
      <vt:lpstr>Guidelines for Conference Paper</vt:lpstr>
      <vt:lpstr>Guidelines for Conference Paper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Bhanu</dc:creator>
  <cp:lastModifiedBy>Seema Verma</cp:lastModifiedBy>
  <cp:revision>40</cp:revision>
  <dcterms:created xsi:type="dcterms:W3CDTF">2020-09-16T07:47:04Z</dcterms:created>
  <dcterms:modified xsi:type="dcterms:W3CDTF">2021-02-28T18:56:53Z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0x010100D4FE2698980F344CBC5DFE123CC81923</vt:lpwstr>
  </property>
</Properties>
</file>