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9" r:id="rId5"/>
    <p:sldId id="274" r:id="rId6"/>
    <p:sldId id="275" r:id="rId7"/>
    <p:sldId id="276" r:id="rId8"/>
    <p:sldId id="277" r:id="rId9"/>
    <p:sldId id="278" r:id="rId10"/>
    <p:sldId id="279" r:id="rId11"/>
    <p:sldId id="280" r:id="rId12"/>
    <p:sldId id="281" r:id="rId13"/>
    <p:sldId id="282" r:id="rId14"/>
    <p:sldId id="283" r:id="rId15"/>
    <p:sldId id="284" r:id="rId16"/>
    <p:sldId id="288" r:id="rId17"/>
    <p:sldId id="260" r:id="rId18"/>
    <p:sldId id="261" r:id="rId19"/>
    <p:sldId id="262" r:id="rId20"/>
    <p:sldId id="263" r:id="rId21"/>
    <p:sldId id="264" r:id="rId22"/>
    <p:sldId id="265" r:id="rId23"/>
    <p:sldId id="266" r:id="rId24"/>
    <p:sldId id="267" r:id="rId25"/>
    <p:sldId id="268" r:id="rId26"/>
    <p:sldId id="269" r:id="rId27"/>
    <p:sldId id="290" r:id="rId28"/>
    <p:sldId id="270" r:id="rId29"/>
    <p:sldId id="272" r:id="rId30"/>
    <p:sldId id="273" r:id="rId31"/>
    <p:sldId id="285" r:id="rId32"/>
    <p:sldId id="286" r:id="rId33"/>
    <p:sldId id="2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24ACA2-1128-4AEC-9610-0F38EDE8E694}" type="datetimeFigureOut">
              <a:rPr lang="en-US" smtClean="0"/>
              <a:pPr/>
              <a:t>8/30/2020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881EA-5321-42D0-B307-10ACAF74ED8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24ACA2-1128-4AEC-9610-0F38EDE8E694}" type="datetimeFigureOut">
              <a:rPr lang="en-US" smtClean="0"/>
              <a:pPr/>
              <a:t>8/30/2020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881EA-5321-42D0-B307-10ACAF74ED8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24ACA2-1128-4AEC-9610-0F38EDE8E694}" type="datetimeFigureOut">
              <a:rPr lang="en-US" smtClean="0"/>
              <a:pPr/>
              <a:t>8/30/2020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881EA-5321-42D0-B307-10ACAF74ED8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24ACA2-1128-4AEC-9610-0F38EDE8E694}" type="datetimeFigureOut">
              <a:rPr lang="en-US" smtClean="0"/>
              <a:pPr/>
              <a:t>8/30/2020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881EA-5321-42D0-B307-10ACAF74ED8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24ACA2-1128-4AEC-9610-0F38EDE8E694}" type="datetimeFigureOut">
              <a:rPr lang="en-US" smtClean="0"/>
              <a:pPr/>
              <a:t>8/30/2020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881EA-5321-42D0-B307-10ACAF74ED8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24ACA2-1128-4AEC-9610-0F38EDE8E694}" type="datetimeFigureOut">
              <a:rPr lang="en-US" smtClean="0"/>
              <a:pPr/>
              <a:t>8/30/2020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881EA-5321-42D0-B307-10ACAF74ED8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24ACA2-1128-4AEC-9610-0F38EDE8E694}" type="datetimeFigureOut">
              <a:rPr lang="en-US" smtClean="0"/>
              <a:pPr/>
              <a:t>8/30/2020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6881EA-5321-42D0-B307-10ACAF74ED8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24ACA2-1128-4AEC-9610-0F38EDE8E694}" type="datetimeFigureOut">
              <a:rPr lang="en-US" smtClean="0"/>
              <a:pPr/>
              <a:t>8/30/2020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6881EA-5321-42D0-B307-10ACAF74ED8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4ACA2-1128-4AEC-9610-0F38EDE8E694}" type="datetimeFigureOut">
              <a:rPr lang="en-US" smtClean="0"/>
              <a:pPr/>
              <a:t>8/30/2020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6881EA-5321-42D0-B307-10ACAF74ED8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24ACA2-1128-4AEC-9610-0F38EDE8E694}" type="datetimeFigureOut">
              <a:rPr lang="en-US" smtClean="0"/>
              <a:pPr/>
              <a:t>8/30/2020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881EA-5321-42D0-B307-10ACAF74ED8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24ACA2-1128-4AEC-9610-0F38EDE8E694}" type="datetimeFigureOut">
              <a:rPr lang="en-US" smtClean="0"/>
              <a:pPr/>
              <a:t>8/30/2020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881EA-5321-42D0-B307-10ACAF74ED8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4ACA2-1128-4AEC-9610-0F38EDE8E694}" type="datetimeFigureOut">
              <a:rPr lang="en-US" smtClean="0"/>
              <a:pPr/>
              <a:t>8/30/2020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881EA-5321-42D0-B307-10ACAF74ED8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571611"/>
          </a:xfrm>
        </p:spPr>
        <p:txBody>
          <a:bodyPr/>
          <a:lstStyle/>
          <a:p>
            <a:r>
              <a:rPr lang="en-US" b="1" dirty="0" smtClean="0"/>
              <a:t>TYPES AND FORMS OF REPORTS</a:t>
            </a:r>
            <a:endParaRPr lang="en-IN" b="1" dirty="0"/>
          </a:p>
        </p:txBody>
      </p:sp>
      <p:sp>
        <p:nvSpPr>
          <p:cNvPr id="3" name="Subtitle 2"/>
          <p:cNvSpPr>
            <a:spLocks noGrp="1"/>
          </p:cNvSpPr>
          <p:nvPr>
            <p:ph type="subTitle" idx="1"/>
          </p:nvPr>
        </p:nvSpPr>
        <p:spPr>
          <a:xfrm>
            <a:off x="428596" y="1285860"/>
            <a:ext cx="8429684" cy="4857784"/>
          </a:xfrm>
        </p:spPr>
        <p:txBody>
          <a:bodyPr>
            <a:normAutofit fontScale="70000" lnSpcReduction="20000"/>
          </a:bodyPr>
          <a:lstStyle/>
          <a:p>
            <a:pPr algn="l"/>
            <a:r>
              <a:rPr lang="en-US" b="1" dirty="0" smtClean="0">
                <a:solidFill>
                  <a:schemeClr val="bg2">
                    <a:lumMod val="10000"/>
                  </a:schemeClr>
                </a:solidFill>
              </a:rPr>
              <a:t>LONG AND SHORT REPORTS</a:t>
            </a:r>
          </a:p>
          <a:p>
            <a:pPr algn="l"/>
            <a:r>
              <a:rPr lang="en-US" b="1" dirty="0" smtClean="0">
                <a:solidFill>
                  <a:schemeClr val="bg2">
                    <a:lumMod val="10000"/>
                  </a:schemeClr>
                </a:solidFill>
              </a:rPr>
              <a:t>FEASIBILITY REPORT</a:t>
            </a:r>
          </a:p>
          <a:p>
            <a:pPr algn="l"/>
            <a:r>
              <a:rPr lang="en-US" b="1" dirty="0" smtClean="0">
                <a:solidFill>
                  <a:schemeClr val="bg2">
                    <a:lumMod val="10000"/>
                  </a:schemeClr>
                </a:solidFill>
              </a:rPr>
              <a:t>INVESTIGATIVE REPORT</a:t>
            </a:r>
          </a:p>
          <a:p>
            <a:pPr algn="l"/>
            <a:r>
              <a:rPr lang="en-US" b="1" dirty="0" smtClean="0">
                <a:solidFill>
                  <a:schemeClr val="bg2">
                    <a:lumMod val="10000"/>
                  </a:schemeClr>
                </a:solidFill>
              </a:rPr>
              <a:t>PROGRESS REPORT</a:t>
            </a:r>
          </a:p>
          <a:p>
            <a:pPr algn="l"/>
            <a:r>
              <a:rPr lang="en-US" b="1" dirty="0" smtClean="0">
                <a:solidFill>
                  <a:schemeClr val="bg2">
                    <a:lumMod val="10000"/>
                  </a:schemeClr>
                </a:solidFill>
              </a:rPr>
              <a:t>AUDIT REPORT</a:t>
            </a:r>
          </a:p>
          <a:p>
            <a:pPr algn="l"/>
            <a:r>
              <a:rPr lang="en-US" b="1" dirty="0" smtClean="0">
                <a:solidFill>
                  <a:schemeClr val="bg2">
                    <a:lumMod val="10000"/>
                  </a:schemeClr>
                </a:solidFill>
              </a:rPr>
              <a:t>STAFF REPORT</a:t>
            </a:r>
          </a:p>
          <a:p>
            <a:pPr algn="l"/>
            <a:r>
              <a:rPr lang="en-US" b="1" dirty="0" smtClean="0">
                <a:solidFill>
                  <a:schemeClr val="bg2">
                    <a:lumMod val="10000"/>
                  </a:schemeClr>
                </a:solidFill>
              </a:rPr>
              <a:t>CONFIDENTIAL REPORT</a:t>
            </a:r>
          </a:p>
          <a:p>
            <a:pPr algn="l"/>
            <a:r>
              <a:rPr lang="en-US" b="1" dirty="0" smtClean="0">
                <a:solidFill>
                  <a:schemeClr val="bg2">
                    <a:lumMod val="10000"/>
                  </a:schemeClr>
                </a:solidFill>
              </a:rPr>
              <a:t>TECHNICAL REPORT</a:t>
            </a:r>
          </a:p>
          <a:p>
            <a:pPr algn="l"/>
            <a:r>
              <a:rPr lang="en-US" b="1" dirty="0" smtClean="0">
                <a:solidFill>
                  <a:schemeClr val="bg2">
                    <a:lumMod val="10000"/>
                  </a:schemeClr>
                </a:solidFill>
              </a:rPr>
              <a:t>EVALUATION REPORT</a:t>
            </a:r>
          </a:p>
          <a:p>
            <a:pPr algn="l"/>
            <a:r>
              <a:rPr lang="en-US" b="1" dirty="0" smtClean="0">
                <a:solidFill>
                  <a:schemeClr val="bg2">
                    <a:lumMod val="10000"/>
                  </a:schemeClr>
                </a:solidFill>
              </a:rPr>
              <a:t>NEWS PAPER REPORT</a:t>
            </a:r>
          </a:p>
          <a:p>
            <a:pPr algn="l"/>
            <a:r>
              <a:rPr lang="en-US" b="1" dirty="0" smtClean="0">
                <a:solidFill>
                  <a:schemeClr val="bg2">
                    <a:lumMod val="10000"/>
                  </a:schemeClr>
                </a:solidFill>
              </a:rPr>
              <a:t>BLANK FORMAT REPORT</a:t>
            </a:r>
          </a:p>
          <a:p>
            <a:pPr algn="l"/>
            <a:r>
              <a:rPr lang="en-US" b="1" dirty="0" smtClean="0">
                <a:solidFill>
                  <a:schemeClr val="bg2">
                    <a:lumMod val="10000"/>
                  </a:schemeClr>
                </a:solidFill>
              </a:rPr>
              <a:t>LETTER REPORT</a:t>
            </a:r>
          </a:p>
          <a:p>
            <a:pPr algn="l"/>
            <a:r>
              <a:rPr lang="en-US" b="1" dirty="0" smtClean="0">
                <a:solidFill>
                  <a:schemeClr val="bg2">
                    <a:lumMod val="10000"/>
                  </a:schemeClr>
                </a:solidFill>
              </a:rPr>
              <a:t>MEMORANDUM</a:t>
            </a:r>
          </a:p>
          <a:p>
            <a:pPr algn="l"/>
            <a:endParaRPr lang="en-IN" b="1" dirty="0">
              <a:solidFill>
                <a:schemeClr val="bg2">
                  <a:lumMod val="1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Criteria/Constraints</a:t>
            </a:r>
            <a:br>
              <a:rPr lang="en-IN" b="1" dirty="0" smtClean="0"/>
            </a:br>
            <a:endParaRPr lang="en-IN" dirty="0"/>
          </a:p>
        </p:txBody>
      </p:sp>
      <p:sp>
        <p:nvSpPr>
          <p:cNvPr id="3" name="Content Placeholder 2"/>
          <p:cNvSpPr>
            <a:spLocks noGrp="1"/>
          </p:cNvSpPr>
          <p:nvPr>
            <p:ph idx="1"/>
          </p:nvPr>
        </p:nvSpPr>
        <p:spPr/>
        <p:txBody>
          <a:bodyPr/>
          <a:lstStyle/>
          <a:p>
            <a:pPr fontAlgn="base"/>
            <a:r>
              <a:rPr lang="en-IN" b="1" dirty="0" smtClean="0"/>
              <a:t>What to consider in your feasibility study/report.</a:t>
            </a:r>
            <a:r>
              <a:rPr lang="en-IN" dirty="0" smtClean="0"/>
              <a:t> As you begin formulating what you would like to consider you should realize that usually criteria works around one or more of the following questions.</a:t>
            </a:r>
          </a:p>
          <a:p>
            <a:pPr fontAlgn="base"/>
            <a:r>
              <a:rPr lang="en-IN" b="1" dirty="0" smtClean="0"/>
              <a:t>Will your plan or course of action really do what is desired?</a:t>
            </a:r>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fontAlgn="base"/>
            <a:r>
              <a:rPr lang="en-IN" b="1" dirty="0" smtClean="0"/>
              <a:t>What will it take to implement your course of action?</a:t>
            </a:r>
            <a:endParaRPr lang="en-IN" dirty="0" smtClean="0"/>
          </a:p>
          <a:p>
            <a:pPr fontAlgn="base"/>
            <a:r>
              <a:rPr lang="en-IN" dirty="0" smtClean="0"/>
              <a:t>Even though your plan of action may seem correct and efficient on paper, it may not be practical towards your line of work. You must take into account the circumstances that arise in every aspect of a professional setting. What you may find is that in one field your plan may be extremely successful, but in another may be a bust. This can also take place from company to company. As you work at different companies along the same field, you will begin to understand what can be successful in one workplace that may not work in another. </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 of Implementation</a:t>
            </a:r>
            <a:endParaRPr lang="en-IN" b="1" dirty="0"/>
          </a:p>
        </p:txBody>
      </p:sp>
      <p:sp>
        <p:nvSpPr>
          <p:cNvPr id="3" name="Content Placeholder 2"/>
          <p:cNvSpPr>
            <a:spLocks noGrp="1"/>
          </p:cNvSpPr>
          <p:nvPr>
            <p:ph idx="1"/>
          </p:nvPr>
        </p:nvSpPr>
        <p:spPr/>
        <p:txBody>
          <a:bodyPr>
            <a:normAutofit fontScale="77500" lnSpcReduction="20000"/>
          </a:bodyPr>
          <a:lstStyle/>
          <a:p>
            <a:r>
              <a:rPr lang="en-IN" dirty="0" smtClean="0"/>
              <a:t>This may become the biggest factor in any business decision. How much will it cost? In not only business, but any professional field, the benefits must outweigh the costs in any decision. This is even the case when deciding to work on one aspect of a project compared to the other. When forming criteria for a feasibility report, you must understand the costs if all went as planned. Then you might even want to find out what the cost would be if you had minor or major setbacks. It is important to understand the costs because unless the benefits outweigh the costs, a company will most likely not go through with your proposed plan of action. Also it is important to look into the future of the company.</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Is your idea/product desirable?</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smtClean="0"/>
              <a:t>This is as simple as is your plan going to sell. Will people want to overextend themselves for change, or will they reject what you are trying to do? Sometimes a change or solution must be more than just effective and affordable. You must consider the consumers and people that will be changing. Sometimes many feasible courses of action do not succeed simply because they create effects that drive the consumers away. Because of this, the product or plan does not sell. These undesirable side effects can be as simple as tearing away employee morale. </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Method</a:t>
            </a:r>
            <a:br>
              <a:rPr lang="en-IN" b="1" dirty="0" smtClean="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b="1" i="1" dirty="0" smtClean="0"/>
              <a:t>Things to keep in mind:</a:t>
            </a:r>
            <a:endParaRPr lang="en-IN" i="1" dirty="0" smtClean="0"/>
          </a:p>
          <a:p>
            <a:pPr fontAlgn="base"/>
            <a:r>
              <a:rPr lang="en-IN" dirty="0" smtClean="0"/>
              <a:t>This section of your feasibility report is one of substantial magnitude and importance. This part of your paper demonstrates to the reader what you discovered, through your research, actually matters and has reliability. By telling your audience how you came to know what you have found out and know now, you are demonstrating to them that your results are trustworthy and that they truly hold significance in meaning. With strong methods for finding out your facts, your readers will then feel comfortable and confident to make the necessary changes.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Revision Checklist</a:t>
            </a:r>
            <a:br>
              <a:rPr lang="en-IN" b="1" dirty="0" smtClean="0"/>
            </a:br>
            <a:endParaRPr lang="en-IN" dirty="0"/>
          </a:p>
        </p:txBody>
      </p:sp>
      <p:sp>
        <p:nvSpPr>
          <p:cNvPr id="3" name="Content Placeholder 2"/>
          <p:cNvSpPr>
            <a:spLocks noGrp="1"/>
          </p:cNvSpPr>
          <p:nvPr>
            <p:ph idx="1"/>
          </p:nvPr>
        </p:nvSpPr>
        <p:spPr/>
        <p:txBody>
          <a:bodyPr/>
          <a:lstStyle/>
          <a:p>
            <a:pPr fontAlgn="base"/>
            <a:r>
              <a:rPr lang="en-IN" dirty="0" smtClean="0"/>
              <a:t>Once your feasibility study is complete analyze the checklist to ensure every topic has been addressed.</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Investigative Report</a:t>
            </a:r>
            <a:endParaRPr lang="en-IN" b="1" dirty="0"/>
          </a:p>
        </p:txBody>
      </p:sp>
      <p:sp>
        <p:nvSpPr>
          <p:cNvPr id="3" name="Content Placeholder 2"/>
          <p:cNvSpPr>
            <a:spLocks noGrp="1"/>
          </p:cNvSpPr>
          <p:nvPr>
            <p:ph idx="1"/>
          </p:nvPr>
        </p:nvSpPr>
        <p:spPr/>
        <p:txBody>
          <a:bodyPr/>
          <a:lstStyle/>
          <a:p>
            <a:r>
              <a:rPr lang="en-US" dirty="0" smtClean="0"/>
              <a:t>An investigative report is prepared to find out certain facts in a specific context . It might be an analysis of the things  actually happened or an enquiry into the cause behind the situation</a:t>
            </a:r>
            <a:r>
              <a:rPr lang="en-US" dirty="0" smtClean="0"/>
              <a:t>. An investigative report would begin with an introduction to the background of the report. Its body consists of the listening of the findings.  </a:t>
            </a:r>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PROGRESS  REPORT</a:t>
            </a:r>
            <a:endParaRPr lang="en-IN" b="1" dirty="0"/>
          </a:p>
        </p:txBody>
      </p:sp>
      <p:sp>
        <p:nvSpPr>
          <p:cNvPr id="3" name="Content Placeholder 2"/>
          <p:cNvSpPr>
            <a:spLocks noGrp="1"/>
          </p:cNvSpPr>
          <p:nvPr>
            <p:ph idx="1"/>
          </p:nvPr>
        </p:nvSpPr>
        <p:spPr/>
        <p:txBody>
          <a:bodyPr>
            <a:normAutofit fontScale="85000" lnSpcReduction="20000"/>
          </a:bodyPr>
          <a:lstStyle/>
          <a:p>
            <a:r>
              <a:rPr lang="en-US" dirty="0" smtClean="0"/>
              <a:t>A progress report is written to communicate the state of a project or scheme already in </a:t>
            </a:r>
            <a:r>
              <a:rPr lang="en-US" dirty="0" smtClean="0"/>
              <a:t>progress. Some of the business or technical activities are of such nature as to require a long period of time before they reach competition. The directors </a:t>
            </a:r>
            <a:r>
              <a:rPr lang="en-US" dirty="0" smtClean="0"/>
              <a:t>or the </a:t>
            </a:r>
            <a:r>
              <a:rPr lang="en-US" dirty="0" smtClean="0"/>
              <a:t>managers, who has assigned that work to any company etc., would like to be periodically informed, be it weekly, fortnightly, monthly or annually </a:t>
            </a:r>
            <a:r>
              <a:rPr lang="en-US" dirty="0" smtClean="0"/>
              <a:t>, about the developments. They may as well ask an employees or a team of the employees, to access and report the state of work-how much work has been done, how much is yet to be done.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AUDIT  REPORT</a:t>
            </a:r>
            <a:endParaRPr lang="en-IN" b="1" dirty="0"/>
          </a:p>
        </p:txBody>
      </p:sp>
      <p:sp>
        <p:nvSpPr>
          <p:cNvPr id="3" name="Content Placeholder 2"/>
          <p:cNvSpPr>
            <a:spLocks noGrp="1"/>
          </p:cNvSpPr>
          <p:nvPr>
            <p:ph idx="1"/>
          </p:nvPr>
        </p:nvSpPr>
        <p:spPr/>
        <p:txBody>
          <a:bodyPr/>
          <a:lstStyle/>
          <a:p>
            <a:r>
              <a:rPr lang="en-US" dirty="0" smtClean="0"/>
              <a:t>An audit report is a comment on the financial </a:t>
            </a:r>
            <a:r>
              <a:rPr lang="en-US" dirty="0" smtClean="0"/>
              <a:t>records </a:t>
            </a:r>
            <a:r>
              <a:rPr lang="en-US" dirty="0" smtClean="0"/>
              <a:t>or accounts etc. of an </a:t>
            </a:r>
            <a:r>
              <a:rPr lang="en-US" dirty="0" smtClean="0"/>
              <a:t>organization.</a:t>
            </a:r>
          </a:p>
          <a:p>
            <a:endParaRPr lang="en-US" dirty="0" smtClean="0"/>
          </a:p>
          <a:p>
            <a:pPr>
              <a:buNone/>
            </a:pPr>
            <a:r>
              <a:rPr lang="en-US" dirty="0" smtClean="0"/>
              <a:t>    While short –form audit reports consist of conventional, standardized statements, long form audit reports can be presented in several forms.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STAFF  REPORT</a:t>
            </a:r>
            <a:endParaRPr lang="en-IN" b="1" dirty="0"/>
          </a:p>
        </p:txBody>
      </p:sp>
      <p:sp>
        <p:nvSpPr>
          <p:cNvPr id="3" name="Content Placeholder 2"/>
          <p:cNvSpPr>
            <a:spLocks noGrp="1"/>
          </p:cNvSpPr>
          <p:nvPr>
            <p:ph idx="1"/>
          </p:nvPr>
        </p:nvSpPr>
        <p:spPr/>
        <p:txBody>
          <a:bodyPr/>
          <a:lstStyle/>
          <a:p>
            <a:r>
              <a:rPr lang="en-US" dirty="0" smtClean="0"/>
              <a:t>It begins with the information regarding  the person by whom and for whom the report is being written and the data etc</a:t>
            </a:r>
            <a:r>
              <a:rPr lang="en-US" dirty="0" smtClean="0"/>
              <a:t>. An executive summary is often placed first, as perusal of the entire report is generally not possible for the busy authorities. The rest of the report is conventionally structured, having a discussion of the problems and conclusions and recommendations.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LONG AND SHORT REPORTS</a:t>
            </a:r>
            <a:endParaRPr lang="en-IN" b="1" dirty="0"/>
          </a:p>
        </p:txBody>
      </p:sp>
      <p:sp>
        <p:nvSpPr>
          <p:cNvPr id="3" name="Content Placeholder 2"/>
          <p:cNvSpPr>
            <a:spLocks noGrp="1"/>
          </p:cNvSpPr>
          <p:nvPr>
            <p:ph idx="1"/>
          </p:nvPr>
        </p:nvSpPr>
        <p:spPr/>
        <p:txBody>
          <a:bodyPr/>
          <a:lstStyle/>
          <a:p>
            <a:r>
              <a:rPr lang="en-US" dirty="0" smtClean="0"/>
              <a:t>A short report being more a part of the routine official work , it can be sometimes a little more personal in tone, while longer report  preserves an impersonal tone.</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CONFIDENTIAL  </a:t>
            </a:r>
            <a:r>
              <a:rPr lang="en-US" b="1" dirty="0" smtClean="0"/>
              <a:t>REPORT</a:t>
            </a:r>
            <a:endParaRPr lang="en-IN" b="1" dirty="0"/>
          </a:p>
        </p:txBody>
      </p:sp>
      <p:sp>
        <p:nvSpPr>
          <p:cNvPr id="3" name="Content Placeholder 2"/>
          <p:cNvSpPr>
            <a:spLocks noGrp="1"/>
          </p:cNvSpPr>
          <p:nvPr>
            <p:ph idx="1"/>
          </p:nvPr>
        </p:nvSpPr>
        <p:spPr/>
        <p:txBody>
          <a:bodyPr/>
          <a:lstStyle/>
          <a:p>
            <a:r>
              <a:rPr lang="en-US" dirty="0" smtClean="0"/>
              <a:t>These reports are secret documents in which the higher authorities express their opinions on the performance of the employees working under them.</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TECHNICAL  REPORT </a:t>
            </a:r>
            <a:endParaRPr lang="en-IN" b="1" dirty="0"/>
          </a:p>
        </p:txBody>
      </p:sp>
      <p:sp>
        <p:nvSpPr>
          <p:cNvPr id="3" name="Content Placeholder 2"/>
          <p:cNvSpPr>
            <a:spLocks noGrp="1"/>
          </p:cNvSpPr>
          <p:nvPr>
            <p:ph idx="1"/>
          </p:nvPr>
        </p:nvSpPr>
        <p:spPr/>
        <p:txBody>
          <a:bodyPr/>
          <a:lstStyle/>
          <a:p>
            <a:r>
              <a:rPr lang="en-US" dirty="0" smtClean="0"/>
              <a:t>As the name suggests, a technical report contains a discussion of  the method  and processes relevant to that  problem</a:t>
            </a:r>
            <a:r>
              <a:rPr lang="en-US" dirty="0" smtClean="0"/>
              <a:t>. It would give details  of the suitable opinions, facts about their comparative worth, and a statement of preference for the best solution.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  REPORT</a:t>
            </a:r>
            <a:endParaRPr lang="en-IN" b="1" dirty="0"/>
          </a:p>
        </p:txBody>
      </p:sp>
      <p:sp>
        <p:nvSpPr>
          <p:cNvPr id="3" name="Content Placeholder 2"/>
          <p:cNvSpPr>
            <a:spLocks noGrp="1"/>
          </p:cNvSpPr>
          <p:nvPr>
            <p:ph idx="1"/>
          </p:nvPr>
        </p:nvSpPr>
        <p:spPr/>
        <p:txBody>
          <a:bodyPr/>
          <a:lstStyle/>
          <a:p>
            <a:r>
              <a:rPr lang="en-US" dirty="0" smtClean="0"/>
              <a:t>An evaluation  report evaluates the process of the project. It is an exercise  to study the performance of a plan. </a:t>
            </a:r>
            <a:r>
              <a:rPr lang="en-US" dirty="0" smtClean="0"/>
              <a:t>Such reports must define the standard by which the working of a project is to be tested and its achievements are to be measured. It should see how far the plan has been responsive to the projected goal, and why it has fallen short of it , if it happens to be so.</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NEWSPAPER  REPORT</a:t>
            </a:r>
            <a:endParaRPr lang="en-IN" b="1" dirty="0"/>
          </a:p>
        </p:txBody>
      </p:sp>
      <p:sp>
        <p:nvSpPr>
          <p:cNvPr id="3" name="Content Placeholder 2"/>
          <p:cNvSpPr>
            <a:spLocks noGrp="1"/>
          </p:cNvSpPr>
          <p:nvPr>
            <p:ph idx="1"/>
          </p:nvPr>
        </p:nvSpPr>
        <p:spPr/>
        <p:txBody>
          <a:bodyPr/>
          <a:lstStyle/>
          <a:p>
            <a:r>
              <a:rPr lang="en-US" dirty="0" smtClean="0"/>
              <a:t>A newspaper report is a major part  of the journalistic writing .Newspaper </a:t>
            </a:r>
            <a:r>
              <a:rPr lang="en-US" dirty="0" smtClean="0"/>
              <a:t>reports </a:t>
            </a:r>
            <a:r>
              <a:rPr lang="en-US" dirty="0" smtClean="0"/>
              <a:t>are written  for public consumption.  </a:t>
            </a:r>
            <a:r>
              <a:rPr lang="en-US" dirty="0" smtClean="0"/>
              <a:t>Therefore ,these must be written in a language and style suitable for the awareness which such reports are expected to create among the readers. A newspaper report would be justified only when its subject is of some general interest.</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BLANK  FORM  REPORT</a:t>
            </a:r>
            <a:endParaRPr lang="en-IN" b="1" dirty="0"/>
          </a:p>
        </p:txBody>
      </p:sp>
      <p:sp>
        <p:nvSpPr>
          <p:cNvPr id="3" name="Content Placeholder 2"/>
          <p:cNvSpPr>
            <a:spLocks noGrp="1"/>
          </p:cNvSpPr>
          <p:nvPr>
            <p:ph idx="1"/>
          </p:nvPr>
        </p:nvSpPr>
        <p:spPr/>
        <p:txBody>
          <a:bodyPr/>
          <a:lstStyle/>
          <a:p>
            <a:r>
              <a:rPr lang="en-US" dirty="0" smtClean="0"/>
              <a:t>A blank form report is so called  for it is in the form of a prescribed form. It is routine report, periodically presented by simply filling the form.</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LETTER  REPORT</a:t>
            </a:r>
            <a:endParaRPr lang="en-IN" b="1" dirty="0"/>
          </a:p>
        </p:txBody>
      </p:sp>
      <p:sp>
        <p:nvSpPr>
          <p:cNvPr id="3" name="Content Placeholder 2"/>
          <p:cNvSpPr>
            <a:spLocks noGrp="1"/>
          </p:cNvSpPr>
          <p:nvPr>
            <p:ph idx="1"/>
          </p:nvPr>
        </p:nvSpPr>
        <p:spPr/>
        <p:txBody>
          <a:bodyPr/>
          <a:lstStyle/>
          <a:p>
            <a:r>
              <a:rPr lang="en-US" dirty="0" smtClean="0"/>
              <a:t>A letter report resembles a business letter to some extent , for it is in the form of letter</a:t>
            </a:r>
            <a:r>
              <a:rPr lang="en-US" dirty="0" smtClean="0"/>
              <a:t>. It is often a little  more personal in tone than a  formal report. We can make a letter report more readable by presenting the facts clearly and systematically . Using points to list the findings and the suggestions is one of the ways to make letter reports more effective.</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MEMORANDUM</a:t>
            </a:r>
            <a:endParaRPr lang="en-IN" b="1" dirty="0"/>
          </a:p>
        </p:txBody>
      </p:sp>
      <p:sp>
        <p:nvSpPr>
          <p:cNvPr id="3" name="Content Placeholder 2"/>
          <p:cNvSpPr>
            <a:spLocks noGrp="1"/>
          </p:cNvSpPr>
          <p:nvPr>
            <p:ph idx="1"/>
          </p:nvPr>
        </p:nvSpPr>
        <p:spPr/>
        <p:txBody>
          <a:bodyPr>
            <a:normAutofit fontScale="92500" lnSpcReduction="10000"/>
          </a:bodyPr>
          <a:lstStyle/>
          <a:p>
            <a:r>
              <a:rPr lang="en-US" dirty="0" smtClean="0"/>
              <a:t>A memorandum report , commonly known as memo report , is mainly used for internal communication ,  that in within the organization . It is used to handle routine business matters like passing  information  from one department to another, making changes  , alerting employees , solving a problem etc. It helps the administration in making decisions as solving certain problems. Generally, a memo report is shorter than a letter report and adopts a matter-of-fact style.</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 OF REPORT</a:t>
            </a:r>
            <a:endParaRPr lang="en-IN" b="1"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NAME OF ORGANISATION/INSTITUTION</a:t>
            </a:r>
          </a:p>
          <a:p>
            <a:pPr>
              <a:buNone/>
            </a:pPr>
            <a:r>
              <a:rPr lang="en-US" b="1" dirty="0" smtClean="0"/>
              <a:t>TO:                                                                        REF. :</a:t>
            </a:r>
          </a:p>
          <a:p>
            <a:pPr>
              <a:buNone/>
            </a:pPr>
            <a:r>
              <a:rPr lang="en-US" b="1" dirty="0" smtClean="0"/>
              <a:t>FROM:                                                                 DATE:</a:t>
            </a:r>
          </a:p>
          <a:p>
            <a:pPr>
              <a:buNone/>
            </a:pPr>
            <a:r>
              <a:rPr lang="en-US" b="1" dirty="0" smtClean="0"/>
              <a:t>SUBJECT:</a:t>
            </a:r>
          </a:p>
          <a:p>
            <a:pPr>
              <a:buNone/>
            </a:pPr>
            <a:r>
              <a:rPr lang="en-US" b="1" dirty="0" smtClean="0"/>
              <a:t>POINTS DISCUSSED/STUDIED/OBSERVED/WORK DONE</a:t>
            </a:r>
          </a:p>
          <a:p>
            <a:pPr>
              <a:buNone/>
            </a:pPr>
            <a:r>
              <a:rPr lang="en-US" b="1" dirty="0" smtClean="0"/>
              <a:t>------------------------------------------------------------------------</a:t>
            </a:r>
          </a:p>
          <a:p>
            <a:pPr>
              <a:buNone/>
            </a:pPr>
            <a:r>
              <a:rPr lang="en-US" b="1" dirty="0" smtClean="0"/>
              <a:t>------------------------------------------------------------------------</a:t>
            </a:r>
          </a:p>
          <a:p>
            <a:pPr>
              <a:buNone/>
            </a:pPr>
            <a:r>
              <a:rPr lang="en-US" b="1" dirty="0" smtClean="0"/>
              <a:t>RECOMMENDATIONS:</a:t>
            </a:r>
          </a:p>
          <a:p>
            <a:pPr>
              <a:buNone/>
            </a:pPr>
            <a:r>
              <a:rPr lang="en-US" b="1" dirty="0" smtClean="0"/>
              <a:t>---------------------------------------------------------------------------</a:t>
            </a:r>
          </a:p>
          <a:p>
            <a:pPr>
              <a:buNone/>
            </a:pPr>
            <a:r>
              <a:rPr lang="en-US" b="1" dirty="0" smtClean="0"/>
              <a:t>------------------------------------------------------------------------------</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News Paper Report</a:t>
            </a:r>
            <a:endParaRPr lang="en-IN" b="1" dirty="0"/>
          </a:p>
        </p:txBody>
      </p:sp>
      <p:pic>
        <p:nvPicPr>
          <p:cNvPr id="4" name="Content Placeholder 3" descr="sample news report template"/>
          <p:cNvPicPr>
            <a:picLocks noGrp="1"/>
          </p:cNvPicPr>
          <p:nvPr>
            <p:ph idx="1"/>
          </p:nvPr>
        </p:nvPicPr>
        <p:blipFill>
          <a:blip r:embed="rId2"/>
          <a:srcRect/>
          <a:stretch>
            <a:fillRect/>
          </a:stretch>
        </p:blipFill>
        <p:spPr bwMode="auto">
          <a:xfrm>
            <a:off x="1285852" y="1231903"/>
            <a:ext cx="6929485" cy="4911741"/>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6+ Incident Report Letter Examples - PDF | Examples"/>
          <p:cNvPicPr>
            <a:picLocks noGrp="1"/>
          </p:cNvPicPr>
          <p:nvPr>
            <p:ph idx="1"/>
          </p:nvPr>
        </p:nvPicPr>
        <p:blipFill>
          <a:blip r:embed="rId2"/>
          <a:srcRect/>
          <a:stretch>
            <a:fillRect/>
          </a:stretch>
        </p:blipFill>
        <p:spPr bwMode="auto">
          <a:xfrm>
            <a:off x="-214346" y="0"/>
            <a:ext cx="9358346" cy="707233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FEASIBILITY REPORTS</a:t>
            </a:r>
            <a:endParaRPr lang="en-IN" b="1" dirty="0"/>
          </a:p>
        </p:txBody>
      </p:sp>
      <p:sp>
        <p:nvSpPr>
          <p:cNvPr id="3" name="Content Placeholder 2"/>
          <p:cNvSpPr>
            <a:spLocks noGrp="1"/>
          </p:cNvSpPr>
          <p:nvPr>
            <p:ph idx="1"/>
          </p:nvPr>
        </p:nvSpPr>
        <p:spPr/>
        <p:txBody>
          <a:bodyPr>
            <a:normAutofit fontScale="85000" lnSpcReduction="20000"/>
          </a:bodyPr>
          <a:lstStyle/>
          <a:p>
            <a:r>
              <a:rPr lang="en-US" dirty="0" smtClean="0"/>
              <a:t>When a firm or a business establishment intends to start a new venture or to open a new branch as to effect any other change to avoid  losses and increase profit , a feasibility report in </a:t>
            </a:r>
            <a:r>
              <a:rPr lang="en-US" dirty="0" smtClean="0"/>
              <a:t>written. A feasibility report helps us </a:t>
            </a:r>
            <a:endParaRPr lang="en-US" dirty="0" smtClean="0"/>
          </a:p>
          <a:p>
            <a:r>
              <a:rPr lang="en-US" dirty="0" smtClean="0"/>
              <a:t>To determine whether a proposed scheme would be practicable and profitable or not. Feasibility report consists of these parts: introduction , body , conclusion and recommendation. The introduction describes  the condition which have necessitated the proposed change or improvement. It </a:t>
            </a:r>
            <a:r>
              <a:rPr lang="en-US" dirty="0" smtClean="0"/>
              <a:t>also defines  the scope of a report. </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IN" dirty="0"/>
          </a:p>
        </p:txBody>
      </p:sp>
      <p:pic>
        <p:nvPicPr>
          <p:cNvPr id="3" name="Picture 2" descr="22+ Investigation Report Examples in PDF | Google Docs | Pages | MS Word |  Examples"/>
          <p:cNvPicPr/>
          <p:nvPr/>
        </p:nvPicPr>
        <p:blipFill>
          <a:blip r:embed="rId2"/>
          <a:srcRect/>
          <a:stretch>
            <a:fillRect/>
          </a:stretch>
        </p:blipFill>
        <p:spPr bwMode="auto">
          <a:xfrm>
            <a:off x="0" y="0"/>
            <a:ext cx="9144000" cy="671514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3" descr="Feasibility report"/>
          <p:cNvPicPr/>
          <p:nvPr/>
        </p:nvPicPr>
        <p:blipFill>
          <a:blip r:embed="rId2"/>
          <a:srcRect/>
          <a:stretch>
            <a:fillRect/>
          </a:stretch>
        </p:blipFill>
        <p:spPr bwMode="auto">
          <a:xfrm>
            <a:off x="-785850" y="-428652"/>
            <a:ext cx="10572824" cy="792961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descr="Technical report sample that will show you which requirements you need to  fulfill. See more on … | Report template, Report card template, Free  infographic templates"/>
          <p:cNvPicPr/>
          <p:nvPr/>
        </p:nvPicPr>
        <p:blipFill>
          <a:blip r:embed="rId2"/>
          <a:srcRect/>
          <a:stretch>
            <a:fillRect/>
          </a:stretch>
        </p:blipFill>
        <p:spPr bwMode="auto">
          <a:xfrm>
            <a:off x="0" y="-428652"/>
            <a:ext cx="8929718" cy="728665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stretch>
            <a:fillRect/>
          </a:stretch>
        </p:blipFill>
        <p:spPr>
          <a:xfrm>
            <a:off x="0" y="0"/>
            <a:ext cx="9143999" cy="7010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FEASIBILITY REPORTS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body forms an answer to the problem stated  in the introduction. It also discusses all the alternatives , out of which the best solution is to be chosen. It evaluates each of the answers in accordance with its merits and demerits. The conclusion contains the opinion of the author of the report on the worth of the  alternatives  available. It tries to compare the degree of feasibilities of different plans, and gives them a proper order. The recommendation is the last sentence that recommends the best alternatives.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Below are the seven elements of a feasibility report:</a:t>
            </a:r>
            <a:r>
              <a:rPr lang="en-IN" dirty="0" smtClean="0"/>
              <a:t/>
            </a:r>
            <a:br>
              <a:rPr lang="en-IN" dirty="0" smtClean="0"/>
            </a:br>
            <a:endParaRPr lang="en-IN" dirty="0"/>
          </a:p>
        </p:txBody>
      </p:sp>
      <p:sp>
        <p:nvSpPr>
          <p:cNvPr id="3" name="Content Placeholder 2"/>
          <p:cNvSpPr>
            <a:spLocks noGrp="1"/>
          </p:cNvSpPr>
          <p:nvPr>
            <p:ph idx="1"/>
          </p:nvPr>
        </p:nvSpPr>
        <p:spPr/>
        <p:txBody>
          <a:bodyPr>
            <a:noAutofit/>
          </a:bodyPr>
          <a:lstStyle/>
          <a:p>
            <a:pPr fontAlgn="base"/>
            <a:r>
              <a:rPr lang="en-IN" sz="2000" b="1" dirty="0" smtClean="0"/>
              <a:t>Introduction</a:t>
            </a:r>
            <a:r>
              <a:rPr lang="en-IN" sz="2000" dirty="0" smtClean="0"/>
              <a:t> – You need to persuade the decision maker to even consider any sort of alternative. You need to convince them to even read your report first. Tell them what they will gain personally or as an organization by considering your work.</a:t>
            </a:r>
          </a:p>
          <a:p>
            <a:pPr fontAlgn="base"/>
            <a:r>
              <a:rPr lang="en-IN" sz="2000" b="1" dirty="0" smtClean="0"/>
              <a:t>Criteria/Constraints</a:t>
            </a:r>
            <a:r>
              <a:rPr lang="en-IN" sz="2000" dirty="0" smtClean="0"/>
              <a:t> – You must specifically map out the criteria of what the ideal outcomes are. This will allow you to make practical and logical decisions. You can present the criteria in your feasibility report in one of two ways. First, you can separate the criteria into its own section. This is best when you have a extensive report and you need to go in-depth with the explanation. Second, you can incorporate the criteria throughout your report as the criteria become relevant. However, it is important to realize that whichever strategy you chose make sure that the criteria is introduced early in the report. It is also very important to map out the constraints of your suggested solutions. This will show the audience that you understand and acknowledge the fact that no solution is perfect. This will also make sure that the audience makes the decision in their best interest.</a:t>
            </a:r>
          </a:p>
          <a:p>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pPr fontAlgn="base"/>
            <a:r>
              <a:rPr lang="en-IN" b="1" dirty="0" smtClean="0"/>
              <a:t>Method</a:t>
            </a:r>
            <a:r>
              <a:rPr lang="en-IN" dirty="0" smtClean="0"/>
              <a:t> – It is very important to present facts that are accurate and relevant. You should state the reliable sources you used and what method they came from (internet, interview, book, etc.). Without a credible research method or credible sources your document itself will lack credibility.</a:t>
            </a:r>
          </a:p>
          <a:p>
            <a:pPr fontAlgn="base"/>
            <a:r>
              <a:rPr lang="en-IN" b="1" dirty="0" smtClean="0"/>
              <a:t>Overview of Alternative Options</a:t>
            </a:r>
            <a:r>
              <a:rPr lang="en-IN" dirty="0" smtClean="0"/>
              <a:t> – You must underline the key features of each possible option. Make sure they are easy to understand and presented in a friendly layout. Keep in mind that the goal is to allow your audience to make the best decision.</a:t>
            </a:r>
          </a:p>
          <a:p>
            <a:pPr fontAlgn="base"/>
            <a:r>
              <a:rPr lang="en-IN" b="1" dirty="0" smtClean="0"/>
              <a:t>Evaluation</a:t>
            </a:r>
            <a:r>
              <a:rPr lang="en-IN" dirty="0" smtClean="0"/>
              <a:t> – This should be the bulk of your report, you must evaluate the options using the criteria you created. Add graphs, charts, etc. to show that you have studied your options, and have come up with statistics that back up your reasons as to why your alternative beats the competition.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fontAlgn="base"/>
            <a:r>
              <a:rPr lang="en-IN" b="1" dirty="0" smtClean="0"/>
              <a:t>Conclusions</a:t>
            </a:r>
            <a:r>
              <a:rPr lang="en-IN" dirty="0" smtClean="0"/>
              <a:t> – You need to state the conclusion you have came up with. How did you evaluate the alternatives? And then from there, which alternative best fit your organization.</a:t>
            </a:r>
          </a:p>
          <a:p>
            <a:pPr fontAlgn="base"/>
            <a:r>
              <a:rPr lang="en-IN" b="1" dirty="0" smtClean="0"/>
              <a:t>Recommendations</a:t>
            </a:r>
            <a:r>
              <a:rPr lang="en-IN" dirty="0" smtClean="0"/>
              <a:t> – You need to use your experience and knowledge in order to state which option you think should be adopted.</a:t>
            </a:r>
          </a:p>
          <a:p>
            <a:pPr fontAlgn="base"/>
            <a:r>
              <a:rPr lang="en-IN" dirty="0" smtClean="0"/>
              <a:t>Note: All seven element outlined do not need to be included in the feasibility report depending on audience, circumstance, mission, etc. Also the elements do not need to be in the exact order outlined above. Specifically the conclusion should be mentioned more than just at the end of the report. It should also be summarized in the beginning of the report and in the case the </a:t>
            </a:r>
            <a:r>
              <a:rPr lang="en-IN" dirty="0" err="1" smtClean="0"/>
              <a:t>the</a:t>
            </a:r>
            <a:r>
              <a:rPr lang="en-IN" dirty="0" smtClean="0"/>
              <a:t> feasibility report is long, it can be mentioned in the middle as well.</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Executive Summary</a:t>
            </a:r>
            <a:br>
              <a:rPr lang="en-IN" b="1" dirty="0" smtClean="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smtClean="0"/>
              <a:t>An executive summary should be included at the beginning of the report. In 2-3 pages, the main points of the feasibility study are summarized for a quick review by busy administrators and school board members. The executive summary provides the reader with an overview of the feasibility study and will help them see the entire picture before they read the details. Some decision-makers may only read the executive summary. Thus, the executive summary should be concise and include the major findings of the study followed by a recommendation.</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Introduction</a:t>
            </a:r>
            <a:br>
              <a:rPr lang="en-IN" b="1" dirty="0" smtClean="0"/>
            </a:br>
            <a:endParaRPr lang="en-IN" dirty="0"/>
          </a:p>
        </p:txBody>
      </p:sp>
      <p:sp>
        <p:nvSpPr>
          <p:cNvPr id="3" name="Content Placeholder 2"/>
          <p:cNvSpPr>
            <a:spLocks noGrp="1"/>
          </p:cNvSpPr>
          <p:nvPr>
            <p:ph idx="1"/>
          </p:nvPr>
        </p:nvSpPr>
        <p:spPr/>
        <p:txBody>
          <a:bodyPr>
            <a:normAutofit fontScale="85000" lnSpcReduction="10000"/>
          </a:bodyPr>
          <a:lstStyle/>
          <a:p>
            <a:pPr fontAlgn="base"/>
            <a:r>
              <a:rPr lang="en-IN" b="1" dirty="0" smtClean="0"/>
              <a:t>The purpose of the introduction of a feasibility report is two-fold:</a:t>
            </a:r>
            <a:endParaRPr lang="en-IN" dirty="0" smtClean="0"/>
          </a:p>
          <a:p>
            <a:pPr fontAlgn="base"/>
            <a:r>
              <a:rPr lang="en-IN" dirty="0" smtClean="0"/>
              <a:t>To answer the readers’ question: “Why do we need to look into these alternatives-do they matter?”</a:t>
            </a:r>
          </a:p>
          <a:p>
            <a:pPr fontAlgn="base"/>
            <a:r>
              <a:rPr lang="en-IN" dirty="0" smtClean="0"/>
              <a:t>In order to answer this question, it is necessary to identify the problem that your report will help resolve or what your report is aimed at accomplishing.</a:t>
            </a:r>
          </a:p>
          <a:p>
            <a:pPr fontAlgn="base"/>
            <a:r>
              <a:rPr lang="en-IN" dirty="0" smtClean="0"/>
              <a:t>To talk about the other options that you have looked at and analyzed, as well as to tell how you went about researching and analyzing them.</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2" ma:contentTypeDescription="Create a new document." ma:contentTypeScope="" ma:versionID="94a02ab2ef950b5a6c10701970d054ec">
  <xsd:schema xmlns:xsd="http://www.w3.org/2001/XMLSchema" xmlns:xs="http://www.w3.org/2001/XMLSchema" xmlns:p="http://schemas.microsoft.com/office/2006/metadata/properties" xmlns:ns2="096d8380-acb4-43f1-b154-828ce32864f4" targetNamespace="http://schemas.microsoft.com/office/2006/metadata/properties" ma:root="true" ma:fieldsID="5fe6afda06cd577bdc0b365efcb8ea83" ns2:_="">
    <xsd:import namespace="096d8380-acb4-43f1-b154-828ce32864f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563455-764D-4D1B-A1AA-83223A155655}"/>
</file>

<file path=customXml/itemProps2.xml><?xml version="1.0" encoding="utf-8"?>
<ds:datastoreItem xmlns:ds="http://schemas.openxmlformats.org/officeDocument/2006/customXml" ds:itemID="{00B37EC0-E70C-439C-9394-FAFBF8C5B6D0}"/>
</file>

<file path=customXml/itemProps3.xml><?xml version="1.0" encoding="utf-8"?>
<ds:datastoreItem xmlns:ds="http://schemas.openxmlformats.org/officeDocument/2006/customXml" ds:itemID="{62A1A6DD-F7F7-46ED-A6DE-EDFF89B7ECC8}"/>
</file>

<file path=docProps/app.xml><?xml version="1.0" encoding="utf-8"?>
<Properties xmlns="http://schemas.openxmlformats.org/officeDocument/2006/extended-properties" xmlns:vt="http://schemas.openxmlformats.org/officeDocument/2006/docPropsVTypes">
  <Template/>
  <TotalTime>266</TotalTime>
  <Words>1618</Words>
  <Application>Microsoft Office PowerPoint</Application>
  <PresentationFormat>On-screen Show (4:3)</PresentationFormat>
  <Paragraphs>87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TYPES AND FORMS OF REPORTS</vt:lpstr>
      <vt:lpstr>LONG AND SHORT REPORTS</vt:lpstr>
      <vt:lpstr>FEASIBILITY REPORTS</vt:lpstr>
      <vt:lpstr>FEASIBILITY REPORTS</vt:lpstr>
      <vt:lpstr>Below are the seven elements of a feasibility report: </vt:lpstr>
      <vt:lpstr>Slide 6</vt:lpstr>
      <vt:lpstr>Slide 7</vt:lpstr>
      <vt:lpstr>Executive Summary </vt:lpstr>
      <vt:lpstr>Introduction </vt:lpstr>
      <vt:lpstr>Criteria/Constraints </vt:lpstr>
      <vt:lpstr>Slide 11</vt:lpstr>
      <vt:lpstr>Cost of Implementation</vt:lpstr>
      <vt:lpstr>Is your idea/product desirable? </vt:lpstr>
      <vt:lpstr>Method </vt:lpstr>
      <vt:lpstr>Revision Checklist </vt:lpstr>
      <vt:lpstr>Investigative Report</vt:lpstr>
      <vt:lpstr>PROGRESS  REPORT</vt:lpstr>
      <vt:lpstr>AUDIT  REPORT</vt:lpstr>
      <vt:lpstr>STAFF  REPORT</vt:lpstr>
      <vt:lpstr>CONFIDENTIAL  REPORT</vt:lpstr>
      <vt:lpstr>TECHNICAL  REPORT </vt:lpstr>
      <vt:lpstr>EVALUATION  REPORT</vt:lpstr>
      <vt:lpstr>NEWSPAPER  REPORT</vt:lpstr>
      <vt:lpstr>BLANK  FORM  REPORT</vt:lpstr>
      <vt:lpstr>LETTER  REPORT</vt:lpstr>
      <vt:lpstr>MEMORANDUM</vt:lpstr>
      <vt:lpstr>FORMAT OF REPORT</vt:lpstr>
      <vt:lpstr>Sample News Paper Report</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AND FORMS OF REPORTS</dc:title>
  <dc:creator>Dell</dc:creator>
  <cp:lastModifiedBy>Dell</cp:lastModifiedBy>
  <cp:revision>33</cp:revision>
  <dcterms:created xsi:type="dcterms:W3CDTF">2020-08-26T13:36:09Z</dcterms:created>
  <dcterms:modified xsi:type="dcterms:W3CDTF">2020-08-30T08:44:37Z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