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6" r:id="rId2"/>
  </p:sldMasterIdLst>
  <p:notesMasterIdLst>
    <p:notesMasterId r:id="rId200"/>
  </p:notesMasterIdLst>
  <p:sldIdLst>
    <p:sldId id="256" r:id="rId3"/>
    <p:sldId id="257" r:id="rId4"/>
    <p:sldId id="258" r:id="rId5"/>
    <p:sldId id="259" r:id="rId6"/>
    <p:sldId id="266" r:id="rId7"/>
    <p:sldId id="267" r:id="rId8"/>
    <p:sldId id="268" r:id="rId9"/>
    <p:sldId id="269"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260" r:id="rId31"/>
    <p:sldId id="261" r:id="rId32"/>
    <p:sldId id="262" r:id="rId33"/>
    <p:sldId id="263" r:id="rId34"/>
    <p:sldId id="264" r:id="rId35"/>
    <p:sldId id="265" r:id="rId36"/>
    <p:sldId id="330"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444" r:id="rId58"/>
    <p:sldId id="353" r:id="rId59"/>
    <p:sldId id="354" r:id="rId60"/>
    <p:sldId id="470" r:id="rId61"/>
    <p:sldId id="280" r:id="rId62"/>
    <p:sldId id="356" r:id="rId63"/>
    <p:sldId id="274" r:id="rId64"/>
    <p:sldId id="275" r:id="rId65"/>
    <p:sldId id="276" r:id="rId66"/>
    <p:sldId id="277" r:id="rId67"/>
    <p:sldId id="278" r:id="rId68"/>
    <p:sldId id="279" r:id="rId69"/>
    <p:sldId id="364" r:id="rId70"/>
    <p:sldId id="365" r:id="rId71"/>
    <p:sldId id="366" r:id="rId72"/>
    <p:sldId id="367" r:id="rId73"/>
    <p:sldId id="368" r:id="rId74"/>
    <p:sldId id="369" r:id="rId75"/>
    <p:sldId id="370" r:id="rId76"/>
    <p:sldId id="414" r:id="rId77"/>
    <p:sldId id="415" r:id="rId78"/>
    <p:sldId id="416" r:id="rId79"/>
    <p:sldId id="417" r:id="rId80"/>
    <p:sldId id="418" r:id="rId81"/>
    <p:sldId id="371" r:id="rId82"/>
    <p:sldId id="372" r:id="rId83"/>
    <p:sldId id="373" r:id="rId84"/>
    <p:sldId id="374" r:id="rId85"/>
    <p:sldId id="375" r:id="rId86"/>
    <p:sldId id="376" r:id="rId87"/>
    <p:sldId id="377" r:id="rId88"/>
    <p:sldId id="378" r:id="rId89"/>
    <p:sldId id="379" r:id="rId90"/>
    <p:sldId id="380" r:id="rId91"/>
    <p:sldId id="381" r:id="rId92"/>
    <p:sldId id="382" r:id="rId93"/>
    <p:sldId id="383" r:id="rId94"/>
    <p:sldId id="384" r:id="rId95"/>
    <p:sldId id="385" r:id="rId96"/>
    <p:sldId id="386" r:id="rId97"/>
    <p:sldId id="387" r:id="rId98"/>
    <p:sldId id="388" r:id="rId99"/>
    <p:sldId id="389" r:id="rId100"/>
    <p:sldId id="390" r:id="rId101"/>
    <p:sldId id="391" r:id="rId102"/>
    <p:sldId id="392" r:id="rId103"/>
    <p:sldId id="393" r:id="rId104"/>
    <p:sldId id="394"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13" r:id="rId119"/>
    <p:sldId id="408" r:id="rId120"/>
    <p:sldId id="409" r:id="rId121"/>
    <p:sldId id="410" r:id="rId122"/>
    <p:sldId id="411" r:id="rId123"/>
    <p:sldId id="412" r:id="rId124"/>
    <p:sldId id="445"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304" r:id="rId151"/>
    <p:sldId id="305" r:id="rId152"/>
    <p:sldId id="306" r:id="rId153"/>
    <p:sldId id="307" r:id="rId154"/>
    <p:sldId id="308" r:id="rId155"/>
    <p:sldId id="309" r:id="rId156"/>
    <p:sldId id="310" r:id="rId157"/>
    <p:sldId id="311" r:id="rId158"/>
    <p:sldId id="313" r:id="rId159"/>
    <p:sldId id="314" r:id="rId160"/>
    <p:sldId id="312" r:id="rId161"/>
    <p:sldId id="315" r:id="rId162"/>
    <p:sldId id="316" r:id="rId163"/>
    <p:sldId id="317" r:id="rId164"/>
    <p:sldId id="318" r:id="rId165"/>
    <p:sldId id="319" r:id="rId166"/>
    <p:sldId id="320" r:id="rId167"/>
    <p:sldId id="321" r:id="rId168"/>
    <p:sldId id="322" r:id="rId169"/>
    <p:sldId id="323" r:id="rId170"/>
    <p:sldId id="324" r:id="rId171"/>
    <p:sldId id="325" r:id="rId172"/>
    <p:sldId id="326" r:id="rId173"/>
    <p:sldId id="327" r:id="rId174"/>
    <p:sldId id="328" r:id="rId175"/>
    <p:sldId id="446" r:id="rId176"/>
    <p:sldId id="447" r:id="rId177"/>
    <p:sldId id="448" r:id="rId178"/>
    <p:sldId id="449" r:id="rId179"/>
    <p:sldId id="450" r:id="rId180"/>
    <p:sldId id="451" r:id="rId181"/>
    <p:sldId id="452" r:id="rId182"/>
    <p:sldId id="453" r:id="rId183"/>
    <p:sldId id="454" r:id="rId184"/>
    <p:sldId id="455" r:id="rId185"/>
    <p:sldId id="456" r:id="rId186"/>
    <p:sldId id="457" r:id="rId187"/>
    <p:sldId id="458" r:id="rId188"/>
    <p:sldId id="459" r:id="rId189"/>
    <p:sldId id="460" r:id="rId190"/>
    <p:sldId id="461" r:id="rId191"/>
    <p:sldId id="462" r:id="rId192"/>
    <p:sldId id="463" r:id="rId193"/>
    <p:sldId id="464" r:id="rId194"/>
    <p:sldId id="465" r:id="rId195"/>
    <p:sldId id="466" r:id="rId196"/>
    <p:sldId id="468" r:id="rId197"/>
    <p:sldId id="469" r:id="rId198"/>
    <p:sldId id="329" r:id="rId1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6E165-CE5E-B381-107F-8FF84B0D486F}" v="2" dt="2021-04-08T08:14:45.978"/>
    <p1510:client id="{BDBEE66F-D9A1-5064-6EF7-F7A3809BE992}" v="8" dt="2021-05-05T15:21:55.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microsoft.com/office/2015/10/relationships/revisionInfo" Target="revisionInfo.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customXml" Target="../customXml/item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customXml" Target="../customXml/item2.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theme" Target="theme/theme1.xml"/><Relationship Id="rId208" Type="http://schemas.openxmlformats.org/officeDocument/2006/relationships/customXml" Target="../customXml/item3.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204"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notesMaster" Target="notesMasters/notesMaster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presProps" Target="pres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viewProps" Target="viewProps.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A707E2-1DF0-45BA-A9C1-2D8F71301D9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6B9E1C6-648F-4474-8CF0-137C7E63F3AF}">
      <dgm:prSet phldrT="[Text]"/>
      <dgm:spPr/>
      <dgm:t>
        <a:bodyPr/>
        <a:lstStyle/>
        <a:p>
          <a:r>
            <a:rPr lang="en-IN" dirty="0"/>
            <a:t>Methods</a:t>
          </a:r>
        </a:p>
      </dgm:t>
    </dgm:pt>
    <dgm:pt modelId="{876AE3CE-BCE6-4083-891C-AF3BAE0FFAF8}" type="parTrans" cxnId="{571827D1-EBEC-407B-96EC-74832D5E954B}">
      <dgm:prSet/>
      <dgm:spPr/>
      <dgm:t>
        <a:bodyPr/>
        <a:lstStyle/>
        <a:p>
          <a:endParaRPr lang="en-IN"/>
        </a:p>
      </dgm:t>
    </dgm:pt>
    <dgm:pt modelId="{34C2C843-55DB-4DD5-836F-BD2CC355F0CB}" type="sibTrans" cxnId="{571827D1-EBEC-407B-96EC-74832D5E954B}">
      <dgm:prSet/>
      <dgm:spPr/>
      <dgm:t>
        <a:bodyPr/>
        <a:lstStyle/>
        <a:p>
          <a:endParaRPr lang="en-IN"/>
        </a:p>
      </dgm:t>
    </dgm:pt>
    <dgm:pt modelId="{F582E940-D530-43D5-9671-9FD159981F9E}">
      <dgm:prSet phldrT="[Text]"/>
      <dgm:spPr/>
      <dgm:t>
        <a:bodyPr/>
        <a:lstStyle/>
        <a:p>
          <a:r>
            <a:rPr lang="en-IN" dirty="0"/>
            <a:t>Deductive: for facts</a:t>
          </a:r>
        </a:p>
      </dgm:t>
    </dgm:pt>
    <dgm:pt modelId="{F21276D9-D2F9-4BED-8BA0-5DB65B53E1A4}" type="parTrans" cxnId="{D188D252-AF24-40F4-A3C7-D8104F9B169B}">
      <dgm:prSet/>
      <dgm:spPr/>
      <dgm:t>
        <a:bodyPr/>
        <a:lstStyle/>
        <a:p>
          <a:endParaRPr lang="en-IN"/>
        </a:p>
      </dgm:t>
    </dgm:pt>
    <dgm:pt modelId="{7A4A8482-D230-492D-9B79-56BA42ABA2C6}" type="sibTrans" cxnId="{D188D252-AF24-40F4-A3C7-D8104F9B169B}">
      <dgm:prSet/>
      <dgm:spPr/>
      <dgm:t>
        <a:bodyPr/>
        <a:lstStyle/>
        <a:p>
          <a:endParaRPr lang="en-IN"/>
        </a:p>
      </dgm:t>
    </dgm:pt>
    <dgm:pt modelId="{DC7F844D-4934-4DD2-B38F-3FA80EC3F42E}">
      <dgm:prSet phldrT="[Text]"/>
      <dgm:spPr/>
      <dgm:t>
        <a:bodyPr/>
        <a:lstStyle/>
        <a:p>
          <a:r>
            <a:rPr lang="en-IN" dirty="0"/>
            <a:t>Inductive: for inference</a:t>
          </a:r>
        </a:p>
      </dgm:t>
    </dgm:pt>
    <dgm:pt modelId="{BF60125D-E189-4251-918E-A3650FFBE526}" type="parTrans" cxnId="{463C74BF-1A7B-4DB6-8AEA-65E7AC34029E}">
      <dgm:prSet/>
      <dgm:spPr/>
      <dgm:t>
        <a:bodyPr/>
        <a:lstStyle/>
        <a:p>
          <a:endParaRPr lang="en-IN"/>
        </a:p>
      </dgm:t>
    </dgm:pt>
    <dgm:pt modelId="{5479CA3F-9328-4F97-AB40-30E8A6F7F443}" type="sibTrans" cxnId="{463C74BF-1A7B-4DB6-8AEA-65E7AC34029E}">
      <dgm:prSet/>
      <dgm:spPr/>
      <dgm:t>
        <a:bodyPr/>
        <a:lstStyle/>
        <a:p>
          <a:endParaRPr lang="en-IN"/>
        </a:p>
      </dgm:t>
    </dgm:pt>
    <dgm:pt modelId="{AF817D1C-6092-4FD3-8DDE-9CA0C4BC573B}">
      <dgm:prSet phldrT="[Text]"/>
      <dgm:spPr/>
      <dgm:t>
        <a:bodyPr/>
        <a:lstStyle/>
        <a:p>
          <a:r>
            <a:rPr lang="en-IN" dirty="0"/>
            <a:t>Exposition : For information</a:t>
          </a:r>
        </a:p>
      </dgm:t>
    </dgm:pt>
    <dgm:pt modelId="{0B1A857E-2587-4552-8048-2E9B2434996E}" type="parTrans" cxnId="{8B1C1239-677B-4C0D-9DEC-5C0EF41733D6}">
      <dgm:prSet/>
      <dgm:spPr/>
      <dgm:t>
        <a:bodyPr/>
        <a:lstStyle/>
        <a:p>
          <a:endParaRPr lang="en-IN"/>
        </a:p>
      </dgm:t>
    </dgm:pt>
    <dgm:pt modelId="{3798B301-532E-4375-8B56-1DD1246E105B}" type="sibTrans" cxnId="{8B1C1239-677B-4C0D-9DEC-5C0EF41733D6}">
      <dgm:prSet/>
      <dgm:spPr/>
      <dgm:t>
        <a:bodyPr/>
        <a:lstStyle/>
        <a:p>
          <a:endParaRPr lang="en-IN"/>
        </a:p>
      </dgm:t>
    </dgm:pt>
    <dgm:pt modelId="{7AACCFA0-662A-4D46-8F1B-91A9ED36524C}">
      <dgm:prSet/>
      <dgm:spPr/>
      <dgm:t>
        <a:bodyPr/>
        <a:lstStyle/>
        <a:p>
          <a:r>
            <a:rPr lang="en-IN" dirty="0"/>
            <a:t>Chronological : for development down the Ages</a:t>
          </a:r>
        </a:p>
      </dgm:t>
    </dgm:pt>
    <dgm:pt modelId="{9C697BE9-D512-4FDA-BC59-6931F29C9092}" type="parTrans" cxnId="{FF9DCDAD-D6E0-47A6-90FA-2AA05532C7EA}">
      <dgm:prSet/>
      <dgm:spPr/>
      <dgm:t>
        <a:bodyPr/>
        <a:lstStyle/>
        <a:p>
          <a:endParaRPr lang="en-IN"/>
        </a:p>
      </dgm:t>
    </dgm:pt>
    <dgm:pt modelId="{E6ADF9EB-A5A4-442E-B35A-94D3C255D624}" type="sibTrans" cxnId="{FF9DCDAD-D6E0-47A6-90FA-2AA05532C7EA}">
      <dgm:prSet/>
      <dgm:spPr/>
      <dgm:t>
        <a:bodyPr/>
        <a:lstStyle/>
        <a:p>
          <a:endParaRPr lang="en-IN"/>
        </a:p>
      </dgm:t>
    </dgm:pt>
    <dgm:pt modelId="{FA0AD864-5804-4DCD-A281-B408A9F38387}">
      <dgm:prSet/>
      <dgm:spPr/>
      <dgm:t>
        <a:bodyPr/>
        <a:lstStyle/>
        <a:p>
          <a:r>
            <a:rPr lang="en-IN" dirty="0"/>
            <a:t>Spatial : For directions &amp; locations</a:t>
          </a:r>
        </a:p>
      </dgm:t>
    </dgm:pt>
    <dgm:pt modelId="{863911B5-E790-412E-A266-E974AE3E0800}" type="parTrans" cxnId="{83C9F197-CA27-4F5C-B5DD-15E98C04A889}">
      <dgm:prSet/>
      <dgm:spPr/>
      <dgm:t>
        <a:bodyPr/>
        <a:lstStyle/>
        <a:p>
          <a:endParaRPr lang="en-IN"/>
        </a:p>
      </dgm:t>
    </dgm:pt>
    <dgm:pt modelId="{16B06BE4-AE32-4699-B26A-C8E9B3BC925C}" type="sibTrans" cxnId="{83C9F197-CA27-4F5C-B5DD-15E98C04A889}">
      <dgm:prSet/>
      <dgm:spPr/>
      <dgm:t>
        <a:bodyPr/>
        <a:lstStyle/>
        <a:p>
          <a:endParaRPr lang="en-IN"/>
        </a:p>
      </dgm:t>
    </dgm:pt>
    <dgm:pt modelId="{067444DB-D5CA-4CFE-BFB9-5A451A9EA9F9}">
      <dgm:prSet/>
      <dgm:spPr/>
      <dgm:t>
        <a:bodyPr/>
        <a:lstStyle/>
        <a:p>
          <a:r>
            <a:rPr lang="en-IN" dirty="0"/>
            <a:t>Linear : for process</a:t>
          </a:r>
        </a:p>
      </dgm:t>
    </dgm:pt>
    <dgm:pt modelId="{94241CD7-AE87-4510-AAF7-D5B92ADF1BDB}" type="parTrans" cxnId="{0533D7CD-A1D4-4CCC-ADB9-3CD1AD5CDCDB}">
      <dgm:prSet/>
      <dgm:spPr/>
      <dgm:t>
        <a:bodyPr/>
        <a:lstStyle/>
        <a:p>
          <a:endParaRPr lang="en-IN"/>
        </a:p>
      </dgm:t>
    </dgm:pt>
    <dgm:pt modelId="{E3C9E373-93E4-4BB2-B7A6-9E3149F8AA86}" type="sibTrans" cxnId="{0533D7CD-A1D4-4CCC-ADB9-3CD1AD5CDCDB}">
      <dgm:prSet/>
      <dgm:spPr/>
      <dgm:t>
        <a:bodyPr/>
        <a:lstStyle/>
        <a:p>
          <a:endParaRPr lang="en-IN"/>
        </a:p>
      </dgm:t>
    </dgm:pt>
    <dgm:pt modelId="{E79E644C-7BC9-485A-AD01-2FC070EED32C}">
      <dgm:prSet/>
      <dgm:spPr/>
      <dgm:t>
        <a:bodyPr/>
        <a:lstStyle/>
        <a:p>
          <a:r>
            <a:rPr lang="en-IN" dirty="0"/>
            <a:t>Interrupted : for dramatic narration </a:t>
          </a:r>
        </a:p>
      </dgm:t>
    </dgm:pt>
    <dgm:pt modelId="{5D701CBD-61C2-47D4-B57D-65C9BF9E6821}" type="parTrans" cxnId="{989E408F-BCB6-457F-833E-7F7A86A9E51F}">
      <dgm:prSet/>
      <dgm:spPr/>
      <dgm:t>
        <a:bodyPr/>
        <a:lstStyle/>
        <a:p>
          <a:endParaRPr lang="en-IN"/>
        </a:p>
      </dgm:t>
    </dgm:pt>
    <dgm:pt modelId="{AF7F7E9B-018E-4E14-BA18-70A548D66975}" type="sibTrans" cxnId="{989E408F-BCB6-457F-833E-7F7A86A9E51F}">
      <dgm:prSet/>
      <dgm:spPr/>
      <dgm:t>
        <a:bodyPr/>
        <a:lstStyle/>
        <a:p>
          <a:endParaRPr lang="en-IN"/>
        </a:p>
      </dgm:t>
    </dgm:pt>
    <dgm:pt modelId="{85F170F3-82F2-49CC-9BD0-5489E08EEE25}" type="pres">
      <dgm:prSet presAssocID="{7CA707E2-1DF0-45BA-A9C1-2D8F71301D97}" presName="hierChild1" presStyleCnt="0">
        <dgm:presLayoutVars>
          <dgm:orgChart val="1"/>
          <dgm:chPref val="1"/>
          <dgm:dir/>
          <dgm:animOne val="branch"/>
          <dgm:animLvl val="lvl"/>
          <dgm:resizeHandles/>
        </dgm:presLayoutVars>
      </dgm:prSet>
      <dgm:spPr/>
    </dgm:pt>
    <dgm:pt modelId="{88E7E45D-63DC-4B33-9799-BFDB545582A7}" type="pres">
      <dgm:prSet presAssocID="{26B9E1C6-648F-4474-8CF0-137C7E63F3AF}" presName="hierRoot1" presStyleCnt="0">
        <dgm:presLayoutVars>
          <dgm:hierBranch val="init"/>
        </dgm:presLayoutVars>
      </dgm:prSet>
      <dgm:spPr/>
    </dgm:pt>
    <dgm:pt modelId="{090EA997-A5D1-4D8F-AAEE-A3DC3A0D3424}" type="pres">
      <dgm:prSet presAssocID="{26B9E1C6-648F-4474-8CF0-137C7E63F3AF}" presName="rootComposite1" presStyleCnt="0"/>
      <dgm:spPr/>
    </dgm:pt>
    <dgm:pt modelId="{D45F6F0F-BB15-4ECD-B81B-942C8C1BA186}" type="pres">
      <dgm:prSet presAssocID="{26B9E1C6-648F-4474-8CF0-137C7E63F3AF}" presName="rootText1" presStyleLbl="node0" presStyleIdx="0" presStyleCnt="1">
        <dgm:presLayoutVars>
          <dgm:chPref val="3"/>
        </dgm:presLayoutVars>
      </dgm:prSet>
      <dgm:spPr/>
    </dgm:pt>
    <dgm:pt modelId="{4ACD8F1C-0926-416D-B721-FF8FF47429BF}" type="pres">
      <dgm:prSet presAssocID="{26B9E1C6-648F-4474-8CF0-137C7E63F3AF}" presName="rootConnector1" presStyleLbl="node1" presStyleIdx="0" presStyleCnt="0"/>
      <dgm:spPr/>
    </dgm:pt>
    <dgm:pt modelId="{15511ECC-0229-4BE2-8998-1C5A4F5598A6}" type="pres">
      <dgm:prSet presAssocID="{26B9E1C6-648F-4474-8CF0-137C7E63F3AF}" presName="hierChild2" presStyleCnt="0"/>
      <dgm:spPr/>
    </dgm:pt>
    <dgm:pt modelId="{D712ED3D-033E-4B35-A632-949C23326ACF}" type="pres">
      <dgm:prSet presAssocID="{F21276D9-D2F9-4BED-8BA0-5DB65B53E1A4}" presName="Name37" presStyleLbl="parChTrans1D2" presStyleIdx="0" presStyleCnt="7"/>
      <dgm:spPr/>
    </dgm:pt>
    <dgm:pt modelId="{DCD2D710-CB49-46DF-8059-22FE24491620}" type="pres">
      <dgm:prSet presAssocID="{F582E940-D530-43D5-9671-9FD159981F9E}" presName="hierRoot2" presStyleCnt="0">
        <dgm:presLayoutVars>
          <dgm:hierBranch val="init"/>
        </dgm:presLayoutVars>
      </dgm:prSet>
      <dgm:spPr/>
    </dgm:pt>
    <dgm:pt modelId="{66D15A5E-8B9E-4512-9917-328FA7F75440}" type="pres">
      <dgm:prSet presAssocID="{F582E940-D530-43D5-9671-9FD159981F9E}" presName="rootComposite" presStyleCnt="0"/>
      <dgm:spPr/>
    </dgm:pt>
    <dgm:pt modelId="{12591B71-A861-4C78-AF8D-9874D0ED0C7B}" type="pres">
      <dgm:prSet presAssocID="{F582E940-D530-43D5-9671-9FD159981F9E}" presName="rootText" presStyleLbl="node2" presStyleIdx="0" presStyleCnt="7">
        <dgm:presLayoutVars>
          <dgm:chPref val="3"/>
        </dgm:presLayoutVars>
      </dgm:prSet>
      <dgm:spPr/>
    </dgm:pt>
    <dgm:pt modelId="{83A5CBA8-B894-4E73-86BF-3881BC31EB3D}" type="pres">
      <dgm:prSet presAssocID="{F582E940-D530-43D5-9671-9FD159981F9E}" presName="rootConnector" presStyleLbl="node2" presStyleIdx="0" presStyleCnt="7"/>
      <dgm:spPr/>
    </dgm:pt>
    <dgm:pt modelId="{8488FACF-4509-435B-B2D8-864428978AC0}" type="pres">
      <dgm:prSet presAssocID="{F582E940-D530-43D5-9671-9FD159981F9E}" presName="hierChild4" presStyleCnt="0"/>
      <dgm:spPr/>
    </dgm:pt>
    <dgm:pt modelId="{59EAD9A7-3D2F-48D5-829C-AF566E76B188}" type="pres">
      <dgm:prSet presAssocID="{F582E940-D530-43D5-9671-9FD159981F9E}" presName="hierChild5" presStyleCnt="0"/>
      <dgm:spPr/>
    </dgm:pt>
    <dgm:pt modelId="{873DFE4D-8CE8-4025-B080-DB9C5C2AFF2A}" type="pres">
      <dgm:prSet presAssocID="{BF60125D-E189-4251-918E-A3650FFBE526}" presName="Name37" presStyleLbl="parChTrans1D2" presStyleIdx="1" presStyleCnt="7"/>
      <dgm:spPr/>
    </dgm:pt>
    <dgm:pt modelId="{3F2F5E29-5EF3-417C-A628-7CB3F882A9E5}" type="pres">
      <dgm:prSet presAssocID="{DC7F844D-4934-4DD2-B38F-3FA80EC3F42E}" presName="hierRoot2" presStyleCnt="0">
        <dgm:presLayoutVars>
          <dgm:hierBranch val="init"/>
        </dgm:presLayoutVars>
      </dgm:prSet>
      <dgm:spPr/>
    </dgm:pt>
    <dgm:pt modelId="{2D9E238A-A8E6-4FCC-ACE0-1404DA3F2B6B}" type="pres">
      <dgm:prSet presAssocID="{DC7F844D-4934-4DD2-B38F-3FA80EC3F42E}" presName="rootComposite" presStyleCnt="0"/>
      <dgm:spPr/>
    </dgm:pt>
    <dgm:pt modelId="{E6581BCB-462F-4CB5-A1A1-5D38D34C4EA3}" type="pres">
      <dgm:prSet presAssocID="{DC7F844D-4934-4DD2-B38F-3FA80EC3F42E}" presName="rootText" presStyleLbl="node2" presStyleIdx="1" presStyleCnt="7">
        <dgm:presLayoutVars>
          <dgm:chPref val="3"/>
        </dgm:presLayoutVars>
      </dgm:prSet>
      <dgm:spPr/>
    </dgm:pt>
    <dgm:pt modelId="{D6CC4461-4333-4A6D-9168-C8A9F7312BB0}" type="pres">
      <dgm:prSet presAssocID="{DC7F844D-4934-4DD2-B38F-3FA80EC3F42E}" presName="rootConnector" presStyleLbl="node2" presStyleIdx="1" presStyleCnt="7"/>
      <dgm:spPr/>
    </dgm:pt>
    <dgm:pt modelId="{009E2D7A-84D5-4735-9EF1-FF534C709982}" type="pres">
      <dgm:prSet presAssocID="{DC7F844D-4934-4DD2-B38F-3FA80EC3F42E}" presName="hierChild4" presStyleCnt="0"/>
      <dgm:spPr/>
    </dgm:pt>
    <dgm:pt modelId="{7F057B87-5517-45DE-8018-DE41340F9DD1}" type="pres">
      <dgm:prSet presAssocID="{DC7F844D-4934-4DD2-B38F-3FA80EC3F42E}" presName="hierChild5" presStyleCnt="0"/>
      <dgm:spPr/>
    </dgm:pt>
    <dgm:pt modelId="{DBA1B821-F462-4020-931E-5CC523377AA6}" type="pres">
      <dgm:prSet presAssocID="{0B1A857E-2587-4552-8048-2E9B2434996E}" presName="Name37" presStyleLbl="parChTrans1D2" presStyleIdx="2" presStyleCnt="7"/>
      <dgm:spPr/>
    </dgm:pt>
    <dgm:pt modelId="{433D1245-BCA8-4A9E-95DC-18E7C6B03327}" type="pres">
      <dgm:prSet presAssocID="{AF817D1C-6092-4FD3-8DDE-9CA0C4BC573B}" presName="hierRoot2" presStyleCnt="0">
        <dgm:presLayoutVars>
          <dgm:hierBranch val="init"/>
        </dgm:presLayoutVars>
      </dgm:prSet>
      <dgm:spPr/>
    </dgm:pt>
    <dgm:pt modelId="{8C48CAF8-4BD1-4573-B9BB-F02B504FA9A8}" type="pres">
      <dgm:prSet presAssocID="{AF817D1C-6092-4FD3-8DDE-9CA0C4BC573B}" presName="rootComposite" presStyleCnt="0"/>
      <dgm:spPr/>
    </dgm:pt>
    <dgm:pt modelId="{9315F471-A8BD-41E4-A28E-E0193C084934}" type="pres">
      <dgm:prSet presAssocID="{AF817D1C-6092-4FD3-8DDE-9CA0C4BC573B}" presName="rootText" presStyleLbl="node2" presStyleIdx="2" presStyleCnt="7">
        <dgm:presLayoutVars>
          <dgm:chPref val="3"/>
        </dgm:presLayoutVars>
      </dgm:prSet>
      <dgm:spPr/>
    </dgm:pt>
    <dgm:pt modelId="{DF3D4448-74E4-4B61-B304-8472B6C93EB5}" type="pres">
      <dgm:prSet presAssocID="{AF817D1C-6092-4FD3-8DDE-9CA0C4BC573B}" presName="rootConnector" presStyleLbl="node2" presStyleIdx="2" presStyleCnt="7"/>
      <dgm:spPr/>
    </dgm:pt>
    <dgm:pt modelId="{17DECF07-79DE-40DA-88C5-0A279374DB4D}" type="pres">
      <dgm:prSet presAssocID="{AF817D1C-6092-4FD3-8DDE-9CA0C4BC573B}" presName="hierChild4" presStyleCnt="0"/>
      <dgm:spPr/>
    </dgm:pt>
    <dgm:pt modelId="{883C63B0-36BC-4341-95C9-A1528A73687F}" type="pres">
      <dgm:prSet presAssocID="{AF817D1C-6092-4FD3-8DDE-9CA0C4BC573B}" presName="hierChild5" presStyleCnt="0"/>
      <dgm:spPr/>
    </dgm:pt>
    <dgm:pt modelId="{651C0382-CD0C-4251-B932-1ED243052963}" type="pres">
      <dgm:prSet presAssocID="{9C697BE9-D512-4FDA-BC59-6931F29C9092}" presName="Name37" presStyleLbl="parChTrans1D2" presStyleIdx="3" presStyleCnt="7"/>
      <dgm:spPr/>
    </dgm:pt>
    <dgm:pt modelId="{60F85F70-7A8F-4FC9-9959-A4EC7C5A588F}" type="pres">
      <dgm:prSet presAssocID="{7AACCFA0-662A-4D46-8F1B-91A9ED36524C}" presName="hierRoot2" presStyleCnt="0">
        <dgm:presLayoutVars>
          <dgm:hierBranch val="init"/>
        </dgm:presLayoutVars>
      </dgm:prSet>
      <dgm:spPr/>
    </dgm:pt>
    <dgm:pt modelId="{D5E35CAB-8827-471E-9E4F-9DCDEFB29ABF}" type="pres">
      <dgm:prSet presAssocID="{7AACCFA0-662A-4D46-8F1B-91A9ED36524C}" presName="rootComposite" presStyleCnt="0"/>
      <dgm:spPr/>
    </dgm:pt>
    <dgm:pt modelId="{1F8BE874-FDFD-4B21-A851-9842CBFEF39F}" type="pres">
      <dgm:prSet presAssocID="{7AACCFA0-662A-4D46-8F1B-91A9ED36524C}" presName="rootText" presStyleLbl="node2" presStyleIdx="3" presStyleCnt="7">
        <dgm:presLayoutVars>
          <dgm:chPref val="3"/>
        </dgm:presLayoutVars>
      </dgm:prSet>
      <dgm:spPr/>
    </dgm:pt>
    <dgm:pt modelId="{982F0F44-7458-41D7-995F-C6AE140B68A2}" type="pres">
      <dgm:prSet presAssocID="{7AACCFA0-662A-4D46-8F1B-91A9ED36524C}" presName="rootConnector" presStyleLbl="node2" presStyleIdx="3" presStyleCnt="7"/>
      <dgm:spPr/>
    </dgm:pt>
    <dgm:pt modelId="{D8BA093D-E3A0-4950-A3FC-6CC44BAEA5FB}" type="pres">
      <dgm:prSet presAssocID="{7AACCFA0-662A-4D46-8F1B-91A9ED36524C}" presName="hierChild4" presStyleCnt="0"/>
      <dgm:spPr/>
    </dgm:pt>
    <dgm:pt modelId="{EFB61BA1-4703-4579-B564-D1AF45D0178F}" type="pres">
      <dgm:prSet presAssocID="{7AACCFA0-662A-4D46-8F1B-91A9ED36524C}" presName="hierChild5" presStyleCnt="0"/>
      <dgm:spPr/>
    </dgm:pt>
    <dgm:pt modelId="{B4E94489-99AB-472B-9014-17BFA95ADBBC}" type="pres">
      <dgm:prSet presAssocID="{863911B5-E790-412E-A266-E974AE3E0800}" presName="Name37" presStyleLbl="parChTrans1D2" presStyleIdx="4" presStyleCnt="7"/>
      <dgm:spPr/>
    </dgm:pt>
    <dgm:pt modelId="{15BF1237-6855-45D2-9F30-B334729786DE}" type="pres">
      <dgm:prSet presAssocID="{FA0AD864-5804-4DCD-A281-B408A9F38387}" presName="hierRoot2" presStyleCnt="0">
        <dgm:presLayoutVars>
          <dgm:hierBranch val="init"/>
        </dgm:presLayoutVars>
      </dgm:prSet>
      <dgm:spPr/>
    </dgm:pt>
    <dgm:pt modelId="{4145349C-E9D5-44AF-815A-F39EA824E6BB}" type="pres">
      <dgm:prSet presAssocID="{FA0AD864-5804-4DCD-A281-B408A9F38387}" presName="rootComposite" presStyleCnt="0"/>
      <dgm:spPr/>
    </dgm:pt>
    <dgm:pt modelId="{FEFBE221-967D-4348-AB4B-DCBD04071BCD}" type="pres">
      <dgm:prSet presAssocID="{FA0AD864-5804-4DCD-A281-B408A9F38387}" presName="rootText" presStyleLbl="node2" presStyleIdx="4" presStyleCnt="7">
        <dgm:presLayoutVars>
          <dgm:chPref val="3"/>
        </dgm:presLayoutVars>
      </dgm:prSet>
      <dgm:spPr/>
    </dgm:pt>
    <dgm:pt modelId="{2244C9FA-ECB4-4F13-8CD1-15E4BA56D2C9}" type="pres">
      <dgm:prSet presAssocID="{FA0AD864-5804-4DCD-A281-B408A9F38387}" presName="rootConnector" presStyleLbl="node2" presStyleIdx="4" presStyleCnt="7"/>
      <dgm:spPr/>
    </dgm:pt>
    <dgm:pt modelId="{DE4B31D7-90A4-4366-B153-CF7EA08DED61}" type="pres">
      <dgm:prSet presAssocID="{FA0AD864-5804-4DCD-A281-B408A9F38387}" presName="hierChild4" presStyleCnt="0"/>
      <dgm:spPr/>
    </dgm:pt>
    <dgm:pt modelId="{E87EDD43-0B7D-49BB-8E8B-66C3B3F62A4C}" type="pres">
      <dgm:prSet presAssocID="{FA0AD864-5804-4DCD-A281-B408A9F38387}" presName="hierChild5" presStyleCnt="0"/>
      <dgm:spPr/>
    </dgm:pt>
    <dgm:pt modelId="{806B296B-1A4C-4DB7-BA4D-0DCA13D73553}" type="pres">
      <dgm:prSet presAssocID="{94241CD7-AE87-4510-AAF7-D5B92ADF1BDB}" presName="Name37" presStyleLbl="parChTrans1D2" presStyleIdx="5" presStyleCnt="7"/>
      <dgm:spPr/>
    </dgm:pt>
    <dgm:pt modelId="{6BAD8BB8-1841-4BC6-8F8C-8BFBACD97B7A}" type="pres">
      <dgm:prSet presAssocID="{067444DB-D5CA-4CFE-BFB9-5A451A9EA9F9}" presName="hierRoot2" presStyleCnt="0">
        <dgm:presLayoutVars>
          <dgm:hierBranch val="init"/>
        </dgm:presLayoutVars>
      </dgm:prSet>
      <dgm:spPr/>
    </dgm:pt>
    <dgm:pt modelId="{253C0CCB-41B0-4DE9-9605-5F4E2895D296}" type="pres">
      <dgm:prSet presAssocID="{067444DB-D5CA-4CFE-BFB9-5A451A9EA9F9}" presName="rootComposite" presStyleCnt="0"/>
      <dgm:spPr/>
    </dgm:pt>
    <dgm:pt modelId="{F0C1B6EA-A569-4CE4-ABAE-0BAFD409DB14}" type="pres">
      <dgm:prSet presAssocID="{067444DB-D5CA-4CFE-BFB9-5A451A9EA9F9}" presName="rootText" presStyleLbl="node2" presStyleIdx="5" presStyleCnt="7">
        <dgm:presLayoutVars>
          <dgm:chPref val="3"/>
        </dgm:presLayoutVars>
      </dgm:prSet>
      <dgm:spPr/>
    </dgm:pt>
    <dgm:pt modelId="{5E185877-4E53-4F30-AB90-C66C6689A375}" type="pres">
      <dgm:prSet presAssocID="{067444DB-D5CA-4CFE-BFB9-5A451A9EA9F9}" presName="rootConnector" presStyleLbl="node2" presStyleIdx="5" presStyleCnt="7"/>
      <dgm:spPr/>
    </dgm:pt>
    <dgm:pt modelId="{077CA456-7755-461B-850F-F1AE5B5F8911}" type="pres">
      <dgm:prSet presAssocID="{067444DB-D5CA-4CFE-BFB9-5A451A9EA9F9}" presName="hierChild4" presStyleCnt="0"/>
      <dgm:spPr/>
    </dgm:pt>
    <dgm:pt modelId="{2468E5E5-7E08-4253-9E68-6D28BB91A377}" type="pres">
      <dgm:prSet presAssocID="{067444DB-D5CA-4CFE-BFB9-5A451A9EA9F9}" presName="hierChild5" presStyleCnt="0"/>
      <dgm:spPr/>
    </dgm:pt>
    <dgm:pt modelId="{666FB7CF-A254-4312-9705-91C6B49AF02A}" type="pres">
      <dgm:prSet presAssocID="{5D701CBD-61C2-47D4-B57D-65C9BF9E6821}" presName="Name37" presStyleLbl="parChTrans1D2" presStyleIdx="6" presStyleCnt="7"/>
      <dgm:spPr/>
    </dgm:pt>
    <dgm:pt modelId="{C00E891F-2B04-4B91-A708-12C00066502C}" type="pres">
      <dgm:prSet presAssocID="{E79E644C-7BC9-485A-AD01-2FC070EED32C}" presName="hierRoot2" presStyleCnt="0">
        <dgm:presLayoutVars>
          <dgm:hierBranch val="init"/>
        </dgm:presLayoutVars>
      </dgm:prSet>
      <dgm:spPr/>
    </dgm:pt>
    <dgm:pt modelId="{FEA751ED-5966-42B4-995C-AD130BE5C10E}" type="pres">
      <dgm:prSet presAssocID="{E79E644C-7BC9-485A-AD01-2FC070EED32C}" presName="rootComposite" presStyleCnt="0"/>
      <dgm:spPr/>
    </dgm:pt>
    <dgm:pt modelId="{9368F5B6-7156-4F50-B3D4-C1585AA4B8AD}" type="pres">
      <dgm:prSet presAssocID="{E79E644C-7BC9-485A-AD01-2FC070EED32C}" presName="rootText" presStyleLbl="node2" presStyleIdx="6" presStyleCnt="7">
        <dgm:presLayoutVars>
          <dgm:chPref val="3"/>
        </dgm:presLayoutVars>
      </dgm:prSet>
      <dgm:spPr/>
    </dgm:pt>
    <dgm:pt modelId="{82B6864F-FDF5-45B3-B2F2-A749D396CBC8}" type="pres">
      <dgm:prSet presAssocID="{E79E644C-7BC9-485A-AD01-2FC070EED32C}" presName="rootConnector" presStyleLbl="node2" presStyleIdx="6" presStyleCnt="7"/>
      <dgm:spPr/>
    </dgm:pt>
    <dgm:pt modelId="{670465DE-17CF-4685-8681-6F3A5513B6B5}" type="pres">
      <dgm:prSet presAssocID="{E79E644C-7BC9-485A-AD01-2FC070EED32C}" presName="hierChild4" presStyleCnt="0"/>
      <dgm:spPr/>
    </dgm:pt>
    <dgm:pt modelId="{18F19C36-43BA-4A50-83D8-B2B778935567}" type="pres">
      <dgm:prSet presAssocID="{E79E644C-7BC9-485A-AD01-2FC070EED32C}" presName="hierChild5" presStyleCnt="0"/>
      <dgm:spPr/>
    </dgm:pt>
    <dgm:pt modelId="{14EB379F-F8FA-4BAB-B64A-8037DEE7815D}" type="pres">
      <dgm:prSet presAssocID="{26B9E1C6-648F-4474-8CF0-137C7E63F3AF}" presName="hierChild3" presStyleCnt="0"/>
      <dgm:spPr/>
    </dgm:pt>
  </dgm:ptLst>
  <dgm:cxnLst>
    <dgm:cxn modelId="{7099DC06-E6BA-49F3-9A00-560F8B7294C1}" type="presOf" srcId="{9C697BE9-D512-4FDA-BC59-6931F29C9092}" destId="{651C0382-CD0C-4251-B932-1ED243052963}" srcOrd="0" destOrd="0" presId="urn:microsoft.com/office/officeart/2005/8/layout/orgChart1"/>
    <dgm:cxn modelId="{8ECDD015-8290-4470-B4D8-6EF60CD448C7}" type="presOf" srcId="{7CA707E2-1DF0-45BA-A9C1-2D8F71301D97}" destId="{85F170F3-82F2-49CC-9BD0-5489E08EEE25}" srcOrd="0" destOrd="0" presId="urn:microsoft.com/office/officeart/2005/8/layout/orgChart1"/>
    <dgm:cxn modelId="{F6B9F925-E4DF-413F-84DF-CF53F29EC532}" type="presOf" srcId="{067444DB-D5CA-4CFE-BFB9-5A451A9EA9F9}" destId="{5E185877-4E53-4F30-AB90-C66C6689A375}" srcOrd="1" destOrd="0" presId="urn:microsoft.com/office/officeart/2005/8/layout/orgChart1"/>
    <dgm:cxn modelId="{C0A7A62E-9C88-4369-93B4-2C3FA6D91FDD}" type="presOf" srcId="{AF817D1C-6092-4FD3-8DDE-9CA0C4BC573B}" destId="{9315F471-A8BD-41E4-A28E-E0193C084934}" srcOrd="0" destOrd="0" presId="urn:microsoft.com/office/officeart/2005/8/layout/orgChart1"/>
    <dgm:cxn modelId="{8812DE2F-3634-46A1-8EE3-04E7F4FD2416}" type="presOf" srcId="{DC7F844D-4934-4DD2-B38F-3FA80EC3F42E}" destId="{E6581BCB-462F-4CB5-A1A1-5D38D34C4EA3}" srcOrd="0" destOrd="0" presId="urn:microsoft.com/office/officeart/2005/8/layout/orgChart1"/>
    <dgm:cxn modelId="{6E791C35-0419-4AB0-9AF2-FE6A9367ED1E}" type="presOf" srcId="{E79E644C-7BC9-485A-AD01-2FC070EED32C}" destId="{82B6864F-FDF5-45B3-B2F2-A749D396CBC8}" srcOrd="1" destOrd="0" presId="urn:microsoft.com/office/officeart/2005/8/layout/orgChart1"/>
    <dgm:cxn modelId="{8B1C1239-677B-4C0D-9DEC-5C0EF41733D6}" srcId="{26B9E1C6-648F-4474-8CF0-137C7E63F3AF}" destId="{AF817D1C-6092-4FD3-8DDE-9CA0C4BC573B}" srcOrd="2" destOrd="0" parTransId="{0B1A857E-2587-4552-8048-2E9B2434996E}" sibTransId="{3798B301-532E-4375-8B56-1DD1246E105B}"/>
    <dgm:cxn modelId="{FB739A68-90E2-4473-B021-EEA3B6B09D3F}" type="presOf" srcId="{94241CD7-AE87-4510-AAF7-D5B92ADF1BDB}" destId="{806B296B-1A4C-4DB7-BA4D-0DCA13D73553}" srcOrd="0" destOrd="0" presId="urn:microsoft.com/office/officeart/2005/8/layout/orgChart1"/>
    <dgm:cxn modelId="{70D3A752-A408-4389-B555-704822C22B31}" type="presOf" srcId="{F21276D9-D2F9-4BED-8BA0-5DB65B53E1A4}" destId="{D712ED3D-033E-4B35-A632-949C23326ACF}" srcOrd="0" destOrd="0" presId="urn:microsoft.com/office/officeart/2005/8/layout/orgChart1"/>
    <dgm:cxn modelId="{D188D252-AF24-40F4-A3C7-D8104F9B169B}" srcId="{26B9E1C6-648F-4474-8CF0-137C7E63F3AF}" destId="{F582E940-D530-43D5-9671-9FD159981F9E}" srcOrd="0" destOrd="0" parTransId="{F21276D9-D2F9-4BED-8BA0-5DB65B53E1A4}" sibTransId="{7A4A8482-D230-492D-9B79-56BA42ABA2C6}"/>
    <dgm:cxn modelId="{B0649D57-FFF9-4A45-9742-FBA9FB4C337F}" type="presOf" srcId="{DC7F844D-4934-4DD2-B38F-3FA80EC3F42E}" destId="{D6CC4461-4333-4A6D-9168-C8A9F7312BB0}" srcOrd="1" destOrd="0" presId="urn:microsoft.com/office/officeart/2005/8/layout/orgChart1"/>
    <dgm:cxn modelId="{0ECB1386-7F46-4A54-AC43-74E227241143}" type="presOf" srcId="{E79E644C-7BC9-485A-AD01-2FC070EED32C}" destId="{9368F5B6-7156-4F50-B3D4-C1585AA4B8AD}" srcOrd="0" destOrd="0" presId="urn:microsoft.com/office/officeart/2005/8/layout/orgChart1"/>
    <dgm:cxn modelId="{A71BE588-134F-4D74-90A3-38DB95892428}" type="presOf" srcId="{26B9E1C6-648F-4474-8CF0-137C7E63F3AF}" destId="{D45F6F0F-BB15-4ECD-B81B-942C8C1BA186}" srcOrd="0" destOrd="0" presId="urn:microsoft.com/office/officeart/2005/8/layout/orgChart1"/>
    <dgm:cxn modelId="{77D10E89-6212-469E-B8B7-27A7A5D0B34B}" type="presOf" srcId="{BF60125D-E189-4251-918E-A3650FFBE526}" destId="{873DFE4D-8CE8-4025-B080-DB9C5C2AFF2A}" srcOrd="0" destOrd="0" presId="urn:microsoft.com/office/officeart/2005/8/layout/orgChart1"/>
    <dgm:cxn modelId="{989E408F-BCB6-457F-833E-7F7A86A9E51F}" srcId="{26B9E1C6-648F-4474-8CF0-137C7E63F3AF}" destId="{E79E644C-7BC9-485A-AD01-2FC070EED32C}" srcOrd="6" destOrd="0" parTransId="{5D701CBD-61C2-47D4-B57D-65C9BF9E6821}" sibTransId="{AF7F7E9B-018E-4E14-BA18-70A548D66975}"/>
    <dgm:cxn modelId="{83C9F197-CA27-4F5C-B5DD-15E98C04A889}" srcId="{26B9E1C6-648F-4474-8CF0-137C7E63F3AF}" destId="{FA0AD864-5804-4DCD-A281-B408A9F38387}" srcOrd="4" destOrd="0" parTransId="{863911B5-E790-412E-A266-E974AE3E0800}" sibTransId="{16B06BE4-AE32-4699-B26A-C8E9B3BC925C}"/>
    <dgm:cxn modelId="{EEBEE69A-7754-47AC-9EB8-1264CD713B68}" type="presOf" srcId="{0B1A857E-2587-4552-8048-2E9B2434996E}" destId="{DBA1B821-F462-4020-931E-5CC523377AA6}" srcOrd="0" destOrd="0" presId="urn:microsoft.com/office/officeart/2005/8/layout/orgChart1"/>
    <dgm:cxn modelId="{FF9DCDAD-D6E0-47A6-90FA-2AA05532C7EA}" srcId="{26B9E1C6-648F-4474-8CF0-137C7E63F3AF}" destId="{7AACCFA0-662A-4D46-8F1B-91A9ED36524C}" srcOrd="3" destOrd="0" parTransId="{9C697BE9-D512-4FDA-BC59-6931F29C9092}" sibTransId="{E6ADF9EB-A5A4-442E-B35A-94D3C255D624}"/>
    <dgm:cxn modelId="{85E009BB-D0C5-4265-BA97-805E3FA7F6AC}" type="presOf" srcId="{FA0AD864-5804-4DCD-A281-B408A9F38387}" destId="{2244C9FA-ECB4-4F13-8CD1-15E4BA56D2C9}" srcOrd="1" destOrd="0" presId="urn:microsoft.com/office/officeart/2005/8/layout/orgChart1"/>
    <dgm:cxn modelId="{C8AC62BD-4772-449B-86A7-04F5F2F2F874}" type="presOf" srcId="{FA0AD864-5804-4DCD-A281-B408A9F38387}" destId="{FEFBE221-967D-4348-AB4B-DCBD04071BCD}" srcOrd="0" destOrd="0" presId="urn:microsoft.com/office/officeart/2005/8/layout/orgChart1"/>
    <dgm:cxn modelId="{463C74BF-1A7B-4DB6-8AEA-65E7AC34029E}" srcId="{26B9E1C6-648F-4474-8CF0-137C7E63F3AF}" destId="{DC7F844D-4934-4DD2-B38F-3FA80EC3F42E}" srcOrd="1" destOrd="0" parTransId="{BF60125D-E189-4251-918E-A3650FFBE526}" sibTransId="{5479CA3F-9328-4F97-AB40-30E8A6F7F443}"/>
    <dgm:cxn modelId="{3EAC5FC6-3035-4B96-8204-6FBCAA25F9E7}" type="presOf" srcId="{863911B5-E790-412E-A266-E974AE3E0800}" destId="{B4E94489-99AB-472B-9014-17BFA95ADBBC}" srcOrd="0" destOrd="0" presId="urn:microsoft.com/office/officeart/2005/8/layout/orgChart1"/>
    <dgm:cxn modelId="{58720CCD-01B1-4A6D-82AA-2E6AC6151642}" type="presOf" srcId="{F582E940-D530-43D5-9671-9FD159981F9E}" destId="{83A5CBA8-B894-4E73-86BF-3881BC31EB3D}" srcOrd="1" destOrd="0" presId="urn:microsoft.com/office/officeart/2005/8/layout/orgChart1"/>
    <dgm:cxn modelId="{0533D7CD-A1D4-4CCC-ADB9-3CD1AD5CDCDB}" srcId="{26B9E1C6-648F-4474-8CF0-137C7E63F3AF}" destId="{067444DB-D5CA-4CFE-BFB9-5A451A9EA9F9}" srcOrd="5" destOrd="0" parTransId="{94241CD7-AE87-4510-AAF7-D5B92ADF1BDB}" sibTransId="{E3C9E373-93E4-4BB2-B7A6-9E3149F8AA86}"/>
    <dgm:cxn modelId="{1C5D4ACE-EE4B-406A-97C0-93241FC6CBF3}" type="presOf" srcId="{F582E940-D530-43D5-9671-9FD159981F9E}" destId="{12591B71-A861-4C78-AF8D-9874D0ED0C7B}" srcOrd="0" destOrd="0" presId="urn:microsoft.com/office/officeart/2005/8/layout/orgChart1"/>
    <dgm:cxn modelId="{66D84CCF-2A9F-4CB6-8705-F927B7F7CC26}" type="presOf" srcId="{067444DB-D5CA-4CFE-BFB9-5A451A9EA9F9}" destId="{F0C1B6EA-A569-4CE4-ABAE-0BAFD409DB14}" srcOrd="0" destOrd="0" presId="urn:microsoft.com/office/officeart/2005/8/layout/orgChart1"/>
    <dgm:cxn modelId="{571827D1-EBEC-407B-96EC-74832D5E954B}" srcId="{7CA707E2-1DF0-45BA-A9C1-2D8F71301D97}" destId="{26B9E1C6-648F-4474-8CF0-137C7E63F3AF}" srcOrd="0" destOrd="0" parTransId="{876AE3CE-BCE6-4083-891C-AF3BAE0FFAF8}" sibTransId="{34C2C843-55DB-4DD5-836F-BD2CC355F0CB}"/>
    <dgm:cxn modelId="{906B0BD7-BC9B-47FD-93B7-D6924128E14F}" type="presOf" srcId="{AF817D1C-6092-4FD3-8DDE-9CA0C4BC573B}" destId="{DF3D4448-74E4-4B61-B304-8472B6C93EB5}" srcOrd="1" destOrd="0" presId="urn:microsoft.com/office/officeart/2005/8/layout/orgChart1"/>
    <dgm:cxn modelId="{C4A2BFD8-F07B-4071-AFEC-1E9E472E5FFA}" type="presOf" srcId="{7AACCFA0-662A-4D46-8F1B-91A9ED36524C}" destId="{1F8BE874-FDFD-4B21-A851-9842CBFEF39F}" srcOrd="0" destOrd="0" presId="urn:microsoft.com/office/officeart/2005/8/layout/orgChart1"/>
    <dgm:cxn modelId="{2AA756DB-53F6-4EBF-AD9F-CEDB00256753}" type="presOf" srcId="{5D701CBD-61C2-47D4-B57D-65C9BF9E6821}" destId="{666FB7CF-A254-4312-9705-91C6B49AF02A}" srcOrd="0" destOrd="0" presId="urn:microsoft.com/office/officeart/2005/8/layout/orgChart1"/>
    <dgm:cxn modelId="{63E3A6ED-8364-4A23-B689-CA7138DD7A7A}" type="presOf" srcId="{7AACCFA0-662A-4D46-8F1B-91A9ED36524C}" destId="{982F0F44-7458-41D7-995F-C6AE140B68A2}" srcOrd="1" destOrd="0" presId="urn:microsoft.com/office/officeart/2005/8/layout/orgChart1"/>
    <dgm:cxn modelId="{EDC1D1F9-91A0-4A60-9499-065DD4BFC0A4}" type="presOf" srcId="{26B9E1C6-648F-4474-8CF0-137C7E63F3AF}" destId="{4ACD8F1C-0926-416D-B721-FF8FF47429BF}" srcOrd="1" destOrd="0" presId="urn:microsoft.com/office/officeart/2005/8/layout/orgChart1"/>
    <dgm:cxn modelId="{0B09AC61-3EBF-40F5-A25E-6C9E76CDE51F}" type="presParOf" srcId="{85F170F3-82F2-49CC-9BD0-5489E08EEE25}" destId="{88E7E45D-63DC-4B33-9799-BFDB545582A7}" srcOrd="0" destOrd="0" presId="urn:microsoft.com/office/officeart/2005/8/layout/orgChart1"/>
    <dgm:cxn modelId="{4F318B83-1B46-4023-B56F-EEC11E2AC1C1}" type="presParOf" srcId="{88E7E45D-63DC-4B33-9799-BFDB545582A7}" destId="{090EA997-A5D1-4D8F-AAEE-A3DC3A0D3424}" srcOrd="0" destOrd="0" presId="urn:microsoft.com/office/officeart/2005/8/layout/orgChart1"/>
    <dgm:cxn modelId="{51ED2130-30C8-4BD5-A1AE-5710F4B4A35E}" type="presParOf" srcId="{090EA997-A5D1-4D8F-AAEE-A3DC3A0D3424}" destId="{D45F6F0F-BB15-4ECD-B81B-942C8C1BA186}" srcOrd="0" destOrd="0" presId="urn:microsoft.com/office/officeart/2005/8/layout/orgChart1"/>
    <dgm:cxn modelId="{1C2A72F5-267E-42EE-87CF-A33087731F84}" type="presParOf" srcId="{090EA997-A5D1-4D8F-AAEE-A3DC3A0D3424}" destId="{4ACD8F1C-0926-416D-B721-FF8FF47429BF}" srcOrd="1" destOrd="0" presId="urn:microsoft.com/office/officeart/2005/8/layout/orgChart1"/>
    <dgm:cxn modelId="{3F5DA1C8-54B6-4EDB-A8A2-ACA150F05B15}" type="presParOf" srcId="{88E7E45D-63DC-4B33-9799-BFDB545582A7}" destId="{15511ECC-0229-4BE2-8998-1C5A4F5598A6}" srcOrd="1" destOrd="0" presId="urn:microsoft.com/office/officeart/2005/8/layout/orgChart1"/>
    <dgm:cxn modelId="{2613D500-2071-4E0B-A5FC-EBAE332F14A8}" type="presParOf" srcId="{15511ECC-0229-4BE2-8998-1C5A4F5598A6}" destId="{D712ED3D-033E-4B35-A632-949C23326ACF}" srcOrd="0" destOrd="0" presId="urn:microsoft.com/office/officeart/2005/8/layout/orgChart1"/>
    <dgm:cxn modelId="{A350D551-E335-4DE0-9737-1A5363FC4303}" type="presParOf" srcId="{15511ECC-0229-4BE2-8998-1C5A4F5598A6}" destId="{DCD2D710-CB49-46DF-8059-22FE24491620}" srcOrd="1" destOrd="0" presId="urn:microsoft.com/office/officeart/2005/8/layout/orgChart1"/>
    <dgm:cxn modelId="{46EE7762-ECCE-47C2-B5D6-98105D065192}" type="presParOf" srcId="{DCD2D710-CB49-46DF-8059-22FE24491620}" destId="{66D15A5E-8B9E-4512-9917-328FA7F75440}" srcOrd="0" destOrd="0" presId="urn:microsoft.com/office/officeart/2005/8/layout/orgChart1"/>
    <dgm:cxn modelId="{DFC8258C-0013-4303-947A-12BD12BA3745}" type="presParOf" srcId="{66D15A5E-8B9E-4512-9917-328FA7F75440}" destId="{12591B71-A861-4C78-AF8D-9874D0ED0C7B}" srcOrd="0" destOrd="0" presId="urn:microsoft.com/office/officeart/2005/8/layout/orgChart1"/>
    <dgm:cxn modelId="{E07D087D-46D0-4AF8-BD00-8F07FF730B4D}" type="presParOf" srcId="{66D15A5E-8B9E-4512-9917-328FA7F75440}" destId="{83A5CBA8-B894-4E73-86BF-3881BC31EB3D}" srcOrd="1" destOrd="0" presId="urn:microsoft.com/office/officeart/2005/8/layout/orgChart1"/>
    <dgm:cxn modelId="{BD641ED1-FB12-4F7E-8B57-42CF8B04368A}" type="presParOf" srcId="{DCD2D710-CB49-46DF-8059-22FE24491620}" destId="{8488FACF-4509-435B-B2D8-864428978AC0}" srcOrd="1" destOrd="0" presId="urn:microsoft.com/office/officeart/2005/8/layout/orgChart1"/>
    <dgm:cxn modelId="{ED87703A-F013-44AB-AB5F-38B4351D5873}" type="presParOf" srcId="{DCD2D710-CB49-46DF-8059-22FE24491620}" destId="{59EAD9A7-3D2F-48D5-829C-AF566E76B188}" srcOrd="2" destOrd="0" presId="urn:microsoft.com/office/officeart/2005/8/layout/orgChart1"/>
    <dgm:cxn modelId="{2E4B0A8A-0A41-4655-AA3F-DDD523D51B68}" type="presParOf" srcId="{15511ECC-0229-4BE2-8998-1C5A4F5598A6}" destId="{873DFE4D-8CE8-4025-B080-DB9C5C2AFF2A}" srcOrd="2" destOrd="0" presId="urn:microsoft.com/office/officeart/2005/8/layout/orgChart1"/>
    <dgm:cxn modelId="{011FB478-F8EE-45AA-959D-FE4379FB999C}" type="presParOf" srcId="{15511ECC-0229-4BE2-8998-1C5A4F5598A6}" destId="{3F2F5E29-5EF3-417C-A628-7CB3F882A9E5}" srcOrd="3" destOrd="0" presId="urn:microsoft.com/office/officeart/2005/8/layout/orgChart1"/>
    <dgm:cxn modelId="{C4AACC62-C1CF-42DA-A929-19C78453C67A}" type="presParOf" srcId="{3F2F5E29-5EF3-417C-A628-7CB3F882A9E5}" destId="{2D9E238A-A8E6-4FCC-ACE0-1404DA3F2B6B}" srcOrd="0" destOrd="0" presId="urn:microsoft.com/office/officeart/2005/8/layout/orgChart1"/>
    <dgm:cxn modelId="{7DF77A8E-5A68-4591-A820-3A14971C2B51}" type="presParOf" srcId="{2D9E238A-A8E6-4FCC-ACE0-1404DA3F2B6B}" destId="{E6581BCB-462F-4CB5-A1A1-5D38D34C4EA3}" srcOrd="0" destOrd="0" presId="urn:microsoft.com/office/officeart/2005/8/layout/orgChart1"/>
    <dgm:cxn modelId="{6AC7D9B5-67F0-4EAE-B6BE-094007F9E938}" type="presParOf" srcId="{2D9E238A-A8E6-4FCC-ACE0-1404DA3F2B6B}" destId="{D6CC4461-4333-4A6D-9168-C8A9F7312BB0}" srcOrd="1" destOrd="0" presId="urn:microsoft.com/office/officeart/2005/8/layout/orgChart1"/>
    <dgm:cxn modelId="{1108D24C-507C-468E-BF4E-5B9EC793D5C5}" type="presParOf" srcId="{3F2F5E29-5EF3-417C-A628-7CB3F882A9E5}" destId="{009E2D7A-84D5-4735-9EF1-FF534C709982}" srcOrd="1" destOrd="0" presId="urn:microsoft.com/office/officeart/2005/8/layout/orgChart1"/>
    <dgm:cxn modelId="{31F1529A-2825-43C4-82D9-6F8C1EA12A41}" type="presParOf" srcId="{3F2F5E29-5EF3-417C-A628-7CB3F882A9E5}" destId="{7F057B87-5517-45DE-8018-DE41340F9DD1}" srcOrd="2" destOrd="0" presId="urn:microsoft.com/office/officeart/2005/8/layout/orgChart1"/>
    <dgm:cxn modelId="{50B08349-018D-4B51-B93B-4890E7E297EF}" type="presParOf" srcId="{15511ECC-0229-4BE2-8998-1C5A4F5598A6}" destId="{DBA1B821-F462-4020-931E-5CC523377AA6}" srcOrd="4" destOrd="0" presId="urn:microsoft.com/office/officeart/2005/8/layout/orgChart1"/>
    <dgm:cxn modelId="{9EBC8EBE-7D1A-4631-8B42-FDC321376DDD}" type="presParOf" srcId="{15511ECC-0229-4BE2-8998-1C5A4F5598A6}" destId="{433D1245-BCA8-4A9E-95DC-18E7C6B03327}" srcOrd="5" destOrd="0" presId="urn:microsoft.com/office/officeart/2005/8/layout/orgChart1"/>
    <dgm:cxn modelId="{05CA950B-356D-4E8E-A653-729CF27CC1C5}" type="presParOf" srcId="{433D1245-BCA8-4A9E-95DC-18E7C6B03327}" destId="{8C48CAF8-4BD1-4573-B9BB-F02B504FA9A8}" srcOrd="0" destOrd="0" presId="urn:microsoft.com/office/officeart/2005/8/layout/orgChart1"/>
    <dgm:cxn modelId="{739E7563-47EB-4FBC-BA13-D49AF37D5F64}" type="presParOf" srcId="{8C48CAF8-4BD1-4573-B9BB-F02B504FA9A8}" destId="{9315F471-A8BD-41E4-A28E-E0193C084934}" srcOrd="0" destOrd="0" presId="urn:microsoft.com/office/officeart/2005/8/layout/orgChart1"/>
    <dgm:cxn modelId="{ED73DA72-0016-4CD3-AD47-4C7ED06AED9E}" type="presParOf" srcId="{8C48CAF8-4BD1-4573-B9BB-F02B504FA9A8}" destId="{DF3D4448-74E4-4B61-B304-8472B6C93EB5}" srcOrd="1" destOrd="0" presId="urn:microsoft.com/office/officeart/2005/8/layout/orgChart1"/>
    <dgm:cxn modelId="{65CB7AA5-A9C6-4D56-A652-4EB68F99BB3F}" type="presParOf" srcId="{433D1245-BCA8-4A9E-95DC-18E7C6B03327}" destId="{17DECF07-79DE-40DA-88C5-0A279374DB4D}" srcOrd="1" destOrd="0" presId="urn:microsoft.com/office/officeart/2005/8/layout/orgChart1"/>
    <dgm:cxn modelId="{04B71104-6541-4D47-8E1D-9111D666DA22}" type="presParOf" srcId="{433D1245-BCA8-4A9E-95DC-18E7C6B03327}" destId="{883C63B0-36BC-4341-95C9-A1528A73687F}" srcOrd="2" destOrd="0" presId="urn:microsoft.com/office/officeart/2005/8/layout/orgChart1"/>
    <dgm:cxn modelId="{1BF68C0C-59CE-4538-9B75-20078C4A94A3}" type="presParOf" srcId="{15511ECC-0229-4BE2-8998-1C5A4F5598A6}" destId="{651C0382-CD0C-4251-B932-1ED243052963}" srcOrd="6" destOrd="0" presId="urn:microsoft.com/office/officeart/2005/8/layout/orgChart1"/>
    <dgm:cxn modelId="{53347B87-496B-415F-A937-9B8B4D695182}" type="presParOf" srcId="{15511ECC-0229-4BE2-8998-1C5A4F5598A6}" destId="{60F85F70-7A8F-4FC9-9959-A4EC7C5A588F}" srcOrd="7" destOrd="0" presId="urn:microsoft.com/office/officeart/2005/8/layout/orgChart1"/>
    <dgm:cxn modelId="{5FD2CD84-9A43-41EF-864B-97279F6B96A8}" type="presParOf" srcId="{60F85F70-7A8F-4FC9-9959-A4EC7C5A588F}" destId="{D5E35CAB-8827-471E-9E4F-9DCDEFB29ABF}" srcOrd="0" destOrd="0" presId="urn:microsoft.com/office/officeart/2005/8/layout/orgChart1"/>
    <dgm:cxn modelId="{65181285-93D0-4AD9-BD06-77E612E3A8AC}" type="presParOf" srcId="{D5E35CAB-8827-471E-9E4F-9DCDEFB29ABF}" destId="{1F8BE874-FDFD-4B21-A851-9842CBFEF39F}" srcOrd="0" destOrd="0" presId="urn:microsoft.com/office/officeart/2005/8/layout/orgChart1"/>
    <dgm:cxn modelId="{AB4CE547-8438-40A6-9BDB-8E95F2AD5C51}" type="presParOf" srcId="{D5E35CAB-8827-471E-9E4F-9DCDEFB29ABF}" destId="{982F0F44-7458-41D7-995F-C6AE140B68A2}" srcOrd="1" destOrd="0" presId="urn:microsoft.com/office/officeart/2005/8/layout/orgChart1"/>
    <dgm:cxn modelId="{0B63C0AB-5241-4B39-8C01-215CEFD4A641}" type="presParOf" srcId="{60F85F70-7A8F-4FC9-9959-A4EC7C5A588F}" destId="{D8BA093D-E3A0-4950-A3FC-6CC44BAEA5FB}" srcOrd="1" destOrd="0" presId="urn:microsoft.com/office/officeart/2005/8/layout/orgChart1"/>
    <dgm:cxn modelId="{F313D59F-0A1E-4868-BFEC-3B999167735B}" type="presParOf" srcId="{60F85F70-7A8F-4FC9-9959-A4EC7C5A588F}" destId="{EFB61BA1-4703-4579-B564-D1AF45D0178F}" srcOrd="2" destOrd="0" presId="urn:microsoft.com/office/officeart/2005/8/layout/orgChart1"/>
    <dgm:cxn modelId="{5C7C7932-1347-48AF-A620-C41DEFB6F9A6}" type="presParOf" srcId="{15511ECC-0229-4BE2-8998-1C5A4F5598A6}" destId="{B4E94489-99AB-472B-9014-17BFA95ADBBC}" srcOrd="8" destOrd="0" presId="urn:microsoft.com/office/officeart/2005/8/layout/orgChart1"/>
    <dgm:cxn modelId="{64204B8A-43D4-4C96-AD7C-3F7DA722F12D}" type="presParOf" srcId="{15511ECC-0229-4BE2-8998-1C5A4F5598A6}" destId="{15BF1237-6855-45D2-9F30-B334729786DE}" srcOrd="9" destOrd="0" presId="urn:microsoft.com/office/officeart/2005/8/layout/orgChart1"/>
    <dgm:cxn modelId="{79AD5CC6-42DC-460B-9185-9D345A8077AE}" type="presParOf" srcId="{15BF1237-6855-45D2-9F30-B334729786DE}" destId="{4145349C-E9D5-44AF-815A-F39EA824E6BB}" srcOrd="0" destOrd="0" presId="urn:microsoft.com/office/officeart/2005/8/layout/orgChart1"/>
    <dgm:cxn modelId="{B92F8D22-B049-4161-A468-C7C0E837741D}" type="presParOf" srcId="{4145349C-E9D5-44AF-815A-F39EA824E6BB}" destId="{FEFBE221-967D-4348-AB4B-DCBD04071BCD}" srcOrd="0" destOrd="0" presId="urn:microsoft.com/office/officeart/2005/8/layout/orgChart1"/>
    <dgm:cxn modelId="{D8D61E0C-4AF0-42D3-BA06-E3D64FB1615B}" type="presParOf" srcId="{4145349C-E9D5-44AF-815A-F39EA824E6BB}" destId="{2244C9FA-ECB4-4F13-8CD1-15E4BA56D2C9}" srcOrd="1" destOrd="0" presId="urn:microsoft.com/office/officeart/2005/8/layout/orgChart1"/>
    <dgm:cxn modelId="{4B481570-1407-402B-B0F4-54CA04458D40}" type="presParOf" srcId="{15BF1237-6855-45D2-9F30-B334729786DE}" destId="{DE4B31D7-90A4-4366-B153-CF7EA08DED61}" srcOrd="1" destOrd="0" presId="urn:microsoft.com/office/officeart/2005/8/layout/orgChart1"/>
    <dgm:cxn modelId="{20A3D415-5801-42F1-9727-0764695C0E2A}" type="presParOf" srcId="{15BF1237-6855-45D2-9F30-B334729786DE}" destId="{E87EDD43-0B7D-49BB-8E8B-66C3B3F62A4C}" srcOrd="2" destOrd="0" presId="urn:microsoft.com/office/officeart/2005/8/layout/orgChart1"/>
    <dgm:cxn modelId="{B588E837-47FD-4062-B9EA-06BE0EFE0FB4}" type="presParOf" srcId="{15511ECC-0229-4BE2-8998-1C5A4F5598A6}" destId="{806B296B-1A4C-4DB7-BA4D-0DCA13D73553}" srcOrd="10" destOrd="0" presId="urn:microsoft.com/office/officeart/2005/8/layout/orgChart1"/>
    <dgm:cxn modelId="{BD2C8DD2-1224-48D6-9348-9F0224F703B9}" type="presParOf" srcId="{15511ECC-0229-4BE2-8998-1C5A4F5598A6}" destId="{6BAD8BB8-1841-4BC6-8F8C-8BFBACD97B7A}" srcOrd="11" destOrd="0" presId="urn:microsoft.com/office/officeart/2005/8/layout/orgChart1"/>
    <dgm:cxn modelId="{5AEE49FB-5617-4B44-9AC8-047196A387BB}" type="presParOf" srcId="{6BAD8BB8-1841-4BC6-8F8C-8BFBACD97B7A}" destId="{253C0CCB-41B0-4DE9-9605-5F4E2895D296}" srcOrd="0" destOrd="0" presId="urn:microsoft.com/office/officeart/2005/8/layout/orgChart1"/>
    <dgm:cxn modelId="{BDEDFDD6-44AF-4635-8269-EBF8C870EC66}" type="presParOf" srcId="{253C0CCB-41B0-4DE9-9605-5F4E2895D296}" destId="{F0C1B6EA-A569-4CE4-ABAE-0BAFD409DB14}" srcOrd="0" destOrd="0" presId="urn:microsoft.com/office/officeart/2005/8/layout/orgChart1"/>
    <dgm:cxn modelId="{F8A4ADCF-A88F-4859-A76A-EB9666EEA2C6}" type="presParOf" srcId="{253C0CCB-41B0-4DE9-9605-5F4E2895D296}" destId="{5E185877-4E53-4F30-AB90-C66C6689A375}" srcOrd="1" destOrd="0" presId="urn:microsoft.com/office/officeart/2005/8/layout/orgChart1"/>
    <dgm:cxn modelId="{B77198A2-8120-4EF4-AB1F-5F195B8D64F2}" type="presParOf" srcId="{6BAD8BB8-1841-4BC6-8F8C-8BFBACD97B7A}" destId="{077CA456-7755-461B-850F-F1AE5B5F8911}" srcOrd="1" destOrd="0" presId="urn:microsoft.com/office/officeart/2005/8/layout/orgChart1"/>
    <dgm:cxn modelId="{228BC6BA-2100-4D25-AD08-0D9ABBF0F6A8}" type="presParOf" srcId="{6BAD8BB8-1841-4BC6-8F8C-8BFBACD97B7A}" destId="{2468E5E5-7E08-4253-9E68-6D28BB91A377}" srcOrd="2" destOrd="0" presId="urn:microsoft.com/office/officeart/2005/8/layout/orgChart1"/>
    <dgm:cxn modelId="{F8D5BAFA-C852-412B-957F-5B832C730C9F}" type="presParOf" srcId="{15511ECC-0229-4BE2-8998-1C5A4F5598A6}" destId="{666FB7CF-A254-4312-9705-91C6B49AF02A}" srcOrd="12" destOrd="0" presId="urn:microsoft.com/office/officeart/2005/8/layout/orgChart1"/>
    <dgm:cxn modelId="{5A952922-55DD-40E6-A77E-4F29E3D27866}" type="presParOf" srcId="{15511ECC-0229-4BE2-8998-1C5A4F5598A6}" destId="{C00E891F-2B04-4B91-A708-12C00066502C}" srcOrd="13" destOrd="0" presId="urn:microsoft.com/office/officeart/2005/8/layout/orgChart1"/>
    <dgm:cxn modelId="{EFE6DF77-85AB-48CF-94D3-5D98656B858D}" type="presParOf" srcId="{C00E891F-2B04-4B91-A708-12C00066502C}" destId="{FEA751ED-5966-42B4-995C-AD130BE5C10E}" srcOrd="0" destOrd="0" presId="urn:microsoft.com/office/officeart/2005/8/layout/orgChart1"/>
    <dgm:cxn modelId="{7F627550-5882-4FDB-99E5-EE533F380117}" type="presParOf" srcId="{FEA751ED-5966-42B4-995C-AD130BE5C10E}" destId="{9368F5B6-7156-4F50-B3D4-C1585AA4B8AD}" srcOrd="0" destOrd="0" presId="urn:microsoft.com/office/officeart/2005/8/layout/orgChart1"/>
    <dgm:cxn modelId="{17C3B695-4589-47BE-8DA6-972357C2DE38}" type="presParOf" srcId="{FEA751ED-5966-42B4-995C-AD130BE5C10E}" destId="{82B6864F-FDF5-45B3-B2F2-A749D396CBC8}" srcOrd="1" destOrd="0" presId="urn:microsoft.com/office/officeart/2005/8/layout/orgChart1"/>
    <dgm:cxn modelId="{959F2B03-A908-4026-8433-E495BCD2E7E5}" type="presParOf" srcId="{C00E891F-2B04-4B91-A708-12C00066502C}" destId="{670465DE-17CF-4685-8681-6F3A5513B6B5}" srcOrd="1" destOrd="0" presId="urn:microsoft.com/office/officeart/2005/8/layout/orgChart1"/>
    <dgm:cxn modelId="{06BE8463-136B-4ED4-BB8A-1D62DD166604}" type="presParOf" srcId="{C00E891F-2B04-4B91-A708-12C00066502C}" destId="{18F19C36-43BA-4A50-83D8-B2B778935567}" srcOrd="2" destOrd="0" presId="urn:microsoft.com/office/officeart/2005/8/layout/orgChart1"/>
    <dgm:cxn modelId="{DFD8097C-9031-40FE-B66A-7978FC9219A6}" type="presParOf" srcId="{88E7E45D-63DC-4B33-9799-BFDB545582A7}" destId="{14EB379F-F8FA-4BAB-B64A-8037DEE7815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FB7CF-A254-4312-9705-91C6B49AF02A}">
      <dsp:nvSpPr>
        <dsp:cNvPr id="0" name=""/>
        <dsp:cNvSpPr/>
      </dsp:nvSpPr>
      <dsp:spPr>
        <a:xfrm>
          <a:off x="5648325" y="2320273"/>
          <a:ext cx="4961917" cy="287053"/>
        </a:xfrm>
        <a:custGeom>
          <a:avLst/>
          <a:gdLst/>
          <a:ahLst/>
          <a:cxnLst/>
          <a:rect l="0" t="0" r="0" b="0"/>
          <a:pathLst>
            <a:path>
              <a:moveTo>
                <a:pt x="0" y="0"/>
              </a:moveTo>
              <a:lnTo>
                <a:pt x="0" y="143526"/>
              </a:lnTo>
              <a:lnTo>
                <a:pt x="4961917" y="143526"/>
              </a:lnTo>
              <a:lnTo>
                <a:pt x="4961917"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6B296B-1A4C-4DB7-BA4D-0DCA13D73553}">
      <dsp:nvSpPr>
        <dsp:cNvPr id="0" name=""/>
        <dsp:cNvSpPr/>
      </dsp:nvSpPr>
      <dsp:spPr>
        <a:xfrm>
          <a:off x="5648325" y="2320273"/>
          <a:ext cx="3307945" cy="287053"/>
        </a:xfrm>
        <a:custGeom>
          <a:avLst/>
          <a:gdLst/>
          <a:ahLst/>
          <a:cxnLst/>
          <a:rect l="0" t="0" r="0" b="0"/>
          <a:pathLst>
            <a:path>
              <a:moveTo>
                <a:pt x="0" y="0"/>
              </a:moveTo>
              <a:lnTo>
                <a:pt x="0" y="143526"/>
              </a:lnTo>
              <a:lnTo>
                <a:pt x="3307945" y="143526"/>
              </a:lnTo>
              <a:lnTo>
                <a:pt x="3307945"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E94489-99AB-472B-9014-17BFA95ADBBC}">
      <dsp:nvSpPr>
        <dsp:cNvPr id="0" name=""/>
        <dsp:cNvSpPr/>
      </dsp:nvSpPr>
      <dsp:spPr>
        <a:xfrm>
          <a:off x="5648325" y="2320273"/>
          <a:ext cx="1653972" cy="287053"/>
        </a:xfrm>
        <a:custGeom>
          <a:avLst/>
          <a:gdLst/>
          <a:ahLst/>
          <a:cxnLst/>
          <a:rect l="0" t="0" r="0" b="0"/>
          <a:pathLst>
            <a:path>
              <a:moveTo>
                <a:pt x="0" y="0"/>
              </a:moveTo>
              <a:lnTo>
                <a:pt x="0" y="143526"/>
              </a:lnTo>
              <a:lnTo>
                <a:pt x="1653972" y="143526"/>
              </a:lnTo>
              <a:lnTo>
                <a:pt x="1653972"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C0382-CD0C-4251-B932-1ED243052963}">
      <dsp:nvSpPr>
        <dsp:cNvPr id="0" name=""/>
        <dsp:cNvSpPr/>
      </dsp:nvSpPr>
      <dsp:spPr>
        <a:xfrm>
          <a:off x="5602604" y="2320273"/>
          <a:ext cx="91440" cy="287053"/>
        </a:xfrm>
        <a:custGeom>
          <a:avLst/>
          <a:gdLst/>
          <a:ahLst/>
          <a:cxnLst/>
          <a:rect l="0" t="0" r="0" b="0"/>
          <a:pathLst>
            <a:path>
              <a:moveTo>
                <a:pt x="45720" y="0"/>
              </a:moveTo>
              <a:lnTo>
                <a:pt x="45720"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1B821-F462-4020-931E-5CC523377AA6}">
      <dsp:nvSpPr>
        <dsp:cNvPr id="0" name=""/>
        <dsp:cNvSpPr/>
      </dsp:nvSpPr>
      <dsp:spPr>
        <a:xfrm>
          <a:off x="3994352" y="2320273"/>
          <a:ext cx="1653972" cy="287053"/>
        </a:xfrm>
        <a:custGeom>
          <a:avLst/>
          <a:gdLst/>
          <a:ahLst/>
          <a:cxnLst/>
          <a:rect l="0" t="0" r="0" b="0"/>
          <a:pathLst>
            <a:path>
              <a:moveTo>
                <a:pt x="1653972" y="0"/>
              </a:moveTo>
              <a:lnTo>
                <a:pt x="1653972" y="143526"/>
              </a:lnTo>
              <a:lnTo>
                <a:pt x="0" y="143526"/>
              </a:lnTo>
              <a:lnTo>
                <a:pt x="0"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3DFE4D-8CE8-4025-B080-DB9C5C2AFF2A}">
      <dsp:nvSpPr>
        <dsp:cNvPr id="0" name=""/>
        <dsp:cNvSpPr/>
      </dsp:nvSpPr>
      <dsp:spPr>
        <a:xfrm>
          <a:off x="2340379" y="2320273"/>
          <a:ext cx="3307945" cy="287053"/>
        </a:xfrm>
        <a:custGeom>
          <a:avLst/>
          <a:gdLst/>
          <a:ahLst/>
          <a:cxnLst/>
          <a:rect l="0" t="0" r="0" b="0"/>
          <a:pathLst>
            <a:path>
              <a:moveTo>
                <a:pt x="3307945" y="0"/>
              </a:moveTo>
              <a:lnTo>
                <a:pt x="3307945" y="143526"/>
              </a:lnTo>
              <a:lnTo>
                <a:pt x="0" y="143526"/>
              </a:lnTo>
              <a:lnTo>
                <a:pt x="0"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12ED3D-033E-4B35-A632-949C23326ACF}">
      <dsp:nvSpPr>
        <dsp:cNvPr id="0" name=""/>
        <dsp:cNvSpPr/>
      </dsp:nvSpPr>
      <dsp:spPr>
        <a:xfrm>
          <a:off x="686407" y="2320273"/>
          <a:ext cx="4961917" cy="287053"/>
        </a:xfrm>
        <a:custGeom>
          <a:avLst/>
          <a:gdLst/>
          <a:ahLst/>
          <a:cxnLst/>
          <a:rect l="0" t="0" r="0" b="0"/>
          <a:pathLst>
            <a:path>
              <a:moveTo>
                <a:pt x="4961917" y="0"/>
              </a:moveTo>
              <a:lnTo>
                <a:pt x="4961917" y="143526"/>
              </a:lnTo>
              <a:lnTo>
                <a:pt x="0" y="143526"/>
              </a:lnTo>
              <a:lnTo>
                <a:pt x="0" y="2870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5F6F0F-BB15-4ECD-B81B-942C8C1BA186}">
      <dsp:nvSpPr>
        <dsp:cNvPr id="0" name=""/>
        <dsp:cNvSpPr/>
      </dsp:nvSpPr>
      <dsp:spPr>
        <a:xfrm>
          <a:off x="4964865" y="1636814"/>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Methods</a:t>
          </a:r>
        </a:p>
      </dsp:txBody>
      <dsp:txXfrm>
        <a:off x="4964865" y="1636814"/>
        <a:ext cx="1366919" cy="683459"/>
      </dsp:txXfrm>
    </dsp:sp>
    <dsp:sp modelId="{12591B71-A861-4C78-AF8D-9874D0ED0C7B}">
      <dsp:nvSpPr>
        <dsp:cNvPr id="0" name=""/>
        <dsp:cNvSpPr/>
      </dsp:nvSpPr>
      <dsp:spPr>
        <a:xfrm>
          <a:off x="2947"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Deductive: for facts</a:t>
          </a:r>
        </a:p>
      </dsp:txBody>
      <dsp:txXfrm>
        <a:off x="2947" y="2607327"/>
        <a:ext cx="1366919" cy="683459"/>
      </dsp:txXfrm>
    </dsp:sp>
    <dsp:sp modelId="{E6581BCB-462F-4CB5-A1A1-5D38D34C4EA3}">
      <dsp:nvSpPr>
        <dsp:cNvPr id="0" name=""/>
        <dsp:cNvSpPr/>
      </dsp:nvSpPr>
      <dsp:spPr>
        <a:xfrm>
          <a:off x="1656920"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Inductive: for inference</a:t>
          </a:r>
        </a:p>
      </dsp:txBody>
      <dsp:txXfrm>
        <a:off x="1656920" y="2607327"/>
        <a:ext cx="1366919" cy="683459"/>
      </dsp:txXfrm>
    </dsp:sp>
    <dsp:sp modelId="{9315F471-A8BD-41E4-A28E-E0193C084934}">
      <dsp:nvSpPr>
        <dsp:cNvPr id="0" name=""/>
        <dsp:cNvSpPr/>
      </dsp:nvSpPr>
      <dsp:spPr>
        <a:xfrm>
          <a:off x="3310892"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Exposition : For information</a:t>
          </a:r>
        </a:p>
      </dsp:txBody>
      <dsp:txXfrm>
        <a:off x="3310892" y="2607327"/>
        <a:ext cx="1366919" cy="683459"/>
      </dsp:txXfrm>
    </dsp:sp>
    <dsp:sp modelId="{1F8BE874-FDFD-4B21-A851-9842CBFEF39F}">
      <dsp:nvSpPr>
        <dsp:cNvPr id="0" name=""/>
        <dsp:cNvSpPr/>
      </dsp:nvSpPr>
      <dsp:spPr>
        <a:xfrm>
          <a:off x="4964865"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Chronological : for development down the Ages</a:t>
          </a:r>
        </a:p>
      </dsp:txBody>
      <dsp:txXfrm>
        <a:off x="4964865" y="2607327"/>
        <a:ext cx="1366919" cy="683459"/>
      </dsp:txXfrm>
    </dsp:sp>
    <dsp:sp modelId="{FEFBE221-967D-4348-AB4B-DCBD04071BCD}">
      <dsp:nvSpPr>
        <dsp:cNvPr id="0" name=""/>
        <dsp:cNvSpPr/>
      </dsp:nvSpPr>
      <dsp:spPr>
        <a:xfrm>
          <a:off x="6618837"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Spatial : For directions &amp; locations</a:t>
          </a:r>
        </a:p>
      </dsp:txBody>
      <dsp:txXfrm>
        <a:off x="6618837" y="2607327"/>
        <a:ext cx="1366919" cy="683459"/>
      </dsp:txXfrm>
    </dsp:sp>
    <dsp:sp modelId="{F0C1B6EA-A569-4CE4-ABAE-0BAFD409DB14}">
      <dsp:nvSpPr>
        <dsp:cNvPr id="0" name=""/>
        <dsp:cNvSpPr/>
      </dsp:nvSpPr>
      <dsp:spPr>
        <a:xfrm>
          <a:off x="8272810"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Linear : for process</a:t>
          </a:r>
        </a:p>
      </dsp:txBody>
      <dsp:txXfrm>
        <a:off x="8272810" y="2607327"/>
        <a:ext cx="1366919" cy="683459"/>
      </dsp:txXfrm>
    </dsp:sp>
    <dsp:sp modelId="{9368F5B6-7156-4F50-B3D4-C1585AA4B8AD}">
      <dsp:nvSpPr>
        <dsp:cNvPr id="0" name=""/>
        <dsp:cNvSpPr/>
      </dsp:nvSpPr>
      <dsp:spPr>
        <a:xfrm>
          <a:off x="9926782" y="2607327"/>
          <a:ext cx="1366919" cy="6834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Interrupted : for dramatic narration </a:t>
          </a:r>
        </a:p>
      </dsp:txBody>
      <dsp:txXfrm>
        <a:off x="9926782" y="2607327"/>
        <a:ext cx="1366919" cy="6834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8CAA8-3384-4C6A-93A1-3A94085D4235}" type="datetimeFigureOut">
              <a:rPr lang="en-IN" smtClean="0"/>
              <a:t>05-05-2021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79D18-509C-4BAC-8F58-C81C2C32EAE6}" type="slidenum">
              <a:rPr lang="en-IN" smtClean="0"/>
              <a:t>‹#›</a:t>
            </a:fld>
            <a:endParaRPr lang="en-IN"/>
          </a:p>
        </p:txBody>
      </p:sp>
    </p:spTree>
    <p:extLst>
      <p:ext uri="{BB962C8B-B14F-4D97-AF65-F5344CB8AC3E}">
        <p14:creationId xmlns:p14="http://schemas.microsoft.com/office/powerpoint/2010/main" val="162452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9993426-4B7C-4DE8-8767-BDF096947E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535CE409-7D09-414D-B6D0-A1CF024706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9FB7081B-50BB-4CF6-A87C-51098A4CBF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F3BDA8-67E5-4A60-A4F9-B8B061C24DA3}" type="slidenum">
              <a:rPr lang="en-US" altLang="en-US"/>
              <a:pPr>
                <a:spcBef>
                  <a:spcPct val="0"/>
                </a:spcBef>
              </a:pPr>
              <a:t>58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C5CE5FF-DF4B-4A8D-A930-8861CED2A3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6B262618-B25D-4CF4-96AF-706A13538F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9700" name="Slide Number Placeholder 3">
            <a:extLst>
              <a:ext uri="{FF2B5EF4-FFF2-40B4-BE49-F238E27FC236}">
                <a16:creationId xmlns:a16="http://schemas.microsoft.com/office/drawing/2014/main" id="{F6025E2B-86A1-495C-A14F-DD845882B7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515E57-B962-4A9E-BC8C-6C1ADF94B358}" type="slidenum">
              <a:rPr lang="en-US" altLang="en-US"/>
              <a:pPr>
                <a:spcBef>
                  <a:spcPct val="0"/>
                </a:spcBef>
              </a:pPr>
              <a:t>60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648E7B58-F404-4A6C-9CB3-54C2E5C718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25B837EE-A8E1-436D-A00F-F36E5E5CF6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4128182B-5913-4E05-A62A-8FF26F564D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900ED10-A880-4BF3-993F-E73256ADF62E}" type="slidenum">
              <a:rPr lang="en-US" altLang="en-US"/>
              <a:pPr>
                <a:spcBef>
                  <a:spcPct val="0"/>
                </a:spcBef>
              </a:pPr>
              <a:t>65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4F9238-1D2C-4223-9385-11386F6F7A8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3763-5FA7-4A24-ABF7-C8410037659A}"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0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336734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3763-5FA7-4A24-ABF7-C8410037659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77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AEE5202A-86BF-4B83-AC06-C7761D9CFCA2}"/>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1106F4D-2CC2-4BE5-B2F1-0EF639C22C3A}"/>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C046607-6EBB-4B3D-8A9F-15B143B09557}"/>
              </a:ext>
            </a:extLst>
          </p:cNvPr>
          <p:cNvSpPr>
            <a:spLocks noGrp="1" noChangeArrowheads="1"/>
          </p:cNvSpPr>
          <p:nvPr>
            <p:ph type="sldNum" sz="quarter" idx="12"/>
          </p:nvPr>
        </p:nvSpPr>
        <p:spPr/>
        <p:txBody>
          <a:bodyPr/>
          <a:lstStyle>
            <a:lvl1pPr>
              <a:defRPr smtClean="0"/>
            </a:lvl1pPr>
          </a:lstStyle>
          <a:p>
            <a:pPr>
              <a:defRPr/>
            </a:pPr>
            <a:fld id="{E8428456-4164-4B46-A964-D90EB939945A}" type="slidenum">
              <a:rPr lang="en-US" altLang="en-US"/>
              <a:pPr>
                <a:defRPr/>
              </a:pPr>
              <a:t>‹#›</a:t>
            </a:fld>
            <a:endParaRPr lang="en-US" altLang="en-US"/>
          </a:p>
        </p:txBody>
      </p:sp>
    </p:spTree>
    <p:extLst>
      <p:ext uri="{BB962C8B-B14F-4D97-AF65-F5344CB8AC3E}">
        <p14:creationId xmlns:p14="http://schemas.microsoft.com/office/powerpoint/2010/main" val="3105365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14FD-FC8A-431B-A222-02C1D0AD9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D1BC99-D123-4ABD-9967-7E6D9A40D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0B1947-C7A3-4452-81A2-8BD97D877969}"/>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a:extLst>
              <a:ext uri="{FF2B5EF4-FFF2-40B4-BE49-F238E27FC236}">
                <a16:creationId xmlns:a16="http://schemas.microsoft.com/office/drawing/2014/main" id="{7C743630-AD23-4805-B130-DF3AA91AF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1463F-AD72-45B7-8C01-BDC68B5C7A53}"/>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1290764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2029-A199-4DAD-96EF-AE7EA0813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AC718F-88DC-4687-9255-315834981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CCEB2-7C31-4F0F-83F5-CB67B5D53FFF}"/>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a:extLst>
              <a:ext uri="{FF2B5EF4-FFF2-40B4-BE49-F238E27FC236}">
                <a16:creationId xmlns:a16="http://schemas.microsoft.com/office/drawing/2014/main" id="{F4738BD9-F8DF-460A-A20A-683CF4862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B4A8C-C407-44EE-B283-A657F10E59C2}"/>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3109901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3356-3211-4E6A-BD07-E8D058794A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64872B-2351-438F-BF59-60C76A7D9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9507E-F963-47E4-8037-10798D4A7A88}"/>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a:extLst>
              <a:ext uri="{FF2B5EF4-FFF2-40B4-BE49-F238E27FC236}">
                <a16:creationId xmlns:a16="http://schemas.microsoft.com/office/drawing/2014/main" id="{523833BD-B80E-40FE-ACE2-E071E5207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B1E90-6447-4B1E-A583-53FDBE53A0D0}"/>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2261312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8E0B-1D3A-4BC7-9CA1-EEEE6C3BE7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3A2CD-073D-4182-B0C4-1F35EAFCF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D9F8AD-C892-4D52-ACCD-480BE9EE1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06B530-51CE-41B4-8098-B1ABB70F5E7E}"/>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6" name="Footer Placeholder 5">
            <a:extLst>
              <a:ext uri="{FF2B5EF4-FFF2-40B4-BE49-F238E27FC236}">
                <a16:creationId xmlns:a16="http://schemas.microsoft.com/office/drawing/2014/main" id="{DC5532E5-C2DF-45E2-84EC-1D85F7BEB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42AFE-8E54-4E5D-9F61-247C518F9E71}"/>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1899658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7D98-4E30-480A-A81E-4C54DD3103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CC2869-9208-49C6-BB85-A8D44375C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6BA41-03F4-4495-9233-22250CA86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C0552D-86FD-4315-A3DE-65FE4F5C6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33C6D-DA34-4280-82ED-B5712FFE53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C9DD93-307D-462E-9A50-E7CFFB20D308}"/>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8" name="Footer Placeholder 7">
            <a:extLst>
              <a:ext uri="{FF2B5EF4-FFF2-40B4-BE49-F238E27FC236}">
                <a16:creationId xmlns:a16="http://schemas.microsoft.com/office/drawing/2014/main" id="{0B7ECA93-6F4E-4C00-BA74-8F97541484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B8083-94D3-4FF8-9252-7814816BD03D}"/>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173499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DAF6-392F-4CD5-8124-93C52565C2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FF4F2C-183B-4727-AC47-014EADA8566C}"/>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4" name="Footer Placeholder 3">
            <a:extLst>
              <a:ext uri="{FF2B5EF4-FFF2-40B4-BE49-F238E27FC236}">
                <a16:creationId xmlns:a16="http://schemas.microsoft.com/office/drawing/2014/main" id="{0C0843AA-FC77-4BF8-9E28-3E808DE82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A37FCE-3BDD-4E28-998A-CADBDCA0A3B5}"/>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2072147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EB3F5-E580-47DF-B388-D538951F5E63}"/>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3" name="Footer Placeholder 2">
            <a:extLst>
              <a:ext uri="{FF2B5EF4-FFF2-40B4-BE49-F238E27FC236}">
                <a16:creationId xmlns:a16="http://schemas.microsoft.com/office/drawing/2014/main" id="{AC65FBBB-BF71-4CDD-B0CC-D6ED8F678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D6840-463E-4083-BF04-14A5D8F3C99E}"/>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271532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2860398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8F1C-9616-4F8D-A525-2CD27736A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16CAE7-AA2C-41CB-8190-4D6F9EE28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94F9DD-0A72-46FB-9EA7-8777E2F7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5E439-7305-47A8-A0AC-E6768DC6A5E6}"/>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6" name="Footer Placeholder 5">
            <a:extLst>
              <a:ext uri="{FF2B5EF4-FFF2-40B4-BE49-F238E27FC236}">
                <a16:creationId xmlns:a16="http://schemas.microsoft.com/office/drawing/2014/main" id="{71A2FD52-9DA8-41FF-A71C-857193D50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A3167-DDC4-4F47-88B9-087138BD4D49}"/>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1395861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BA5B-8F55-4BCF-A7E1-3A47C1502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473E4A-3037-433C-BDD5-3949565F06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B2D6AC-B4BA-4207-B913-859C0DBB7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C1766-F4FD-49CC-977F-3175AE6E0E17}"/>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6" name="Footer Placeholder 5">
            <a:extLst>
              <a:ext uri="{FF2B5EF4-FFF2-40B4-BE49-F238E27FC236}">
                <a16:creationId xmlns:a16="http://schemas.microsoft.com/office/drawing/2014/main" id="{1C8255FF-CA94-4900-BF6E-7CE80A0DD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4D0BA-B730-4C3C-8788-E0506E1A33A3}"/>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4166221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1FF6-573B-405B-A171-26B467CBCD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6FF77-E8D6-4A7D-AB75-D77F39F27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5BC44-EB28-4AB3-A408-A4792F5F0050}"/>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a:extLst>
              <a:ext uri="{FF2B5EF4-FFF2-40B4-BE49-F238E27FC236}">
                <a16:creationId xmlns:a16="http://schemas.microsoft.com/office/drawing/2014/main" id="{E5D8B63A-C3FC-4F4F-AAAB-47993741B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E3EB7-DEEE-4B20-8446-FF0F460B2D1C}"/>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141998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52E9F-601B-47E0-BB07-26D6A3CCB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8ED44-E895-4163-B28A-42A7AEE9B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F28E59-2AF5-47AE-A871-4516ED5F73A7}"/>
              </a:ext>
            </a:extLst>
          </p:cNvPr>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a:extLst>
              <a:ext uri="{FF2B5EF4-FFF2-40B4-BE49-F238E27FC236}">
                <a16:creationId xmlns:a16="http://schemas.microsoft.com/office/drawing/2014/main" id="{5C6324F9-A290-4461-BA37-0F67F66AD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61514-26FB-4464-9107-B8A34DE8CC19}"/>
              </a:ext>
            </a:extLst>
          </p:cNvPr>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3824174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AEE5202A-86BF-4B83-AC06-C7761D9CFCA2}"/>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1106F4D-2CC2-4BE5-B2F1-0EF639C22C3A}"/>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C046607-6EBB-4B3D-8A9F-15B143B09557}"/>
              </a:ext>
            </a:extLst>
          </p:cNvPr>
          <p:cNvSpPr>
            <a:spLocks noGrp="1" noChangeArrowheads="1"/>
          </p:cNvSpPr>
          <p:nvPr>
            <p:ph type="sldNum" sz="quarter" idx="12"/>
          </p:nvPr>
        </p:nvSpPr>
        <p:spPr/>
        <p:txBody>
          <a:bodyPr/>
          <a:lstStyle>
            <a:lvl1pPr>
              <a:defRPr smtClean="0"/>
            </a:lvl1pPr>
          </a:lstStyle>
          <a:p>
            <a:pPr>
              <a:defRPr/>
            </a:pPr>
            <a:fld id="{E8428456-4164-4B46-A964-D90EB939945A}" type="slidenum">
              <a:rPr lang="en-US" altLang="en-US"/>
              <a:pPr>
                <a:defRPr/>
              </a:pPr>
              <a:t>‹#›</a:t>
            </a:fld>
            <a:endParaRPr lang="en-US" altLang="en-US"/>
          </a:p>
        </p:txBody>
      </p:sp>
    </p:spTree>
    <p:extLst>
      <p:ext uri="{BB962C8B-B14F-4D97-AF65-F5344CB8AC3E}">
        <p14:creationId xmlns:p14="http://schemas.microsoft.com/office/powerpoint/2010/main" val="68469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F9238-1D2C-4223-9385-11386F6F7A8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3763-5FA7-4A24-ABF7-C8410037659A}"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60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F9238-1D2C-4223-9385-11386F6F7A88}"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379510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F9238-1D2C-4223-9385-11386F6F7A88}"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82058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F9238-1D2C-4223-9385-11386F6F7A88}"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172344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F9238-1D2C-4223-9385-11386F6F7A88}"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311589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F9238-1D2C-4223-9385-11386F6F7A88}"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33763-5FA7-4A24-ABF7-C8410037659A}" type="slidenum">
              <a:rPr lang="en-US" smtClean="0"/>
              <a:t>‹#›</a:t>
            </a:fld>
            <a:endParaRPr lang="en-US"/>
          </a:p>
        </p:txBody>
      </p:sp>
    </p:spTree>
    <p:extLst>
      <p:ext uri="{BB962C8B-B14F-4D97-AF65-F5344CB8AC3E}">
        <p14:creationId xmlns:p14="http://schemas.microsoft.com/office/powerpoint/2010/main" val="27449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F9238-1D2C-4223-9385-11386F6F7A88}"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33763-5FA7-4A24-ABF7-C841003765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27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4F9238-1D2C-4223-9385-11386F6F7A88}" type="datetimeFigureOut">
              <a:rPr lang="en-US" smtClean="0"/>
              <a:t>5/5/2021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633763-5FA7-4A24-ABF7-C8410037659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021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593CF-0D77-438D-B9C4-697B3A0DA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09BC6F-07DA-44DB-9DFC-F97D77B90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516359-5A90-4385-A844-8683EFBD3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F9238-1D2C-4223-9385-11386F6F7A88}" type="datetimeFigureOut">
              <a:rPr lang="en-US" smtClean="0"/>
              <a:t>5/5/2021</a:t>
            </a:fld>
            <a:endParaRPr lang="en-US"/>
          </a:p>
        </p:txBody>
      </p:sp>
      <p:sp>
        <p:nvSpPr>
          <p:cNvPr id="5" name="Footer Placeholder 4">
            <a:extLst>
              <a:ext uri="{FF2B5EF4-FFF2-40B4-BE49-F238E27FC236}">
                <a16:creationId xmlns:a16="http://schemas.microsoft.com/office/drawing/2014/main" id="{720AE210-6103-4512-A5F9-F600CB61A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514CEA-06C9-40F9-8232-B01A5AB16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33763-5FA7-4A24-ABF7-C8410037659A}" type="slidenum">
              <a:rPr lang="en-US" smtClean="0"/>
              <a:t>‹#›</a:t>
            </a:fld>
            <a:endParaRPr lang="en-US"/>
          </a:p>
        </p:txBody>
      </p:sp>
    </p:spTree>
    <p:extLst>
      <p:ext uri="{BB962C8B-B14F-4D97-AF65-F5344CB8AC3E}">
        <p14:creationId xmlns:p14="http://schemas.microsoft.com/office/powerpoint/2010/main" val="21715542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25.jpeg"/><Relationship Id="rId4" Type="http://schemas.openxmlformats.org/officeDocument/2006/relationships/image" Target="../media/image24.jpeg"/></Relationships>
</file>

<file path=ppt/slides/_rels/slide6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9.xml"/><Relationship Id="rId4" Type="http://schemas.openxmlformats.org/officeDocument/2006/relationships/image" Target="../media/image28.jpeg"/></Relationships>
</file>

<file path=ppt/slides/_rels/slide6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9.xml"/><Relationship Id="rId4" Type="http://schemas.openxmlformats.org/officeDocument/2006/relationships/image" Target="../media/image31.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Module 1- Basics of Technical English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37239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Encoding</a:t>
            </a:r>
            <a:r>
              <a:rPr lang="en-US" dirty="0"/>
              <a:t>:</a:t>
            </a:r>
          </a:p>
        </p:txBody>
      </p:sp>
      <p:sp>
        <p:nvSpPr>
          <p:cNvPr id="4" name="Content Placeholder 2"/>
          <p:cNvSpPr>
            <a:spLocks noGrp="1"/>
          </p:cNvSpPr>
          <p:nvPr>
            <p:ph idx="1"/>
          </p:nvPr>
        </p:nvSpPr>
        <p:spPr/>
        <p:txBody>
          <a:bodyPr>
            <a:normAutofit fontScale="92500" lnSpcReduction="10000"/>
          </a:bodyPr>
          <a:lstStyle/>
          <a:p>
            <a:pPr marL="0" indent="0">
              <a:buNone/>
            </a:pPr>
            <a:r>
              <a:rPr lang="en-US" dirty="0"/>
              <a:t>It is the second step in communication. It is the process of changing the information into some form of logical and coded message. It involves –</a:t>
            </a:r>
          </a:p>
          <a:p>
            <a:pPr marL="0" indent="0">
              <a:buNone/>
            </a:pPr>
            <a:endParaRPr lang="en-US" dirty="0"/>
          </a:p>
          <a:p>
            <a:pPr>
              <a:buAutoNum type="alphaLcParenR"/>
            </a:pPr>
            <a:r>
              <a:rPr lang="en-US" b="1" dirty="0"/>
              <a:t>Selecting a language</a:t>
            </a:r>
          </a:p>
          <a:p>
            <a:r>
              <a:rPr lang="en-US" dirty="0"/>
              <a:t>Selecting the right language is essential for effective coding, verbal messages need a common language code, which can be easily decoded by the receiver.</a:t>
            </a:r>
          </a:p>
          <a:p>
            <a:pPr marL="0" indent="0">
              <a:buNone/>
            </a:pPr>
            <a:endParaRPr lang="en-US" dirty="0"/>
          </a:p>
          <a:p>
            <a:pPr marL="0" indent="0">
              <a:buNone/>
            </a:pPr>
            <a:r>
              <a:rPr lang="en-US" dirty="0"/>
              <a:t>b) </a:t>
            </a:r>
            <a:r>
              <a:rPr lang="en-US" b="1" dirty="0"/>
              <a:t>Selecting a medium of communication</a:t>
            </a:r>
          </a:p>
          <a:p>
            <a:r>
              <a:rPr lang="en-US" dirty="0"/>
              <a:t>It involves making the right choice out of many available options. There are three basic options for sending interpersonal messages i.e. speaking, writing and non-verbal signs &amp; symbols (body movements, facial expressions, touching patterns, speech mannerisms).</a:t>
            </a:r>
          </a:p>
        </p:txBody>
      </p:sp>
    </p:spTree>
    <p:extLst>
      <p:ext uri="{BB962C8B-B14F-4D97-AF65-F5344CB8AC3E}">
        <p14:creationId xmlns:p14="http://schemas.microsoft.com/office/powerpoint/2010/main" val="49865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BD12-6CAB-40F1-8E3E-2F3686E1A5AA}"/>
              </a:ext>
            </a:extLst>
          </p:cNvPr>
          <p:cNvSpPr>
            <a:spLocks noGrp="1"/>
          </p:cNvSpPr>
          <p:nvPr>
            <p:ph type="title"/>
          </p:nvPr>
        </p:nvSpPr>
        <p:spPr/>
        <p:txBody>
          <a:bodyPr/>
          <a:lstStyle/>
          <a:p>
            <a:r>
              <a:rPr lang="en-US" dirty="0"/>
              <a:t>Now recall the passage on the basis of the two keywords:</a:t>
            </a:r>
            <a:endParaRPr lang="en-IN" dirty="0"/>
          </a:p>
        </p:txBody>
      </p:sp>
      <p:sp>
        <p:nvSpPr>
          <p:cNvPr id="3" name="Content Placeholder 2">
            <a:extLst>
              <a:ext uri="{FF2B5EF4-FFF2-40B4-BE49-F238E27FC236}">
                <a16:creationId xmlns:a16="http://schemas.microsoft.com/office/drawing/2014/main" id="{05347140-383D-4919-AAA4-1C28470ABC5E}"/>
              </a:ext>
            </a:extLst>
          </p:cNvPr>
          <p:cNvSpPr>
            <a:spLocks noGrp="1"/>
          </p:cNvSpPr>
          <p:nvPr>
            <p:ph idx="1"/>
          </p:nvPr>
        </p:nvSpPr>
        <p:spPr/>
        <p:txBody>
          <a:bodyPr>
            <a:normAutofit/>
          </a:bodyPr>
          <a:lstStyle/>
          <a:p>
            <a:r>
              <a:rPr lang="en-IN" sz="2400" dirty="0"/>
              <a:t>• The Vikings </a:t>
            </a:r>
          </a:p>
          <a:p>
            <a:endParaRPr lang="en-IN" sz="2400" dirty="0"/>
          </a:p>
          <a:p>
            <a:r>
              <a:rPr lang="en-IN" sz="2400" dirty="0"/>
              <a:t>• England</a:t>
            </a:r>
          </a:p>
        </p:txBody>
      </p:sp>
    </p:spTree>
    <p:extLst>
      <p:ext uri="{BB962C8B-B14F-4D97-AF65-F5344CB8AC3E}">
        <p14:creationId xmlns:p14="http://schemas.microsoft.com/office/powerpoint/2010/main" val="7775759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5FB8-91CA-4BFD-8486-972B8A4277E4}"/>
              </a:ext>
            </a:extLst>
          </p:cNvPr>
          <p:cNvSpPr>
            <a:spLocks noGrp="1"/>
          </p:cNvSpPr>
          <p:nvPr>
            <p:ph type="title"/>
          </p:nvPr>
        </p:nvSpPr>
        <p:spPr/>
        <p:txBody>
          <a:bodyPr/>
          <a:lstStyle/>
          <a:p>
            <a:r>
              <a:rPr lang="en-IN" dirty="0"/>
              <a:t>Answers</a:t>
            </a:r>
          </a:p>
        </p:txBody>
      </p:sp>
      <p:sp>
        <p:nvSpPr>
          <p:cNvPr id="3" name="Content Placeholder 2">
            <a:extLst>
              <a:ext uri="{FF2B5EF4-FFF2-40B4-BE49-F238E27FC236}">
                <a16:creationId xmlns:a16="http://schemas.microsoft.com/office/drawing/2014/main" id="{489D57C5-DA53-42E3-B220-667AEE234B31}"/>
              </a:ext>
            </a:extLst>
          </p:cNvPr>
          <p:cNvSpPr>
            <a:spLocks noGrp="1"/>
          </p:cNvSpPr>
          <p:nvPr>
            <p:ph idx="1"/>
          </p:nvPr>
        </p:nvSpPr>
        <p:spPr/>
        <p:txBody>
          <a:bodyPr>
            <a:normAutofit fontScale="92500"/>
          </a:bodyPr>
          <a:lstStyle/>
          <a:p>
            <a:r>
              <a:rPr lang="en-IN" sz="2800" b="1" dirty="0"/>
              <a:t>Vikings</a:t>
            </a:r>
          </a:p>
          <a:p>
            <a:pPr>
              <a:buFont typeface="Arial" panose="020B0604020202020204" pitchFamily="34" charset="0"/>
              <a:buChar char="•"/>
            </a:pPr>
            <a:r>
              <a:rPr lang="en-US" sz="2800" dirty="0"/>
              <a:t>They lived in Scandinavia and Northern Europe. </a:t>
            </a:r>
          </a:p>
          <a:p>
            <a:r>
              <a:rPr lang="en-US" sz="2800" dirty="0"/>
              <a:t>• They were warriors and sea-farers. </a:t>
            </a:r>
          </a:p>
          <a:p>
            <a:r>
              <a:rPr lang="en-US" sz="2800" dirty="0"/>
              <a:t>• They built ship to cross the North Sea to reach England in 793 AD. </a:t>
            </a:r>
          </a:p>
          <a:p>
            <a:r>
              <a:rPr lang="en-US" sz="2800" dirty="0"/>
              <a:t>• They found Britain to be a comfortable place than their homelands. </a:t>
            </a:r>
          </a:p>
          <a:p>
            <a:r>
              <a:rPr lang="en-US" sz="2800" dirty="0"/>
              <a:t>• And so they settled down. </a:t>
            </a:r>
          </a:p>
          <a:p>
            <a:r>
              <a:rPr lang="en-US" sz="2800" dirty="0"/>
              <a:t>• They conquered most of England by 800 AD. </a:t>
            </a:r>
            <a:endParaRPr lang="en-IN" sz="2800" b="1" dirty="0"/>
          </a:p>
        </p:txBody>
      </p:sp>
    </p:spTree>
    <p:extLst>
      <p:ext uri="{BB962C8B-B14F-4D97-AF65-F5344CB8AC3E}">
        <p14:creationId xmlns:p14="http://schemas.microsoft.com/office/powerpoint/2010/main" val="14909703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16AA-07D9-44C4-BE85-60168A24C7A2}"/>
              </a:ext>
            </a:extLst>
          </p:cNvPr>
          <p:cNvSpPr>
            <a:spLocks noGrp="1"/>
          </p:cNvSpPr>
          <p:nvPr>
            <p:ph type="title"/>
          </p:nvPr>
        </p:nvSpPr>
        <p:spPr/>
        <p:txBody>
          <a:bodyPr/>
          <a:lstStyle/>
          <a:p>
            <a:r>
              <a:rPr lang="en-IN" dirty="0"/>
              <a:t>Answers </a:t>
            </a:r>
          </a:p>
        </p:txBody>
      </p:sp>
      <p:sp>
        <p:nvSpPr>
          <p:cNvPr id="3" name="Content Placeholder 2">
            <a:extLst>
              <a:ext uri="{FF2B5EF4-FFF2-40B4-BE49-F238E27FC236}">
                <a16:creationId xmlns:a16="http://schemas.microsoft.com/office/drawing/2014/main" id="{EE37FFB6-84D5-4ADF-A60D-61F640BDE50C}"/>
              </a:ext>
            </a:extLst>
          </p:cNvPr>
          <p:cNvSpPr>
            <a:spLocks noGrp="1"/>
          </p:cNvSpPr>
          <p:nvPr>
            <p:ph idx="1"/>
          </p:nvPr>
        </p:nvSpPr>
        <p:spPr/>
        <p:txBody>
          <a:bodyPr>
            <a:normAutofit/>
          </a:bodyPr>
          <a:lstStyle/>
          <a:p>
            <a:r>
              <a:rPr lang="en-IN" sz="3200" b="1" dirty="0"/>
              <a:t>England</a:t>
            </a:r>
          </a:p>
          <a:p>
            <a:pPr>
              <a:buFont typeface="Arial" panose="020B0604020202020204" pitchFamily="34" charset="0"/>
              <a:buChar char="•"/>
            </a:pPr>
            <a:r>
              <a:rPr lang="en-US" sz="3200" dirty="0"/>
              <a:t>It lies across the North Sea from Northern Europe.</a:t>
            </a:r>
          </a:p>
          <a:p>
            <a:r>
              <a:rPr lang="en-US" sz="3200" dirty="0"/>
              <a:t>• Its climate is favorable than Scandinavian countries. </a:t>
            </a:r>
          </a:p>
          <a:p>
            <a:r>
              <a:rPr lang="en-US" sz="3200" dirty="0"/>
              <a:t>• Its soil is also rich and fertile. </a:t>
            </a:r>
          </a:p>
          <a:p>
            <a:r>
              <a:rPr lang="en-US" sz="3200" dirty="0"/>
              <a:t>• The Vikings invaded it in 793 AD. </a:t>
            </a:r>
          </a:p>
          <a:p>
            <a:r>
              <a:rPr lang="en-US" sz="3200" dirty="0"/>
              <a:t>• It was then ruled by Anglo-Saxons. </a:t>
            </a:r>
            <a:endParaRPr lang="en-IN" sz="3200" b="1" dirty="0"/>
          </a:p>
        </p:txBody>
      </p:sp>
    </p:spTree>
    <p:extLst>
      <p:ext uri="{BB962C8B-B14F-4D97-AF65-F5344CB8AC3E}">
        <p14:creationId xmlns:p14="http://schemas.microsoft.com/office/powerpoint/2010/main" val="36828458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43F2-C2E9-4DD9-BA78-C2A5A10862D4}"/>
              </a:ext>
            </a:extLst>
          </p:cNvPr>
          <p:cNvSpPr>
            <a:spLocks noGrp="1"/>
          </p:cNvSpPr>
          <p:nvPr>
            <p:ph type="title"/>
          </p:nvPr>
        </p:nvSpPr>
        <p:spPr/>
        <p:txBody>
          <a:bodyPr/>
          <a:lstStyle/>
          <a:p>
            <a:r>
              <a:rPr lang="en-US" dirty="0"/>
              <a:t>Inference: How is it drawn?</a:t>
            </a:r>
            <a:endParaRPr lang="en-IN" dirty="0"/>
          </a:p>
        </p:txBody>
      </p:sp>
      <p:sp>
        <p:nvSpPr>
          <p:cNvPr id="3" name="Content Placeholder 2">
            <a:extLst>
              <a:ext uri="{FF2B5EF4-FFF2-40B4-BE49-F238E27FC236}">
                <a16:creationId xmlns:a16="http://schemas.microsoft.com/office/drawing/2014/main" id="{14F943E4-87C6-4780-9EEF-83787C4A3724}"/>
              </a:ext>
            </a:extLst>
          </p:cNvPr>
          <p:cNvSpPr>
            <a:spLocks noGrp="1"/>
          </p:cNvSpPr>
          <p:nvPr>
            <p:ph idx="1"/>
          </p:nvPr>
        </p:nvSpPr>
        <p:spPr/>
        <p:txBody>
          <a:bodyPr>
            <a:normAutofit/>
          </a:bodyPr>
          <a:lstStyle/>
          <a:p>
            <a:r>
              <a:rPr lang="en-US" sz="2400" dirty="0"/>
              <a:t>In order to draw inference, </a:t>
            </a:r>
          </a:p>
          <a:p>
            <a:pPr>
              <a:buFont typeface="Wingdings" panose="05000000000000000000" pitchFamily="2" charset="2"/>
              <a:buChar char="q"/>
            </a:pPr>
            <a:r>
              <a:rPr lang="en-US" sz="2400" dirty="0"/>
              <a:t>one has to apply one’s log</a:t>
            </a:r>
          </a:p>
          <a:p>
            <a:pPr>
              <a:buFont typeface="Wingdings" panose="05000000000000000000" pitchFamily="2" charset="2"/>
              <a:buChar char="q"/>
            </a:pPr>
            <a:r>
              <a:rPr lang="en-US" sz="2400" dirty="0"/>
              <a:t>and try to connect the dots.</a:t>
            </a:r>
          </a:p>
          <a:p>
            <a:pPr marL="0" indent="0">
              <a:buNone/>
            </a:pPr>
            <a:endParaRPr lang="en-US" sz="2400" dirty="0"/>
          </a:p>
          <a:p>
            <a:pPr marL="0" indent="0">
              <a:buNone/>
            </a:pPr>
            <a:r>
              <a:rPr lang="en-US" sz="2400" dirty="0"/>
              <a:t>Take the last paragraph for example. </a:t>
            </a:r>
          </a:p>
          <a:p>
            <a:pPr marL="0" indent="0">
              <a:buNone/>
            </a:pPr>
            <a:r>
              <a:rPr lang="en-US" sz="2400" dirty="0"/>
              <a:t>Ques. The Vikings came to loot. Why did they decide to settle in England?</a:t>
            </a:r>
            <a:endParaRPr lang="en-IN" sz="2400" dirty="0"/>
          </a:p>
        </p:txBody>
      </p:sp>
    </p:spTree>
    <p:extLst>
      <p:ext uri="{BB962C8B-B14F-4D97-AF65-F5344CB8AC3E}">
        <p14:creationId xmlns:p14="http://schemas.microsoft.com/office/powerpoint/2010/main" val="29154461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5F0A-CDB7-4A2C-BF66-F94F2049D9F9}"/>
              </a:ext>
            </a:extLst>
          </p:cNvPr>
          <p:cNvSpPr>
            <a:spLocks noGrp="1"/>
          </p:cNvSpPr>
          <p:nvPr>
            <p:ph type="title"/>
          </p:nvPr>
        </p:nvSpPr>
        <p:spPr/>
        <p:txBody>
          <a:bodyPr/>
          <a:lstStyle/>
          <a:p>
            <a:r>
              <a:rPr lang="en-IN" dirty="0"/>
              <a:t>How to draw inference?</a:t>
            </a:r>
          </a:p>
        </p:txBody>
      </p:sp>
      <p:sp>
        <p:nvSpPr>
          <p:cNvPr id="3" name="Content Placeholder 2">
            <a:extLst>
              <a:ext uri="{FF2B5EF4-FFF2-40B4-BE49-F238E27FC236}">
                <a16:creationId xmlns:a16="http://schemas.microsoft.com/office/drawing/2014/main" id="{CAFCCB91-E8BA-4ADF-AEB0-5483BBDD4306}"/>
              </a:ext>
            </a:extLst>
          </p:cNvPr>
          <p:cNvSpPr>
            <a:spLocks noGrp="1"/>
          </p:cNvSpPr>
          <p:nvPr>
            <p:ph idx="1"/>
          </p:nvPr>
        </p:nvSpPr>
        <p:spPr/>
        <p:txBody>
          <a:bodyPr/>
          <a:lstStyle/>
          <a:p>
            <a:r>
              <a:rPr lang="en-US" dirty="0"/>
              <a:t>Ans. </a:t>
            </a:r>
          </a:p>
          <a:p>
            <a:r>
              <a:rPr lang="en-US" dirty="0"/>
              <a:t>Because climate = warm. </a:t>
            </a:r>
          </a:p>
          <a:p>
            <a:r>
              <a:rPr lang="en-US" dirty="0"/>
              <a:t>Soil = Fertile. Therefore Farming is possible. </a:t>
            </a:r>
          </a:p>
          <a:p>
            <a:r>
              <a:rPr lang="en-US" dirty="0"/>
              <a:t>Farming is safer than hunting, or crossing seas. </a:t>
            </a:r>
            <a:endParaRPr lang="en-IN" dirty="0"/>
          </a:p>
        </p:txBody>
      </p:sp>
    </p:spTree>
    <p:extLst>
      <p:ext uri="{BB962C8B-B14F-4D97-AF65-F5344CB8AC3E}">
        <p14:creationId xmlns:p14="http://schemas.microsoft.com/office/powerpoint/2010/main" val="25385066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37B7-5074-45B1-A343-7563B1FE9343}"/>
              </a:ext>
            </a:extLst>
          </p:cNvPr>
          <p:cNvSpPr>
            <a:spLocks noGrp="1"/>
          </p:cNvSpPr>
          <p:nvPr>
            <p:ph type="title"/>
          </p:nvPr>
        </p:nvSpPr>
        <p:spPr/>
        <p:txBody>
          <a:bodyPr/>
          <a:lstStyle/>
          <a:p>
            <a:r>
              <a:rPr lang="en-IN" dirty="0"/>
              <a:t>How to draw inference? </a:t>
            </a:r>
          </a:p>
        </p:txBody>
      </p:sp>
      <p:sp>
        <p:nvSpPr>
          <p:cNvPr id="3" name="Content Placeholder 2">
            <a:extLst>
              <a:ext uri="{FF2B5EF4-FFF2-40B4-BE49-F238E27FC236}">
                <a16:creationId xmlns:a16="http://schemas.microsoft.com/office/drawing/2014/main" id="{1831B82B-39C1-4AF8-B79D-6DF17D010958}"/>
              </a:ext>
            </a:extLst>
          </p:cNvPr>
          <p:cNvSpPr>
            <a:spLocks noGrp="1"/>
          </p:cNvSpPr>
          <p:nvPr>
            <p:ph idx="1"/>
          </p:nvPr>
        </p:nvSpPr>
        <p:spPr>
          <a:xfrm>
            <a:off x="1024127" y="2286000"/>
            <a:ext cx="9720073" cy="4023360"/>
          </a:xfrm>
        </p:spPr>
        <p:txBody>
          <a:bodyPr/>
          <a:lstStyle/>
          <a:p>
            <a:r>
              <a:rPr lang="en-US" dirty="0"/>
              <a:t>Ans. Because climate = warm. </a:t>
            </a:r>
          </a:p>
          <a:p>
            <a:r>
              <a:rPr lang="en-US" dirty="0"/>
              <a:t>Soil = Fertile. Therefore Farming is possible. </a:t>
            </a:r>
          </a:p>
          <a:p>
            <a:r>
              <a:rPr lang="en-US" dirty="0"/>
              <a:t>Farming is safer than hunting, or crossing seas. </a:t>
            </a:r>
            <a:endParaRPr lang="en-IN" dirty="0"/>
          </a:p>
        </p:txBody>
      </p:sp>
      <p:sp>
        <p:nvSpPr>
          <p:cNvPr id="4" name="Rectangle 3">
            <a:extLst>
              <a:ext uri="{FF2B5EF4-FFF2-40B4-BE49-F238E27FC236}">
                <a16:creationId xmlns:a16="http://schemas.microsoft.com/office/drawing/2014/main" id="{252D6A5A-268E-494F-9360-A40CEAEC59F7}"/>
              </a:ext>
            </a:extLst>
          </p:cNvPr>
          <p:cNvSpPr/>
          <p:nvPr/>
        </p:nvSpPr>
        <p:spPr>
          <a:xfrm>
            <a:off x="8248650" y="2990850"/>
            <a:ext cx="2495550" cy="249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Answer is not stated openly in the text. You have to guess it. This is inference.</a:t>
            </a:r>
            <a:endParaRPr lang="en-IN" dirty="0"/>
          </a:p>
        </p:txBody>
      </p:sp>
    </p:spTree>
    <p:extLst>
      <p:ext uri="{BB962C8B-B14F-4D97-AF65-F5344CB8AC3E}">
        <p14:creationId xmlns:p14="http://schemas.microsoft.com/office/powerpoint/2010/main" val="21085932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FA69-7555-415E-A76C-B1E48A6DDEF6}"/>
              </a:ext>
            </a:extLst>
          </p:cNvPr>
          <p:cNvSpPr>
            <a:spLocks noGrp="1"/>
          </p:cNvSpPr>
          <p:nvPr>
            <p:ph type="title"/>
          </p:nvPr>
        </p:nvSpPr>
        <p:spPr/>
        <p:txBody>
          <a:bodyPr/>
          <a:lstStyle/>
          <a:p>
            <a:r>
              <a:rPr lang="en-IN" dirty="0"/>
              <a:t>Techniques to do Churning</a:t>
            </a:r>
          </a:p>
        </p:txBody>
      </p:sp>
      <p:sp>
        <p:nvSpPr>
          <p:cNvPr id="3" name="Content Placeholder 2">
            <a:extLst>
              <a:ext uri="{FF2B5EF4-FFF2-40B4-BE49-F238E27FC236}">
                <a16:creationId xmlns:a16="http://schemas.microsoft.com/office/drawing/2014/main" id="{D0AEB1F2-A40B-4874-BA0B-65619DD42A06}"/>
              </a:ext>
            </a:extLst>
          </p:cNvPr>
          <p:cNvSpPr>
            <a:spLocks noGrp="1"/>
          </p:cNvSpPr>
          <p:nvPr>
            <p:ph idx="1"/>
          </p:nvPr>
        </p:nvSpPr>
        <p:spPr>
          <a:xfrm>
            <a:off x="1024128" y="2287524"/>
            <a:ext cx="9720073" cy="4023360"/>
          </a:xfrm>
        </p:spPr>
        <p:txBody>
          <a:bodyPr/>
          <a:lstStyle/>
          <a:p>
            <a:r>
              <a:rPr lang="en-US" dirty="0"/>
              <a:t>Churning Techniques = Understanding 2 things:</a:t>
            </a:r>
            <a:endParaRPr lang="en-IN" dirty="0"/>
          </a:p>
        </p:txBody>
      </p:sp>
      <p:cxnSp>
        <p:nvCxnSpPr>
          <p:cNvPr id="5" name="Straight Arrow Connector 4">
            <a:extLst>
              <a:ext uri="{FF2B5EF4-FFF2-40B4-BE49-F238E27FC236}">
                <a16:creationId xmlns:a16="http://schemas.microsoft.com/office/drawing/2014/main" id="{8B4364DD-BCB1-4BEF-A23E-E1AC125B0D07}"/>
              </a:ext>
            </a:extLst>
          </p:cNvPr>
          <p:cNvCxnSpPr/>
          <p:nvPr/>
        </p:nvCxnSpPr>
        <p:spPr>
          <a:xfrm flipH="1">
            <a:off x="2152650" y="2743200"/>
            <a:ext cx="3162300" cy="155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EC6D2F2-5CFA-4D63-B103-6322F220FAE6}"/>
              </a:ext>
            </a:extLst>
          </p:cNvPr>
          <p:cNvCxnSpPr/>
          <p:nvPr/>
        </p:nvCxnSpPr>
        <p:spPr>
          <a:xfrm>
            <a:off x="5438775" y="2809875"/>
            <a:ext cx="2962275" cy="161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1C1E9F3-B4AF-413B-82D0-DA7A6C4A617F}"/>
              </a:ext>
            </a:extLst>
          </p:cNvPr>
          <p:cNvSpPr/>
          <p:nvPr/>
        </p:nvSpPr>
        <p:spPr>
          <a:xfrm>
            <a:off x="1052512" y="4429125"/>
            <a:ext cx="2200275" cy="1276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Word Meaning</a:t>
            </a:r>
          </a:p>
        </p:txBody>
      </p:sp>
      <p:sp>
        <p:nvSpPr>
          <p:cNvPr id="9" name="Oval 8">
            <a:extLst>
              <a:ext uri="{FF2B5EF4-FFF2-40B4-BE49-F238E27FC236}">
                <a16:creationId xmlns:a16="http://schemas.microsoft.com/office/drawing/2014/main" id="{A44CE653-353F-4E75-B7FF-58760DB45AC6}"/>
              </a:ext>
            </a:extLst>
          </p:cNvPr>
          <p:cNvSpPr/>
          <p:nvPr/>
        </p:nvSpPr>
        <p:spPr>
          <a:xfrm>
            <a:off x="7705725" y="4751451"/>
            <a:ext cx="2409825" cy="1134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Coherence</a:t>
            </a:r>
          </a:p>
        </p:txBody>
      </p:sp>
    </p:spTree>
    <p:extLst>
      <p:ext uri="{BB962C8B-B14F-4D97-AF65-F5344CB8AC3E}">
        <p14:creationId xmlns:p14="http://schemas.microsoft.com/office/powerpoint/2010/main" val="1561597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9BD96D-AE4A-4310-81E0-25EF9D457302}"/>
              </a:ext>
            </a:extLst>
          </p:cNvPr>
          <p:cNvSpPr txBox="1">
            <a:spLocks/>
          </p:cNvSpPr>
          <p:nvPr/>
        </p:nvSpPr>
        <p:spPr>
          <a:xfrm>
            <a:off x="1024128" y="58521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a:t>Techniques to do Churning</a:t>
            </a:r>
            <a:endParaRPr lang="en-IN" dirty="0"/>
          </a:p>
        </p:txBody>
      </p:sp>
      <p:sp>
        <p:nvSpPr>
          <p:cNvPr id="5" name="Content Placeholder 2">
            <a:extLst>
              <a:ext uri="{FF2B5EF4-FFF2-40B4-BE49-F238E27FC236}">
                <a16:creationId xmlns:a16="http://schemas.microsoft.com/office/drawing/2014/main" id="{67B4792C-77CA-47E6-8CDA-9C9719511A1C}"/>
              </a:ext>
            </a:extLst>
          </p:cNvPr>
          <p:cNvSpPr txBox="1">
            <a:spLocks/>
          </p:cNvSpPr>
          <p:nvPr/>
        </p:nvSpPr>
        <p:spPr>
          <a:xfrm>
            <a:off x="1024128" y="2287524"/>
            <a:ext cx="9720073"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Churning Techniques = Understanding 2 things:</a:t>
            </a:r>
            <a:endParaRPr lang="en-IN" dirty="0"/>
          </a:p>
        </p:txBody>
      </p:sp>
      <p:cxnSp>
        <p:nvCxnSpPr>
          <p:cNvPr id="6" name="Straight Arrow Connector 5">
            <a:extLst>
              <a:ext uri="{FF2B5EF4-FFF2-40B4-BE49-F238E27FC236}">
                <a16:creationId xmlns:a16="http://schemas.microsoft.com/office/drawing/2014/main" id="{41079220-D7AB-44D5-8E76-DF407A03C868}"/>
              </a:ext>
            </a:extLst>
          </p:cNvPr>
          <p:cNvCxnSpPr/>
          <p:nvPr/>
        </p:nvCxnSpPr>
        <p:spPr>
          <a:xfrm flipH="1">
            <a:off x="2152650" y="2743200"/>
            <a:ext cx="3162300" cy="155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F4CB6CA-6E23-4EE5-9F91-1638AE8BBCC5}"/>
              </a:ext>
            </a:extLst>
          </p:cNvPr>
          <p:cNvCxnSpPr/>
          <p:nvPr/>
        </p:nvCxnSpPr>
        <p:spPr>
          <a:xfrm>
            <a:off x="5438775" y="2809875"/>
            <a:ext cx="2962275" cy="161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43D881D-A165-4F6B-B830-F2B6A6B18A99}"/>
              </a:ext>
            </a:extLst>
          </p:cNvPr>
          <p:cNvSpPr/>
          <p:nvPr/>
        </p:nvSpPr>
        <p:spPr>
          <a:xfrm>
            <a:off x="1052512" y="4429125"/>
            <a:ext cx="1719263"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Word Meaning</a:t>
            </a:r>
          </a:p>
        </p:txBody>
      </p:sp>
      <p:sp>
        <p:nvSpPr>
          <p:cNvPr id="9" name="Oval 8">
            <a:extLst>
              <a:ext uri="{FF2B5EF4-FFF2-40B4-BE49-F238E27FC236}">
                <a16:creationId xmlns:a16="http://schemas.microsoft.com/office/drawing/2014/main" id="{DF19D3E9-93F9-4397-8D95-6AC632E85F59}"/>
              </a:ext>
            </a:extLst>
          </p:cNvPr>
          <p:cNvSpPr/>
          <p:nvPr/>
        </p:nvSpPr>
        <p:spPr>
          <a:xfrm>
            <a:off x="7705725" y="4751451"/>
            <a:ext cx="2409825" cy="1134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Coherence</a:t>
            </a:r>
          </a:p>
        </p:txBody>
      </p:sp>
      <p:sp>
        <p:nvSpPr>
          <p:cNvPr id="11" name="Arrow: Down 10">
            <a:extLst>
              <a:ext uri="{FF2B5EF4-FFF2-40B4-BE49-F238E27FC236}">
                <a16:creationId xmlns:a16="http://schemas.microsoft.com/office/drawing/2014/main" id="{615FA0D7-8EC6-48FD-A6FD-944CED1C195C}"/>
              </a:ext>
            </a:extLst>
          </p:cNvPr>
          <p:cNvSpPr/>
          <p:nvPr/>
        </p:nvSpPr>
        <p:spPr>
          <a:xfrm>
            <a:off x="2009775" y="5167884"/>
            <a:ext cx="1076325" cy="35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CEE48F-78BC-4355-8CA0-D3C7BDF4E7D4}"/>
              </a:ext>
            </a:extLst>
          </p:cNvPr>
          <p:cNvSpPr/>
          <p:nvPr/>
        </p:nvSpPr>
        <p:spPr>
          <a:xfrm>
            <a:off x="3162301" y="4458236"/>
            <a:ext cx="2647950" cy="2308324"/>
          </a:xfrm>
          <a:prstGeom prst="rect">
            <a:avLst/>
          </a:prstGeom>
        </p:spPr>
        <p:txBody>
          <a:bodyPr wrap="square">
            <a:spAutoFit/>
          </a:bodyPr>
          <a:lstStyle/>
          <a:p>
            <a:r>
              <a:rPr lang="en-US" dirty="0"/>
              <a:t>Same word, Different meaning in 2 contexts Unknown word, meaning guessed via context Unknown word, guessed via root words Reading sense-groups Knowing the topic beforehand.</a:t>
            </a:r>
            <a:endParaRPr lang="en-IN" dirty="0"/>
          </a:p>
        </p:txBody>
      </p:sp>
    </p:spTree>
    <p:extLst>
      <p:ext uri="{BB962C8B-B14F-4D97-AF65-F5344CB8AC3E}">
        <p14:creationId xmlns:p14="http://schemas.microsoft.com/office/powerpoint/2010/main" val="11259899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F29A-FC92-467E-9B36-A32BDB6D1DB8}"/>
              </a:ext>
            </a:extLst>
          </p:cNvPr>
          <p:cNvSpPr txBox="1">
            <a:spLocks/>
          </p:cNvSpPr>
          <p:nvPr/>
        </p:nvSpPr>
        <p:spPr>
          <a:xfrm>
            <a:off x="1024128" y="58521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a:t>Techniques to do Churning</a:t>
            </a:r>
            <a:endParaRPr lang="en-IN" dirty="0"/>
          </a:p>
        </p:txBody>
      </p:sp>
      <p:sp>
        <p:nvSpPr>
          <p:cNvPr id="3" name="Content Placeholder 2">
            <a:extLst>
              <a:ext uri="{FF2B5EF4-FFF2-40B4-BE49-F238E27FC236}">
                <a16:creationId xmlns:a16="http://schemas.microsoft.com/office/drawing/2014/main" id="{A3553DDB-4350-43F8-A20A-C81DC574493E}"/>
              </a:ext>
            </a:extLst>
          </p:cNvPr>
          <p:cNvSpPr txBox="1">
            <a:spLocks/>
          </p:cNvSpPr>
          <p:nvPr/>
        </p:nvSpPr>
        <p:spPr>
          <a:xfrm>
            <a:off x="1024128" y="2287524"/>
            <a:ext cx="9720073"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Churning Techniques = Understanding 2 things:</a:t>
            </a:r>
            <a:endParaRPr lang="en-IN" dirty="0"/>
          </a:p>
        </p:txBody>
      </p:sp>
      <p:cxnSp>
        <p:nvCxnSpPr>
          <p:cNvPr id="4" name="Straight Arrow Connector 3">
            <a:extLst>
              <a:ext uri="{FF2B5EF4-FFF2-40B4-BE49-F238E27FC236}">
                <a16:creationId xmlns:a16="http://schemas.microsoft.com/office/drawing/2014/main" id="{A8165C96-840D-4616-8C44-ED444A05C9AC}"/>
              </a:ext>
            </a:extLst>
          </p:cNvPr>
          <p:cNvCxnSpPr/>
          <p:nvPr/>
        </p:nvCxnSpPr>
        <p:spPr>
          <a:xfrm flipH="1">
            <a:off x="2152650" y="2743200"/>
            <a:ext cx="3162300" cy="155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43C4CCC-5677-4DB6-AEC7-80634AB9F449}"/>
              </a:ext>
            </a:extLst>
          </p:cNvPr>
          <p:cNvCxnSpPr/>
          <p:nvPr/>
        </p:nvCxnSpPr>
        <p:spPr>
          <a:xfrm>
            <a:off x="5438775" y="2809875"/>
            <a:ext cx="2962275" cy="161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20AB4EE-539C-44F3-9C54-CC4300949622}"/>
              </a:ext>
            </a:extLst>
          </p:cNvPr>
          <p:cNvSpPr/>
          <p:nvPr/>
        </p:nvSpPr>
        <p:spPr>
          <a:xfrm>
            <a:off x="1052512" y="4429125"/>
            <a:ext cx="2200275" cy="1276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Word Meaning</a:t>
            </a:r>
          </a:p>
        </p:txBody>
      </p:sp>
      <p:sp>
        <p:nvSpPr>
          <p:cNvPr id="7" name="Oval 6">
            <a:extLst>
              <a:ext uri="{FF2B5EF4-FFF2-40B4-BE49-F238E27FC236}">
                <a16:creationId xmlns:a16="http://schemas.microsoft.com/office/drawing/2014/main" id="{38D89398-BC18-4DC6-900E-D47411DA464D}"/>
              </a:ext>
            </a:extLst>
          </p:cNvPr>
          <p:cNvSpPr/>
          <p:nvPr/>
        </p:nvSpPr>
        <p:spPr>
          <a:xfrm>
            <a:off x="7705725" y="4751451"/>
            <a:ext cx="2409825" cy="1134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Coherence</a:t>
            </a:r>
          </a:p>
        </p:txBody>
      </p:sp>
      <p:sp>
        <p:nvSpPr>
          <p:cNvPr id="8" name="Rectangle 7">
            <a:extLst>
              <a:ext uri="{FF2B5EF4-FFF2-40B4-BE49-F238E27FC236}">
                <a16:creationId xmlns:a16="http://schemas.microsoft.com/office/drawing/2014/main" id="{AD4812AD-3F16-4AC6-949F-E63299043587}"/>
              </a:ext>
            </a:extLst>
          </p:cNvPr>
          <p:cNvSpPr/>
          <p:nvPr/>
        </p:nvSpPr>
        <p:spPr>
          <a:xfrm>
            <a:off x="7994314" y="6111359"/>
            <a:ext cx="1842171" cy="369332"/>
          </a:xfrm>
          <a:prstGeom prst="rect">
            <a:avLst/>
          </a:prstGeom>
        </p:spPr>
        <p:txBody>
          <a:bodyPr wrap="none">
            <a:spAutoFit/>
          </a:bodyPr>
          <a:lstStyle/>
          <a:p>
            <a:r>
              <a:rPr lang="en-IN" dirty="0"/>
              <a:t>Discourse Markers</a:t>
            </a:r>
          </a:p>
        </p:txBody>
      </p:sp>
    </p:spTree>
    <p:extLst>
      <p:ext uri="{BB962C8B-B14F-4D97-AF65-F5344CB8AC3E}">
        <p14:creationId xmlns:p14="http://schemas.microsoft.com/office/powerpoint/2010/main" val="39030493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E16A-BAC4-4B91-9C74-890AD65FE5E4}"/>
              </a:ext>
            </a:extLst>
          </p:cNvPr>
          <p:cNvSpPr>
            <a:spLocks noGrp="1"/>
          </p:cNvSpPr>
          <p:nvPr>
            <p:ph type="title"/>
          </p:nvPr>
        </p:nvSpPr>
        <p:spPr/>
        <p:txBody>
          <a:bodyPr/>
          <a:lstStyle/>
          <a:p>
            <a:r>
              <a:rPr lang="en-IN" dirty="0"/>
              <a:t>Word Meanings</a:t>
            </a:r>
          </a:p>
        </p:txBody>
      </p:sp>
      <p:sp>
        <p:nvSpPr>
          <p:cNvPr id="3" name="Content Placeholder 2">
            <a:extLst>
              <a:ext uri="{FF2B5EF4-FFF2-40B4-BE49-F238E27FC236}">
                <a16:creationId xmlns:a16="http://schemas.microsoft.com/office/drawing/2014/main" id="{D5FD2B03-6E80-4D98-9C2E-65789C33C142}"/>
              </a:ext>
            </a:extLst>
          </p:cNvPr>
          <p:cNvSpPr>
            <a:spLocks noGrp="1"/>
          </p:cNvSpPr>
          <p:nvPr>
            <p:ph idx="1"/>
          </p:nvPr>
        </p:nvSpPr>
        <p:spPr/>
        <p:txBody>
          <a:bodyPr/>
          <a:lstStyle/>
          <a:p>
            <a:pPr>
              <a:buFont typeface="Wingdings" panose="05000000000000000000" pitchFamily="2" charset="2"/>
              <a:buChar char="q"/>
            </a:pPr>
            <a:r>
              <a:rPr lang="en-US" dirty="0"/>
              <a:t>Understanding different meaning based on contexts.</a:t>
            </a:r>
          </a:p>
          <a:p>
            <a:pPr>
              <a:buFont typeface="Wingdings" panose="05000000000000000000" pitchFamily="2" charset="2"/>
              <a:buChar char="q"/>
            </a:pPr>
            <a:r>
              <a:rPr lang="en-US" dirty="0"/>
              <a:t>Guess the unknown words from context.</a:t>
            </a:r>
          </a:p>
          <a:p>
            <a:pPr>
              <a:buFont typeface="Wingdings" panose="05000000000000000000" pitchFamily="2" charset="2"/>
              <a:buChar char="q"/>
            </a:pPr>
            <a:r>
              <a:rPr lang="en-US" dirty="0"/>
              <a:t>Guess meaning from root words.</a:t>
            </a:r>
          </a:p>
          <a:p>
            <a:pPr>
              <a:buFont typeface="Wingdings" panose="05000000000000000000" pitchFamily="2" charset="2"/>
              <a:buChar char="q"/>
            </a:pPr>
            <a:r>
              <a:rPr lang="en-US" dirty="0"/>
              <a:t>Read not the sentence, but sense-groups.</a:t>
            </a:r>
          </a:p>
          <a:p>
            <a:pPr>
              <a:buFont typeface="Wingdings" panose="05000000000000000000" pitchFamily="2" charset="2"/>
              <a:buChar char="q"/>
            </a:pPr>
            <a:r>
              <a:rPr lang="en-US" dirty="0"/>
              <a:t>Try to get an overview beforehand.</a:t>
            </a:r>
            <a:endParaRPr lang="en-IN" dirty="0"/>
          </a:p>
        </p:txBody>
      </p:sp>
    </p:spTree>
    <p:extLst>
      <p:ext uri="{BB962C8B-B14F-4D97-AF65-F5344CB8AC3E}">
        <p14:creationId xmlns:p14="http://schemas.microsoft.com/office/powerpoint/2010/main" val="314484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2"/>
          <p:cNvSpPr>
            <a:spLocks noGrp="1"/>
          </p:cNvSpPr>
          <p:nvPr>
            <p:ph idx="1"/>
          </p:nvPr>
        </p:nvSpPr>
        <p:spPr/>
        <p:txBody>
          <a:bodyPr/>
          <a:lstStyle/>
          <a:p>
            <a:pPr marL="0" indent="0">
              <a:buNone/>
            </a:pPr>
            <a:r>
              <a:rPr lang="en-US" dirty="0"/>
              <a:t>c) </a:t>
            </a:r>
            <a:r>
              <a:rPr lang="en-US" b="1" dirty="0"/>
              <a:t>Selecting an appropriate communication form</a:t>
            </a:r>
          </a:p>
          <a:p>
            <a:r>
              <a:rPr lang="en-US" dirty="0"/>
              <a:t>Selection of the appropriate communication form largely depends on the sender – receiver relationship, and need and purpose of the communication. Various communication forms can be –</a:t>
            </a:r>
          </a:p>
          <a:p>
            <a:r>
              <a:rPr lang="en-US" dirty="0"/>
              <a:t>Interpersonal face to face communication.</a:t>
            </a:r>
          </a:p>
          <a:p>
            <a:r>
              <a:rPr lang="en-US" dirty="0"/>
              <a:t> Group Communication</a:t>
            </a:r>
          </a:p>
          <a:p>
            <a:r>
              <a:rPr lang="en-US" dirty="0"/>
              <a:t> Speaker – audience communication</a:t>
            </a:r>
          </a:p>
          <a:p>
            <a:r>
              <a:rPr lang="en-US" dirty="0"/>
              <a:t> Telephonic Communication</a:t>
            </a:r>
          </a:p>
          <a:p>
            <a:r>
              <a:rPr lang="en-US" dirty="0"/>
              <a:t> Written Communication (Reports, Proposals, Memos, Letters, Emails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35727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F4A6-EA6E-4DD3-AFA2-242A5253C0F4}"/>
              </a:ext>
            </a:extLst>
          </p:cNvPr>
          <p:cNvSpPr>
            <a:spLocks noGrp="1"/>
          </p:cNvSpPr>
          <p:nvPr>
            <p:ph type="title"/>
          </p:nvPr>
        </p:nvSpPr>
        <p:spPr/>
        <p:txBody>
          <a:bodyPr/>
          <a:lstStyle/>
          <a:p>
            <a:r>
              <a:rPr lang="en-US" dirty="0"/>
              <a:t>Understanding different meanings based on context</a:t>
            </a:r>
            <a:endParaRPr lang="en-IN" dirty="0"/>
          </a:p>
        </p:txBody>
      </p:sp>
      <p:sp>
        <p:nvSpPr>
          <p:cNvPr id="3" name="Content Placeholder 2">
            <a:extLst>
              <a:ext uri="{FF2B5EF4-FFF2-40B4-BE49-F238E27FC236}">
                <a16:creationId xmlns:a16="http://schemas.microsoft.com/office/drawing/2014/main" id="{CE6145BF-D0DF-483F-83E6-5778E7A156E1}"/>
              </a:ext>
            </a:extLst>
          </p:cNvPr>
          <p:cNvSpPr>
            <a:spLocks noGrp="1"/>
          </p:cNvSpPr>
          <p:nvPr>
            <p:ph idx="1"/>
          </p:nvPr>
        </p:nvSpPr>
        <p:spPr/>
        <p:txBody>
          <a:bodyPr>
            <a:normAutofit/>
          </a:bodyPr>
          <a:lstStyle/>
          <a:p>
            <a:r>
              <a:rPr lang="en-US" sz="3200" dirty="0"/>
              <a:t>A single word can have two meanings in two different contexts. This is called Polysemy.</a:t>
            </a:r>
          </a:p>
          <a:p>
            <a:r>
              <a:rPr lang="en-US" sz="3200" dirty="0" err="1"/>
              <a:t>Eg.</a:t>
            </a:r>
            <a:r>
              <a:rPr lang="en-US" sz="3200" dirty="0"/>
              <a:t>: HR Manager to Candidate: “We appreciate your interest in our company.” </a:t>
            </a:r>
          </a:p>
          <a:p>
            <a:r>
              <a:rPr lang="en-US" sz="3200" dirty="0"/>
              <a:t>The Rupee appreciated against the Dollar yesterday.</a:t>
            </a:r>
            <a:endParaRPr lang="en-IN" sz="3200" dirty="0"/>
          </a:p>
        </p:txBody>
      </p:sp>
    </p:spTree>
    <p:extLst>
      <p:ext uri="{BB962C8B-B14F-4D97-AF65-F5344CB8AC3E}">
        <p14:creationId xmlns:p14="http://schemas.microsoft.com/office/powerpoint/2010/main" val="29808457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4208A4-AEFA-41CF-8221-D4CA20E4D261}"/>
              </a:ext>
            </a:extLst>
          </p:cNvPr>
          <p:cNvSpPr txBox="1">
            <a:spLocks/>
          </p:cNvSpPr>
          <p:nvPr/>
        </p:nvSpPr>
        <p:spPr>
          <a:xfrm>
            <a:off x="1024128" y="58521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Understanding different meanings based on context</a:t>
            </a:r>
            <a:endParaRPr lang="en-IN" dirty="0"/>
          </a:p>
        </p:txBody>
      </p:sp>
      <p:sp>
        <p:nvSpPr>
          <p:cNvPr id="5" name="Content Placeholder 2">
            <a:extLst>
              <a:ext uri="{FF2B5EF4-FFF2-40B4-BE49-F238E27FC236}">
                <a16:creationId xmlns:a16="http://schemas.microsoft.com/office/drawing/2014/main" id="{E0C819E5-B112-452D-90BD-965965F4B578}"/>
              </a:ext>
            </a:extLst>
          </p:cNvPr>
          <p:cNvSpPr txBox="1">
            <a:spLocks/>
          </p:cNvSpPr>
          <p:nvPr/>
        </p:nvSpPr>
        <p:spPr>
          <a:xfrm>
            <a:off x="1024128" y="2286000"/>
            <a:ext cx="9720073"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200" dirty="0"/>
              <a:t>A single word can have two meanings in two different contexts. This is called Polysemy.</a:t>
            </a:r>
          </a:p>
          <a:p>
            <a:r>
              <a:rPr lang="en-IN" sz="3200" dirty="0"/>
              <a:t>[Appreciate = Praise]</a:t>
            </a:r>
            <a:endParaRPr lang="en-US" sz="3200" dirty="0"/>
          </a:p>
          <a:p>
            <a:r>
              <a:rPr lang="en-US" sz="3200" dirty="0" err="1"/>
              <a:t>Eg.</a:t>
            </a:r>
            <a:r>
              <a:rPr lang="en-US" sz="3200" dirty="0"/>
              <a:t>: HR Manager to Candidate: “We appreciate your interest in our company.” </a:t>
            </a:r>
          </a:p>
          <a:p>
            <a:r>
              <a:rPr lang="en-US" sz="3200" dirty="0"/>
              <a:t>The Rupee appreciated against the Dollar yesterday</a:t>
            </a:r>
          </a:p>
          <a:p>
            <a:r>
              <a:rPr lang="en-IN" sz="3200" dirty="0"/>
              <a:t>[Appreciate = Improve in value]</a:t>
            </a:r>
          </a:p>
        </p:txBody>
      </p:sp>
    </p:spTree>
    <p:extLst>
      <p:ext uri="{BB962C8B-B14F-4D97-AF65-F5344CB8AC3E}">
        <p14:creationId xmlns:p14="http://schemas.microsoft.com/office/powerpoint/2010/main" val="40083890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5963-A51D-444F-9A8A-3492F9D8E49F}"/>
              </a:ext>
            </a:extLst>
          </p:cNvPr>
          <p:cNvSpPr>
            <a:spLocks noGrp="1"/>
          </p:cNvSpPr>
          <p:nvPr>
            <p:ph type="title"/>
          </p:nvPr>
        </p:nvSpPr>
        <p:spPr/>
        <p:txBody>
          <a:bodyPr/>
          <a:lstStyle/>
          <a:p>
            <a:r>
              <a:rPr lang="en-US" dirty="0"/>
              <a:t>b. Unknown word = meaning guessed via context</a:t>
            </a:r>
            <a:endParaRPr lang="en-IN" dirty="0"/>
          </a:p>
        </p:txBody>
      </p:sp>
      <p:sp>
        <p:nvSpPr>
          <p:cNvPr id="3" name="Content Placeholder 2">
            <a:extLst>
              <a:ext uri="{FF2B5EF4-FFF2-40B4-BE49-F238E27FC236}">
                <a16:creationId xmlns:a16="http://schemas.microsoft.com/office/drawing/2014/main" id="{84C4D276-7917-4E3A-BAEC-3F882BD63266}"/>
              </a:ext>
            </a:extLst>
          </p:cNvPr>
          <p:cNvSpPr>
            <a:spLocks noGrp="1"/>
          </p:cNvSpPr>
          <p:nvPr>
            <p:ph idx="1"/>
          </p:nvPr>
        </p:nvSpPr>
        <p:spPr>
          <a:xfrm>
            <a:off x="1091814" y="2249424"/>
            <a:ext cx="9720073" cy="4023360"/>
          </a:xfrm>
        </p:spPr>
        <p:txBody>
          <a:bodyPr/>
          <a:lstStyle/>
          <a:p>
            <a:r>
              <a:rPr lang="en-US" dirty="0"/>
              <a:t>If a word is important, it will have clues about its meaning in the surrounding sentences. </a:t>
            </a:r>
          </a:p>
          <a:p>
            <a:r>
              <a:rPr lang="en-US" dirty="0" err="1"/>
              <a:t>Eg.</a:t>
            </a:r>
            <a:r>
              <a:rPr lang="en-US" dirty="0"/>
              <a:t>: Procrastination is an evil. It prevents us from taking fast decisions. Often we bother so much about the results of a decision, that we fail to take a decision altogether. </a:t>
            </a:r>
            <a:endParaRPr lang="en-IN" dirty="0"/>
          </a:p>
        </p:txBody>
      </p:sp>
    </p:spTree>
    <p:extLst>
      <p:ext uri="{BB962C8B-B14F-4D97-AF65-F5344CB8AC3E}">
        <p14:creationId xmlns:p14="http://schemas.microsoft.com/office/powerpoint/2010/main" val="5813661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E762F5-0A7B-4FC5-913D-5A10BFDC32FC}"/>
              </a:ext>
            </a:extLst>
          </p:cNvPr>
          <p:cNvSpPr txBox="1">
            <a:spLocks/>
          </p:cNvSpPr>
          <p:nvPr/>
        </p:nvSpPr>
        <p:spPr>
          <a:xfrm>
            <a:off x="1024128" y="58521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b. Unknown word = meaning guessed via context</a:t>
            </a:r>
            <a:endParaRPr lang="en-IN" dirty="0"/>
          </a:p>
        </p:txBody>
      </p:sp>
      <p:sp>
        <p:nvSpPr>
          <p:cNvPr id="5" name="Content Placeholder 2">
            <a:extLst>
              <a:ext uri="{FF2B5EF4-FFF2-40B4-BE49-F238E27FC236}">
                <a16:creationId xmlns:a16="http://schemas.microsoft.com/office/drawing/2014/main" id="{37DCB122-AE38-43CE-A708-643B8F3C9AFD}"/>
              </a:ext>
            </a:extLst>
          </p:cNvPr>
          <p:cNvSpPr txBox="1">
            <a:spLocks/>
          </p:cNvSpPr>
          <p:nvPr/>
        </p:nvSpPr>
        <p:spPr>
          <a:xfrm>
            <a:off x="1091814" y="2249424"/>
            <a:ext cx="9720073"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If a word is important, it will have clues about its meaning in the surrounding sentences. </a:t>
            </a:r>
          </a:p>
          <a:p>
            <a:r>
              <a:rPr lang="en-US" dirty="0" err="1"/>
              <a:t>Eg.</a:t>
            </a:r>
            <a:r>
              <a:rPr lang="en-US" dirty="0"/>
              <a:t>: Procrastination is an evil. It prevents us from taking fast decisions. Often we bother so much about the results of a decision, that we fail to take a decision altogether. </a:t>
            </a:r>
          </a:p>
          <a:p>
            <a:r>
              <a:rPr lang="en-US" dirty="0"/>
              <a:t>[Therefore, meaning of ‘procrastination’= undecided mind].</a:t>
            </a:r>
            <a:endParaRPr lang="en-IN" dirty="0"/>
          </a:p>
        </p:txBody>
      </p:sp>
    </p:spTree>
    <p:extLst>
      <p:ext uri="{BB962C8B-B14F-4D97-AF65-F5344CB8AC3E}">
        <p14:creationId xmlns:p14="http://schemas.microsoft.com/office/powerpoint/2010/main" val="16476942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C596-31DA-452E-8B76-687B2D5E997E}"/>
              </a:ext>
            </a:extLst>
          </p:cNvPr>
          <p:cNvSpPr>
            <a:spLocks noGrp="1"/>
          </p:cNvSpPr>
          <p:nvPr>
            <p:ph type="title"/>
          </p:nvPr>
        </p:nvSpPr>
        <p:spPr/>
        <p:txBody>
          <a:bodyPr/>
          <a:lstStyle/>
          <a:p>
            <a:r>
              <a:rPr lang="en-US" dirty="0"/>
              <a:t>c. Guess meaning from root words </a:t>
            </a:r>
            <a:endParaRPr lang="en-IN" dirty="0"/>
          </a:p>
        </p:txBody>
      </p:sp>
      <p:sp>
        <p:nvSpPr>
          <p:cNvPr id="3" name="Content Placeholder 2">
            <a:extLst>
              <a:ext uri="{FF2B5EF4-FFF2-40B4-BE49-F238E27FC236}">
                <a16:creationId xmlns:a16="http://schemas.microsoft.com/office/drawing/2014/main" id="{D62FDD65-A214-4C97-8A98-B62A3D5705C2}"/>
              </a:ext>
            </a:extLst>
          </p:cNvPr>
          <p:cNvSpPr>
            <a:spLocks noGrp="1"/>
          </p:cNvSpPr>
          <p:nvPr>
            <p:ph idx="1"/>
          </p:nvPr>
        </p:nvSpPr>
        <p:spPr/>
        <p:txBody>
          <a:bodyPr/>
          <a:lstStyle/>
          <a:p>
            <a:r>
              <a:rPr lang="en-US" dirty="0"/>
              <a:t>• Words are built around roots. </a:t>
            </a:r>
          </a:p>
          <a:p>
            <a:r>
              <a:rPr lang="en-US" dirty="0"/>
              <a:t>• Often, we know the meaning of certain roots. </a:t>
            </a:r>
          </a:p>
          <a:p>
            <a:r>
              <a:rPr lang="en-US" dirty="0"/>
              <a:t>• When we see those roots, we can guess the meaning of that word. </a:t>
            </a:r>
          </a:p>
          <a:p>
            <a:r>
              <a:rPr lang="en-US" dirty="0" err="1"/>
              <a:t>Eg</a:t>
            </a:r>
            <a:r>
              <a:rPr lang="en-US" dirty="0"/>
              <a:t>: Anything that ends with –less, will mean ‘lacking in’. Anything that starts with ‘hyper’, means ‘beyond normal’. </a:t>
            </a:r>
            <a:r>
              <a:rPr lang="en-US" dirty="0" err="1"/>
              <a:t>Eg.</a:t>
            </a:r>
            <a:r>
              <a:rPr lang="en-US" dirty="0"/>
              <a:t> : Politicians often talk in hyperboles. They always claim 90 % development during their party’s rule.</a:t>
            </a:r>
            <a:endParaRPr lang="en-IN" dirty="0"/>
          </a:p>
        </p:txBody>
      </p:sp>
    </p:spTree>
    <p:extLst>
      <p:ext uri="{BB962C8B-B14F-4D97-AF65-F5344CB8AC3E}">
        <p14:creationId xmlns:p14="http://schemas.microsoft.com/office/powerpoint/2010/main" val="34926827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A671-C82A-4B61-AA54-9135A240C63C}"/>
              </a:ext>
            </a:extLst>
          </p:cNvPr>
          <p:cNvSpPr>
            <a:spLocks noGrp="1"/>
          </p:cNvSpPr>
          <p:nvPr>
            <p:ph type="title"/>
          </p:nvPr>
        </p:nvSpPr>
        <p:spPr/>
        <p:txBody>
          <a:bodyPr/>
          <a:lstStyle/>
          <a:p>
            <a:r>
              <a:rPr lang="en-US" dirty="0"/>
              <a:t>d. Read not the sentence, but sense-groups</a:t>
            </a:r>
            <a:endParaRPr lang="en-IN" dirty="0"/>
          </a:p>
        </p:txBody>
      </p:sp>
      <p:sp>
        <p:nvSpPr>
          <p:cNvPr id="3" name="Content Placeholder 2">
            <a:extLst>
              <a:ext uri="{FF2B5EF4-FFF2-40B4-BE49-F238E27FC236}">
                <a16:creationId xmlns:a16="http://schemas.microsoft.com/office/drawing/2014/main" id="{3EE11E68-5041-40FC-9946-BEB3D8EB709D}"/>
              </a:ext>
            </a:extLst>
          </p:cNvPr>
          <p:cNvSpPr>
            <a:spLocks noGrp="1"/>
          </p:cNvSpPr>
          <p:nvPr>
            <p:ph idx="1"/>
          </p:nvPr>
        </p:nvSpPr>
        <p:spPr/>
        <p:txBody>
          <a:bodyPr/>
          <a:lstStyle/>
          <a:p>
            <a:r>
              <a:rPr lang="en-US" dirty="0"/>
              <a:t>Some paragraphs contain heavy words in a sentence</a:t>
            </a:r>
          </a:p>
          <a:p>
            <a:r>
              <a:rPr lang="en-US" dirty="0"/>
              <a:t>Don’t read word-by word then. </a:t>
            </a:r>
          </a:p>
          <a:p>
            <a:r>
              <a:rPr lang="en-US" dirty="0"/>
              <a:t>Instead, divide the sentence into sense groups.</a:t>
            </a:r>
            <a:endParaRPr lang="en-IN" dirty="0"/>
          </a:p>
        </p:txBody>
      </p:sp>
    </p:spTree>
    <p:extLst>
      <p:ext uri="{BB962C8B-B14F-4D97-AF65-F5344CB8AC3E}">
        <p14:creationId xmlns:p14="http://schemas.microsoft.com/office/powerpoint/2010/main" val="25872526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8774-32A2-41E5-A7E0-13C5372B730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D6B1CD6-9E18-46E3-9DB8-B2C73775BECD}"/>
              </a:ext>
            </a:extLst>
          </p:cNvPr>
          <p:cNvSpPr>
            <a:spLocks noGrp="1"/>
          </p:cNvSpPr>
          <p:nvPr>
            <p:ph idx="1"/>
          </p:nvPr>
        </p:nvSpPr>
        <p:spPr/>
        <p:txBody>
          <a:bodyPr>
            <a:normAutofit/>
          </a:bodyPr>
          <a:lstStyle/>
          <a:p>
            <a:r>
              <a:rPr lang="en-US" sz="3200" dirty="0"/>
              <a:t>“This method has now been augmented by the techniques of molecular biology, which allow introduction into plants entirely new characteristics, including genes, originally found in other plants.”</a:t>
            </a:r>
            <a:endParaRPr lang="en-IN" sz="3200" dirty="0"/>
          </a:p>
        </p:txBody>
      </p:sp>
    </p:spTree>
    <p:extLst>
      <p:ext uri="{BB962C8B-B14F-4D97-AF65-F5344CB8AC3E}">
        <p14:creationId xmlns:p14="http://schemas.microsoft.com/office/powerpoint/2010/main" val="9836630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CB04-3562-4075-A153-3E499018431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92EFF7D-47A0-4A36-A88E-A564760AE36B}"/>
              </a:ext>
            </a:extLst>
          </p:cNvPr>
          <p:cNvSpPr>
            <a:spLocks noGrp="1"/>
          </p:cNvSpPr>
          <p:nvPr>
            <p:ph idx="1"/>
          </p:nvPr>
        </p:nvSpPr>
        <p:spPr/>
        <p:txBody>
          <a:bodyPr>
            <a:normAutofit/>
          </a:bodyPr>
          <a:lstStyle/>
          <a:p>
            <a:r>
              <a:rPr lang="en-US" sz="4000" dirty="0"/>
              <a:t>“</a:t>
            </a:r>
            <a:r>
              <a:rPr lang="en-US" sz="4000" dirty="0">
                <a:solidFill>
                  <a:srgbClr val="0070C0"/>
                </a:solidFill>
              </a:rPr>
              <a:t>This method </a:t>
            </a:r>
            <a:r>
              <a:rPr lang="en-US" sz="4000" dirty="0"/>
              <a:t>has now been </a:t>
            </a:r>
            <a:r>
              <a:rPr lang="en-US" sz="4000" dirty="0">
                <a:solidFill>
                  <a:srgbClr val="0070C0"/>
                </a:solidFill>
              </a:rPr>
              <a:t>augmented</a:t>
            </a:r>
            <a:r>
              <a:rPr lang="en-US" sz="4000" dirty="0"/>
              <a:t> by the </a:t>
            </a:r>
            <a:r>
              <a:rPr lang="en-US" sz="4000" dirty="0">
                <a:solidFill>
                  <a:srgbClr val="0070C0"/>
                </a:solidFill>
              </a:rPr>
              <a:t>techniques</a:t>
            </a:r>
            <a:r>
              <a:rPr lang="en-US" sz="4000" dirty="0"/>
              <a:t> of </a:t>
            </a:r>
            <a:r>
              <a:rPr lang="en-US" sz="4000" dirty="0">
                <a:solidFill>
                  <a:srgbClr val="0070C0"/>
                </a:solidFill>
              </a:rPr>
              <a:t>molecular biology</a:t>
            </a:r>
            <a:r>
              <a:rPr lang="en-US" sz="4000" dirty="0"/>
              <a:t>, which allow </a:t>
            </a:r>
            <a:r>
              <a:rPr lang="en-US" sz="4000" dirty="0">
                <a:solidFill>
                  <a:srgbClr val="0070C0"/>
                </a:solidFill>
              </a:rPr>
              <a:t>introduction into pla</a:t>
            </a:r>
            <a:r>
              <a:rPr lang="en-US" sz="4000" dirty="0"/>
              <a:t>nts entirely new characteristics, including </a:t>
            </a:r>
            <a:r>
              <a:rPr lang="en-US" sz="4000" dirty="0">
                <a:solidFill>
                  <a:srgbClr val="0070C0"/>
                </a:solidFill>
              </a:rPr>
              <a:t>genes,</a:t>
            </a:r>
            <a:r>
              <a:rPr lang="en-US" sz="4000" dirty="0"/>
              <a:t> originally found in </a:t>
            </a:r>
            <a:r>
              <a:rPr lang="en-US" sz="4000" dirty="0">
                <a:solidFill>
                  <a:srgbClr val="0070C0"/>
                </a:solidFill>
              </a:rPr>
              <a:t>other plants</a:t>
            </a:r>
            <a:r>
              <a:rPr lang="en-US" sz="4000" dirty="0"/>
              <a:t>.”</a:t>
            </a:r>
            <a:endParaRPr lang="en-IN" sz="4000" dirty="0"/>
          </a:p>
        </p:txBody>
      </p:sp>
    </p:spTree>
    <p:extLst>
      <p:ext uri="{BB962C8B-B14F-4D97-AF65-F5344CB8AC3E}">
        <p14:creationId xmlns:p14="http://schemas.microsoft.com/office/powerpoint/2010/main" val="2583261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EE2C-801A-403A-907C-4998AB3F8E52}"/>
              </a:ext>
            </a:extLst>
          </p:cNvPr>
          <p:cNvSpPr>
            <a:spLocks noGrp="1"/>
          </p:cNvSpPr>
          <p:nvPr>
            <p:ph type="title"/>
          </p:nvPr>
        </p:nvSpPr>
        <p:spPr/>
        <p:txBody>
          <a:bodyPr/>
          <a:lstStyle/>
          <a:p>
            <a:r>
              <a:rPr lang="en-US" dirty="0"/>
              <a:t>e. Try to get an overview of the topic beforehand</a:t>
            </a:r>
            <a:endParaRPr lang="en-IN" dirty="0"/>
          </a:p>
        </p:txBody>
      </p:sp>
      <p:sp>
        <p:nvSpPr>
          <p:cNvPr id="3" name="Content Placeholder 2">
            <a:extLst>
              <a:ext uri="{FF2B5EF4-FFF2-40B4-BE49-F238E27FC236}">
                <a16:creationId xmlns:a16="http://schemas.microsoft.com/office/drawing/2014/main" id="{C62AF7D8-2FE2-4E82-BE63-D9DE32C2C09B}"/>
              </a:ext>
            </a:extLst>
          </p:cNvPr>
          <p:cNvSpPr>
            <a:spLocks noGrp="1"/>
          </p:cNvSpPr>
          <p:nvPr>
            <p:ph idx="1"/>
          </p:nvPr>
        </p:nvSpPr>
        <p:spPr/>
        <p:txBody>
          <a:bodyPr/>
          <a:lstStyle/>
          <a:p>
            <a:r>
              <a:rPr lang="en-US" dirty="0"/>
              <a:t>• Any technical document is likely to contain technical terms that are specific to that subject. </a:t>
            </a:r>
          </a:p>
          <a:p>
            <a:r>
              <a:rPr lang="en-US" dirty="0"/>
              <a:t>• If you are familiar with the subject, reading becomes easier.</a:t>
            </a:r>
          </a:p>
          <a:p>
            <a:r>
              <a:rPr lang="en-US" dirty="0"/>
              <a:t> For example, if you are familiar with biology, you will read a passage on genes and transplants faster than a layman.</a:t>
            </a:r>
            <a:endParaRPr lang="en-IN" dirty="0"/>
          </a:p>
        </p:txBody>
      </p:sp>
    </p:spTree>
    <p:extLst>
      <p:ext uri="{BB962C8B-B14F-4D97-AF65-F5344CB8AC3E}">
        <p14:creationId xmlns:p14="http://schemas.microsoft.com/office/powerpoint/2010/main" val="22020326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EC36-1E7F-4C9A-8151-E4FDAEA52229}"/>
              </a:ext>
            </a:extLst>
          </p:cNvPr>
          <p:cNvSpPr>
            <a:spLocks noGrp="1"/>
          </p:cNvSpPr>
          <p:nvPr>
            <p:ph type="title"/>
          </p:nvPr>
        </p:nvSpPr>
        <p:spPr/>
        <p:txBody>
          <a:bodyPr/>
          <a:lstStyle/>
          <a:p>
            <a:r>
              <a:rPr lang="en-IN" dirty="0"/>
              <a:t>Discourse Markers</a:t>
            </a:r>
          </a:p>
        </p:txBody>
      </p:sp>
      <p:sp>
        <p:nvSpPr>
          <p:cNvPr id="3" name="Content Placeholder 2">
            <a:extLst>
              <a:ext uri="{FF2B5EF4-FFF2-40B4-BE49-F238E27FC236}">
                <a16:creationId xmlns:a16="http://schemas.microsoft.com/office/drawing/2014/main" id="{597B9F6F-4146-411C-907D-70F3BF62768C}"/>
              </a:ext>
            </a:extLst>
          </p:cNvPr>
          <p:cNvSpPr>
            <a:spLocks noGrp="1"/>
          </p:cNvSpPr>
          <p:nvPr>
            <p:ph idx="1"/>
          </p:nvPr>
        </p:nvSpPr>
        <p:spPr/>
        <p:txBody>
          <a:bodyPr/>
          <a:lstStyle/>
          <a:p>
            <a:r>
              <a:rPr lang="en-US" dirty="0"/>
              <a:t>• Discourse markers are words that come at the beginning of sentences, like ‘clearly’, ‘therefore’, ‘lastly’, ‘on the other hand’, ‘however’, etc. </a:t>
            </a:r>
          </a:p>
          <a:p>
            <a:endParaRPr lang="en-US" dirty="0"/>
          </a:p>
          <a:p>
            <a:r>
              <a:rPr lang="en-US" dirty="0"/>
              <a:t>They indicate whether the sentence is an example, a conclusion, or an opposite opinion.</a:t>
            </a:r>
          </a:p>
          <a:p>
            <a:endParaRPr lang="en-US" dirty="0"/>
          </a:p>
          <a:p>
            <a:r>
              <a:rPr lang="en-US" dirty="0"/>
              <a:t>They help us understand how an idea is developed in a passage.</a:t>
            </a:r>
            <a:endParaRPr lang="en-IN" dirty="0"/>
          </a:p>
        </p:txBody>
      </p:sp>
    </p:spTree>
    <p:extLst>
      <p:ext uri="{BB962C8B-B14F-4D97-AF65-F5344CB8AC3E}">
        <p14:creationId xmlns:p14="http://schemas.microsoft.com/office/powerpoint/2010/main" val="302623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Transmission</a:t>
            </a:r>
            <a:endParaRPr lang="en-US" dirty="0"/>
          </a:p>
        </p:txBody>
      </p:sp>
      <p:sp>
        <p:nvSpPr>
          <p:cNvPr id="4" name="Content Placeholder 2"/>
          <p:cNvSpPr>
            <a:spLocks noGrp="1"/>
          </p:cNvSpPr>
          <p:nvPr>
            <p:ph idx="1"/>
          </p:nvPr>
        </p:nvSpPr>
        <p:spPr/>
        <p:txBody>
          <a:bodyPr/>
          <a:lstStyle/>
          <a:p>
            <a:r>
              <a:rPr lang="en-US" dirty="0"/>
              <a:t>It refers to the flow of message over the chosen channel. It involves choosing the</a:t>
            </a:r>
          </a:p>
          <a:p>
            <a:pPr marL="0" indent="0">
              <a:buNone/>
            </a:pPr>
            <a:endParaRPr lang="en-US" dirty="0"/>
          </a:p>
          <a:p>
            <a:pPr>
              <a:buFont typeface="Wingdings" panose="05000000000000000000" pitchFamily="2" charset="2"/>
              <a:buChar char="q"/>
            </a:pPr>
            <a:r>
              <a:rPr lang="en-US" dirty="0"/>
              <a:t>Proper time (When to communicate)</a:t>
            </a:r>
          </a:p>
          <a:p>
            <a:pPr>
              <a:buFont typeface="Wingdings" panose="05000000000000000000" pitchFamily="2" charset="2"/>
              <a:buChar char="q"/>
            </a:pPr>
            <a:r>
              <a:rPr lang="en-US" dirty="0"/>
              <a:t> Proper place (Where to communicate)</a:t>
            </a:r>
          </a:p>
          <a:p>
            <a:pPr>
              <a:buFont typeface="Wingdings" panose="05000000000000000000" pitchFamily="2" charset="2"/>
              <a:buChar char="q"/>
            </a:pPr>
            <a:r>
              <a:rPr lang="en-US" dirty="0"/>
              <a:t>Proper way (How to communicate)</a:t>
            </a:r>
          </a:p>
          <a:p>
            <a:pPr>
              <a:buFont typeface="Wingdings" panose="05000000000000000000" pitchFamily="2" charset="2"/>
              <a:buChar char="q"/>
            </a:pPr>
            <a:r>
              <a:rPr lang="en-US" dirty="0"/>
              <a:t>Channels of transmission can be internet, fax, telephone, courier service, Television, etc.</a:t>
            </a:r>
          </a:p>
        </p:txBody>
      </p:sp>
    </p:spTree>
    <p:extLst>
      <p:ext uri="{BB962C8B-B14F-4D97-AF65-F5344CB8AC3E}">
        <p14:creationId xmlns:p14="http://schemas.microsoft.com/office/powerpoint/2010/main" val="172937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FA4B-655E-4917-8B37-34697A0D175B}"/>
              </a:ext>
            </a:extLst>
          </p:cNvPr>
          <p:cNvSpPr>
            <a:spLocks noGrp="1"/>
          </p:cNvSpPr>
          <p:nvPr>
            <p:ph type="title"/>
          </p:nvPr>
        </p:nvSpPr>
        <p:spPr/>
        <p:txBody>
          <a:bodyPr/>
          <a:lstStyle/>
          <a:p>
            <a:r>
              <a:rPr lang="en-IN" dirty="0"/>
              <a:t>Reading Style 4 : Assimilating</a:t>
            </a:r>
          </a:p>
        </p:txBody>
      </p:sp>
      <p:sp>
        <p:nvSpPr>
          <p:cNvPr id="3" name="Content Placeholder 2">
            <a:extLst>
              <a:ext uri="{FF2B5EF4-FFF2-40B4-BE49-F238E27FC236}">
                <a16:creationId xmlns:a16="http://schemas.microsoft.com/office/drawing/2014/main" id="{0ED7957A-9C8A-4CD2-9810-A6489EF2E563}"/>
              </a:ext>
            </a:extLst>
          </p:cNvPr>
          <p:cNvSpPr>
            <a:spLocks noGrp="1"/>
          </p:cNvSpPr>
          <p:nvPr>
            <p:ph idx="1"/>
          </p:nvPr>
        </p:nvSpPr>
        <p:spPr/>
        <p:txBody>
          <a:bodyPr>
            <a:normAutofit/>
          </a:bodyPr>
          <a:lstStyle/>
          <a:p>
            <a:r>
              <a:rPr lang="en-US" sz="3600" dirty="0"/>
              <a:t>When we attempt to make a mental map of the entire passage that we have read, it is called assimilating. </a:t>
            </a:r>
          </a:p>
          <a:p>
            <a:r>
              <a:rPr lang="en-US" sz="3600" dirty="0"/>
              <a:t>When we say we have understood a concept after reading a chapter, we have actually done assimilation.</a:t>
            </a:r>
            <a:endParaRPr lang="en-IN" sz="3600" dirty="0"/>
          </a:p>
        </p:txBody>
      </p:sp>
    </p:spTree>
    <p:extLst>
      <p:ext uri="{BB962C8B-B14F-4D97-AF65-F5344CB8AC3E}">
        <p14:creationId xmlns:p14="http://schemas.microsoft.com/office/powerpoint/2010/main" val="26833247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6C8C-ACB7-4905-A07D-2775A08306F1}"/>
              </a:ext>
            </a:extLst>
          </p:cNvPr>
          <p:cNvSpPr>
            <a:spLocks noGrp="1"/>
          </p:cNvSpPr>
          <p:nvPr>
            <p:ph type="title"/>
          </p:nvPr>
        </p:nvSpPr>
        <p:spPr/>
        <p:txBody>
          <a:bodyPr/>
          <a:lstStyle/>
          <a:p>
            <a:r>
              <a:rPr lang="en-IN" dirty="0"/>
              <a:t>Steps to do Assimilation: </a:t>
            </a:r>
          </a:p>
        </p:txBody>
      </p:sp>
      <p:sp>
        <p:nvSpPr>
          <p:cNvPr id="3" name="Content Placeholder 2">
            <a:extLst>
              <a:ext uri="{FF2B5EF4-FFF2-40B4-BE49-F238E27FC236}">
                <a16:creationId xmlns:a16="http://schemas.microsoft.com/office/drawing/2014/main" id="{68E204D7-8105-42DA-9C19-A002AAADDF45}"/>
              </a:ext>
            </a:extLst>
          </p:cNvPr>
          <p:cNvSpPr>
            <a:spLocks noGrp="1"/>
          </p:cNvSpPr>
          <p:nvPr>
            <p:ph idx="1"/>
          </p:nvPr>
        </p:nvSpPr>
        <p:spPr/>
        <p:txBody>
          <a:bodyPr>
            <a:normAutofit lnSpcReduction="10000"/>
          </a:bodyPr>
          <a:lstStyle/>
          <a:p>
            <a:r>
              <a:rPr lang="en-US" sz="3600" dirty="0"/>
              <a:t>Churning has made available the information. Convert the information into an idea. Think about it at a personal level.</a:t>
            </a:r>
          </a:p>
          <a:p>
            <a:r>
              <a:rPr lang="en-US" sz="3600" dirty="0"/>
              <a:t>Look for pictures, videos and other texts related to the topic to get better knowledge. </a:t>
            </a:r>
          </a:p>
          <a:p>
            <a:r>
              <a:rPr lang="en-US" sz="3600" dirty="0"/>
              <a:t>• Discuss with peers to get their view-points as well. • This will help you plant a mental-map of the information you have read.</a:t>
            </a:r>
            <a:endParaRPr lang="en-IN" sz="3600" dirty="0"/>
          </a:p>
        </p:txBody>
      </p:sp>
    </p:spTree>
    <p:extLst>
      <p:ext uri="{BB962C8B-B14F-4D97-AF65-F5344CB8AC3E}">
        <p14:creationId xmlns:p14="http://schemas.microsoft.com/office/powerpoint/2010/main" val="8690027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2E4-65AC-4665-9BAC-A5464628140E}"/>
              </a:ext>
            </a:extLst>
          </p:cNvPr>
          <p:cNvSpPr>
            <a:spLocks noGrp="1"/>
          </p:cNvSpPr>
          <p:nvPr>
            <p:ph type="title"/>
          </p:nvPr>
        </p:nvSpPr>
        <p:spPr/>
        <p:txBody>
          <a:bodyPr/>
          <a:lstStyle/>
          <a:p>
            <a:r>
              <a:rPr lang="en-IN" dirty="0"/>
              <a:t>Aspects of Assimilation:</a:t>
            </a:r>
          </a:p>
        </p:txBody>
      </p:sp>
      <p:sp>
        <p:nvSpPr>
          <p:cNvPr id="3" name="Content Placeholder 2">
            <a:extLst>
              <a:ext uri="{FF2B5EF4-FFF2-40B4-BE49-F238E27FC236}">
                <a16:creationId xmlns:a16="http://schemas.microsoft.com/office/drawing/2014/main" id="{0D8FCC4C-6374-401B-A05B-E9EE385B9074}"/>
              </a:ext>
            </a:extLst>
          </p:cNvPr>
          <p:cNvSpPr>
            <a:spLocks noGrp="1"/>
          </p:cNvSpPr>
          <p:nvPr>
            <p:ph idx="1"/>
          </p:nvPr>
        </p:nvSpPr>
        <p:spPr/>
        <p:txBody>
          <a:bodyPr/>
          <a:lstStyle/>
          <a:p>
            <a:r>
              <a:rPr lang="en-US" dirty="0"/>
              <a:t>What you can do after assimilating a text?</a:t>
            </a:r>
          </a:p>
          <a:p>
            <a:r>
              <a:rPr lang="en-US" dirty="0"/>
              <a:t>Summarize the main points </a:t>
            </a:r>
          </a:p>
          <a:p>
            <a:r>
              <a:rPr lang="en-US" dirty="0"/>
              <a:t> Recall the structure of the passage: What was in Introduction; supporting sentences; conclusion. </a:t>
            </a:r>
          </a:p>
          <a:p>
            <a:r>
              <a:rPr lang="en-US" dirty="0"/>
              <a:t> Discuss about the author’s viewpoint: Why did he write this passage? What was his attitude towards the topic— positive or negative?</a:t>
            </a:r>
          </a:p>
          <a:p>
            <a:r>
              <a:rPr lang="en-US" dirty="0"/>
              <a:t>  Retain the information in memory. </a:t>
            </a:r>
          </a:p>
          <a:p>
            <a:r>
              <a:rPr lang="en-US" dirty="0"/>
              <a:t> Deliver that memorized information to another person.</a:t>
            </a:r>
            <a:endParaRPr lang="en-IN" dirty="0"/>
          </a:p>
        </p:txBody>
      </p:sp>
    </p:spTree>
    <p:extLst>
      <p:ext uri="{BB962C8B-B14F-4D97-AF65-F5344CB8AC3E}">
        <p14:creationId xmlns:p14="http://schemas.microsoft.com/office/powerpoint/2010/main" val="16598173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B3D7B7-9EEC-4318-B95D-15F820F530AD}"/>
              </a:ext>
            </a:extLst>
          </p:cNvPr>
          <p:cNvSpPr/>
          <p:nvPr/>
        </p:nvSpPr>
        <p:spPr>
          <a:xfrm>
            <a:off x="409575" y="394965"/>
            <a:ext cx="10829925" cy="6486584"/>
          </a:xfrm>
          <a:prstGeom prst="rect">
            <a:avLst/>
          </a:prstGeom>
        </p:spPr>
        <p:txBody>
          <a:bodyPr wrap="square">
            <a:spAutoFit/>
          </a:bodyPr>
          <a:lstStyle/>
          <a:p>
            <a:pPr>
              <a:lnSpc>
                <a:spcPct val="115000"/>
              </a:lnSpc>
              <a:spcAft>
                <a:spcPts val="1000"/>
              </a:spcAft>
            </a:pPr>
            <a:r>
              <a:rPr lang="en-US" sz="2400" b="1" u="sng" dirty="0">
                <a:latin typeface="Calibri" panose="020F0502020204030204" pitchFamily="34" charset="0"/>
                <a:ea typeface="Times New Roman" panose="02020603050405020304" pitchFamily="18" charset="0"/>
                <a:cs typeface="Times New Roman" panose="02020603050405020304" pitchFamily="18" charset="0"/>
              </a:rPr>
              <a:t>SQ4R Reading Technique for Optimum Effectiveness- </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latin typeface="Calibri" panose="020F0502020204030204" pitchFamily="34" charset="0"/>
                <a:ea typeface="Times New Roman" panose="02020603050405020304" pitchFamily="18" charset="0"/>
                <a:cs typeface="Times New Roman" panose="02020603050405020304" pitchFamily="18" charset="0"/>
              </a:rPr>
              <a:t>SURVEY:</a:t>
            </a:r>
            <a:r>
              <a:rPr lang="en-US" sz="2400" dirty="0">
                <a:latin typeface="Calibri" panose="020F0502020204030204" pitchFamily="34" charset="0"/>
                <a:ea typeface="Times New Roman" panose="02020603050405020304" pitchFamily="18" charset="0"/>
                <a:cs typeface="Times New Roman" panose="02020603050405020304" pitchFamily="18" charset="0"/>
              </a:rPr>
              <a:t> Flip through the chapter quickly to get a sense of what is covered. Look at headings and keys terms, and read the final paragraph.</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latin typeface="Calibri" panose="020F0502020204030204" pitchFamily="34" charset="0"/>
                <a:ea typeface="Times New Roman" panose="02020603050405020304" pitchFamily="18" charset="0"/>
                <a:cs typeface="Times New Roman" panose="02020603050405020304" pitchFamily="18" charset="0"/>
              </a:rPr>
              <a:t>QUESTION:</a:t>
            </a:r>
            <a:r>
              <a:rPr lang="en-US" sz="2400" dirty="0">
                <a:latin typeface="Calibri" panose="020F0502020204030204" pitchFamily="34" charset="0"/>
                <a:ea typeface="Times New Roman" panose="02020603050405020304" pitchFamily="18" charset="0"/>
                <a:cs typeface="Times New Roman" panose="02020603050405020304" pitchFamily="18" charset="0"/>
              </a:rPr>
              <a:t> Turn headings into questions to guide your reading. You can keep track of your questions by using the Cornell Method of note-taking. </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latin typeface="Calibri" panose="020F0502020204030204" pitchFamily="34" charset="0"/>
                <a:ea typeface="Times New Roman" panose="02020603050405020304" pitchFamily="18" charset="0"/>
                <a:cs typeface="Times New Roman" panose="02020603050405020304" pitchFamily="18" charset="0"/>
              </a:rPr>
              <a:t>READ:</a:t>
            </a:r>
            <a:r>
              <a:rPr lang="en-US" sz="2400" dirty="0">
                <a:latin typeface="Calibri" panose="020F0502020204030204" pitchFamily="34" charset="0"/>
                <a:ea typeface="Times New Roman" panose="02020603050405020304" pitchFamily="18" charset="0"/>
                <a:cs typeface="Times New Roman" panose="02020603050405020304" pitchFamily="18" charset="0"/>
              </a:rPr>
              <a:t> Read the chapter, looking for the answer to the questions you posed.</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latin typeface="Calibri" panose="020F0502020204030204" pitchFamily="34" charset="0"/>
                <a:ea typeface="Times New Roman" panose="02020603050405020304" pitchFamily="18" charset="0"/>
                <a:cs typeface="Times New Roman" panose="02020603050405020304" pitchFamily="18" charset="0"/>
              </a:rPr>
              <a:t>REFLECT:</a:t>
            </a:r>
            <a:r>
              <a:rPr lang="en-US" sz="2400" dirty="0">
                <a:latin typeface="Calibri" panose="020F0502020204030204" pitchFamily="34" charset="0"/>
                <a:ea typeface="Times New Roman" panose="02020603050405020304" pitchFamily="18" charset="0"/>
                <a:cs typeface="Times New Roman" panose="02020603050405020304" pitchFamily="18" charset="0"/>
              </a:rPr>
              <a:t> Think about what you have read, and relate it to other information you have learned.</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latin typeface="Calibri" panose="020F0502020204030204" pitchFamily="34" charset="0"/>
                <a:ea typeface="Times New Roman" panose="02020603050405020304" pitchFamily="18" charset="0"/>
                <a:cs typeface="Times New Roman" panose="02020603050405020304" pitchFamily="18" charset="0"/>
              </a:rPr>
              <a:t>RECITE:</a:t>
            </a:r>
            <a:r>
              <a:rPr lang="en-US" sz="2400" dirty="0">
                <a:latin typeface="Calibri" panose="020F0502020204030204" pitchFamily="34" charset="0"/>
                <a:ea typeface="Times New Roman" panose="02020603050405020304" pitchFamily="18" charset="0"/>
                <a:cs typeface="Times New Roman" panose="02020603050405020304" pitchFamily="18" charset="0"/>
              </a:rPr>
              <a:t> Without looking at the text, restate your question and formulate an answer in your own words.</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US" sz="2400" b="1" dirty="0">
                <a:latin typeface="Calibri" panose="020F0502020204030204" pitchFamily="34" charset="0"/>
                <a:ea typeface="Times New Roman" panose="02020603050405020304" pitchFamily="18" charset="0"/>
                <a:cs typeface="Times New Roman" panose="02020603050405020304" pitchFamily="18" charset="0"/>
              </a:rPr>
              <a:t>REVIEW:</a:t>
            </a:r>
            <a:r>
              <a:rPr lang="en-US" sz="2400" dirty="0">
                <a:latin typeface="Calibri" panose="020F0502020204030204" pitchFamily="34" charset="0"/>
                <a:ea typeface="Times New Roman" panose="02020603050405020304" pitchFamily="18" charset="0"/>
                <a:cs typeface="Times New Roman" panose="02020603050405020304" pitchFamily="18" charset="0"/>
              </a:rPr>
              <a:t> At the end of the chapter look over your notes and familiarize yourself with key points.</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400" b="1" dirty="0">
                <a:latin typeface="Calibri" panose="020F0502020204030204" pitchFamily="34" charset="0"/>
                <a:ea typeface="Times New Roman" panose="02020603050405020304" pitchFamily="18" charset="0"/>
                <a:cs typeface="Times New Roman" panose="02020603050405020304" pitchFamily="18" charset="0"/>
              </a:rPr>
              <a:t> </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5097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02C6-F70C-4482-A530-FF1596BAC288}"/>
              </a:ext>
            </a:extLst>
          </p:cNvPr>
          <p:cNvSpPr>
            <a:spLocks noGrp="1"/>
          </p:cNvSpPr>
          <p:nvPr>
            <p:ph type="title"/>
          </p:nvPr>
        </p:nvSpPr>
        <p:spPr/>
        <p:txBody>
          <a:bodyPr/>
          <a:lstStyle/>
          <a:p>
            <a:r>
              <a:rPr lang="en-IN" dirty="0"/>
              <a:t>Writing Methods</a:t>
            </a:r>
            <a:br>
              <a:rPr lang="en-IN" dirty="0"/>
            </a:br>
            <a:endParaRPr lang="en-IN" dirty="0"/>
          </a:p>
        </p:txBody>
      </p:sp>
      <p:sp>
        <p:nvSpPr>
          <p:cNvPr id="3" name="Content Placeholder 2">
            <a:extLst>
              <a:ext uri="{FF2B5EF4-FFF2-40B4-BE49-F238E27FC236}">
                <a16:creationId xmlns:a16="http://schemas.microsoft.com/office/drawing/2014/main" id="{2D95C0DD-0CE5-4C58-8A4F-284A7C28B846}"/>
              </a:ext>
            </a:extLst>
          </p:cNvPr>
          <p:cNvSpPr>
            <a:spLocks noGrp="1"/>
          </p:cNvSpPr>
          <p:nvPr>
            <p:ph idx="1"/>
          </p:nvPr>
        </p:nvSpPr>
        <p:spPr/>
        <p:txBody>
          <a:bodyPr>
            <a:normAutofit/>
          </a:bodyPr>
          <a:lstStyle/>
          <a:p>
            <a:r>
              <a:rPr lang="en-US" sz="2800" dirty="0"/>
              <a:t>Can you guess the next lines to these sentences?</a:t>
            </a:r>
          </a:p>
          <a:p>
            <a:endParaRPr lang="en-IN" sz="2800" dirty="0"/>
          </a:p>
          <a:p>
            <a:r>
              <a:rPr lang="en-US" sz="2800" dirty="0"/>
              <a:t>• College life is the best time of our lives. --------------------------------------------------------------------------------------</a:t>
            </a:r>
          </a:p>
          <a:p>
            <a:r>
              <a:rPr lang="en-US" sz="2800" dirty="0"/>
              <a:t>• Chat over </a:t>
            </a:r>
            <a:r>
              <a:rPr lang="en-US" sz="2800" dirty="0" err="1"/>
              <a:t>Whatsapp</a:t>
            </a:r>
            <a:r>
              <a:rPr lang="en-US" sz="2800" dirty="0"/>
              <a:t> is easier than talking in front ------------------------------------------------------------------------------------------------------------------</a:t>
            </a:r>
            <a:endParaRPr lang="en-IN" sz="2800" dirty="0"/>
          </a:p>
        </p:txBody>
      </p:sp>
    </p:spTree>
    <p:extLst>
      <p:ext uri="{BB962C8B-B14F-4D97-AF65-F5344CB8AC3E}">
        <p14:creationId xmlns:p14="http://schemas.microsoft.com/office/powerpoint/2010/main" val="7769852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91B1-8153-40F8-B44E-66EE1531450B}"/>
              </a:ext>
            </a:extLst>
          </p:cNvPr>
          <p:cNvSpPr>
            <a:spLocks noGrp="1"/>
          </p:cNvSpPr>
          <p:nvPr>
            <p:ph type="title"/>
          </p:nvPr>
        </p:nvSpPr>
        <p:spPr/>
        <p:txBody>
          <a:bodyPr/>
          <a:lstStyle/>
          <a:p>
            <a:r>
              <a:rPr lang="en-US" dirty="0"/>
              <a:t>Can you guess the starting lines?</a:t>
            </a:r>
            <a:br>
              <a:rPr lang="en-US" dirty="0"/>
            </a:br>
            <a:endParaRPr lang="en-IN" dirty="0"/>
          </a:p>
        </p:txBody>
      </p:sp>
      <p:sp>
        <p:nvSpPr>
          <p:cNvPr id="3" name="Content Placeholder 2">
            <a:extLst>
              <a:ext uri="{FF2B5EF4-FFF2-40B4-BE49-F238E27FC236}">
                <a16:creationId xmlns:a16="http://schemas.microsoft.com/office/drawing/2014/main" id="{4F9BF705-8169-4C9D-AF52-43B5106849BE}"/>
              </a:ext>
            </a:extLst>
          </p:cNvPr>
          <p:cNvSpPr>
            <a:spLocks noGrp="1"/>
          </p:cNvSpPr>
          <p:nvPr>
            <p:ph idx="1"/>
          </p:nvPr>
        </p:nvSpPr>
        <p:spPr/>
        <p:txBody>
          <a:bodyPr/>
          <a:lstStyle/>
          <a:p>
            <a:r>
              <a:rPr lang="en-US" dirty="0"/>
              <a:t>_______________________________ _______________________________ _______________________________ That’s why, you should watch Mirzapur.</a:t>
            </a:r>
            <a:endParaRPr lang="en-IN" dirty="0"/>
          </a:p>
        </p:txBody>
      </p:sp>
    </p:spTree>
    <p:extLst>
      <p:ext uri="{BB962C8B-B14F-4D97-AF65-F5344CB8AC3E}">
        <p14:creationId xmlns:p14="http://schemas.microsoft.com/office/powerpoint/2010/main" val="27139783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2066-D6A9-4FE5-8DF9-6EEF2666D3D3}"/>
              </a:ext>
            </a:extLst>
          </p:cNvPr>
          <p:cNvSpPr>
            <a:spLocks noGrp="1"/>
          </p:cNvSpPr>
          <p:nvPr>
            <p:ph type="title"/>
          </p:nvPr>
        </p:nvSpPr>
        <p:spPr/>
        <p:txBody>
          <a:bodyPr/>
          <a:lstStyle/>
          <a:p>
            <a:r>
              <a:rPr lang="en-US" dirty="0"/>
              <a:t>Can you guess the starting and ending lines? </a:t>
            </a:r>
            <a:endParaRPr lang="en-IN" dirty="0"/>
          </a:p>
        </p:txBody>
      </p:sp>
      <p:sp>
        <p:nvSpPr>
          <p:cNvPr id="3" name="Content Placeholder 2">
            <a:extLst>
              <a:ext uri="{FF2B5EF4-FFF2-40B4-BE49-F238E27FC236}">
                <a16:creationId xmlns:a16="http://schemas.microsoft.com/office/drawing/2014/main" id="{31263193-2DC6-4175-8B7F-E50BA0B4E338}"/>
              </a:ext>
            </a:extLst>
          </p:cNvPr>
          <p:cNvSpPr>
            <a:spLocks noGrp="1"/>
          </p:cNvSpPr>
          <p:nvPr>
            <p:ph idx="1"/>
          </p:nvPr>
        </p:nvSpPr>
        <p:spPr/>
        <p:txBody>
          <a:bodyPr>
            <a:normAutofit/>
          </a:bodyPr>
          <a:lstStyle/>
          <a:p>
            <a:r>
              <a:rPr lang="en-US" sz="3200" dirty="0"/>
              <a:t>________________________________ ________________________________ However, movies can have negative effects as well, side by side its positives. _________________________________ _________________________________</a:t>
            </a:r>
            <a:endParaRPr lang="en-IN" sz="3200" dirty="0"/>
          </a:p>
        </p:txBody>
      </p:sp>
    </p:spTree>
    <p:extLst>
      <p:ext uri="{BB962C8B-B14F-4D97-AF65-F5344CB8AC3E}">
        <p14:creationId xmlns:p14="http://schemas.microsoft.com/office/powerpoint/2010/main" val="21952048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5814-0C6E-4C40-8B5D-0E90C39E7C24}"/>
              </a:ext>
            </a:extLst>
          </p:cNvPr>
          <p:cNvSpPr>
            <a:spLocks noGrp="1"/>
          </p:cNvSpPr>
          <p:nvPr>
            <p:ph type="title"/>
          </p:nvPr>
        </p:nvSpPr>
        <p:spPr/>
        <p:txBody>
          <a:bodyPr/>
          <a:lstStyle/>
          <a:p>
            <a:r>
              <a:rPr lang="en-US" dirty="0"/>
              <a:t>Can you trace the most important line?</a:t>
            </a:r>
            <a:br>
              <a:rPr lang="en-US" dirty="0"/>
            </a:br>
            <a:endParaRPr lang="en-IN" dirty="0"/>
          </a:p>
        </p:txBody>
      </p:sp>
      <p:sp>
        <p:nvSpPr>
          <p:cNvPr id="3" name="Content Placeholder 2">
            <a:extLst>
              <a:ext uri="{FF2B5EF4-FFF2-40B4-BE49-F238E27FC236}">
                <a16:creationId xmlns:a16="http://schemas.microsoft.com/office/drawing/2014/main" id="{5140BC26-99E2-4FE9-B900-582A212BAF1E}"/>
              </a:ext>
            </a:extLst>
          </p:cNvPr>
          <p:cNvSpPr>
            <a:spLocks noGrp="1"/>
          </p:cNvSpPr>
          <p:nvPr>
            <p:ph idx="1"/>
          </p:nvPr>
        </p:nvSpPr>
        <p:spPr/>
        <p:txBody>
          <a:bodyPr>
            <a:normAutofit/>
          </a:bodyPr>
          <a:lstStyle/>
          <a:p>
            <a:r>
              <a:rPr lang="en-US" sz="3600" dirty="0"/>
              <a:t>Different people spend their holidays in different ways. Some like to travel to nice places. Some prefer staying home and watching movies. Still, there are some who make a get-together with their relatives. </a:t>
            </a:r>
            <a:endParaRPr lang="en-IN" sz="3600" dirty="0"/>
          </a:p>
        </p:txBody>
      </p:sp>
    </p:spTree>
    <p:extLst>
      <p:ext uri="{BB962C8B-B14F-4D97-AF65-F5344CB8AC3E}">
        <p14:creationId xmlns:p14="http://schemas.microsoft.com/office/powerpoint/2010/main" val="4573989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676C-A5B3-4D44-A746-5939167DF1A4}"/>
              </a:ext>
            </a:extLst>
          </p:cNvPr>
          <p:cNvSpPr>
            <a:spLocks noGrp="1"/>
          </p:cNvSpPr>
          <p:nvPr>
            <p:ph type="title"/>
          </p:nvPr>
        </p:nvSpPr>
        <p:spPr/>
        <p:txBody>
          <a:bodyPr/>
          <a:lstStyle/>
          <a:p>
            <a:r>
              <a:rPr lang="en-US" dirty="0"/>
              <a:t>Can you trace the most important line?</a:t>
            </a:r>
            <a:br>
              <a:rPr lang="en-US" dirty="0"/>
            </a:br>
            <a:endParaRPr lang="en-IN" dirty="0"/>
          </a:p>
        </p:txBody>
      </p:sp>
      <p:sp>
        <p:nvSpPr>
          <p:cNvPr id="3" name="Content Placeholder 2">
            <a:extLst>
              <a:ext uri="{FF2B5EF4-FFF2-40B4-BE49-F238E27FC236}">
                <a16:creationId xmlns:a16="http://schemas.microsoft.com/office/drawing/2014/main" id="{3AE03DCD-2C25-4ED3-937B-DBFD84573F2B}"/>
              </a:ext>
            </a:extLst>
          </p:cNvPr>
          <p:cNvSpPr>
            <a:spLocks noGrp="1"/>
          </p:cNvSpPr>
          <p:nvPr>
            <p:ph idx="1"/>
          </p:nvPr>
        </p:nvSpPr>
        <p:spPr/>
        <p:txBody>
          <a:bodyPr>
            <a:normAutofit/>
          </a:bodyPr>
          <a:lstStyle/>
          <a:p>
            <a:r>
              <a:rPr lang="en-US" sz="4000" dirty="0">
                <a:solidFill>
                  <a:srgbClr val="00B050"/>
                </a:solidFill>
              </a:rPr>
              <a:t>Different people spend their holidays in different ways</a:t>
            </a:r>
            <a:r>
              <a:rPr lang="en-US" sz="4000" dirty="0"/>
              <a:t>. Some like to travel to nice places. Some prefer staying home and watching movies. Still, there are some who make a get-together with their relatives.</a:t>
            </a:r>
            <a:endParaRPr lang="en-IN" sz="4000" dirty="0"/>
          </a:p>
        </p:txBody>
      </p:sp>
    </p:spTree>
    <p:extLst>
      <p:ext uri="{BB962C8B-B14F-4D97-AF65-F5344CB8AC3E}">
        <p14:creationId xmlns:p14="http://schemas.microsoft.com/office/powerpoint/2010/main" val="1459654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1889-71D5-4B42-813D-1EB639EA4D54}"/>
              </a:ext>
            </a:extLst>
          </p:cNvPr>
          <p:cNvSpPr>
            <a:spLocks noGrp="1"/>
          </p:cNvSpPr>
          <p:nvPr>
            <p:ph type="title"/>
          </p:nvPr>
        </p:nvSpPr>
        <p:spPr/>
        <p:txBody>
          <a:bodyPr/>
          <a:lstStyle/>
          <a:p>
            <a:r>
              <a:rPr lang="en-US" dirty="0"/>
              <a:t>Can you trace the most important line?</a:t>
            </a:r>
            <a:br>
              <a:rPr lang="en-US" dirty="0"/>
            </a:br>
            <a:endParaRPr lang="en-IN" dirty="0"/>
          </a:p>
        </p:txBody>
      </p:sp>
      <p:sp>
        <p:nvSpPr>
          <p:cNvPr id="3" name="Content Placeholder 2">
            <a:extLst>
              <a:ext uri="{FF2B5EF4-FFF2-40B4-BE49-F238E27FC236}">
                <a16:creationId xmlns:a16="http://schemas.microsoft.com/office/drawing/2014/main" id="{F810A987-3A90-46F7-B31F-D99E5F2429A0}"/>
              </a:ext>
            </a:extLst>
          </p:cNvPr>
          <p:cNvSpPr>
            <a:spLocks noGrp="1"/>
          </p:cNvSpPr>
          <p:nvPr>
            <p:ph idx="1"/>
          </p:nvPr>
        </p:nvSpPr>
        <p:spPr/>
        <p:txBody>
          <a:bodyPr/>
          <a:lstStyle/>
          <a:p>
            <a:r>
              <a:rPr lang="en-US" dirty="0"/>
              <a:t>Distance education lets you to have a degree while you are doing a job. It is also good for poor students who do not have good colleges nearby, and cannot afford to go to another city to study. Clearly, distance learning is a strong alternative to college education. </a:t>
            </a:r>
            <a:endParaRPr lang="en-IN" dirty="0"/>
          </a:p>
        </p:txBody>
      </p:sp>
    </p:spTree>
    <p:extLst>
      <p:ext uri="{BB962C8B-B14F-4D97-AF65-F5344CB8AC3E}">
        <p14:creationId xmlns:p14="http://schemas.microsoft.com/office/powerpoint/2010/main" val="157831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Decoding</a:t>
            </a:r>
            <a:endParaRPr lang="en-US" dirty="0"/>
          </a:p>
        </p:txBody>
      </p:sp>
      <p:sp>
        <p:nvSpPr>
          <p:cNvPr id="3" name="Content Placeholder 2"/>
          <p:cNvSpPr>
            <a:spLocks noGrp="1"/>
          </p:cNvSpPr>
          <p:nvPr>
            <p:ph idx="1"/>
          </p:nvPr>
        </p:nvSpPr>
        <p:spPr/>
        <p:txBody>
          <a:bodyPr/>
          <a:lstStyle/>
          <a:p>
            <a:r>
              <a:rPr lang="en-US" dirty="0"/>
              <a:t>Decoding is the process of converting a message into thoughts. It is important to note that it is the message that is transferred, as meaning can not be transferred from one person to another. The receiver has to assign meaning to a message in order to understand it. The process of decoding involves interpretation and analysis of a message. Decoding involves reading and understanding of the written communication and listening and understanding of the oral communication.</a:t>
            </a:r>
          </a:p>
          <a:p>
            <a:endParaRPr lang="en-US" dirty="0"/>
          </a:p>
        </p:txBody>
      </p:sp>
    </p:spTree>
    <p:extLst>
      <p:ext uri="{BB962C8B-B14F-4D97-AF65-F5344CB8AC3E}">
        <p14:creationId xmlns:p14="http://schemas.microsoft.com/office/powerpoint/2010/main" val="2773348630"/>
      </p:ext>
    </p:extLst>
  </p:cSld>
  <p:clrMapOvr>
    <a:masterClrMapping/>
  </p:clrMapOvr>
  <p:transition spd="slow">
    <p:push dir="u"/>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CBFB8-A9DA-495A-A4D7-548746BE086A}"/>
              </a:ext>
            </a:extLst>
          </p:cNvPr>
          <p:cNvSpPr txBox="1">
            <a:spLocks/>
          </p:cNvSpPr>
          <p:nvPr/>
        </p:nvSpPr>
        <p:spPr>
          <a:xfrm>
            <a:off x="1024128" y="58521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Can you trace the most important line?</a:t>
            </a:r>
            <a:br>
              <a:rPr lang="en-US"/>
            </a:br>
            <a:endParaRPr lang="en-IN" dirty="0"/>
          </a:p>
        </p:txBody>
      </p:sp>
      <p:sp>
        <p:nvSpPr>
          <p:cNvPr id="5" name="Content Placeholder 2">
            <a:extLst>
              <a:ext uri="{FF2B5EF4-FFF2-40B4-BE49-F238E27FC236}">
                <a16:creationId xmlns:a16="http://schemas.microsoft.com/office/drawing/2014/main" id="{29AD9578-1E22-4D95-8715-EAA8675C2A4C}"/>
              </a:ext>
            </a:extLst>
          </p:cNvPr>
          <p:cNvSpPr txBox="1">
            <a:spLocks/>
          </p:cNvSpPr>
          <p:nvPr/>
        </p:nvSpPr>
        <p:spPr>
          <a:xfrm>
            <a:off x="1024128" y="2286000"/>
            <a:ext cx="9720073"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Distance education lets you to have a degree while you are doing a job. It is also good for poor students who do not have good colleges nearby, and cannot afford to go to another city to study. </a:t>
            </a:r>
            <a:r>
              <a:rPr lang="en-US" sz="3600" dirty="0">
                <a:solidFill>
                  <a:srgbClr val="00B050"/>
                </a:solidFill>
              </a:rPr>
              <a:t>Clearly, distance learning is a strong alternative to college education. </a:t>
            </a:r>
            <a:endParaRPr lang="en-IN" sz="3600" dirty="0">
              <a:solidFill>
                <a:srgbClr val="00B050"/>
              </a:solidFill>
            </a:endParaRPr>
          </a:p>
        </p:txBody>
      </p:sp>
    </p:spTree>
    <p:extLst>
      <p:ext uri="{BB962C8B-B14F-4D97-AF65-F5344CB8AC3E}">
        <p14:creationId xmlns:p14="http://schemas.microsoft.com/office/powerpoint/2010/main" val="25774809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4AFC-4FAB-4E6C-9851-818FD92F800D}"/>
              </a:ext>
            </a:extLst>
          </p:cNvPr>
          <p:cNvSpPr>
            <a:spLocks noGrp="1"/>
          </p:cNvSpPr>
          <p:nvPr>
            <p:ph type="title"/>
          </p:nvPr>
        </p:nvSpPr>
        <p:spPr/>
        <p:txBody>
          <a:bodyPr/>
          <a:lstStyle/>
          <a:p>
            <a:r>
              <a:rPr lang="en-US" dirty="0"/>
              <a:t>So, what you have learnt so far</a:t>
            </a:r>
            <a:br>
              <a:rPr lang="en-US" dirty="0"/>
            </a:br>
            <a:endParaRPr lang="en-IN" dirty="0"/>
          </a:p>
        </p:txBody>
      </p:sp>
      <p:sp>
        <p:nvSpPr>
          <p:cNvPr id="3" name="Content Placeholder 2">
            <a:extLst>
              <a:ext uri="{FF2B5EF4-FFF2-40B4-BE49-F238E27FC236}">
                <a16:creationId xmlns:a16="http://schemas.microsoft.com/office/drawing/2014/main" id="{01AF2BFD-AEE1-47D4-BCF5-1C718C3B9692}"/>
              </a:ext>
            </a:extLst>
          </p:cNvPr>
          <p:cNvSpPr>
            <a:spLocks noGrp="1"/>
          </p:cNvSpPr>
          <p:nvPr>
            <p:ph idx="1"/>
          </p:nvPr>
        </p:nvSpPr>
        <p:spPr/>
        <p:txBody>
          <a:bodyPr>
            <a:normAutofit/>
          </a:bodyPr>
          <a:lstStyle/>
          <a:p>
            <a:pPr>
              <a:buFont typeface="Arial" panose="020B0604020202020204" pitchFamily="34" charset="0"/>
              <a:buChar char="•"/>
            </a:pPr>
            <a:r>
              <a:rPr lang="en-US" sz="3200" dirty="0"/>
              <a:t>A paragraph is a collection of sentences. </a:t>
            </a:r>
          </a:p>
          <a:p>
            <a:r>
              <a:rPr lang="en-US" sz="3200" dirty="0"/>
              <a:t>• The sentences are connected to each other. </a:t>
            </a:r>
          </a:p>
          <a:p>
            <a:r>
              <a:rPr lang="en-US" sz="3200" dirty="0"/>
              <a:t>• There is a complete idea, a ‘topic’ developed in a paragraph. </a:t>
            </a:r>
          </a:p>
          <a:p>
            <a:r>
              <a:rPr lang="en-US" sz="3200" dirty="0"/>
              <a:t>• One line in the paragraph is the most important line in it. </a:t>
            </a:r>
          </a:p>
          <a:p>
            <a:r>
              <a:rPr lang="en-US" sz="3200" dirty="0"/>
              <a:t>• This line could be at the beginning, end, or middle.</a:t>
            </a:r>
            <a:endParaRPr lang="en-IN" sz="3200" dirty="0"/>
          </a:p>
        </p:txBody>
      </p:sp>
    </p:spTree>
    <p:extLst>
      <p:ext uri="{BB962C8B-B14F-4D97-AF65-F5344CB8AC3E}">
        <p14:creationId xmlns:p14="http://schemas.microsoft.com/office/powerpoint/2010/main" val="18339538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9DC2-00A2-4FE9-BA46-10F6A4CCAD30}"/>
              </a:ext>
            </a:extLst>
          </p:cNvPr>
          <p:cNvSpPr>
            <a:spLocks noGrp="1"/>
          </p:cNvSpPr>
          <p:nvPr>
            <p:ph type="title"/>
          </p:nvPr>
        </p:nvSpPr>
        <p:spPr/>
        <p:txBody>
          <a:bodyPr/>
          <a:lstStyle/>
          <a:p>
            <a:r>
              <a:rPr lang="en-US" dirty="0"/>
              <a:t>Definition: What is a Paragraph?</a:t>
            </a:r>
            <a:br>
              <a:rPr lang="en-US" dirty="0"/>
            </a:br>
            <a:endParaRPr lang="en-IN" dirty="0"/>
          </a:p>
        </p:txBody>
      </p:sp>
      <p:sp>
        <p:nvSpPr>
          <p:cNvPr id="3" name="Content Placeholder 2">
            <a:extLst>
              <a:ext uri="{FF2B5EF4-FFF2-40B4-BE49-F238E27FC236}">
                <a16:creationId xmlns:a16="http://schemas.microsoft.com/office/drawing/2014/main" id="{455CCA04-34EB-42E0-8DEA-6A869A30E46A}"/>
              </a:ext>
            </a:extLst>
          </p:cNvPr>
          <p:cNvSpPr>
            <a:spLocks noGrp="1"/>
          </p:cNvSpPr>
          <p:nvPr>
            <p:ph idx="1"/>
          </p:nvPr>
        </p:nvSpPr>
        <p:spPr/>
        <p:txBody>
          <a:bodyPr>
            <a:normAutofit/>
          </a:bodyPr>
          <a:lstStyle/>
          <a:p>
            <a:r>
              <a:rPr lang="en-US" sz="3200" b="1" i="1" u="sng" dirty="0"/>
              <a:t> A paragraph is a collection of sentences, that logically present one single idea. </a:t>
            </a:r>
          </a:p>
          <a:p>
            <a:r>
              <a:rPr lang="en-US" sz="3200" dirty="0"/>
              <a:t>One sentence among them is the most important one. It is called the </a:t>
            </a:r>
            <a:r>
              <a:rPr lang="en-US" sz="3200" b="1" i="1" dirty="0">
                <a:solidFill>
                  <a:srgbClr val="92D050"/>
                </a:solidFill>
              </a:rPr>
              <a:t>Topic sentence</a:t>
            </a:r>
            <a:r>
              <a:rPr lang="en-US" sz="3200" dirty="0"/>
              <a:t>. </a:t>
            </a:r>
          </a:p>
          <a:p>
            <a:r>
              <a:rPr lang="en-US" sz="3200" dirty="0"/>
              <a:t>The other sentences give support to the Topic sentence. These sentences are called </a:t>
            </a:r>
            <a:r>
              <a:rPr lang="en-US" sz="3200" b="1" i="1" dirty="0">
                <a:solidFill>
                  <a:srgbClr val="92D050"/>
                </a:solidFill>
              </a:rPr>
              <a:t>supporting sentences</a:t>
            </a:r>
            <a:r>
              <a:rPr lang="en-US" sz="3200" dirty="0"/>
              <a:t>. </a:t>
            </a:r>
            <a:endParaRPr lang="en-IN" sz="3200" dirty="0"/>
          </a:p>
        </p:txBody>
      </p:sp>
    </p:spTree>
    <p:extLst>
      <p:ext uri="{BB962C8B-B14F-4D97-AF65-F5344CB8AC3E}">
        <p14:creationId xmlns:p14="http://schemas.microsoft.com/office/powerpoint/2010/main" val="25668839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D399-2BE1-4DA7-B5AC-78617A587335}"/>
              </a:ext>
            </a:extLst>
          </p:cNvPr>
          <p:cNvSpPr>
            <a:spLocks noGrp="1"/>
          </p:cNvSpPr>
          <p:nvPr>
            <p:ph type="title"/>
          </p:nvPr>
        </p:nvSpPr>
        <p:spPr/>
        <p:txBody>
          <a:bodyPr/>
          <a:lstStyle/>
          <a:p>
            <a:r>
              <a:rPr lang="en-IN" dirty="0"/>
              <a:t>Methods of Paragraph Writing</a:t>
            </a:r>
            <a:br>
              <a:rPr lang="en-IN" dirty="0"/>
            </a:br>
            <a:endParaRPr lang="en-IN" dirty="0"/>
          </a:p>
        </p:txBody>
      </p:sp>
      <p:sp>
        <p:nvSpPr>
          <p:cNvPr id="3" name="Content Placeholder 2">
            <a:extLst>
              <a:ext uri="{FF2B5EF4-FFF2-40B4-BE49-F238E27FC236}">
                <a16:creationId xmlns:a16="http://schemas.microsoft.com/office/drawing/2014/main" id="{5261C768-9BBA-4953-89DE-BB2EE5A5ABC2}"/>
              </a:ext>
            </a:extLst>
          </p:cNvPr>
          <p:cNvSpPr>
            <a:spLocks noGrp="1"/>
          </p:cNvSpPr>
          <p:nvPr>
            <p:ph idx="1"/>
          </p:nvPr>
        </p:nvSpPr>
        <p:spPr/>
        <p:txBody>
          <a:bodyPr/>
          <a:lstStyle/>
          <a:p>
            <a:r>
              <a:rPr lang="en-US" dirty="0"/>
              <a:t> Depending upon our purpose, we can order the Topic sentence and the Supporting sentences in 7 specific ways. They are: </a:t>
            </a:r>
          </a:p>
          <a:p>
            <a:endParaRPr lang="en-US" dirty="0"/>
          </a:p>
          <a:p>
            <a:r>
              <a:rPr lang="en-US" b="1" dirty="0"/>
              <a:t>Deductive, Inductive, Exposition, Chronological, Spatial, Linear, &amp; Interrupted.</a:t>
            </a:r>
          </a:p>
          <a:p>
            <a:endParaRPr lang="en-US" b="1" dirty="0"/>
          </a:p>
          <a:p>
            <a:r>
              <a:rPr lang="en-US" b="1" dirty="0"/>
              <a:t>These are called ‘Methods of Paragraph Writing’.</a:t>
            </a:r>
          </a:p>
          <a:p>
            <a:endParaRPr lang="en-IN" dirty="0"/>
          </a:p>
        </p:txBody>
      </p:sp>
    </p:spTree>
    <p:extLst>
      <p:ext uri="{BB962C8B-B14F-4D97-AF65-F5344CB8AC3E}">
        <p14:creationId xmlns:p14="http://schemas.microsoft.com/office/powerpoint/2010/main" val="9700780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81DB-2C3B-4D20-83E2-A2669FA7E03C}"/>
              </a:ext>
            </a:extLst>
          </p:cNvPr>
          <p:cNvSpPr>
            <a:spLocks noGrp="1"/>
          </p:cNvSpPr>
          <p:nvPr>
            <p:ph type="title"/>
          </p:nvPr>
        </p:nvSpPr>
        <p:spPr/>
        <p:txBody>
          <a:bodyPr/>
          <a:lstStyle/>
          <a:p>
            <a:r>
              <a:rPr lang="en-IN" dirty="0"/>
              <a:t>Purpose: Defending an idea</a:t>
            </a:r>
            <a:br>
              <a:rPr lang="en-IN" dirty="0"/>
            </a:br>
            <a:endParaRPr lang="en-IN" dirty="0"/>
          </a:p>
        </p:txBody>
      </p:sp>
      <p:sp>
        <p:nvSpPr>
          <p:cNvPr id="3" name="Content Placeholder 2">
            <a:extLst>
              <a:ext uri="{FF2B5EF4-FFF2-40B4-BE49-F238E27FC236}">
                <a16:creationId xmlns:a16="http://schemas.microsoft.com/office/drawing/2014/main" id="{C3425958-6A41-4700-BB19-046FAC0C0361}"/>
              </a:ext>
            </a:extLst>
          </p:cNvPr>
          <p:cNvSpPr>
            <a:spLocks noGrp="1"/>
          </p:cNvSpPr>
          <p:nvPr>
            <p:ph idx="1"/>
          </p:nvPr>
        </p:nvSpPr>
        <p:spPr/>
        <p:txBody>
          <a:bodyPr>
            <a:normAutofit/>
          </a:bodyPr>
          <a:lstStyle/>
          <a:p>
            <a:pPr>
              <a:buFont typeface="Wingdings" panose="05000000000000000000" pitchFamily="2" charset="2"/>
              <a:buChar char="q"/>
            </a:pPr>
            <a:r>
              <a:rPr lang="en-US" sz="2800" b="1" dirty="0"/>
              <a:t>When our purpose is to defend an idea by providing evidence,  we write the paragraph in </a:t>
            </a:r>
            <a:r>
              <a:rPr lang="en-US" sz="2800" b="1" dirty="0">
                <a:solidFill>
                  <a:srgbClr val="92D050"/>
                </a:solidFill>
              </a:rPr>
              <a:t>Deductive method</a:t>
            </a:r>
            <a:r>
              <a:rPr lang="en-US" sz="2800" b="1" dirty="0"/>
              <a:t>. </a:t>
            </a:r>
          </a:p>
          <a:p>
            <a:pPr>
              <a:buFont typeface="Wingdings" panose="05000000000000000000" pitchFamily="2" charset="2"/>
              <a:buChar char="q"/>
            </a:pPr>
            <a:endParaRPr lang="en-US" sz="2800" b="1" dirty="0"/>
          </a:p>
          <a:p>
            <a:pPr>
              <a:buFont typeface="Wingdings" panose="05000000000000000000" pitchFamily="2" charset="2"/>
              <a:buChar char="q"/>
            </a:pPr>
            <a:r>
              <a:rPr lang="en-US" sz="2800" b="1" dirty="0">
                <a:solidFill>
                  <a:srgbClr val="92D050"/>
                </a:solidFill>
              </a:rPr>
              <a:t>The topic sentence comes at the beginning</a:t>
            </a:r>
            <a:r>
              <a:rPr lang="en-US" sz="2800" b="1" dirty="0"/>
              <a:t>. It states a fact. </a:t>
            </a:r>
          </a:p>
          <a:p>
            <a:pPr>
              <a:buFont typeface="Wingdings" panose="05000000000000000000" pitchFamily="2" charset="2"/>
              <a:buChar char="q"/>
            </a:pPr>
            <a:endParaRPr lang="en-US" sz="2800" b="1" dirty="0"/>
          </a:p>
          <a:p>
            <a:pPr>
              <a:buFont typeface="Wingdings" panose="05000000000000000000" pitchFamily="2" charset="2"/>
              <a:buChar char="q"/>
            </a:pPr>
            <a:r>
              <a:rPr lang="en-US" sz="2800" b="1" dirty="0"/>
              <a:t> </a:t>
            </a:r>
            <a:r>
              <a:rPr lang="en-US" sz="2800" b="1" dirty="0">
                <a:solidFill>
                  <a:srgbClr val="92D050"/>
                </a:solidFill>
              </a:rPr>
              <a:t>The supporting sentences come after it</a:t>
            </a:r>
            <a:r>
              <a:rPr lang="en-US" sz="2800" b="1" dirty="0"/>
              <a:t>, and give evidence that the fact is true.</a:t>
            </a:r>
            <a:endParaRPr lang="en-IN" sz="2800" b="1" dirty="0"/>
          </a:p>
        </p:txBody>
      </p:sp>
    </p:spTree>
    <p:extLst>
      <p:ext uri="{BB962C8B-B14F-4D97-AF65-F5344CB8AC3E}">
        <p14:creationId xmlns:p14="http://schemas.microsoft.com/office/powerpoint/2010/main" val="31596437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5D2B-75B7-4488-84F0-2FB977AB57AA}"/>
              </a:ext>
            </a:extLst>
          </p:cNvPr>
          <p:cNvSpPr>
            <a:spLocks noGrp="1"/>
          </p:cNvSpPr>
          <p:nvPr>
            <p:ph type="title"/>
          </p:nvPr>
        </p:nvSpPr>
        <p:spPr/>
        <p:txBody>
          <a:bodyPr/>
          <a:lstStyle/>
          <a:p>
            <a:r>
              <a:rPr lang="en-IN" dirty="0"/>
              <a:t>Deductive paragraph: Example</a:t>
            </a:r>
            <a:br>
              <a:rPr lang="en-IN" dirty="0"/>
            </a:br>
            <a:endParaRPr lang="en-IN" dirty="0"/>
          </a:p>
        </p:txBody>
      </p:sp>
      <p:sp>
        <p:nvSpPr>
          <p:cNvPr id="3" name="Content Placeholder 2">
            <a:extLst>
              <a:ext uri="{FF2B5EF4-FFF2-40B4-BE49-F238E27FC236}">
                <a16:creationId xmlns:a16="http://schemas.microsoft.com/office/drawing/2014/main" id="{EE4FD5F7-0ADA-453D-83DE-7FB9CAAA3D61}"/>
              </a:ext>
            </a:extLst>
          </p:cNvPr>
          <p:cNvSpPr>
            <a:spLocks noGrp="1"/>
          </p:cNvSpPr>
          <p:nvPr>
            <p:ph idx="1"/>
          </p:nvPr>
        </p:nvSpPr>
        <p:spPr/>
        <p:txBody>
          <a:bodyPr/>
          <a:lstStyle/>
          <a:p>
            <a:r>
              <a:rPr lang="en-US" dirty="0"/>
              <a:t>Mental depression is a dangerous symptom. First, it can affect any one, be he an adult or a child. This is because of cut-throat competition in every area of life. Second, depression has no physical indications. This makes it hard to detect. Third, people have the false idea that depression means madness. Clearly, depression is a deadly disease, and is hard to treat.</a:t>
            </a:r>
            <a:endParaRPr lang="en-IN" dirty="0"/>
          </a:p>
        </p:txBody>
      </p:sp>
    </p:spTree>
    <p:extLst>
      <p:ext uri="{BB962C8B-B14F-4D97-AF65-F5344CB8AC3E}">
        <p14:creationId xmlns:p14="http://schemas.microsoft.com/office/powerpoint/2010/main" val="9928442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F893-7982-467E-BB0B-F06EB05280E5}"/>
              </a:ext>
            </a:extLst>
          </p:cNvPr>
          <p:cNvSpPr>
            <a:spLocks noGrp="1"/>
          </p:cNvSpPr>
          <p:nvPr>
            <p:ph type="title"/>
          </p:nvPr>
        </p:nvSpPr>
        <p:spPr/>
        <p:txBody>
          <a:bodyPr/>
          <a:lstStyle/>
          <a:p>
            <a:r>
              <a:rPr lang="en-US" dirty="0"/>
              <a:t>Purpose: To make an inference</a:t>
            </a:r>
            <a:br>
              <a:rPr lang="en-US" dirty="0"/>
            </a:br>
            <a:endParaRPr lang="en-IN" dirty="0"/>
          </a:p>
        </p:txBody>
      </p:sp>
      <p:sp>
        <p:nvSpPr>
          <p:cNvPr id="3" name="Content Placeholder 2">
            <a:extLst>
              <a:ext uri="{FF2B5EF4-FFF2-40B4-BE49-F238E27FC236}">
                <a16:creationId xmlns:a16="http://schemas.microsoft.com/office/drawing/2014/main" id="{EF0299F3-CC95-48D9-B07F-6E99D09411A2}"/>
              </a:ext>
            </a:extLst>
          </p:cNvPr>
          <p:cNvSpPr>
            <a:spLocks noGrp="1"/>
          </p:cNvSpPr>
          <p:nvPr>
            <p:ph idx="1"/>
          </p:nvPr>
        </p:nvSpPr>
        <p:spPr/>
        <p:txBody>
          <a:bodyPr/>
          <a:lstStyle/>
          <a:p>
            <a:r>
              <a:rPr lang="en-US" dirty="0"/>
              <a:t>When we put together clues to reach a conclusion, we make an inference. </a:t>
            </a:r>
          </a:p>
          <a:p>
            <a:pPr>
              <a:buFont typeface="Wingdings" panose="05000000000000000000" pitchFamily="2" charset="2"/>
              <a:buChar char="q"/>
            </a:pPr>
            <a:r>
              <a:rPr lang="en-US" b="1" dirty="0">
                <a:solidFill>
                  <a:srgbClr val="92D050"/>
                </a:solidFill>
              </a:rPr>
              <a:t>While we make an inference, we use Inductive method of Paragraph writing</a:t>
            </a:r>
          </a:p>
          <a:p>
            <a:pPr>
              <a:buFont typeface="Wingdings" panose="05000000000000000000" pitchFamily="2" charset="2"/>
              <a:buChar char="q"/>
            </a:pPr>
            <a:endParaRPr lang="en-US" b="1" dirty="0">
              <a:solidFill>
                <a:srgbClr val="92D050"/>
              </a:solidFill>
            </a:endParaRPr>
          </a:p>
          <a:p>
            <a:pPr>
              <a:buFont typeface="Wingdings" panose="05000000000000000000" pitchFamily="2" charset="2"/>
              <a:buChar char="q"/>
            </a:pPr>
            <a:r>
              <a:rPr lang="en-US" b="1" dirty="0">
                <a:solidFill>
                  <a:srgbClr val="92D050"/>
                </a:solidFill>
              </a:rPr>
              <a:t>The Topic sentence comes at the last, </a:t>
            </a:r>
            <a:r>
              <a:rPr lang="en-US" b="1" dirty="0"/>
              <a:t>as a conclusion</a:t>
            </a:r>
            <a:r>
              <a:rPr lang="en-US" b="1" dirty="0">
                <a:solidFill>
                  <a:srgbClr val="92D050"/>
                </a:solidFill>
              </a:rPr>
              <a:t>. </a:t>
            </a:r>
          </a:p>
          <a:p>
            <a:pPr>
              <a:buFont typeface="Wingdings" panose="05000000000000000000" pitchFamily="2" charset="2"/>
              <a:buChar char="q"/>
            </a:pPr>
            <a:endParaRPr lang="en-US" b="1" dirty="0">
              <a:solidFill>
                <a:srgbClr val="92D050"/>
              </a:solidFill>
            </a:endParaRPr>
          </a:p>
          <a:p>
            <a:pPr>
              <a:buFont typeface="Wingdings" panose="05000000000000000000" pitchFamily="2" charset="2"/>
              <a:buChar char="q"/>
            </a:pPr>
            <a:r>
              <a:rPr lang="en-US" b="1" dirty="0">
                <a:solidFill>
                  <a:srgbClr val="92D050"/>
                </a:solidFill>
              </a:rPr>
              <a:t>The supporting sentences come at the beginning, </a:t>
            </a:r>
            <a:r>
              <a:rPr lang="en-US" b="1" dirty="0"/>
              <a:t>as clues that lead to the conclusion.</a:t>
            </a:r>
            <a:endParaRPr lang="en-IN" b="1" dirty="0"/>
          </a:p>
        </p:txBody>
      </p:sp>
    </p:spTree>
    <p:extLst>
      <p:ext uri="{BB962C8B-B14F-4D97-AF65-F5344CB8AC3E}">
        <p14:creationId xmlns:p14="http://schemas.microsoft.com/office/powerpoint/2010/main" val="28951066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D9AF-6242-4395-BEFE-B3944F27B70A}"/>
              </a:ext>
            </a:extLst>
          </p:cNvPr>
          <p:cNvSpPr>
            <a:spLocks noGrp="1"/>
          </p:cNvSpPr>
          <p:nvPr>
            <p:ph type="title"/>
          </p:nvPr>
        </p:nvSpPr>
        <p:spPr/>
        <p:txBody>
          <a:bodyPr/>
          <a:lstStyle/>
          <a:p>
            <a:r>
              <a:rPr lang="en-IN" dirty="0"/>
              <a:t>Inductive Paragraph: Example</a:t>
            </a:r>
            <a:br>
              <a:rPr lang="en-IN" dirty="0"/>
            </a:br>
            <a:endParaRPr lang="en-IN" dirty="0"/>
          </a:p>
        </p:txBody>
      </p:sp>
      <p:sp>
        <p:nvSpPr>
          <p:cNvPr id="3" name="Content Placeholder 2">
            <a:extLst>
              <a:ext uri="{FF2B5EF4-FFF2-40B4-BE49-F238E27FC236}">
                <a16:creationId xmlns:a16="http://schemas.microsoft.com/office/drawing/2014/main" id="{CA04E25C-33CB-4D90-8814-E64AE3940405}"/>
              </a:ext>
            </a:extLst>
          </p:cNvPr>
          <p:cNvSpPr>
            <a:spLocks noGrp="1"/>
          </p:cNvSpPr>
          <p:nvPr>
            <p:ph idx="1"/>
          </p:nvPr>
        </p:nvSpPr>
        <p:spPr/>
        <p:txBody>
          <a:bodyPr>
            <a:normAutofit/>
          </a:bodyPr>
          <a:lstStyle/>
          <a:p>
            <a:r>
              <a:rPr lang="en-US" sz="3600" dirty="0"/>
              <a:t>Aryan reached late in office today. He comes to office by public transport. He always starts early from his home to avoid traffic. </a:t>
            </a:r>
            <a:r>
              <a:rPr lang="en-US" sz="3600" dirty="0">
                <a:solidFill>
                  <a:srgbClr val="FFFF00"/>
                </a:solidFill>
              </a:rPr>
              <a:t>Therefore, the bus he took today must have had a breakdown.</a:t>
            </a:r>
            <a:endParaRPr lang="en-IN" sz="3600" dirty="0">
              <a:solidFill>
                <a:srgbClr val="FFFF00"/>
              </a:solidFill>
            </a:endParaRPr>
          </a:p>
        </p:txBody>
      </p:sp>
    </p:spTree>
    <p:extLst>
      <p:ext uri="{BB962C8B-B14F-4D97-AF65-F5344CB8AC3E}">
        <p14:creationId xmlns:p14="http://schemas.microsoft.com/office/powerpoint/2010/main" val="3172657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8290-A829-42E4-98BD-61D5CF72690D}"/>
              </a:ext>
            </a:extLst>
          </p:cNvPr>
          <p:cNvSpPr>
            <a:spLocks noGrp="1"/>
          </p:cNvSpPr>
          <p:nvPr>
            <p:ph type="title"/>
          </p:nvPr>
        </p:nvSpPr>
        <p:spPr/>
        <p:txBody>
          <a:bodyPr/>
          <a:lstStyle/>
          <a:p>
            <a:r>
              <a:rPr lang="en-IN" dirty="0"/>
              <a:t>Purpose: Explaining a concept</a:t>
            </a:r>
            <a:br>
              <a:rPr lang="en-IN" dirty="0"/>
            </a:br>
            <a:endParaRPr lang="en-IN" dirty="0"/>
          </a:p>
        </p:txBody>
      </p:sp>
      <p:sp>
        <p:nvSpPr>
          <p:cNvPr id="3" name="Content Placeholder 2">
            <a:extLst>
              <a:ext uri="{FF2B5EF4-FFF2-40B4-BE49-F238E27FC236}">
                <a16:creationId xmlns:a16="http://schemas.microsoft.com/office/drawing/2014/main" id="{5E30EF66-E981-479F-A421-77EE1A450ABC}"/>
              </a:ext>
            </a:extLst>
          </p:cNvPr>
          <p:cNvSpPr>
            <a:spLocks noGrp="1"/>
          </p:cNvSpPr>
          <p:nvPr>
            <p:ph idx="1"/>
          </p:nvPr>
        </p:nvSpPr>
        <p:spPr/>
        <p:txBody>
          <a:bodyPr>
            <a:normAutofit/>
          </a:bodyPr>
          <a:lstStyle/>
          <a:p>
            <a:r>
              <a:rPr lang="en-US" sz="3200" dirty="0"/>
              <a:t>When we have to explain a concept to a person, we make a lot of effort to do so through examples, through comparing and contrasting with other concepts, and through clear-cut description of how it looks/feels.</a:t>
            </a:r>
          </a:p>
          <a:p>
            <a:r>
              <a:rPr lang="en-US" sz="3200" dirty="0"/>
              <a:t>Such explaining is called the Expository method. </a:t>
            </a:r>
          </a:p>
          <a:p>
            <a:endParaRPr lang="en-US" sz="3200" dirty="0"/>
          </a:p>
          <a:p>
            <a:r>
              <a:rPr lang="en-US" sz="3200" b="1" dirty="0">
                <a:solidFill>
                  <a:srgbClr val="FFFF00"/>
                </a:solidFill>
              </a:rPr>
              <a:t>Any Wikipedia article </a:t>
            </a:r>
            <a:r>
              <a:rPr lang="en-US" sz="3200" dirty="0"/>
              <a:t>is Expository in nature.</a:t>
            </a:r>
            <a:endParaRPr lang="en-IN" sz="3200" dirty="0"/>
          </a:p>
        </p:txBody>
      </p:sp>
    </p:spTree>
    <p:extLst>
      <p:ext uri="{BB962C8B-B14F-4D97-AF65-F5344CB8AC3E}">
        <p14:creationId xmlns:p14="http://schemas.microsoft.com/office/powerpoint/2010/main" val="37899990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D2F0-3F80-4ED9-81B5-98AFCCE9CE70}"/>
              </a:ext>
            </a:extLst>
          </p:cNvPr>
          <p:cNvSpPr>
            <a:spLocks noGrp="1"/>
          </p:cNvSpPr>
          <p:nvPr>
            <p:ph type="title"/>
          </p:nvPr>
        </p:nvSpPr>
        <p:spPr/>
        <p:txBody>
          <a:bodyPr/>
          <a:lstStyle/>
          <a:p>
            <a:r>
              <a:rPr lang="en-IN" dirty="0"/>
              <a:t>Expository Method: Example</a:t>
            </a:r>
            <a:br>
              <a:rPr lang="en-IN" dirty="0"/>
            </a:br>
            <a:endParaRPr lang="en-IN" dirty="0"/>
          </a:p>
        </p:txBody>
      </p:sp>
      <p:sp>
        <p:nvSpPr>
          <p:cNvPr id="3" name="Content Placeholder 2">
            <a:extLst>
              <a:ext uri="{FF2B5EF4-FFF2-40B4-BE49-F238E27FC236}">
                <a16:creationId xmlns:a16="http://schemas.microsoft.com/office/drawing/2014/main" id="{990BC5AE-A1CA-462C-BCDE-216EFFC65F3A}"/>
              </a:ext>
            </a:extLst>
          </p:cNvPr>
          <p:cNvSpPr>
            <a:spLocks noGrp="1"/>
          </p:cNvSpPr>
          <p:nvPr>
            <p:ph idx="1"/>
          </p:nvPr>
        </p:nvSpPr>
        <p:spPr/>
        <p:txBody>
          <a:bodyPr>
            <a:normAutofit/>
          </a:bodyPr>
          <a:lstStyle/>
          <a:p>
            <a:r>
              <a:rPr lang="en-US" sz="3600" dirty="0">
                <a:solidFill>
                  <a:srgbClr val="FFFF00"/>
                </a:solidFill>
              </a:rPr>
              <a:t>Mirzapur is a crime-based TV series released in  2018, on Amazon Prime. </a:t>
            </a:r>
            <a:r>
              <a:rPr lang="en-US" sz="3600" dirty="0"/>
              <a:t>It revolves around drugs, guns and lawlessness. It depicts the rule of mafia dons and gang-rivalry in the </a:t>
            </a:r>
            <a:r>
              <a:rPr lang="en-US" sz="3600" dirty="0" err="1"/>
              <a:t>Purvanchal</a:t>
            </a:r>
            <a:r>
              <a:rPr lang="en-US" sz="3600" dirty="0"/>
              <a:t> region of Uttar Pradesh. Its season 1 consists of 9 episodes in total. In comparison with Sacred Games, it has scored more popularity among the viewers.</a:t>
            </a:r>
            <a:endParaRPr lang="en-IN" sz="3600" dirty="0"/>
          </a:p>
        </p:txBody>
      </p:sp>
    </p:spTree>
    <p:extLst>
      <p:ext uri="{BB962C8B-B14F-4D97-AF65-F5344CB8AC3E}">
        <p14:creationId xmlns:p14="http://schemas.microsoft.com/office/powerpoint/2010/main" val="7873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Feed back / Response</a:t>
            </a:r>
            <a:endParaRPr lang="en-US" dirty="0"/>
          </a:p>
        </p:txBody>
      </p:sp>
      <p:sp>
        <p:nvSpPr>
          <p:cNvPr id="3" name="Content Placeholder 2"/>
          <p:cNvSpPr>
            <a:spLocks noGrp="1"/>
          </p:cNvSpPr>
          <p:nvPr>
            <p:ph idx="1"/>
          </p:nvPr>
        </p:nvSpPr>
        <p:spPr/>
        <p:txBody>
          <a:bodyPr/>
          <a:lstStyle/>
          <a:p>
            <a:r>
              <a:rPr lang="en-US" dirty="0"/>
              <a:t>Response is the last stage in the communication process. It is the action or reaction of the receiver to the message. Response is the key to communication. It helps the sender know that that message was received and understood.</a:t>
            </a:r>
          </a:p>
          <a:p>
            <a:endParaRPr lang="en-US" dirty="0"/>
          </a:p>
        </p:txBody>
      </p:sp>
    </p:spTree>
    <p:extLst>
      <p:ext uri="{BB962C8B-B14F-4D97-AF65-F5344CB8AC3E}">
        <p14:creationId xmlns:p14="http://schemas.microsoft.com/office/powerpoint/2010/main" val="1711518794"/>
      </p:ext>
    </p:extLst>
  </p:cSld>
  <p:clrMapOvr>
    <a:masterClrMapping/>
  </p:clrMapOvr>
  <p:transition spd="slow">
    <p:push dir="u"/>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6B39-3E1F-40DF-BB7E-29E5708FDB2A}"/>
              </a:ext>
            </a:extLst>
          </p:cNvPr>
          <p:cNvSpPr>
            <a:spLocks noGrp="1"/>
          </p:cNvSpPr>
          <p:nvPr>
            <p:ph type="title"/>
          </p:nvPr>
        </p:nvSpPr>
        <p:spPr/>
        <p:txBody>
          <a:bodyPr/>
          <a:lstStyle/>
          <a:p>
            <a:r>
              <a:rPr lang="en-IN" dirty="0"/>
              <a:t>Purpose: Giving background information</a:t>
            </a:r>
            <a:br>
              <a:rPr lang="en-IN" dirty="0"/>
            </a:br>
            <a:endParaRPr lang="en-IN" dirty="0"/>
          </a:p>
        </p:txBody>
      </p:sp>
      <p:sp>
        <p:nvSpPr>
          <p:cNvPr id="3" name="Content Placeholder 2">
            <a:extLst>
              <a:ext uri="{FF2B5EF4-FFF2-40B4-BE49-F238E27FC236}">
                <a16:creationId xmlns:a16="http://schemas.microsoft.com/office/drawing/2014/main" id="{87FC37D1-D34A-4E29-B94B-192D898FC685}"/>
              </a:ext>
            </a:extLst>
          </p:cNvPr>
          <p:cNvSpPr>
            <a:spLocks noGrp="1"/>
          </p:cNvSpPr>
          <p:nvPr>
            <p:ph idx="1"/>
          </p:nvPr>
        </p:nvSpPr>
        <p:spPr>
          <a:xfrm>
            <a:off x="752476" y="1847850"/>
            <a:ext cx="9991726" cy="4461510"/>
          </a:xfrm>
        </p:spPr>
        <p:txBody>
          <a:bodyPr>
            <a:noAutofit/>
          </a:bodyPr>
          <a:lstStyle/>
          <a:p>
            <a:r>
              <a:rPr lang="en-US" sz="2800" dirty="0"/>
              <a:t>Sometimes, we have to give a background information of a person or event. For example, medical history; tracing the development of a country, a thing, an action down the ages. </a:t>
            </a:r>
          </a:p>
          <a:p>
            <a:endParaRPr lang="en-US" sz="2800" dirty="0"/>
          </a:p>
          <a:p>
            <a:r>
              <a:rPr lang="en-US" sz="2800" b="1" dirty="0">
                <a:solidFill>
                  <a:srgbClr val="FFFF00"/>
                </a:solidFill>
              </a:rPr>
              <a:t>Then we use Chronological method. </a:t>
            </a:r>
          </a:p>
          <a:p>
            <a:endParaRPr lang="en-US" sz="2800" b="1" dirty="0">
              <a:solidFill>
                <a:srgbClr val="FFFF00"/>
              </a:solidFill>
            </a:endParaRPr>
          </a:p>
          <a:p>
            <a:r>
              <a:rPr lang="en-US" sz="2800" b="1" dirty="0">
                <a:solidFill>
                  <a:srgbClr val="FF0000"/>
                </a:solidFill>
              </a:rPr>
              <a:t>The topic sentence is written in the beginning</a:t>
            </a:r>
          </a:p>
          <a:p>
            <a:endParaRPr lang="en-US" sz="2800" b="1" dirty="0">
              <a:solidFill>
                <a:srgbClr val="FF0000"/>
              </a:solidFill>
            </a:endParaRPr>
          </a:p>
          <a:p>
            <a:r>
              <a:rPr lang="en-US" sz="2800" b="1" dirty="0">
                <a:solidFill>
                  <a:srgbClr val="0070C0"/>
                </a:solidFill>
              </a:rPr>
              <a:t>The supporting sentences give a history, with the oldest dates first.</a:t>
            </a:r>
            <a:endParaRPr lang="en-IN" sz="2800" b="1" dirty="0">
              <a:solidFill>
                <a:srgbClr val="0070C0"/>
              </a:solidFill>
            </a:endParaRPr>
          </a:p>
        </p:txBody>
      </p:sp>
    </p:spTree>
    <p:extLst>
      <p:ext uri="{BB962C8B-B14F-4D97-AF65-F5344CB8AC3E}">
        <p14:creationId xmlns:p14="http://schemas.microsoft.com/office/powerpoint/2010/main" val="30442917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33F7-8F11-4F47-B16B-861439191A65}"/>
              </a:ext>
            </a:extLst>
          </p:cNvPr>
          <p:cNvSpPr>
            <a:spLocks noGrp="1"/>
          </p:cNvSpPr>
          <p:nvPr>
            <p:ph type="title"/>
          </p:nvPr>
        </p:nvSpPr>
        <p:spPr/>
        <p:txBody>
          <a:bodyPr/>
          <a:lstStyle/>
          <a:p>
            <a:r>
              <a:rPr lang="en-IN" dirty="0"/>
              <a:t>Chronological Method: Example</a:t>
            </a:r>
            <a:br>
              <a:rPr lang="en-IN" dirty="0"/>
            </a:br>
            <a:endParaRPr lang="en-IN" dirty="0"/>
          </a:p>
        </p:txBody>
      </p:sp>
      <p:sp>
        <p:nvSpPr>
          <p:cNvPr id="3" name="Content Placeholder 2">
            <a:extLst>
              <a:ext uri="{FF2B5EF4-FFF2-40B4-BE49-F238E27FC236}">
                <a16:creationId xmlns:a16="http://schemas.microsoft.com/office/drawing/2014/main" id="{0C9F6340-402F-40BA-B9EF-D1E0BFB1D55C}"/>
              </a:ext>
            </a:extLst>
          </p:cNvPr>
          <p:cNvSpPr>
            <a:spLocks noGrp="1"/>
          </p:cNvSpPr>
          <p:nvPr>
            <p:ph idx="1"/>
          </p:nvPr>
        </p:nvSpPr>
        <p:spPr/>
        <p:txBody>
          <a:bodyPr>
            <a:normAutofit/>
          </a:bodyPr>
          <a:lstStyle/>
          <a:p>
            <a:r>
              <a:rPr lang="en-US" sz="3200" b="1" dirty="0">
                <a:solidFill>
                  <a:srgbClr val="0070C0"/>
                </a:solidFill>
              </a:rPr>
              <a:t>Going to halls for watching movies has become redundant nowadays.</a:t>
            </a:r>
            <a:r>
              <a:rPr lang="en-US" sz="3200" dirty="0"/>
              <a:t> In the 90’s, people went to movie halls to watch movies only. Those were the times of television and VCRs. By the 2000s, people started having their personal computers. So movies were watched in DVDs. Now, with the advent of android phone and 4G connectivity, people can watch movies right in their mobiles.</a:t>
            </a:r>
            <a:endParaRPr lang="en-IN" sz="3200" dirty="0"/>
          </a:p>
        </p:txBody>
      </p:sp>
    </p:spTree>
    <p:extLst>
      <p:ext uri="{BB962C8B-B14F-4D97-AF65-F5344CB8AC3E}">
        <p14:creationId xmlns:p14="http://schemas.microsoft.com/office/powerpoint/2010/main" val="32211393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FA4-34EE-483D-AB68-47567C0DB71D}"/>
              </a:ext>
            </a:extLst>
          </p:cNvPr>
          <p:cNvSpPr>
            <a:spLocks noGrp="1"/>
          </p:cNvSpPr>
          <p:nvPr>
            <p:ph type="title"/>
          </p:nvPr>
        </p:nvSpPr>
        <p:spPr/>
        <p:txBody>
          <a:bodyPr/>
          <a:lstStyle/>
          <a:p>
            <a:r>
              <a:rPr lang="en-US" dirty="0"/>
              <a:t>Purpose: Describing objects in a place</a:t>
            </a:r>
            <a:br>
              <a:rPr lang="en-US" dirty="0"/>
            </a:br>
            <a:endParaRPr lang="en-IN" dirty="0"/>
          </a:p>
        </p:txBody>
      </p:sp>
      <p:sp>
        <p:nvSpPr>
          <p:cNvPr id="3" name="Content Placeholder 2">
            <a:extLst>
              <a:ext uri="{FF2B5EF4-FFF2-40B4-BE49-F238E27FC236}">
                <a16:creationId xmlns:a16="http://schemas.microsoft.com/office/drawing/2014/main" id="{FD256C66-BDDA-439E-8635-54B995FEFD11}"/>
              </a:ext>
            </a:extLst>
          </p:cNvPr>
          <p:cNvSpPr>
            <a:spLocks noGrp="1"/>
          </p:cNvSpPr>
          <p:nvPr>
            <p:ph idx="1"/>
          </p:nvPr>
        </p:nvSpPr>
        <p:spPr/>
        <p:txBody>
          <a:bodyPr>
            <a:normAutofit/>
          </a:bodyPr>
          <a:lstStyle/>
          <a:p>
            <a:r>
              <a:rPr lang="en-US" sz="3200" dirty="0"/>
              <a:t>When we have to give exact description of a place, </a:t>
            </a:r>
            <a:r>
              <a:rPr lang="en-US" sz="3200" b="1" dirty="0">
                <a:solidFill>
                  <a:srgbClr val="FFFF00"/>
                </a:solidFill>
              </a:rPr>
              <a:t>so that people have clear idea of where things are kept,</a:t>
            </a:r>
            <a:r>
              <a:rPr lang="en-US" sz="3200" dirty="0"/>
              <a:t> we use Spatial method of paragraph writing.</a:t>
            </a:r>
          </a:p>
          <a:p>
            <a:r>
              <a:rPr lang="en-US" sz="3200" dirty="0">
                <a:solidFill>
                  <a:srgbClr val="FF0000"/>
                </a:solidFill>
              </a:rPr>
              <a:t>The Topic sentence comes at the beginning, telling the name of the place. </a:t>
            </a:r>
          </a:p>
          <a:p>
            <a:r>
              <a:rPr lang="en-US" sz="3200" dirty="0">
                <a:solidFill>
                  <a:srgbClr val="92D050"/>
                </a:solidFill>
              </a:rPr>
              <a:t>The supporting sentences give details of things positioned in that place.</a:t>
            </a:r>
            <a:endParaRPr lang="en-IN" sz="3200" dirty="0">
              <a:solidFill>
                <a:srgbClr val="92D050"/>
              </a:solidFill>
            </a:endParaRPr>
          </a:p>
        </p:txBody>
      </p:sp>
    </p:spTree>
    <p:extLst>
      <p:ext uri="{BB962C8B-B14F-4D97-AF65-F5344CB8AC3E}">
        <p14:creationId xmlns:p14="http://schemas.microsoft.com/office/powerpoint/2010/main" val="28340918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96C6-2935-45B6-BEFA-83EBF7D33A27}"/>
              </a:ext>
            </a:extLst>
          </p:cNvPr>
          <p:cNvSpPr>
            <a:spLocks noGrp="1"/>
          </p:cNvSpPr>
          <p:nvPr>
            <p:ph type="title"/>
          </p:nvPr>
        </p:nvSpPr>
        <p:spPr/>
        <p:txBody>
          <a:bodyPr/>
          <a:lstStyle/>
          <a:p>
            <a:r>
              <a:rPr lang="en-IN" dirty="0"/>
              <a:t>Spatial Method: Example</a:t>
            </a:r>
            <a:br>
              <a:rPr lang="en-IN" dirty="0"/>
            </a:br>
            <a:endParaRPr lang="en-IN" dirty="0"/>
          </a:p>
        </p:txBody>
      </p:sp>
      <p:sp>
        <p:nvSpPr>
          <p:cNvPr id="3" name="Content Placeholder 2">
            <a:extLst>
              <a:ext uri="{FF2B5EF4-FFF2-40B4-BE49-F238E27FC236}">
                <a16:creationId xmlns:a16="http://schemas.microsoft.com/office/drawing/2014/main" id="{8FDFA670-3CBB-46DE-AA25-71B38D36666C}"/>
              </a:ext>
            </a:extLst>
          </p:cNvPr>
          <p:cNvSpPr>
            <a:spLocks noGrp="1"/>
          </p:cNvSpPr>
          <p:nvPr>
            <p:ph idx="1"/>
          </p:nvPr>
        </p:nvSpPr>
        <p:spPr/>
        <p:txBody>
          <a:bodyPr>
            <a:normAutofit/>
          </a:bodyPr>
          <a:lstStyle/>
          <a:p>
            <a:r>
              <a:rPr lang="en-US" sz="3600" dirty="0">
                <a:solidFill>
                  <a:srgbClr val="92D050"/>
                </a:solidFill>
              </a:rPr>
              <a:t>ABES  is located on NH 24</a:t>
            </a:r>
            <a:r>
              <a:rPr lang="en-US" sz="3600" dirty="0"/>
              <a:t>. On entering the gate, you will find a road that leads to two opposite sides. </a:t>
            </a:r>
            <a:r>
              <a:rPr lang="en-US" sz="3600" dirty="0">
                <a:solidFill>
                  <a:srgbClr val="92D050"/>
                </a:solidFill>
              </a:rPr>
              <a:t>Follow the left-hand side</a:t>
            </a:r>
            <a:r>
              <a:rPr lang="en-US" sz="3600" dirty="0"/>
              <a:t>, and you will come across </a:t>
            </a:r>
            <a:r>
              <a:rPr lang="en-US" sz="3600" dirty="0" err="1"/>
              <a:t>Aryabhatt</a:t>
            </a:r>
            <a:r>
              <a:rPr lang="en-US" sz="3600" dirty="0"/>
              <a:t>-block, Pharmacy-block, and the finally, the Boys’ hostel. </a:t>
            </a:r>
            <a:r>
              <a:rPr lang="en-US" sz="3600" dirty="0">
                <a:solidFill>
                  <a:srgbClr val="92D050"/>
                </a:solidFill>
              </a:rPr>
              <a:t>Follow the right-hand side road, </a:t>
            </a:r>
            <a:r>
              <a:rPr lang="en-US" sz="3600" dirty="0"/>
              <a:t>you will come across the </a:t>
            </a:r>
            <a:r>
              <a:rPr lang="en-US" sz="3600" dirty="0" err="1"/>
              <a:t>bhabha</a:t>
            </a:r>
            <a:r>
              <a:rPr lang="en-US" sz="3600" dirty="0"/>
              <a:t> block, and the Girls’ hostel.</a:t>
            </a:r>
            <a:endParaRPr lang="en-IN" sz="3600" dirty="0"/>
          </a:p>
        </p:txBody>
      </p:sp>
    </p:spTree>
    <p:extLst>
      <p:ext uri="{BB962C8B-B14F-4D97-AF65-F5344CB8AC3E}">
        <p14:creationId xmlns:p14="http://schemas.microsoft.com/office/powerpoint/2010/main" val="83949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E068-DEB7-49AC-9C50-CD033D9CA262}"/>
              </a:ext>
            </a:extLst>
          </p:cNvPr>
          <p:cNvSpPr>
            <a:spLocks noGrp="1"/>
          </p:cNvSpPr>
          <p:nvPr>
            <p:ph type="title"/>
          </p:nvPr>
        </p:nvSpPr>
        <p:spPr/>
        <p:txBody>
          <a:bodyPr>
            <a:normAutofit fontScale="90000"/>
          </a:bodyPr>
          <a:lstStyle/>
          <a:p>
            <a:r>
              <a:rPr lang="en-US" dirty="0"/>
              <a:t>Purpose: Step-by-Step description of a Process</a:t>
            </a:r>
            <a:br>
              <a:rPr lang="en-US" dirty="0"/>
            </a:br>
            <a:endParaRPr lang="en-IN" dirty="0"/>
          </a:p>
        </p:txBody>
      </p:sp>
      <p:sp>
        <p:nvSpPr>
          <p:cNvPr id="3" name="Content Placeholder 2">
            <a:extLst>
              <a:ext uri="{FF2B5EF4-FFF2-40B4-BE49-F238E27FC236}">
                <a16:creationId xmlns:a16="http://schemas.microsoft.com/office/drawing/2014/main" id="{A625E795-B9EE-421D-B5BF-4697BBE39BB6}"/>
              </a:ext>
            </a:extLst>
          </p:cNvPr>
          <p:cNvSpPr>
            <a:spLocks noGrp="1"/>
          </p:cNvSpPr>
          <p:nvPr>
            <p:ph idx="1"/>
          </p:nvPr>
        </p:nvSpPr>
        <p:spPr/>
        <p:txBody>
          <a:bodyPr>
            <a:normAutofit/>
          </a:bodyPr>
          <a:lstStyle/>
          <a:p>
            <a:r>
              <a:rPr lang="en-US" sz="3200" dirty="0"/>
              <a:t>Often, we have to write description of a process in manuals. </a:t>
            </a:r>
          </a:p>
          <a:p>
            <a:r>
              <a:rPr lang="en-US" sz="3200" dirty="0"/>
              <a:t>We have to write every step, from starting point to the finish. </a:t>
            </a:r>
          </a:p>
          <a:p>
            <a:r>
              <a:rPr lang="en-US" sz="3200" dirty="0">
                <a:solidFill>
                  <a:srgbClr val="92D050"/>
                </a:solidFill>
              </a:rPr>
              <a:t>Then, we use Linear method. </a:t>
            </a:r>
          </a:p>
          <a:p>
            <a:endParaRPr lang="en-US" sz="3200" dirty="0">
              <a:solidFill>
                <a:srgbClr val="92D050"/>
              </a:solidFill>
            </a:endParaRPr>
          </a:p>
          <a:p>
            <a:r>
              <a:rPr lang="en-US" sz="3200" dirty="0">
                <a:solidFill>
                  <a:srgbClr val="FFFF00"/>
                </a:solidFill>
              </a:rPr>
              <a:t>In linear method, one line logically leads to the other.</a:t>
            </a:r>
            <a:endParaRPr lang="en-IN" sz="3200" dirty="0">
              <a:solidFill>
                <a:srgbClr val="FFFF00"/>
              </a:solidFill>
            </a:endParaRPr>
          </a:p>
        </p:txBody>
      </p:sp>
    </p:spTree>
    <p:extLst>
      <p:ext uri="{BB962C8B-B14F-4D97-AF65-F5344CB8AC3E}">
        <p14:creationId xmlns:p14="http://schemas.microsoft.com/office/powerpoint/2010/main" val="31415954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6530-68B5-4E35-8878-92C0D63A182B}"/>
              </a:ext>
            </a:extLst>
          </p:cNvPr>
          <p:cNvSpPr>
            <a:spLocks noGrp="1"/>
          </p:cNvSpPr>
          <p:nvPr>
            <p:ph type="title"/>
          </p:nvPr>
        </p:nvSpPr>
        <p:spPr/>
        <p:txBody>
          <a:bodyPr/>
          <a:lstStyle/>
          <a:p>
            <a:r>
              <a:rPr lang="en-IN" dirty="0"/>
              <a:t>Linear method: Example</a:t>
            </a:r>
            <a:br>
              <a:rPr lang="en-IN" dirty="0"/>
            </a:br>
            <a:endParaRPr lang="en-IN" dirty="0"/>
          </a:p>
        </p:txBody>
      </p:sp>
      <p:sp>
        <p:nvSpPr>
          <p:cNvPr id="3" name="Content Placeholder 2">
            <a:extLst>
              <a:ext uri="{FF2B5EF4-FFF2-40B4-BE49-F238E27FC236}">
                <a16:creationId xmlns:a16="http://schemas.microsoft.com/office/drawing/2014/main" id="{733DB706-2985-4DFA-9468-B1B1CDC8A51F}"/>
              </a:ext>
            </a:extLst>
          </p:cNvPr>
          <p:cNvSpPr>
            <a:spLocks noGrp="1"/>
          </p:cNvSpPr>
          <p:nvPr>
            <p:ph idx="1"/>
          </p:nvPr>
        </p:nvSpPr>
        <p:spPr/>
        <p:txBody>
          <a:bodyPr>
            <a:normAutofit/>
          </a:bodyPr>
          <a:lstStyle/>
          <a:p>
            <a:r>
              <a:rPr lang="en-US" sz="3200" dirty="0"/>
              <a:t>Uninstalling a program needs a few, simple steps. </a:t>
            </a:r>
            <a:r>
              <a:rPr lang="en-US" sz="3200" dirty="0">
                <a:solidFill>
                  <a:srgbClr val="FFFF00"/>
                </a:solidFill>
              </a:rPr>
              <a:t>First, go to the Start Menu</a:t>
            </a:r>
            <a:r>
              <a:rPr lang="en-US" sz="3200" dirty="0"/>
              <a:t>. Then, Go to Control Panel. Next, </a:t>
            </a:r>
            <a:r>
              <a:rPr lang="en-US" sz="3200" dirty="0">
                <a:solidFill>
                  <a:srgbClr val="FFFF00"/>
                </a:solidFill>
              </a:rPr>
              <a:t>click Uninstall a Program</a:t>
            </a:r>
            <a:r>
              <a:rPr lang="en-US" sz="3200" dirty="0"/>
              <a:t>. Then, </a:t>
            </a:r>
            <a:r>
              <a:rPr lang="en-US" sz="3200" dirty="0">
                <a:solidFill>
                  <a:srgbClr val="FFFF00"/>
                </a:solidFill>
              </a:rPr>
              <a:t>select the program </a:t>
            </a:r>
            <a:r>
              <a:rPr lang="en-US" sz="3200" dirty="0"/>
              <a:t>you want to remove. Finally, click </a:t>
            </a:r>
            <a:r>
              <a:rPr lang="en-US" sz="3200" dirty="0">
                <a:solidFill>
                  <a:srgbClr val="FFFF00"/>
                </a:solidFill>
              </a:rPr>
              <a:t>Uninstall</a:t>
            </a:r>
            <a:r>
              <a:rPr lang="en-US" sz="3200" dirty="0"/>
              <a:t> at the top of the page.</a:t>
            </a:r>
            <a:endParaRPr lang="en-IN" sz="3200" dirty="0"/>
          </a:p>
        </p:txBody>
      </p:sp>
    </p:spTree>
    <p:extLst>
      <p:ext uri="{BB962C8B-B14F-4D97-AF65-F5344CB8AC3E}">
        <p14:creationId xmlns:p14="http://schemas.microsoft.com/office/powerpoint/2010/main" val="26751628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0532-3E00-4ACE-82FA-90B8D8CAEA08}"/>
              </a:ext>
            </a:extLst>
          </p:cNvPr>
          <p:cNvSpPr>
            <a:spLocks noGrp="1"/>
          </p:cNvSpPr>
          <p:nvPr>
            <p:ph type="title"/>
          </p:nvPr>
        </p:nvSpPr>
        <p:spPr/>
        <p:txBody>
          <a:bodyPr/>
          <a:lstStyle/>
          <a:p>
            <a:r>
              <a:rPr lang="en-US" dirty="0"/>
              <a:t>Purpose: Narrating an experience in a dramatic way </a:t>
            </a:r>
            <a:endParaRPr lang="en-IN" dirty="0"/>
          </a:p>
        </p:txBody>
      </p:sp>
      <p:sp>
        <p:nvSpPr>
          <p:cNvPr id="3" name="Content Placeholder 2">
            <a:extLst>
              <a:ext uri="{FF2B5EF4-FFF2-40B4-BE49-F238E27FC236}">
                <a16:creationId xmlns:a16="http://schemas.microsoft.com/office/drawing/2014/main" id="{B5CAA225-F34C-4BD9-A4E5-6958521EC25D}"/>
              </a:ext>
            </a:extLst>
          </p:cNvPr>
          <p:cNvSpPr>
            <a:spLocks noGrp="1"/>
          </p:cNvSpPr>
          <p:nvPr>
            <p:ph idx="1"/>
          </p:nvPr>
        </p:nvSpPr>
        <p:spPr/>
        <p:txBody>
          <a:bodyPr>
            <a:normAutofit/>
          </a:bodyPr>
          <a:lstStyle/>
          <a:p>
            <a:r>
              <a:rPr lang="en-US" sz="2400" dirty="0"/>
              <a:t>In chronological method, we found events narrated like a diary-entry</a:t>
            </a:r>
          </a:p>
          <a:p>
            <a:r>
              <a:rPr lang="en-US" sz="2400" dirty="0"/>
              <a:t>But often, in order to sound more dramatic and interesting, we break the strict chronology. </a:t>
            </a:r>
            <a:r>
              <a:rPr lang="en-US" sz="2400" b="1" dirty="0">
                <a:solidFill>
                  <a:srgbClr val="FFFF00"/>
                </a:solidFill>
              </a:rPr>
              <a:t>We talk about present, and then go back to past, and then start talking about future.</a:t>
            </a:r>
          </a:p>
          <a:p>
            <a:r>
              <a:rPr lang="en-US" sz="2400" b="1" dirty="0">
                <a:solidFill>
                  <a:srgbClr val="FFFF00"/>
                </a:solidFill>
              </a:rPr>
              <a:t>This is called Interrupted method. They show the interrupted way of our thoughts.</a:t>
            </a:r>
          </a:p>
          <a:p>
            <a:endParaRPr lang="en-US" sz="2400" b="1" dirty="0">
              <a:solidFill>
                <a:srgbClr val="FFFF00"/>
              </a:solidFill>
            </a:endParaRPr>
          </a:p>
          <a:p>
            <a:endParaRPr lang="en-US" sz="2400" b="1" dirty="0">
              <a:solidFill>
                <a:srgbClr val="FFFF00"/>
              </a:solidFill>
            </a:endParaRPr>
          </a:p>
          <a:p>
            <a:endParaRPr lang="en-IN" sz="2400" dirty="0"/>
          </a:p>
        </p:txBody>
      </p:sp>
    </p:spTree>
    <p:extLst>
      <p:ext uri="{BB962C8B-B14F-4D97-AF65-F5344CB8AC3E}">
        <p14:creationId xmlns:p14="http://schemas.microsoft.com/office/powerpoint/2010/main" val="401685702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202-1BBF-4A93-AA73-E849546D1F9F}"/>
              </a:ext>
            </a:extLst>
          </p:cNvPr>
          <p:cNvSpPr>
            <a:spLocks noGrp="1"/>
          </p:cNvSpPr>
          <p:nvPr>
            <p:ph type="title"/>
          </p:nvPr>
        </p:nvSpPr>
        <p:spPr/>
        <p:txBody>
          <a:bodyPr/>
          <a:lstStyle/>
          <a:p>
            <a:r>
              <a:rPr lang="en-IN" dirty="0"/>
              <a:t>Interrupted Method: Example</a:t>
            </a:r>
            <a:br>
              <a:rPr lang="en-IN" dirty="0"/>
            </a:br>
            <a:endParaRPr lang="en-IN" dirty="0"/>
          </a:p>
        </p:txBody>
      </p:sp>
      <p:sp>
        <p:nvSpPr>
          <p:cNvPr id="3" name="Content Placeholder 2">
            <a:extLst>
              <a:ext uri="{FF2B5EF4-FFF2-40B4-BE49-F238E27FC236}">
                <a16:creationId xmlns:a16="http://schemas.microsoft.com/office/drawing/2014/main" id="{8F12F385-8458-4711-9A54-CA2F1E2F4380}"/>
              </a:ext>
            </a:extLst>
          </p:cNvPr>
          <p:cNvSpPr>
            <a:spLocks noGrp="1"/>
          </p:cNvSpPr>
          <p:nvPr>
            <p:ph idx="1"/>
          </p:nvPr>
        </p:nvSpPr>
        <p:spPr/>
        <p:txBody>
          <a:bodyPr>
            <a:normAutofit/>
          </a:bodyPr>
          <a:lstStyle/>
          <a:p>
            <a:r>
              <a:rPr lang="en-US" sz="3600" dirty="0"/>
              <a:t>I am a fan of movies of superheroes. From Baahubali to Spiderman, I love them all. When I was a child, I had a huge obsession for </a:t>
            </a:r>
            <a:r>
              <a:rPr lang="en-US" sz="3600" dirty="0" err="1"/>
              <a:t>Shaktiman</a:t>
            </a:r>
            <a:r>
              <a:rPr lang="en-US" sz="3600" dirty="0"/>
              <a:t>. I even tried jumping off a terrace, but was luckily saved. Now, I just use jackets and T Shirts to show my obsession. Someday, I dream of creating a superhero series on TV myself.</a:t>
            </a:r>
            <a:endParaRPr lang="en-IN" sz="3600" dirty="0"/>
          </a:p>
        </p:txBody>
      </p:sp>
    </p:spTree>
    <p:extLst>
      <p:ext uri="{BB962C8B-B14F-4D97-AF65-F5344CB8AC3E}">
        <p14:creationId xmlns:p14="http://schemas.microsoft.com/office/powerpoint/2010/main" val="1344049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9E2C-3567-456D-8DB2-EB3E443A603F}"/>
              </a:ext>
            </a:extLst>
          </p:cNvPr>
          <p:cNvSpPr>
            <a:spLocks noGrp="1"/>
          </p:cNvSpPr>
          <p:nvPr>
            <p:ph type="title"/>
          </p:nvPr>
        </p:nvSpPr>
        <p:spPr/>
        <p:txBody>
          <a:bodyPr/>
          <a:lstStyle/>
          <a:p>
            <a:r>
              <a:rPr lang="en-IN" dirty="0"/>
              <a:t>Methods of Paragraph Writing</a:t>
            </a:r>
            <a:br>
              <a:rPr lang="en-IN" dirty="0"/>
            </a:br>
            <a:endParaRPr lang="en-IN" dirty="0"/>
          </a:p>
        </p:txBody>
      </p:sp>
      <p:graphicFrame>
        <p:nvGraphicFramePr>
          <p:cNvPr id="4" name="Content Placeholder 3">
            <a:extLst>
              <a:ext uri="{FF2B5EF4-FFF2-40B4-BE49-F238E27FC236}">
                <a16:creationId xmlns:a16="http://schemas.microsoft.com/office/drawing/2014/main" id="{7F54CD25-5F81-48D1-8FAF-99F6C387052D}"/>
              </a:ext>
            </a:extLst>
          </p:cNvPr>
          <p:cNvGraphicFramePr>
            <a:graphicFrameLocks noGrp="1"/>
          </p:cNvGraphicFramePr>
          <p:nvPr>
            <p:ph idx="1"/>
            <p:extLst>
              <p:ext uri="{D42A27DB-BD31-4B8C-83A1-F6EECF244321}">
                <p14:modId xmlns:p14="http://schemas.microsoft.com/office/powerpoint/2010/main" val="1702133315"/>
              </p:ext>
            </p:extLst>
          </p:nvPr>
        </p:nvGraphicFramePr>
        <p:xfrm>
          <a:off x="266701" y="1381125"/>
          <a:ext cx="11296650" cy="492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114499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technical writing</a:t>
            </a:r>
            <a:endParaRPr lang="en-US" dirty="0"/>
          </a:p>
        </p:txBody>
      </p:sp>
      <p:sp>
        <p:nvSpPr>
          <p:cNvPr id="4" name="Content Placeholder 2"/>
          <p:cNvSpPr>
            <a:spLocks noGrp="1"/>
          </p:cNvSpPr>
          <p:nvPr>
            <p:ph idx="1"/>
          </p:nvPr>
        </p:nvSpPr>
        <p:spPr/>
        <p:txBody>
          <a:bodyPr/>
          <a:lstStyle/>
          <a:p>
            <a:r>
              <a:rPr lang="en-US" altLang="en-US" b="1" dirty="0">
                <a:solidFill>
                  <a:schemeClr val="tx1"/>
                </a:solidFill>
              </a:rPr>
              <a:t>Accuracy</a:t>
            </a:r>
          </a:p>
          <a:p>
            <a:r>
              <a:rPr lang="en-US" altLang="en-US" b="1" dirty="0">
                <a:solidFill>
                  <a:schemeClr val="tx1"/>
                </a:solidFill>
              </a:rPr>
              <a:t>Brevity</a:t>
            </a:r>
          </a:p>
          <a:p>
            <a:r>
              <a:rPr lang="en-US" altLang="en-US" b="1" dirty="0">
                <a:solidFill>
                  <a:schemeClr val="tx1"/>
                </a:solidFill>
              </a:rPr>
              <a:t>Clarity      </a:t>
            </a:r>
            <a:r>
              <a:rPr lang="en-US" altLang="en-US" dirty="0">
                <a:solidFill>
                  <a:srgbClr val="660033"/>
                </a:solidFill>
              </a:rPr>
              <a:t>              </a:t>
            </a:r>
            <a:endParaRPr lang="en-GB" altLang="en-US" dirty="0"/>
          </a:p>
          <a:p>
            <a:r>
              <a:rPr lang="en-US" b="1" dirty="0"/>
              <a:t>Objectivity</a:t>
            </a:r>
          </a:p>
          <a:p>
            <a:r>
              <a:rPr lang="en-US" b="1" dirty="0"/>
              <a:t>Impersonal Language</a:t>
            </a:r>
          </a:p>
        </p:txBody>
      </p:sp>
    </p:spTree>
    <p:extLst>
      <p:ext uri="{BB962C8B-B14F-4D97-AF65-F5344CB8AC3E}">
        <p14:creationId xmlns:p14="http://schemas.microsoft.com/office/powerpoint/2010/main" val="214789803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NOISE</a:t>
            </a:r>
            <a:endParaRPr lang="en-US" dirty="0"/>
          </a:p>
        </p:txBody>
      </p:sp>
      <p:sp>
        <p:nvSpPr>
          <p:cNvPr id="4" name="Content Placeholder 2"/>
          <p:cNvSpPr>
            <a:spLocks noGrp="1"/>
          </p:cNvSpPr>
          <p:nvPr>
            <p:ph idx="1"/>
          </p:nvPr>
        </p:nvSpPr>
        <p:spPr/>
        <p:txBody>
          <a:bodyPr/>
          <a:lstStyle/>
          <a:p>
            <a:r>
              <a:rPr lang="en-US" b="1" dirty="0"/>
              <a:t>Noise </a:t>
            </a:r>
            <a:r>
              <a:rPr lang="en-US" dirty="0"/>
              <a:t>is a variety of sound. It means any unwanted sound. Sounds, particularly loud ones, that disturb people or make it difficult to hear wanted sounds, are noise.</a:t>
            </a:r>
          </a:p>
          <a:p>
            <a:r>
              <a:rPr lang="en-US" dirty="0"/>
              <a:t>For example, conversations of other people may be called noise by people not involved in any of them; any unwanted sound such as dogs barking, </a:t>
            </a:r>
            <a:r>
              <a:rPr lang="en-US" dirty="0" err="1"/>
              <a:t>neighbours</a:t>
            </a:r>
            <a:r>
              <a:rPr lang="en-US" dirty="0"/>
              <a:t> playing loud music, road traffic sounds, or a distant aircraft in quiet countryside, are noise.</a:t>
            </a:r>
          </a:p>
        </p:txBody>
      </p:sp>
    </p:spTree>
    <p:extLst>
      <p:ext uri="{BB962C8B-B14F-4D97-AF65-F5344CB8AC3E}">
        <p14:creationId xmlns:p14="http://schemas.microsoft.com/office/powerpoint/2010/main" val="26022485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Accuracy</a:t>
            </a:r>
            <a:endParaRPr lang="en-US" dirty="0"/>
          </a:p>
        </p:txBody>
      </p:sp>
      <p:sp>
        <p:nvSpPr>
          <p:cNvPr id="6" name="Content Placeholder 2"/>
          <p:cNvSpPr>
            <a:spLocks noGrp="1"/>
          </p:cNvSpPr>
          <p:nvPr>
            <p:ph idx="1"/>
          </p:nvPr>
        </p:nvSpPr>
        <p:spPr>
          <a:xfrm>
            <a:off x="914400" y="2084832"/>
            <a:ext cx="9829801" cy="4224528"/>
          </a:xfrm>
        </p:spPr>
        <p:txBody>
          <a:bodyPr>
            <a:normAutofit fontScale="70000" lnSpcReduction="20000"/>
          </a:bodyPr>
          <a:lstStyle/>
          <a:p>
            <a:r>
              <a:rPr lang="en-US" altLang="en-US" dirty="0"/>
              <a:t>Accuracy demands exactness and precision.</a:t>
            </a:r>
          </a:p>
          <a:p>
            <a:r>
              <a:rPr lang="en-US" altLang="en-US" dirty="0"/>
              <a:t> 2 types</a:t>
            </a:r>
          </a:p>
          <a:p>
            <a:r>
              <a:rPr lang="en-US" altLang="en-US" dirty="0"/>
              <a:t>     Accuracy of Information</a:t>
            </a:r>
          </a:p>
          <a:p>
            <a:r>
              <a:rPr lang="en-US" altLang="en-US" dirty="0"/>
              <a:t>     accuracy of expression</a:t>
            </a:r>
          </a:p>
          <a:p>
            <a:pPr>
              <a:buNone/>
            </a:pPr>
            <a:r>
              <a:rPr lang="en-US" altLang="en-US" dirty="0"/>
              <a:t>Means grammatical, </a:t>
            </a:r>
            <a:r>
              <a:rPr lang="en-US" altLang="en-US" dirty="0" err="1"/>
              <a:t>punctuation,spelling,accent,intonation</a:t>
            </a:r>
            <a:r>
              <a:rPr lang="en-US" altLang="en-US" dirty="0"/>
              <a:t> correctness, non –verbal mannerisms.</a:t>
            </a:r>
          </a:p>
          <a:p>
            <a:pPr>
              <a:buNone/>
            </a:pPr>
            <a:endParaRPr lang="en-US" altLang="en-US" dirty="0"/>
          </a:p>
          <a:p>
            <a:r>
              <a:rPr lang="en-US" altLang="en-US" dirty="0"/>
              <a:t>Now look at the following sentences. Say which sentence is correct and why.</a:t>
            </a:r>
          </a:p>
          <a:p>
            <a:endParaRPr lang="en-US" altLang="en-US" dirty="0"/>
          </a:p>
          <a:p>
            <a:pPr>
              <a:buNone/>
            </a:pPr>
            <a:r>
              <a:rPr lang="en-US" altLang="en-US" dirty="0"/>
              <a:t>a) Only </a:t>
            </a:r>
            <a:r>
              <a:rPr lang="en-US" altLang="en-US" dirty="0" err="1"/>
              <a:t>Muneer</a:t>
            </a:r>
            <a:r>
              <a:rPr lang="en-US" altLang="en-US" dirty="0"/>
              <a:t> scored two goals.</a:t>
            </a:r>
          </a:p>
          <a:p>
            <a:pPr>
              <a:buNone/>
            </a:pPr>
            <a:r>
              <a:rPr lang="en-US" altLang="en-US" dirty="0"/>
              <a:t>b) Two goals were scored by </a:t>
            </a:r>
            <a:r>
              <a:rPr lang="en-US" altLang="en-US" dirty="0" err="1"/>
              <a:t>Muneer</a:t>
            </a:r>
            <a:r>
              <a:rPr lang="en-US" altLang="en-US" dirty="0"/>
              <a:t> only.</a:t>
            </a:r>
          </a:p>
          <a:p>
            <a:pPr>
              <a:buNone/>
            </a:pPr>
            <a:r>
              <a:rPr lang="en-US" altLang="en-US" dirty="0"/>
              <a:t>c) </a:t>
            </a:r>
            <a:r>
              <a:rPr lang="en-US" altLang="en-US" dirty="0" err="1"/>
              <a:t>Muneer</a:t>
            </a:r>
            <a:r>
              <a:rPr lang="en-US" altLang="en-US" dirty="0"/>
              <a:t> scored two goals only.</a:t>
            </a:r>
          </a:p>
          <a:p>
            <a:pPr>
              <a:buNone/>
            </a:pPr>
            <a:r>
              <a:rPr lang="en-US" altLang="en-US" dirty="0"/>
              <a:t>d) Two goals only were scored by </a:t>
            </a:r>
            <a:r>
              <a:rPr lang="en-US" altLang="en-US" dirty="0" err="1"/>
              <a:t>Muneer</a:t>
            </a:r>
            <a:r>
              <a:rPr lang="en-US" altLang="en-US" dirty="0"/>
              <a:t>.</a:t>
            </a:r>
            <a:endParaRPr lang="en-US" dirty="0"/>
          </a:p>
        </p:txBody>
      </p:sp>
    </p:spTree>
    <p:extLst>
      <p:ext uri="{BB962C8B-B14F-4D97-AF65-F5344CB8AC3E}">
        <p14:creationId xmlns:p14="http://schemas.microsoft.com/office/powerpoint/2010/main" val="14654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Precision</a:t>
            </a:r>
          </a:p>
        </p:txBody>
      </p:sp>
      <p:sp>
        <p:nvSpPr>
          <p:cNvPr id="4" name="Content Placeholder 2"/>
          <p:cNvSpPr>
            <a:spLocks noGrp="1"/>
          </p:cNvSpPr>
          <p:nvPr>
            <p:ph idx="1"/>
          </p:nvPr>
        </p:nvSpPr>
        <p:spPr/>
        <p:txBody>
          <a:bodyPr/>
          <a:lstStyle/>
          <a:p>
            <a:r>
              <a:rPr lang="en-US" dirty="0"/>
              <a:t>Precision is the quality of being exact , accurate , and definite.</a:t>
            </a:r>
          </a:p>
          <a:p>
            <a:r>
              <a:rPr lang="en-US" dirty="0"/>
              <a:t>In technical communication , precision refers to the art of attaining exact correspondence between the matter to be communicated and its presentation.</a:t>
            </a:r>
          </a:p>
          <a:p>
            <a:pPr marL="0" indent="0">
              <a:buNone/>
            </a:pPr>
            <a:r>
              <a:rPr lang="en-US" sz="2000" b="1" dirty="0"/>
              <a:t>Techniques of Precision</a:t>
            </a:r>
          </a:p>
          <a:p>
            <a:r>
              <a:rPr lang="en-US" i="1" dirty="0"/>
              <a:t>Simple and familiar words.</a:t>
            </a:r>
          </a:p>
          <a:p>
            <a:r>
              <a:rPr lang="en-US" i="1" dirty="0"/>
              <a:t>Exact word and phrases.</a:t>
            </a:r>
          </a:p>
          <a:p>
            <a:r>
              <a:rPr lang="en-US" i="1" dirty="0"/>
              <a:t>Using simple and Familiar words.</a:t>
            </a:r>
          </a:p>
        </p:txBody>
      </p:sp>
    </p:spTree>
    <p:extLst>
      <p:ext uri="{BB962C8B-B14F-4D97-AF65-F5344CB8AC3E}">
        <p14:creationId xmlns:p14="http://schemas.microsoft.com/office/powerpoint/2010/main" val="3912779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and familiar words.</a:t>
            </a:r>
          </a:p>
        </p:txBody>
      </p:sp>
      <p:sp>
        <p:nvSpPr>
          <p:cNvPr id="4" name="Content Placeholder 2"/>
          <p:cNvSpPr>
            <a:spLocks noGrp="1"/>
          </p:cNvSpPr>
          <p:nvPr>
            <p:ph idx="1"/>
          </p:nvPr>
        </p:nvSpPr>
        <p:spPr/>
        <p:txBody>
          <a:bodyPr/>
          <a:lstStyle/>
          <a:p>
            <a:r>
              <a:rPr lang="en-US" altLang="en-US" dirty="0"/>
              <a:t>Ignite –burn</a:t>
            </a:r>
          </a:p>
          <a:p>
            <a:r>
              <a:rPr lang="en-US" altLang="en-US" dirty="0"/>
              <a:t>Retained unenclosed-open</a:t>
            </a:r>
          </a:p>
          <a:p>
            <a:r>
              <a:rPr lang="en-US" altLang="en-US" dirty="0"/>
              <a:t>Yielding  - producing</a:t>
            </a:r>
          </a:p>
          <a:p>
            <a:r>
              <a:rPr lang="en-US" altLang="en-US" dirty="0"/>
              <a:t>Colloquial-  informal</a:t>
            </a:r>
          </a:p>
          <a:p>
            <a:r>
              <a:rPr lang="en-US" altLang="en-US" dirty="0"/>
              <a:t>Tumultuous-  noisy</a:t>
            </a:r>
          </a:p>
          <a:p>
            <a:r>
              <a:rPr lang="en-US" altLang="en-US" dirty="0"/>
              <a:t>Exuberant -lively</a:t>
            </a:r>
          </a:p>
          <a:p>
            <a:endParaRPr lang="en-US" dirty="0"/>
          </a:p>
        </p:txBody>
      </p:sp>
    </p:spTree>
    <p:extLst>
      <p:ext uri="{BB962C8B-B14F-4D97-AF65-F5344CB8AC3E}">
        <p14:creationId xmlns:p14="http://schemas.microsoft.com/office/powerpoint/2010/main" val="3604909478"/>
      </p:ext>
    </p:extLst>
  </p:cSld>
  <p:clrMapOvr>
    <a:masterClrMapping/>
  </p:clrMapOvr>
  <p:transition spd="slow">
    <p:push dir="u"/>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Choice:</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421" y="1886755"/>
            <a:ext cx="7267948"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600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Choice</a:t>
            </a:r>
          </a:p>
        </p:txBody>
      </p:sp>
      <p:sp>
        <p:nvSpPr>
          <p:cNvPr id="4" name="Rectangle 3"/>
          <p:cNvSpPr>
            <a:spLocks noGrp="1" noChangeArrowheads="1"/>
          </p:cNvSpPr>
          <p:nvPr>
            <p:ph idx="1"/>
          </p:nvPr>
        </p:nvSpPr>
        <p:spPr/>
        <p:txBody>
          <a:bodyPr/>
          <a:lstStyle/>
          <a:p>
            <a:pPr eaLnBrk="1" hangingPunct="1"/>
            <a:r>
              <a:rPr lang="en-US" altLang="en-US" b="1" i="1" dirty="0">
                <a:latin typeface="Times New Roman" panose="02020603050405020304" pitchFamily="18" charset="0"/>
              </a:rPr>
              <a:t>Avoid too many “to be” verbs</a:t>
            </a:r>
            <a:endParaRPr lang="en-US" altLang="en-US" dirty="0">
              <a:latin typeface="Times New Roman" panose="02020603050405020304" pitchFamily="18" charset="0"/>
            </a:endParaRPr>
          </a:p>
          <a:p>
            <a:pPr eaLnBrk="1" hangingPunct="1">
              <a:buFont typeface="Wingdings" panose="05000000000000000000" pitchFamily="2" charset="2"/>
              <a:buNone/>
            </a:pPr>
            <a:r>
              <a:rPr lang="en-US" altLang="en-US" dirty="0">
                <a:latin typeface="Times New Roman" panose="02020603050405020304" pitchFamily="18" charset="0"/>
              </a:rPr>
              <a:t>	for example: </a:t>
            </a:r>
            <a:r>
              <a:rPr lang="en-US" altLang="en-US" sz="2800" dirty="0">
                <a:latin typeface="Times New Roman" panose="02020603050405020304" pitchFamily="18" charset="0"/>
              </a:rPr>
              <a:t>“is” “was” “were” “has been” “have been”.</a:t>
            </a:r>
          </a:p>
          <a:p>
            <a:pPr eaLnBrk="1" hangingPunct="1"/>
            <a:r>
              <a:rPr lang="en-US" altLang="en-US" b="1" i="1" dirty="0">
                <a:latin typeface="Times New Roman" panose="02020603050405020304" pitchFamily="18" charset="0"/>
              </a:rPr>
              <a:t>Avoid excess words</a:t>
            </a:r>
            <a:r>
              <a:rPr lang="en-US" altLang="en-US" dirty="0">
                <a:latin typeface="Times New Roman" panose="02020603050405020304" pitchFamily="18" charset="0"/>
              </a:rPr>
              <a:t>, which slow comprehension of the main point.</a:t>
            </a:r>
          </a:p>
          <a:p>
            <a:pPr eaLnBrk="1" hangingPunct="1"/>
            <a:endParaRPr lang="en-US" altLang="en-US" dirty="0">
              <a:latin typeface="Times New Roman" panose="02020603050405020304"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375" y="3899166"/>
            <a:ext cx="66754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301225"/>
      </p:ext>
    </p:extLst>
  </p:cSld>
  <p:clrMapOvr>
    <a:masterClrMapping/>
  </p:clrMapOvr>
  <p:transition spd="slow">
    <p:push dir="u"/>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II-Using exact words And Phrases</a:t>
            </a:r>
            <a:endParaRPr lang="en-US" dirty="0"/>
          </a:p>
        </p:txBody>
      </p:sp>
      <p:sp>
        <p:nvSpPr>
          <p:cNvPr id="4" name="Content Placeholder 2"/>
          <p:cNvSpPr>
            <a:spLocks noGrp="1"/>
          </p:cNvSpPr>
          <p:nvPr>
            <p:ph idx="1"/>
          </p:nvPr>
        </p:nvSpPr>
        <p:spPr/>
        <p:txBody>
          <a:bodyPr/>
          <a:lstStyle/>
          <a:p>
            <a:r>
              <a:rPr lang="en-US" altLang="en-US"/>
              <a:t>Stationary- </a:t>
            </a:r>
          </a:p>
          <a:p>
            <a:r>
              <a:rPr lang="en-US" altLang="en-US"/>
              <a:t>Stationery-</a:t>
            </a:r>
          </a:p>
          <a:p>
            <a:r>
              <a:rPr lang="en-US" altLang="en-US"/>
              <a:t>Complement</a:t>
            </a:r>
          </a:p>
          <a:p>
            <a:r>
              <a:rPr lang="en-US" altLang="en-US"/>
              <a:t>compliment</a:t>
            </a:r>
          </a:p>
        </p:txBody>
      </p:sp>
    </p:spTree>
    <p:extLst>
      <p:ext uri="{BB962C8B-B14F-4D97-AF65-F5344CB8AC3E}">
        <p14:creationId xmlns:p14="http://schemas.microsoft.com/office/powerpoint/2010/main" val="2024029414"/>
      </p:ext>
    </p:extLst>
  </p:cSld>
  <p:clrMapOvr>
    <a:masterClrMapping/>
  </p:clrMapOvr>
  <p:transition spd="slow">
    <p:push dir="u"/>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III-Avoid difficult words and complex Jargon</a:t>
            </a:r>
            <a:endParaRPr lang="en-US" dirty="0"/>
          </a:p>
        </p:txBody>
      </p:sp>
      <p:sp>
        <p:nvSpPr>
          <p:cNvPr id="4" name="Content Placeholder 2"/>
          <p:cNvSpPr>
            <a:spLocks noGrp="1"/>
          </p:cNvSpPr>
          <p:nvPr>
            <p:ph idx="1"/>
          </p:nvPr>
        </p:nvSpPr>
        <p:spPr/>
        <p:txBody>
          <a:bodyPr>
            <a:normAutofit/>
          </a:bodyPr>
          <a:lstStyle/>
          <a:p>
            <a:pPr>
              <a:buFontTx/>
              <a:buNone/>
            </a:pPr>
            <a:r>
              <a:rPr lang="en-US" altLang="en-US" dirty="0"/>
              <a:t>Jargon: a vocabulary particular to a place of work</a:t>
            </a:r>
            <a:r>
              <a:rPr lang="en-US" altLang="en-US" b="1" i="1" dirty="0"/>
              <a:t> (abbreviations, slang) </a:t>
            </a:r>
            <a:endParaRPr lang="en-US" altLang="en-US" dirty="0"/>
          </a:p>
          <a:p>
            <a:pPr>
              <a:buFontTx/>
              <a:buNone/>
            </a:pPr>
            <a:r>
              <a:rPr lang="en-US" altLang="en-US" dirty="0"/>
              <a:t>•</a:t>
            </a:r>
            <a:r>
              <a:rPr lang="en-US" altLang="en-US" b="1" i="1" dirty="0"/>
              <a:t> Audience familiarity</a:t>
            </a:r>
            <a:r>
              <a:rPr lang="en-US" altLang="en-US" dirty="0"/>
              <a:t> with the topic determines appropriate use of jargon </a:t>
            </a:r>
          </a:p>
          <a:p>
            <a:pPr>
              <a:buFontTx/>
              <a:buNone/>
            </a:pPr>
            <a:r>
              <a:rPr lang="en-US" altLang="en-US" dirty="0"/>
              <a:t>Ex. 1: For the first year, the links with SDPC and the HAC were not connected, and all required OCS input data were artificially loaded. Thus CATCH22 and MERWIN were not available. </a:t>
            </a:r>
          </a:p>
          <a:p>
            <a:pPr>
              <a:buFontTx/>
              <a:buNone/>
            </a:pPr>
            <a:r>
              <a:rPr lang="en-US" altLang="en-US" b="1" dirty="0"/>
              <a:t>Because some of the links in the computer system were not connected the first year, we could not run all the software codes. </a:t>
            </a:r>
            <a:endParaRPr lang="en-US" altLang="en-US" dirty="0"/>
          </a:p>
          <a:p>
            <a:endParaRPr lang="en-US" altLang="en-US" dirty="0"/>
          </a:p>
          <a:p>
            <a:endParaRPr lang="en-US" dirty="0"/>
          </a:p>
        </p:txBody>
      </p:sp>
    </p:spTree>
    <p:extLst>
      <p:ext uri="{BB962C8B-B14F-4D97-AF65-F5344CB8AC3E}">
        <p14:creationId xmlns:p14="http://schemas.microsoft.com/office/powerpoint/2010/main" val="32959393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Brevity</a:t>
            </a:r>
            <a:endParaRPr lang="en-US" dirty="0"/>
          </a:p>
        </p:txBody>
      </p:sp>
      <p:sp>
        <p:nvSpPr>
          <p:cNvPr id="4" name="Content Placeholder 2"/>
          <p:cNvSpPr>
            <a:spLocks noGrp="1"/>
          </p:cNvSpPr>
          <p:nvPr>
            <p:ph idx="1"/>
          </p:nvPr>
        </p:nvSpPr>
        <p:spPr/>
        <p:txBody>
          <a:bodyPr/>
          <a:lstStyle/>
          <a:p>
            <a:r>
              <a:rPr lang="en-US" altLang="en-US" dirty="0"/>
              <a:t>Brevity means economy in word usage, pruning away useless words. We should avoid repetition and redundancy.</a:t>
            </a:r>
          </a:p>
          <a:p>
            <a:r>
              <a:rPr lang="en-US" altLang="en-US" b="1" i="1" dirty="0"/>
              <a:t>Never use two words when one word will do</a:t>
            </a:r>
            <a:r>
              <a:rPr lang="en-US" altLang="en-US" dirty="0"/>
              <a:t>.  </a:t>
            </a:r>
          </a:p>
          <a:p>
            <a:pPr>
              <a:buNone/>
            </a:pPr>
            <a:r>
              <a:rPr lang="en-US" altLang="en-US" dirty="0"/>
              <a:t> Look at the following sentences.</a:t>
            </a:r>
          </a:p>
          <a:p>
            <a:endParaRPr lang="en-US" altLang="en-US" sz="1400" dirty="0"/>
          </a:p>
          <a:p>
            <a:pPr>
              <a:buNone/>
            </a:pPr>
            <a:r>
              <a:rPr lang="en-US" altLang="en-US" sz="1600" dirty="0">
                <a:solidFill>
                  <a:schemeClr val="hlink"/>
                </a:solidFill>
              </a:rPr>
              <a:t>1) Maria lives in a city called Bangalore, in a place called Indira Nagar.</a:t>
            </a:r>
          </a:p>
          <a:p>
            <a:pPr>
              <a:buNone/>
            </a:pPr>
            <a:r>
              <a:rPr lang="en-US" altLang="en-US" sz="1600" dirty="0">
                <a:solidFill>
                  <a:schemeClr val="hlink"/>
                </a:solidFill>
              </a:rPr>
              <a:t>2) Maria lives in Indira Nagar in Bangalore.</a:t>
            </a:r>
          </a:p>
          <a:p>
            <a:pPr>
              <a:buNone/>
            </a:pPr>
            <a:r>
              <a:rPr lang="en-US" altLang="en-US" sz="1600" dirty="0">
                <a:solidFill>
                  <a:schemeClr val="hlink"/>
                </a:solidFill>
              </a:rPr>
              <a:t>3) On the face of it: apparently</a:t>
            </a:r>
            <a:endParaRPr lang="en-GB" altLang="en-US" sz="1600" dirty="0">
              <a:solidFill>
                <a:schemeClr val="hlink"/>
              </a:solidFill>
            </a:endParaRPr>
          </a:p>
          <a:p>
            <a:endParaRPr lang="en-US" dirty="0"/>
          </a:p>
        </p:txBody>
      </p:sp>
    </p:spTree>
    <p:extLst>
      <p:ext uri="{BB962C8B-B14F-4D97-AF65-F5344CB8AC3E}">
        <p14:creationId xmlns:p14="http://schemas.microsoft.com/office/powerpoint/2010/main" val="3933771460"/>
      </p:ext>
    </p:extLst>
  </p:cSld>
  <p:clrMapOvr>
    <a:masterClrMapping/>
  </p:clrMapOvr>
  <p:transition spd="slow">
    <p:wip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3219" y="624110"/>
            <a:ext cx="8911687" cy="128089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en-US"/>
              <a:t>Techniques of Brevity</a:t>
            </a:r>
            <a:endParaRPr lang="en-US" dirty="0"/>
          </a:p>
        </p:txBody>
      </p:sp>
      <p:sp>
        <p:nvSpPr>
          <p:cNvPr id="5" name="Content Placeholder 2"/>
          <p:cNvSpPr txBox="1">
            <a:spLocks/>
          </p:cNvSpPr>
          <p:nvPr/>
        </p:nvSpPr>
        <p:spPr>
          <a:xfrm>
            <a:off x="1069506" y="2133600"/>
            <a:ext cx="8915400" cy="377762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ltLang="en-US"/>
              <a:t>Avoid Wordiness</a:t>
            </a:r>
          </a:p>
          <a:p>
            <a:endParaRPr lang="en-US" altLang="en-US"/>
          </a:p>
          <a:p>
            <a:r>
              <a:rPr lang="en-US" altLang="en-US"/>
              <a:t>Avoid repetition</a:t>
            </a:r>
          </a:p>
          <a:p>
            <a:endParaRPr lang="en-US" dirty="0"/>
          </a:p>
        </p:txBody>
      </p:sp>
    </p:spTree>
    <p:extLst>
      <p:ext uri="{BB962C8B-B14F-4D97-AF65-F5344CB8AC3E}">
        <p14:creationId xmlns:p14="http://schemas.microsoft.com/office/powerpoint/2010/main" val="99285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0638" y="624110"/>
            <a:ext cx="8911687" cy="128089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en-US"/>
              <a:t>Avoid wordiness</a:t>
            </a:r>
            <a:endParaRPr lang="en-US" dirty="0"/>
          </a:p>
        </p:txBody>
      </p:sp>
      <p:sp>
        <p:nvSpPr>
          <p:cNvPr id="5" name="Content Placeholder 2"/>
          <p:cNvSpPr txBox="1">
            <a:spLocks/>
          </p:cNvSpPr>
          <p:nvPr/>
        </p:nvSpPr>
        <p:spPr>
          <a:xfrm>
            <a:off x="386925" y="2133600"/>
            <a:ext cx="8915400" cy="377762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Tx/>
              <a:buNone/>
            </a:pPr>
            <a:r>
              <a:rPr lang="en-US" altLang="en-US"/>
              <a:t>✖ It may be expected that the prevalence of relatively mild asthma could be underestimated. </a:t>
            </a:r>
          </a:p>
          <a:p>
            <a:pPr>
              <a:buFontTx/>
              <a:buNone/>
            </a:pPr>
            <a:r>
              <a:rPr lang="en-US" altLang="en-US"/>
              <a:t>✓</a:t>
            </a:r>
            <a:r>
              <a:rPr lang="en-US" altLang="en-US" b="1"/>
              <a:t> The prevalence of mild asthma could have been underestimated. </a:t>
            </a:r>
          </a:p>
          <a:p>
            <a:pPr>
              <a:buFontTx/>
              <a:buNone/>
            </a:pPr>
            <a:endParaRPr lang="en-US" altLang="en-US" b="1"/>
          </a:p>
          <a:p>
            <a:pPr>
              <a:buFontTx/>
              <a:buNone/>
            </a:pPr>
            <a:r>
              <a:rPr lang="en-US" altLang="en-US"/>
              <a:t>✖ The severity of this disease has been demonstrated to be associated with age. </a:t>
            </a:r>
          </a:p>
          <a:p>
            <a:pPr>
              <a:buFontTx/>
              <a:buNone/>
            </a:pPr>
            <a:r>
              <a:rPr lang="en-US" altLang="en-US"/>
              <a:t>✓</a:t>
            </a:r>
            <a:r>
              <a:rPr lang="en-US" altLang="en-US" b="1"/>
              <a:t> The severity of this disease increases with age. </a:t>
            </a:r>
            <a:r>
              <a:rPr lang="en-US" altLang="en-US"/>
              <a:t> </a:t>
            </a:r>
          </a:p>
          <a:p>
            <a:pPr>
              <a:buFontTx/>
              <a:buNone/>
            </a:pPr>
            <a:r>
              <a:rPr lang="en-US" altLang="en-US" b="1"/>
              <a:t>Definitive evidence: has been shown to be</a:t>
            </a:r>
            <a:r>
              <a:rPr lang="en-US" altLang="en-US">
                <a:sym typeface="Symbol" panose="05050102010706020507" pitchFamily="18" charset="2"/>
              </a:rPr>
              <a:t> </a:t>
            </a:r>
            <a:r>
              <a:rPr lang="en-US" altLang="en-US" b="1"/>
              <a:t>is </a:t>
            </a:r>
            <a:endParaRPr lang="en-US" altLang="en-US"/>
          </a:p>
          <a:p>
            <a:pPr>
              <a:buFontTx/>
              <a:buNone/>
            </a:pPr>
            <a:r>
              <a:rPr lang="en-US" altLang="en-US" b="1"/>
              <a:t>Less certain evidence: has been shown to be</a:t>
            </a:r>
            <a:r>
              <a:rPr lang="en-US" altLang="en-US">
                <a:sym typeface="Symbol" panose="05050102010706020507" pitchFamily="18" charset="2"/>
              </a:rPr>
              <a:t></a:t>
            </a:r>
            <a:r>
              <a:rPr lang="en-US" altLang="en-US" b="1"/>
              <a:t> may be/can </a:t>
            </a:r>
            <a:endParaRPr lang="en-US" altLang="en-US"/>
          </a:p>
          <a:p>
            <a:pPr>
              <a:buFontTx/>
              <a:buNone/>
            </a:pPr>
            <a:endParaRPr lang="en-US" altLang="en-US" dirty="0"/>
          </a:p>
        </p:txBody>
      </p:sp>
    </p:spTree>
    <p:extLst>
      <p:ext uri="{BB962C8B-B14F-4D97-AF65-F5344CB8AC3E}">
        <p14:creationId xmlns:p14="http://schemas.microsoft.com/office/powerpoint/2010/main" val="886889206"/>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Noise:</a:t>
            </a:r>
          </a:p>
        </p:txBody>
      </p:sp>
      <p:sp>
        <p:nvSpPr>
          <p:cNvPr id="4" name="Content Placeholder 2"/>
          <p:cNvSpPr>
            <a:spLocks noGrp="1"/>
          </p:cNvSpPr>
          <p:nvPr>
            <p:ph idx="1"/>
          </p:nvPr>
        </p:nvSpPr>
        <p:spPr/>
        <p:txBody>
          <a:bodyPr>
            <a:normAutofit fontScale="92500"/>
          </a:bodyPr>
          <a:lstStyle/>
          <a:p>
            <a:r>
              <a:rPr lang="en-US" b="1" dirty="0"/>
              <a:t>Physical Noise</a:t>
            </a:r>
          </a:p>
          <a:p>
            <a:pPr marL="0" indent="0">
              <a:buNone/>
            </a:pPr>
            <a:r>
              <a:rPr lang="en-US" dirty="0"/>
              <a:t>Sometimes the biggest impediment to clear communication is everyday environmental noise. This can include loud passersby, music (think talking over a band at a concert), traffic or children playing. Even a simple phone ringing can distract a listener so that she cannot fully focus on a conversation. Other physical conditions that can hinder communication are physical illness, being under the influence of drugs or alcohol, or being tired.</a:t>
            </a:r>
          </a:p>
          <a:p>
            <a:r>
              <a:rPr lang="en-US" b="1" dirty="0"/>
              <a:t>Semantic Noise</a:t>
            </a:r>
          </a:p>
          <a:p>
            <a:pPr marL="0" indent="0">
              <a:buNone/>
            </a:pPr>
            <a:r>
              <a:rPr lang="en-US" dirty="0"/>
              <a:t>Semantic noise affects communication when people communicate from different playing fields. In other words, they are working from different understandings, such as different primary languages, dialects or basic cultural characteristics. Poor handwriting and using slang can also be semantic noises that complicate effective communication.</a:t>
            </a: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277002650"/>
      </p:ext>
    </p:extLst>
  </p:cSld>
  <p:clrMapOvr>
    <a:masterClrMapping/>
  </p:clrMapOvr>
  <p:transition spd="slow">
    <p:push dir="u"/>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69429" y="624110"/>
            <a:ext cx="8911687" cy="128089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en-US"/>
              <a:t>Avoid repetition</a:t>
            </a:r>
            <a:endParaRPr lang="en-US" dirty="0"/>
          </a:p>
        </p:txBody>
      </p:sp>
      <p:sp>
        <p:nvSpPr>
          <p:cNvPr id="3" name="Content Placeholder 2"/>
          <p:cNvSpPr txBox="1">
            <a:spLocks/>
          </p:cNvSpPr>
          <p:nvPr/>
        </p:nvSpPr>
        <p:spPr>
          <a:xfrm>
            <a:off x="1365716" y="2133600"/>
            <a:ext cx="8915400" cy="377762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Tx/>
              <a:buNone/>
            </a:pPr>
            <a:r>
              <a:rPr lang="en-US" altLang="en-US" sz="1600"/>
              <a:t>•</a:t>
            </a:r>
            <a:r>
              <a:rPr lang="en-US" altLang="en-US" sz="1600" b="1"/>
              <a:t> </a:t>
            </a:r>
            <a:r>
              <a:rPr lang="en-US" altLang="en-US" b="1"/>
              <a:t>Repeating key terms</a:t>
            </a:r>
            <a:r>
              <a:rPr lang="en-US" altLang="en-US"/>
              <a:t> throughout a paragraph can also help to maintain thought processes</a:t>
            </a:r>
            <a:r>
              <a:rPr lang="en-US" altLang="en-US" b="1"/>
              <a:t> but avoid using the same word twice in one sentence because it becomes clumsy and boring</a:t>
            </a:r>
            <a:r>
              <a:rPr lang="en-US" altLang="en-US"/>
              <a:t>. </a:t>
            </a:r>
          </a:p>
          <a:p>
            <a:pPr>
              <a:buFontTx/>
              <a:buNone/>
            </a:pPr>
            <a:r>
              <a:rPr lang="en-US" altLang="en-US"/>
              <a:t>• 1 ✖ We need reliable screening procedures for </a:t>
            </a:r>
            <a:r>
              <a:rPr lang="en-US" altLang="en-US" u="sng"/>
              <a:t>identifying </a:t>
            </a:r>
            <a:r>
              <a:rPr lang="en-US" altLang="en-US"/>
              <a:t>the signs and symptoms </a:t>
            </a:r>
            <a:r>
              <a:rPr lang="en-US" altLang="en-US" u="sng"/>
              <a:t>to identify </a:t>
            </a:r>
            <a:r>
              <a:rPr lang="en-US" altLang="en-US"/>
              <a:t>children who are at greatest risk. </a:t>
            </a:r>
          </a:p>
          <a:p>
            <a:pPr>
              <a:buFontTx/>
              <a:buNone/>
            </a:pPr>
            <a:r>
              <a:rPr lang="en-US" altLang="en-US"/>
              <a:t>•✓ We need reliable screening tools to identify children who are at greatest risk.  </a:t>
            </a:r>
          </a:p>
          <a:p>
            <a:pPr>
              <a:buFontTx/>
              <a:buNone/>
            </a:pPr>
            <a:r>
              <a:rPr lang="en-US" altLang="en-US"/>
              <a:t>• 2 ✖ No adequate </a:t>
            </a:r>
            <a:r>
              <a:rPr lang="en-US" altLang="en-US" u="sng"/>
              <a:t>clinical</a:t>
            </a:r>
            <a:r>
              <a:rPr lang="en-US" altLang="en-US"/>
              <a:t> measures for quantifying back abnormalities in the </a:t>
            </a:r>
            <a:r>
              <a:rPr lang="en-US" altLang="en-US" u="sng"/>
              <a:t>clinical</a:t>
            </a:r>
            <a:r>
              <a:rPr lang="en-US" altLang="en-US"/>
              <a:t> setting are currently available. </a:t>
            </a:r>
          </a:p>
          <a:p>
            <a:pPr>
              <a:buFontTx/>
              <a:buNone/>
            </a:pPr>
            <a:r>
              <a:rPr lang="en-US" altLang="en-US"/>
              <a:t>•✓ There are no adequate methods for quantifying back abnormalities in clinical settings. </a:t>
            </a:r>
          </a:p>
          <a:p>
            <a:endParaRPr lang="en-US" dirty="0"/>
          </a:p>
        </p:txBody>
      </p:sp>
    </p:spTree>
    <p:extLst>
      <p:ext uri="{BB962C8B-B14F-4D97-AF65-F5344CB8AC3E}">
        <p14:creationId xmlns:p14="http://schemas.microsoft.com/office/powerpoint/2010/main" val="4222672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6851" y="624110"/>
            <a:ext cx="8911687" cy="128089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en-US">
                <a:solidFill>
                  <a:schemeClr val="tx1"/>
                </a:solidFill>
              </a:rPr>
              <a:t>Clarity</a:t>
            </a:r>
            <a:endParaRPr lang="en-US" dirty="0">
              <a:solidFill>
                <a:schemeClr val="tx1"/>
              </a:solidFill>
            </a:endParaRPr>
          </a:p>
        </p:txBody>
      </p:sp>
      <p:sp>
        <p:nvSpPr>
          <p:cNvPr id="3" name="Content Placeholder 2"/>
          <p:cNvSpPr txBox="1">
            <a:spLocks/>
          </p:cNvSpPr>
          <p:nvPr/>
        </p:nvSpPr>
        <p:spPr>
          <a:xfrm>
            <a:off x="683138" y="2133600"/>
            <a:ext cx="8915400" cy="377762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ltLang="en-US" dirty="0"/>
              <a:t>Clarity in writing means the ability to state our thoughts without any ambiguity.</a:t>
            </a:r>
          </a:p>
          <a:p>
            <a:pPr>
              <a:buFont typeface="Tw Cen MT" panose="020B0602020104020603" pitchFamily="34" charset="0"/>
              <a:buNone/>
            </a:pPr>
            <a:endParaRPr lang="en-US" altLang="en-US" dirty="0"/>
          </a:p>
          <a:p>
            <a:r>
              <a:rPr lang="en-US" altLang="en-US" dirty="0"/>
              <a:t> It is unnecessary to use a polysyllabic word where a monosyllabic one will do. Needless use of long words or abstract words result in obscurity</a:t>
            </a:r>
          </a:p>
          <a:p>
            <a:r>
              <a:rPr lang="en-US" altLang="en-US" dirty="0"/>
              <a:t>There can be two types of clarity.</a:t>
            </a:r>
          </a:p>
          <a:p>
            <a:r>
              <a:rPr lang="en-US" altLang="en-US" dirty="0"/>
              <a:t>grammatical and conceptual.</a:t>
            </a:r>
          </a:p>
        </p:txBody>
      </p:sp>
    </p:spTree>
    <p:extLst>
      <p:ext uri="{BB962C8B-B14F-4D97-AF65-F5344CB8AC3E}">
        <p14:creationId xmlns:p14="http://schemas.microsoft.com/office/powerpoint/2010/main" val="24130694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dirty="0"/>
              <a:t>Avoid Ambiguity</a:t>
            </a:r>
            <a:br>
              <a:rPr lang="en-US" altLang="en-US" sz="5400" dirty="0"/>
            </a:br>
            <a:endParaRPr lang="en-US" dirty="0"/>
          </a:p>
        </p:txBody>
      </p:sp>
      <p:sp>
        <p:nvSpPr>
          <p:cNvPr id="4" name="Content Placeholder 2"/>
          <p:cNvSpPr txBox="1">
            <a:spLocks noGrp="1"/>
          </p:cNvSpPr>
          <p:nvPr>
            <p:ph idx="1"/>
          </p:nvPr>
        </p:nvSpPr>
        <p:spPr>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a:t>Choose words whose meanings are</a:t>
            </a:r>
            <a:r>
              <a:rPr lang="en-US" altLang="en-US" sz="2800" b="1" i="1" dirty="0"/>
              <a:t> clear .</a:t>
            </a:r>
          </a:p>
          <a:p>
            <a:r>
              <a:rPr lang="en-US" altLang="en-US" sz="2800" b="1" i="1" dirty="0"/>
              <a:t>Order the words</a:t>
            </a:r>
            <a:r>
              <a:rPr lang="en-US" altLang="en-US" sz="2800" dirty="0"/>
              <a:t> in your sentences carefully. </a:t>
            </a:r>
          </a:p>
          <a:p>
            <a:r>
              <a:rPr lang="en-US" altLang="en-US" sz="2800" dirty="0"/>
              <a:t>Ex. 1: In low water temperatures and high toxicity levels of oil, we tested how well the microorganisms survived. </a:t>
            </a:r>
          </a:p>
          <a:p>
            <a:r>
              <a:rPr lang="en-US" altLang="en-US" sz="2800" b="1" dirty="0"/>
              <a:t>Ex. 2: We tested how well the </a:t>
            </a:r>
            <a:endParaRPr lang="en-US" altLang="en-US" sz="2800" dirty="0"/>
          </a:p>
          <a:p>
            <a:pPr>
              <a:buFontTx/>
              <a:buNone/>
            </a:pPr>
            <a:r>
              <a:rPr lang="en-US" altLang="en-US" sz="2800" b="1" dirty="0"/>
              <a:t> microorganisms survived in low water temperatures and high toxicity levels of oil. </a:t>
            </a:r>
            <a:endParaRPr lang="en-US" altLang="en-US" sz="2800" dirty="0"/>
          </a:p>
          <a:p>
            <a:pPr>
              <a:buFontTx/>
              <a:buNone/>
            </a:pPr>
            <a:r>
              <a:rPr lang="en-US" altLang="en-US" dirty="0"/>
              <a:t> </a:t>
            </a:r>
          </a:p>
          <a:p>
            <a:endParaRPr lang="en-US" altLang="en-US" dirty="0"/>
          </a:p>
          <a:p>
            <a:endParaRPr lang="en-US" altLang="en-US" dirty="0"/>
          </a:p>
        </p:txBody>
      </p:sp>
    </p:spTree>
    <p:extLst>
      <p:ext uri="{BB962C8B-B14F-4D97-AF65-F5344CB8AC3E}">
        <p14:creationId xmlns:p14="http://schemas.microsoft.com/office/powerpoint/2010/main" val="372988197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txBox="1">
            <a:spLocks noGrp="1"/>
          </p:cNvSpPr>
          <p:nvPr>
            <p:ph idx="1"/>
          </p:nvPr>
        </p:nvSpPr>
        <p:spPr>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en-US" dirty="0"/>
              <a:t>Ex. 1: In low water temperatures and high toxicity levels of oil, we tested how well the microorganisms survived.  </a:t>
            </a:r>
          </a:p>
          <a:p>
            <a:r>
              <a:rPr lang="en-US" altLang="en-US" b="1" dirty="0"/>
              <a:t>Ex. 2: We tested how well the </a:t>
            </a:r>
            <a:endParaRPr lang="en-US" altLang="en-US" dirty="0"/>
          </a:p>
          <a:p>
            <a:pPr>
              <a:buFontTx/>
              <a:buNone/>
            </a:pPr>
            <a:r>
              <a:rPr lang="en-US" altLang="en-US" b="1" dirty="0"/>
              <a:t>  microorganisms survived in low water temperatures and high toxicity levels of oil. </a:t>
            </a:r>
            <a:endParaRPr lang="en-US" altLang="en-US" dirty="0"/>
          </a:p>
          <a:p>
            <a:endParaRPr lang="en-US" altLang="en-US" dirty="0"/>
          </a:p>
        </p:txBody>
      </p:sp>
    </p:spTree>
    <p:extLst>
      <p:ext uri="{BB962C8B-B14F-4D97-AF65-F5344CB8AC3E}">
        <p14:creationId xmlns:p14="http://schemas.microsoft.com/office/powerpoint/2010/main" val="11053697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 Define the Unfamiliar</a:t>
            </a:r>
            <a:br>
              <a:rPr lang="en-US" dirty="0"/>
            </a:br>
            <a:endParaRPr lang="en-US" dirty="0"/>
          </a:p>
        </p:txBody>
      </p:sp>
      <p:sp>
        <p:nvSpPr>
          <p:cNvPr id="4" name="Rectangle 3"/>
          <p:cNvSpPr txBox="1">
            <a:spLocks noGrp="1" noChangeArrowheads="1"/>
          </p:cNvSpPr>
          <p:nvPr>
            <p:ph idx="1"/>
          </p:nvPr>
        </p:nvSpPr>
        <p:spPr>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ltLang="en-US" dirty="0"/>
          </a:p>
          <a:p>
            <a:endParaRPr lang="en-US" altLang="en-US" dirty="0"/>
          </a:p>
          <a:p>
            <a:r>
              <a:rPr lang="en-US" altLang="en-US" dirty="0">
                <a:latin typeface="Times New Roman" panose="02020603050405020304" pitchFamily="18" charset="0"/>
              </a:rPr>
              <a:t>If you must abbreviate, define the term in its first occurrence, and </a:t>
            </a:r>
            <a:r>
              <a:rPr lang="en-US" altLang="en-US" b="1" i="1" dirty="0">
                <a:latin typeface="Times New Roman" panose="02020603050405020304" pitchFamily="18" charset="0"/>
              </a:rPr>
              <a:t>put abbreviations in parentheses.</a:t>
            </a:r>
            <a:endParaRPr lang="en-US" altLang="en-US" dirty="0">
              <a:latin typeface="Times New Roman" panose="02020603050405020304" pitchFamily="18" charset="0"/>
            </a:endParaRPr>
          </a:p>
          <a:p>
            <a:r>
              <a:rPr lang="en-US" altLang="en-US" b="1" i="1" dirty="0">
                <a:latin typeface="Times New Roman" panose="02020603050405020304" pitchFamily="18" charset="0"/>
              </a:rPr>
              <a:t>Italicize first occurrence </a:t>
            </a:r>
            <a:r>
              <a:rPr lang="en-US" altLang="en-US" dirty="0">
                <a:latin typeface="Times New Roman" panose="02020603050405020304" pitchFamily="18" charset="0"/>
              </a:rPr>
              <a:t>of unfamiliar terms and define them right away.</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39461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Grammatical Clarity</a:t>
            </a:r>
            <a:br>
              <a:rPr lang="en-GB" altLang="en-US" dirty="0"/>
            </a:br>
            <a:endParaRPr lang="en-US" dirty="0"/>
          </a:p>
        </p:txBody>
      </p:sp>
      <p:sp>
        <p:nvSpPr>
          <p:cNvPr id="4" name="Rectangle 3"/>
          <p:cNvSpPr>
            <a:spLocks noGrp="1" noChangeArrowheads="1"/>
          </p:cNvSpPr>
          <p:nvPr>
            <p:ph idx="1"/>
          </p:nvPr>
        </p:nvSpPr>
        <p:spPr/>
        <p:txBody>
          <a:bodyPr/>
          <a:lstStyle/>
          <a:p>
            <a:pPr marL="609600" indent="-609600" eaLnBrk="1" hangingPunct="1">
              <a:lnSpc>
                <a:spcPct val="80000"/>
              </a:lnSpc>
              <a:buFontTx/>
              <a:buNone/>
            </a:pPr>
            <a:r>
              <a:rPr lang="en-US" altLang="en-US" dirty="0"/>
              <a:t>One of the aid to clarity is adequate punctuation.</a:t>
            </a:r>
          </a:p>
          <a:p>
            <a:pPr marL="609600" indent="-609600" eaLnBrk="1" hangingPunct="1">
              <a:lnSpc>
                <a:spcPct val="80000"/>
              </a:lnSpc>
              <a:buFontTx/>
              <a:buNone/>
            </a:pPr>
            <a:endParaRPr lang="en-US" altLang="en-US" dirty="0"/>
          </a:p>
          <a:p>
            <a:pPr marL="609600" indent="-609600" eaLnBrk="1" hangingPunct="1">
              <a:lnSpc>
                <a:spcPct val="80000"/>
              </a:lnSpc>
              <a:buFontTx/>
              <a:buNone/>
            </a:pPr>
            <a:r>
              <a:rPr lang="en-US" altLang="en-US" sz="2400" dirty="0"/>
              <a:t>Look at the following sentence:</a:t>
            </a:r>
          </a:p>
          <a:p>
            <a:pPr marL="609600" indent="-609600" eaLnBrk="1" hangingPunct="1">
              <a:lnSpc>
                <a:spcPct val="80000"/>
              </a:lnSpc>
              <a:buFontTx/>
              <a:buNone/>
            </a:pPr>
            <a:endParaRPr lang="en-US" altLang="en-US" sz="2400" dirty="0"/>
          </a:p>
          <a:p>
            <a:pPr marL="609600" indent="-609600" eaLnBrk="1" hangingPunct="1">
              <a:lnSpc>
                <a:spcPct val="80000"/>
              </a:lnSpc>
              <a:buFont typeface="Wingdings" panose="05000000000000000000" pitchFamily="2" charset="2"/>
              <a:buAutoNum type="arabicParenR"/>
            </a:pPr>
            <a:r>
              <a:rPr lang="en-US" altLang="en-US" sz="2000" dirty="0"/>
              <a:t>I wrote a book with </a:t>
            </a:r>
            <a:r>
              <a:rPr lang="en-US" altLang="en-US" sz="2000" dirty="0" err="1"/>
              <a:t>Mr.Khalil</a:t>
            </a:r>
            <a:r>
              <a:rPr lang="en-US" altLang="en-US" sz="2000" dirty="0"/>
              <a:t> and Mr. </a:t>
            </a:r>
            <a:r>
              <a:rPr lang="en-US" altLang="en-US" sz="2000" dirty="0" err="1"/>
              <a:t>Mabruk</a:t>
            </a:r>
            <a:r>
              <a:rPr lang="en-US" altLang="en-US" sz="2000" dirty="0"/>
              <a:t> and Mr. </a:t>
            </a:r>
            <a:r>
              <a:rPr lang="en-US" altLang="en-US" sz="2000" dirty="0" err="1"/>
              <a:t>Nayim</a:t>
            </a:r>
            <a:r>
              <a:rPr lang="en-US" altLang="en-US" sz="2000" dirty="0"/>
              <a:t> edited it</a:t>
            </a:r>
          </a:p>
          <a:p>
            <a:pPr marL="609600" indent="-609600" eaLnBrk="1" hangingPunct="1">
              <a:lnSpc>
                <a:spcPct val="80000"/>
              </a:lnSpc>
              <a:buFont typeface="Wingdings" panose="05000000000000000000" pitchFamily="2" charset="2"/>
              <a:buNone/>
            </a:pPr>
            <a:r>
              <a:rPr lang="en-US" altLang="en-US" sz="2000" dirty="0"/>
              <a:t>                   The ambiguity in the above sentence can be removed only by a comma.</a:t>
            </a:r>
          </a:p>
          <a:p>
            <a:pPr marL="609600" indent="-609600" eaLnBrk="1" hangingPunct="1">
              <a:lnSpc>
                <a:spcPct val="80000"/>
              </a:lnSpc>
              <a:buFontTx/>
              <a:buNone/>
            </a:pPr>
            <a:r>
              <a:rPr lang="en-US" altLang="en-US" sz="2000" dirty="0"/>
              <a:t>2) I wrote a book with </a:t>
            </a:r>
            <a:r>
              <a:rPr lang="en-US" altLang="en-US" sz="2000" dirty="0" err="1"/>
              <a:t>Mr.Khalil</a:t>
            </a:r>
            <a:r>
              <a:rPr lang="en-US" altLang="en-US" sz="2000" dirty="0"/>
              <a:t>, and Mr. </a:t>
            </a:r>
            <a:r>
              <a:rPr lang="en-US" altLang="en-US" sz="2000" dirty="0" err="1"/>
              <a:t>Mabruk</a:t>
            </a:r>
            <a:r>
              <a:rPr lang="en-US" altLang="en-US" sz="2000" dirty="0"/>
              <a:t> and Mr. </a:t>
            </a:r>
            <a:r>
              <a:rPr lang="en-US" altLang="en-US" sz="2000" dirty="0" err="1"/>
              <a:t>Nayim</a:t>
            </a:r>
            <a:r>
              <a:rPr lang="en-US" altLang="en-US" sz="2000" dirty="0"/>
              <a:t> edited it.</a:t>
            </a:r>
          </a:p>
          <a:p>
            <a:pPr marL="609600" indent="-609600" eaLnBrk="1" hangingPunct="1">
              <a:lnSpc>
                <a:spcPct val="80000"/>
              </a:lnSpc>
              <a:buFontTx/>
              <a:buNone/>
            </a:pPr>
            <a:r>
              <a:rPr lang="en-US" altLang="en-US" sz="2000" dirty="0"/>
              <a:t>3) I wrote a book with </a:t>
            </a:r>
            <a:r>
              <a:rPr lang="en-US" altLang="en-US" sz="2000" dirty="0" err="1"/>
              <a:t>Mr.Khalil</a:t>
            </a:r>
            <a:r>
              <a:rPr lang="en-US" altLang="en-US" sz="2000" dirty="0"/>
              <a:t> and Mr. </a:t>
            </a:r>
            <a:r>
              <a:rPr lang="en-US" altLang="en-US" sz="2000" dirty="0" err="1"/>
              <a:t>Mabruk</a:t>
            </a:r>
            <a:r>
              <a:rPr lang="en-US" altLang="en-US" sz="2000" dirty="0"/>
              <a:t> ,and Mr. </a:t>
            </a:r>
            <a:r>
              <a:rPr lang="en-US" altLang="en-US" sz="2000" dirty="0" err="1"/>
              <a:t>Nayim</a:t>
            </a:r>
            <a:r>
              <a:rPr lang="en-US" altLang="en-US" sz="2000" dirty="0"/>
              <a:t> edited it.</a:t>
            </a:r>
          </a:p>
          <a:p>
            <a:pPr marL="609600" indent="-609600" eaLnBrk="1" hangingPunct="1">
              <a:lnSpc>
                <a:spcPct val="80000"/>
              </a:lnSpc>
              <a:buFontTx/>
              <a:buNone/>
            </a:pPr>
            <a:endParaRPr lang="en-GB" altLang="en-US" sz="2000" dirty="0"/>
          </a:p>
          <a:p>
            <a:pPr marL="609600" indent="-609600" eaLnBrk="1" hangingPunct="1">
              <a:lnSpc>
                <a:spcPct val="80000"/>
              </a:lnSpc>
              <a:buFontTx/>
              <a:buNone/>
            </a:pPr>
            <a:endParaRPr lang="en-GB" altLang="en-US" sz="2000" dirty="0"/>
          </a:p>
        </p:txBody>
      </p:sp>
    </p:spTree>
    <p:extLst>
      <p:ext uri="{BB962C8B-B14F-4D97-AF65-F5344CB8AC3E}">
        <p14:creationId xmlns:p14="http://schemas.microsoft.com/office/powerpoint/2010/main" val="12254578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Pronoun reference</a:t>
            </a:r>
            <a:endParaRPr lang="en-US" dirty="0"/>
          </a:p>
        </p:txBody>
      </p:sp>
      <p:sp>
        <p:nvSpPr>
          <p:cNvPr id="4" name="Rectangle 3"/>
          <p:cNvSpPr>
            <a:spLocks noGrp="1" noChangeArrowheads="1"/>
          </p:cNvSpPr>
          <p:nvPr>
            <p:ph idx="1"/>
          </p:nvPr>
        </p:nvSpPr>
        <p:spPr/>
        <p:txBody>
          <a:bodyPr/>
          <a:lstStyle/>
          <a:p>
            <a:pPr eaLnBrk="1" hangingPunct="1">
              <a:lnSpc>
                <a:spcPct val="90000"/>
              </a:lnSpc>
              <a:buFontTx/>
              <a:buNone/>
            </a:pPr>
            <a:r>
              <a:rPr lang="en-US" altLang="en-US" sz="3600" dirty="0"/>
              <a:t>  </a:t>
            </a:r>
            <a:r>
              <a:rPr lang="en-US" altLang="en-US" sz="2800" dirty="0">
                <a:solidFill>
                  <a:schemeClr val="accent1"/>
                </a:solidFill>
              </a:rPr>
              <a:t>He took out his handkerchief and his pen, then wiped his forehead, blew his nose, and put it back into his pocket.</a:t>
            </a:r>
          </a:p>
          <a:p>
            <a:pPr eaLnBrk="1" hangingPunct="1">
              <a:lnSpc>
                <a:spcPct val="90000"/>
              </a:lnSpc>
              <a:buFontTx/>
              <a:buNone/>
            </a:pPr>
            <a:endParaRPr lang="en-US" altLang="en-US" sz="2800" dirty="0"/>
          </a:p>
          <a:p>
            <a:pPr eaLnBrk="1" hangingPunct="1">
              <a:lnSpc>
                <a:spcPct val="90000"/>
              </a:lnSpc>
              <a:buFontTx/>
              <a:buNone/>
            </a:pPr>
            <a:r>
              <a:rPr lang="en-US" altLang="en-US" sz="2400" dirty="0"/>
              <a:t>Did he put his nose back in to his pocket(!) or his pen or his handkerchief?</a:t>
            </a:r>
          </a:p>
          <a:p>
            <a:pPr eaLnBrk="1" hangingPunct="1">
              <a:lnSpc>
                <a:spcPct val="90000"/>
              </a:lnSpc>
              <a:buFontTx/>
              <a:buNone/>
            </a:pPr>
            <a:endParaRPr lang="en-US" altLang="en-US" sz="2400" dirty="0"/>
          </a:p>
          <a:p>
            <a:pPr eaLnBrk="1" hangingPunct="1">
              <a:lnSpc>
                <a:spcPct val="90000"/>
              </a:lnSpc>
              <a:buFontTx/>
              <a:buNone/>
            </a:pPr>
            <a:r>
              <a:rPr lang="en-US" altLang="en-US" sz="2400" dirty="0"/>
              <a:t>For clarity, each pronoun should not be far away from the noun it refers to.</a:t>
            </a:r>
            <a:endParaRPr lang="en-GB" altLang="en-US" sz="2400" dirty="0"/>
          </a:p>
        </p:txBody>
      </p:sp>
    </p:spTree>
    <p:extLst>
      <p:ext uri="{BB962C8B-B14F-4D97-AF65-F5344CB8AC3E}">
        <p14:creationId xmlns:p14="http://schemas.microsoft.com/office/powerpoint/2010/main" val="2042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dirty="0"/>
              <a:t>Conceptual Clarity</a:t>
            </a:r>
            <a:endParaRPr lang="en-US" dirty="0"/>
          </a:p>
        </p:txBody>
      </p:sp>
      <p:sp>
        <p:nvSpPr>
          <p:cNvPr id="4" name="Rectangle 3"/>
          <p:cNvSpPr>
            <a:spLocks noGrp="1" noChangeArrowheads="1"/>
          </p:cNvSpPr>
          <p:nvPr>
            <p:ph idx="1"/>
          </p:nvPr>
        </p:nvSpPr>
        <p:spPr/>
        <p:txBody>
          <a:bodyPr/>
          <a:lstStyle/>
          <a:p>
            <a:pPr eaLnBrk="1" hangingPunct="1"/>
            <a:r>
              <a:rPr lang="en-US" altLang="en-US" sz="2400" dirty="0"/>
              <a:t>By conceptual clarity, we mean that whatever concepts we are trying to describe should be such that the reader should be able to easily empathize with what we write.</a:t>
            </a:r>
          </a:p>
          <a:p>
            <a:pPr eaLnBrk="1" hangingPunct="1">
              <a:buFontTx/>
              <a:buNone/>
            </a:pPr>
            <a:r>
              <a:rPr lang="en-US" altLang="en-US" sz="1800" dirty="0" err="1"/>
              <a:t>Muna</a:t>
            </a:r>
            <a:r>
              <a:rPr lang="en-US" altLang="en-US" sz="1800" dirty="0"/>
              <a:t> is a teacher at the college level and she is a knowledgeable person. She is thin but her students say that she can keep her class under control.</a:t>
            </a:r>
          </a:p>
          <a:p>
            <a:pPr eaLnBrk="1" hangingPunct="1">
              <a:buFontTx/>
              <a:buNone/>
            </a:pPr>
            <a:r>
              <a:rPr lang="en-US" altLang="en-US" sz="1800" dirty="0"/>
              <a:t>To show that I liked her I wrote:</a:t>
            </a:r>
          </a:p>
          <a:p>
            <a:pPr eaLnBrk="1" hangingPunct="1">
              <a:buFontTx/>
              <a:buNone/>
            </a:pPr>
            <a:r>
              <a:rPr lang="en-US" altLang="en-US" sz="1800" dirty="0" err="1"/>
              <a:t>Muna</a:t>
            </a:r>
            <a:r>
              <a:rPr lang="en-US" altLang="en-US" sz="1800" dirty="0"/>
              <a:t> is a professor and she is a real scholar. She is slim and her students say that she is a born leader.</a:t>
            </a:r>
          </a:p>
          <a:p>
            <a:pPr eaLnBrk="1" hangingPunct="1">
              <a:buFontTx/>
              <a:buNone/>
            </a:pPr>
            <a:r>
              <a:rPr lang="en-US" altLang="en-US" sz="1800" dirty="0"/>
              <a:t>To show that I disliked her I wrote:</a:t>
            </a:r>
          </a:p>
          <a:p>
            <a:pPr eaLnBrk="1" hangingPunct="1">
              <a:buFontTx/>
              <a:buNone/>
            </a:pPr>
            <a:r>
              <a:rPr lang="en-US" altLang="en-US" sz="1800" dirty="0" err="1"/>
              <a:t>Muna</a:t>
            </a:r>
            <a:r>
              <a:rPr lang="en-US" altLang="en-US" sz="1800" dirty="0"/>
              <a:t> behaves like a school ma’am and is a real egghead. She is skinny and her students say that he is a Hitler, a dictator to the core.</a:t>
            </a:r>
          </a:p>
          <a:p>
            <a:pPr eaLnBrk="1" hangingPunct="1">
              <a:buFontTx/>
              <a:buNone/>
            </a:pPr>
            <a:endParaRPr lang="en-GB" altLang="en-US" sz="1800" dirty="0"/>
          </a:p>
        </p:txBody>
      </p:sp>
    </p:spTree>
    <p:extLst>
      <p:ext uri="{BB962C8B-B14F-4D97-AF65-F5344CB8AC3E}">
        <p14:creationId xmlns:p14="http://schemas.microsoft.com/office/powerpoint/2010/main" val="5181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Techniques of Clarity</a:t>
            </a:r>
            <a:endParaRPr lang="en-US" dirty="0"/>
          </a:p>
        </p:txBody>
      </p:sp>
      <p:sp>
        <p:nvSpPr>
          <p:cNvPr id="4" name="Content Placeholder 2"/>
          <p:cNvSpPr>
            <a:spLocks noGrp="1"/>
          </p:cNvSpPr>
          <p:nvPr>
            <p:ph idx="1"/>
          </p:nvPr>
        </p:nvSpPr>
        <p:spPr/>
        <p:txBody>
          <a:bodyPr/>
          <a:lstStyle/>
          <a:p>
            <a:r>
              <a:rPr lang="en-US" altLang="en-US" dirty="0"/>
              <a:t>Use direct language</a:t>
            </a:r>
          </a:p>
          <a:p>
            <a:pPr>
              <a:buFontTx/>
              <a:buNone/>
            </a:pPr>
            <a:r>
              <a:rPr lang="en-US" altLang="en-US" dirty="0"/>
              <a:t>	No scope for </a:t>
            </a:r>
          </a:p>
          <a:p>
            <a:pPr>
              <a:buFont typeface="Wingdings" panose="05000000000000000000" pitchFamily="2" charset="2"/>
              <a:buChar char="ü"/>
            </a:pPr>
            <a:r>
              <a:rPr lang="en-US" altLang="en-US" dirty="0"/>
              <a:t>Roundabout construction</a:t>
            </a:r>
          </a:p>
          <a:p>
            <a:pPr>
              <a:buFont typeface="Wingdings" panose="05000000000000000000" pitchFamily="2" charset="2"/>
              <a:buChar char="ü"/>
            </a:pPr>
            <a:r>
              <a:rPr lang="en-US" altLang="en-US" dirty="0"/>
              <a:t>Indirect expressions</a:t>
            </a:r>
          </a:p>
          <a:p>
            <a:pPr>
              <a:buFont typeface="Wingdings" panose="05000000000000000000" pitchFamily="2" charset="2"/>
              <a:buChar char="ü"/>
            </a:pPr>
            <a:r>
              <a:rPr lang="en-US" altLang="en-US" dirty="0"/>
              <a:t>Exaggeration</a:t>
            </a:r>
          </a:p>
          <a:p>
            <a:pPr>
              <a:buFont typeface="Wingdings" panose="05000000000000000000" pitchFamily="2" charset="2"/>
              <a:buChar char="ü"/>
            </a:pPr>
            <a:r>
              <a:rPr lang="en-US" altLang="en-US" dirty="0"/>
              <a:t>Artificial eloquence</a:t>
            </a:r>
          </a:p>
        </p:txBody>
      </p:sp>
    </p:spTree>
    <p:extLst>
      <p:ext uri="{BB962C8B-B14F-4D97-AF65-F5344CB8AC3E}">
        <p14:creationId xmlns:p14="http://schemas.microsoft.com/office/powerpoint/2010/main" val="34846660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b="1" dirty="0">
                <a:solidFill>
                  <a:schemeClr val="tx1"/>
                </a:solidFill>
              </a:rPr>
              <a:t>Avoid roundabout constructions</a:t>
            </a:r>
            <a:endParaRPr lang="en-US" dirty="0"/>
          </a:p>
        </p:txBody>
      </p:sp>
      <p:sp>
        <p:nvSpPr>
          <p:cNvPr id="4" name="Content Placeholder 2"/>
          <p:cNvSpPr>
            <a:spLocks noGrp="1"/>
          </p:cNvSpPr>
          <p:nvPr>
            <p:ph idx="1"/>
          </p:nvPr>
        </p:nvSpPr>
        <p:spPr/>
        <p:txBody>
          <a:bodyPr>
            <a:normAutofit fontScale="92500" lnSpcReduction="10000"/>
          </a:bodyPr>
          <a:lstStyle/>
          <a:p>
            <a:r>
              <a:rPr lang="en-US" altLang="en-US" sz="2400" dirty="0"/>
              <a:t>✖</a:t>
            </a:r>
            <a:r>
              <a:rPr lang="en-US" altLang="en-US" sz="2400" i="1" dirty="0"/>
              <a:t> </a:t>
            </a:r>
            <a:r>
              <a:rPr lang="en-US" altLang="en-US" sz="2000" i="1" dirty="0"/>
              <a:t>There are</a:t>
            </a:r>
            <a:r>
              <a:rPr lang="en-US" altLang="en-US" sz="2000" dirty="0"/>
              <a:t> three distinct flow characteristics in these photographs. </a:t>
            </a:r>
          </a:p>
          <a:p>
            <a:r>
              <a:rPr lang="en-US" altLang="en-US" sz="2000" dirty="0"/>
              <a:t>✓ These photographs</a:t>
            </a:r>
            <a:r>
              <a:rPr lang="en-US" altLang="en-US" sz="2000" b="1" dirty="0"/>
              <a:t> show</a:t>
            </a:r>
            <a:r>
              <a:rPr lang="en-US" altLang="en-US" sz="2000" dirty="0"/>
              <a:t> three distinct flow characteristics. </a:t>
            </a:r>
          </a:p>
          <a:p>
            <a:r>
              <a:rPr lang="en-US" altLang="en-US" sz="2000" dirty="0"/>
              <a:t>✖</a:t>
            </a:r>
            <a:r>
              <a:rPr lang="en-US" altLang="en-US" sz="2000" i="1" dirty="0"/>
              <a:t> It</a:t>
            </a:r>
            <a:r>
              <a:rPr lang="en-US" altLang="en-US" sz="2000" dirty="0"/>
              <a:t> might be expected that</a:t>
            </a:r>
            <a:r>
              <a:rPr lang="en-US" altLang="en-US" sz="2000" i="1" dirty="0"/>
              <a:t> there</a:t>
            </a:r>
            <a:r>
              <a:rPr lang="en-US" altLang="en-US" sz="2000" dirty="0"/>
              <a:t> would be some flow separation. ✓ Some flow separation</a:t>
            </a:r>
            <a:r>
              <a:rPr lang="en-US" altLang="en-US" sz="2000" b="1" dirty="0"/>
              <a:t> might be expected</a:t>
            </a:r>
            <a:r>
              <a:rPr lang="en-US" altLang="en-US" sz="2000" dirty="0"/>
              <a:t>. </a:t>
            </a:r>
          </a:p>
          <a:p>
            <a:r>
              <a:rPr lang="en-US" altLang="en-US" sz="2000" dirty="0"/>
              <a:t>✖</a:t>
            </a:r>
            <a:r>
              <a:rPr lang="en-US" altLang="en-US" sz="2000" i="1" dirty="0"/>
              <a:t> It</a:t>
            </a:r>
            <a:r>
              <a:rPr lang="en-US" altLang="en-US" sz="2000" dirty="0"/>
              <a:t> appears that the flow field over the nozzles is complex. </a:t>
            </a:r>
          </a:p>
          <a:p>
            <a:r>
              <a:rPr lang="en-US" altLang="en-US" sz="2000" dirty="0"/>
              <a:t>✓ The flow field over the nozzles</a:t>
            </a:r>
            <a:r>
              <a:rPr lang="en-US" altLang="en-US" sz="2000" b="1" dirty="0"/>
              <a:t> appears to be complex</a:t>
            </a:r>
            <a:r>
              <a:rPr lang="en-US" altLang="en-US" sz="2000" dirty="0"/>
              <a:t>. ✖</a:t>
            </a:r>
            <a:r>
              <a:rPr lang="en-US" altLang="en-US" sz="2000" i="1" dirty="0"/>
              <a:t> It</a:t>
            </a:r>
            <a:r>
              <a:rPr lang="en-US" altLang="en-US" sz="2000" dirty="0"/>
              <a:t> was shown in reference 1 that... ✓ Reference 1</a:t>
            </a:r>
            <a:r>
              <a:rPr lang="en-US" altLang="en-US" sz="2000" b="1" dirty="0"/>
              <a:t> showed</a:t>
            </a:r>
            <a:r>
              <a:rPr lang="en-US" altLang="en-US" sz="2000" dirty="0"/>
              <a:t> that... </a:t>
            </a:r>
          </a:p>
          <a:p>
            <a:r>
              <a:rPr lang="en-US" altLang="en-US" sz="2000" dirty="0"/>
              <a:t>✓ </a:t>
            </a:r>
            <a:r>
              <a:rPr lang="en-US" altLang="en-US" sz="2000" dirty="0" err="1"/>
              <a:t>Hathwell</a:t>
            </a:r>
            <a:r>
              <a:rPr lang="en-US" altLang="en-US" sz="2000" dirty="0"/>
              <a:t> (ref. 1)</a:t>
            </a:r>
            <a:r>
              <a:rPr lang="en-US" altLang="en-US" sz="2000" b="1" dirty="0"/>
              <a:t> showed</a:t>
            </a:r>
            <a:r>
              <a:rPr lang="en-US" altLang="en-US" sz="2000" dirty="0"/>
              <a:t> that... </a:t>
            </a:r>
          </a:p>
          <a:p>
            <a:r>
              <a:rPr lang="en-US" altLang="en-US" sz="2000" dirty="0"/>
              <a:t>=&gt; Don't postpone important information. </a:t>
            </a:r>
          </a:p>
          <a:p>
            <a:pPr>
              <a:buFontTx/>
              <a:buNone/>
            </a:pPr>
            <a:br>
              <a:rPr lang="en-US" altLang="en-US" dirty="0"/>
            </a:br>
            <a:endParaRPr lang="en-US" altLang="en-US" dirty="0"/>
          </a:p>
        </p:txBody>
      </p:sp>
    </p:spTree>
    <p:extLst>
      <p:ext uri="{BB962C8B-B14F-4D97-AF65-F5344CB8AC3E}">
        <p14:creationId xmlns:p14="http://schemas.microsoft.com/office/powerpoint/2010/main" val="2248698037"/>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lstStyle/>
          <a:p>
            <a:r>
              <a:rPr lang="en-US" b="1" dirty="0"/>
              <a:t>Psychological Noise</a:t>
            </a:r>
          </a:p>
          <a:p>
            <a:pPr marL="0" indent="0">
              <a:buNone/>
            </a:pPr>
            <a:r>
              <a:rPr lang="en-US" dirty="0"/>
              <a:t>Psychological noise can be more difficult to define in a particular situation, as the mental makeup of every person is different. This type of noise includes concepts like prejudices, narrow-mindedness and personal bias. Communication can also be difficult if a person is feeling very emotional -- anger, sadness and even joy can affect how much someone can pay attention to a conversation or lecture.</a:t>
            </a:r>
          </a:p>
        </p:txBody>
      </p:sp>
    </p:spTree>
    <p:extLst>
      <p:ext uri="{BB962C8B-B14F-4D97-AF65-F5344CB8AC3E}">
        <p14:creationId xmlns:p14="http://schemas.microsoft.com/office/powerpoint/2010/main" val="2012536458"/>
      </p:ext>
    </p:extLst>
  </p:cSld>
  <p:clrMapOvr>
    <a:masterClrMapping/>
  </p:clrMapOvr>
  <p:transition spd="slow">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Denotation and Connotation</a:t>
            </a:r>
            <a:endParaRPr lang="en-US" dirty="0"/>
          </a:p>
        </p:txBody>
      </p:sp>
      <p:sp>
        <p:nvSpPr>
          <p:cNvPr id="4" name="Rectangle 3"/>
          <p:cNvSpPr>
            <a:spLocks noGrp="1" noChangeArrowheads="1"/>
          </p:cNvSpPr>
          <p:nvPr>
            <p:ph idx="1"/>
          </p:nvPr>
        </p:nvSpPr>
        <p:spPr/>
        <p:txBody>
          <a:bodyPr/>
          <a:lstStyle/>
          <a:p>
            <a:pPr eaLnBrk="1" hangingPunct="1">
              <a:lnSpc>
                <a:spcPct val="80000"/>
              </a:lnSpc>
            </a:pPr>
            <a:r>
              <a:rPr lang="en-US" altLang="en-US" sz="3600" dirty="0"/>
              <a:t>The denotative meaning of a word is its literal meaning.</a:t>
            </a:r>
          </a:p>
          <a:p>
            <a:pPr eaLnBrk="1" hangingPunct="1">
              <a:lnSpc>
                <a:spcPct val="80000"/>
              </a:lnSpc>
            </a:pPr>
            <a:r>
              <a:rPr lang="en-US" altLang="en-US" sz="3600" dirty="0"/>
              <a:t>  Connotation is the underlying feeling that you get , besides the primary meaning of the word.</a:t>
            </a:r>
          </a:p>
          <a:p>
            <a:pPr eaLnBrk="1" hangingPunct="1">
              <a:lnSpc>
                <a:spcPct val="80000"/>
              </a:lnSpc>
            </a:pPr>
            <a:r>
              <a:rPr lang="en-US" altLang="en-US" sz="2400" dirty="0">
                <a:solidFill>
                  <a:srgbClr val="FF0000"/>
                </a:solidFill>
              </a:rPr>
              <a:t>“Smell”</a:t>
            </a:r>
            <a:r>
              <a:rPr lang="en-US" altLang="en-US" sz="2400" dirty="0"/>
              <a:t> is purely denotative.</a:t>
            </a:r>
          </a:p>
          <a:p>
            <a:pPr eaLnBrk="1" hangingPunct="1">
              <a:lnSpc>
                <a:spcPct val="80000"/>
              </a:lnSpc>
            </a:pPr>
            <a:r>
              <a:rPr lang="en-US" altLang="en-US" sz="2400" dirty="0">
                <a:solidFill>
                  <a:srgbClr val="FF0000"/>
                </a:solidFill>
              </a:rPr>
              <a:t>“Aroma”</a:t>
            </a:r>
            <a:r>
              <a:rPr lang="en-US" altLang="en-US" sz="2400" dirty="0"/>
              <a:t> gives you a positive feeling and has </a:t>
            </a:r>
            <a:r>
              <a:rPr lang="en-US" altLang="en-US" sz="2400" dirty="0" err="1"/>
              <a:t>favourable</a:t>
            </a:r>
            <a:r>
              <a:rPr lang="en-US" altLang="en-US" sz="2400" dirty="0"/>
              <a:t> connotations.</a:t>
            </a:r>
          </a:p>
          <a:p>
            <a:pPr eaLnBrk="1" hangingPunct="1">
              <a:lnSpc>
                <a:spcPct val="80000"/>
              </a:lnSpc>
            </a:pPr>
            <a:r>
              <a:rPr lang="en-US" altLang="en-US" sz="2400" dirty="0">
                <a:solidFill>
                  <a:srgbClr val="FF0000"/>
                </a:solidFill>
              </a:rPr>
              <a:t>“Stench”</a:t>
            </a:r>
            <a:r>
              <a:rPr lang="en-US" altLang="en-US" sz="2400" dirty="0"/>
              <a:t> makes you wrinkle up your nose and gives you </a:t>
            </a:r>
            <a:r>
              <a:rPr lang="en-US" altLang="en-US" sz="2400" dirty="0" err="1"/>
              <a:t>unfavourable</a:t>
            </a:r>
            <a:r>
              <a:rPr lang="en-US" altLang="en-US" sz="2400" dirty="0"/>
              <a:t> connotations.</a:t>
            </a:r>
            <a:endParaRPr lang="en-GB" altLang="en-US" sz="2400" dirty="0"/>
          </a:p>
        </p:txBody>
      </p:sp>
    </p:spTree>
    <p:extLst>
      <p:ext uri="{BB962C8B-B14F-4D97-AF65-F5344CB8AC3E}">
        <p14:creationId xmlns:p14="http://schemas.microsoft.com/office/powerpoint/2010/main" val="1304880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95191" y="624110"/>
            <a:ext cx="8911687" cy="128089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Objectivity </a:t>
            </a:r>
            <a:endParaRPr lang="en-US" dirty="0"/>
          </a:p>
        </p:txBody>
      </p:sp>
      <p:sp>
        <p:nvSpPr>
          <p:cNvPr id="5" name="Content Placeholder 2"/>
          <p:cNvSpPr txBox="1">
            <a:spLocks/>
          </p:cNvSpPr>
          <p:nvPr/>
        </p:nvSpPr>
        <p:spPr>
          <a:xfrm>
            <a:off x="1391478" y="2133600"/>
            <a:ext cx="8915400" cy="377762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As technical communication is a systematic discussion  , analysis , and interpenetration of facts rather than expression of sentiments and emotions , the speaker or writer is not concerned with subjective comments and personal feelings.</a:t>
            </a:r>
          </a:p>
          <a:p>
            <a:r>
              <a:rPr lang="en-US"/>
              <a:t>The concentration is on  an objective and impersonal presentation of facts.</a:t>
            </a:r>
            <a:endParaRPr lang="en-US" dirty="0"/>
          </a:p>
        </p:txBody>
      </p:sp>
    </p:spTree>
    <p:extLst>
      <p:ext uri="{BB962C8B-B14F-4D97-AF65-F5344CB8AC3E}">
        <p14:creationId xmlns:p14="http://schemas.microsoft.com/office/powerpoint/2010/main" val="2177709917"/>
      </p:ext>
    </p:extLst>
  </p:cSld>
  <p:clrMapOvr>
    <a:masterClrMapping/>
  </p:clrMapOvr>
  <p:transition spd="slow">
    <p:push dir="u"/>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2"/>
          <a:stretch>
            <a:fillRect/>
          </a:stretch>
        </p:blipFill>
        <p:spPr>
          <a:xfrm>
            <a:off x="1666644" y="718644"/>
            <a:ext cx="10197256" cy="5368257"/>
          </a:xfrm>
          <a:prstGeom prst="rect">
            <a:avLst/>
          </a:prstGeom>
        </p:spPr>
      </p:pic>
    </p:spTree>
    <p:extLst>
      <p:ext uri="{BB962C8B-B14F-4D97-AF65-F5344CB8AC3E}">
        <p14:creationId xmlns:p14="http://schemas.microsoft.com/office/powerpoint/2010/main" val="5505723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0687" y="1146411"/>
            <a:ext cx="9280477" cy="5076967"/>
          </a:xfrm>
          <a:prstGeom prst="rect">
            <a:avLst/>
          </a:prstGeom>
        </p:spPr>
      </p:pic>
    </p:spTree>
    <p:extLst>
      <p:ext uri="{BB962C8B-B14F-4D97-AF65-F5344CB8AC3E}">
        <p14:creationId xmlns:p14="http://schemas.microsoft.com/office/powerpoint/2010/main" val="500666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1C5-3028-4ACD-887A-666D889804D5}"/>
              </a:ext>
            </a:extLst>
          </p:cNvPr>
          <p:cNvSpPr>
            <a:spLocks noGrp="1"/>
          </p:cNvSpPr>
          <p:nvPr>
            <p:ph type="title"/>
          </p:nvPr>
        </p:nvSpPr>
        <p:spPr/>
        <p:txBody>
          <a:bodyPr/>
          <a:lstStyle/>
          <a:p>
            <a:r>
              <a:rPr lang="en-US" b="1" dirty="0"/>
              <a:t>Nuances or Methods of Delivery / Presentation</a:t>
            </a:r>
            <a:endParaRPr lang="en-IN" dirty="0"/>
          </a:p>
        </p:txBody>
      </p:sp>
      <p:sp>
        <p:nvSpPr>
          <p:cNvPr id="3" name="Content Placeholder 2">
            <a:extLst>
              <a:ext uri="{FF2B5EF4-FFF2-40B4-BE49-F238E27FC236}">
                <a16:creationId xmlns:a16="http://schemas.microsoft.com/office/drawing/2014/main" id="{E3BC6344-ACC2-4BCC-B33F-FD830C9A4D18}"/>
              </a:ext>
            </a:extLst>
          </p:cNvPr>
          <p:cNvSpPr>
            <a:spLocks noGrp="1"/>
          </p:cNvSpPr>
          <p:nvPr>
            <p:ph idx="1"/>
          </p:nvPr>
        </p:nvSpPr>
        <p:spPr/>
        <p:txBody>
          <a:bodyPr/>
          <a:lstStyle/>
          <a:p>
            <a:pPr marL="0" indent="0">
              <a:buNone/>
            </a:pPr>
            <a:r>
              <a:rPr lang="en-US" dirty="0"/>
              <a:t>Good planning is the backbone of good presentation. Equally important or perhaps more important is the manner of delivery.</a:t>
            </a:r>
          </a:p>
          <a:p>
            <a:pPr marL="0" indent="0">
              <a:buNone/>
            </a:pPr>
            <a:r>
              <a:rPr lang="en-US" dirty="0"/>
              <a:t>It is, of course, the power of speech that may turn a dull topic into interesting one whereas poor delivery or bad presentation may spoil the entire presentation howsoever significant it is.</a:t>
            </a:r>
          </a:p>
          <a:p>
            <a:pPr marL="0" indent="0">
              <a:buNone/>
            </a:pPr>
            <a:r>
              <a:rPr lang="en-US" dirty="0"/>
              <a:t>So, once the speaker has planned and developed the content of his presentation, he should begin practicing his delivery, since it is not as important as, what to say, as it’s how to say?</a:t>
            </a:r>
          </a:p>
          <a:p>
            <a:endParaRPr lang="en-IN" dirty="0"/>
          </a:p>
        </p:txBody>
      </p:sp>
    </p:spTree>
    <p:extLst>
      <p:ext uri="{BB962C8B-B14F-4D97-AF65-F5344CB8AC3E}">
        <p14:creationId xmlns:p14="http://schemas.microsoft.com/office/powerpoint/2010/main" val="364244796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B93C-A90F-41E9-99B6-9DFFD428C6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44E01F-791A-4E85-A385-4B6547733581}"/>
              </a:ext>
            </a:extLst>
          </p:cNvPr>
          <p:cNvSpPr>
            <a:spLocks noGrp="1"/>
          </p:cNvSpPr>
          <p:nvPr>
            <p:ph idx="1"/>
          </p:nvPr>
        </p:nvSpPr>
        <p:spPr/>
        <p:txBody>
          <a:bodyPr/>
          <a:lstStyle/>
          <a:p>
            <a:pPr marL="0" indent="0">
              <a:buNone/>
            </a:pPr>
            <a:r>
              <a:rPr lang="en-US" dirty="0"/>
              <a:t>There are a variety of delivery methods but a speaker should choose those which are easier to handle, some such methods are listed below</a:t>
            </a:r>
          </a:p>
          <a:p>
            <a:pPr>
              <a:buFont typeface="+mj-lt"/>
              <a:buAutoNum type="arabicPeriod"/>
            </a:pPr>
            <a:r>
              <a:rPr lang="en-US" b="1" dirty="0"/>
              <a:t>Memorizing the Manuscript</a:t>
            </a:r>
          </a:p>
          <a:p>
            <a:pPr>
              <a:buFont typeface="+mj-lt"/>
              <a:buAutoNum type="arabicPeriod"/>
            </a:pPr>
            <a:r>
              <a:rPr lang="en-US" b="1" dirty="0"/>
              <a:t>Reading the Manuscript</a:t>
            </a:r>
          </a:p>
          <a:p>
            <a:pPr>
              <a:buFont typeface="+mj-lt"/>
              <a:buAutoNum type="arabicPeriod"/>
            </a:pPr>
            <a:r>
              <a:rPr lang="en-US" b="1" dirty="0"/>
              <a:t>Speaking from notes (Extemporaneous)</a:t>
            </a:r>
          </a:p>
          <a:p>
            <a:pPr>
              <a:buFont typeface="+mj-lt"/>
              <a:buAutoNum type="arabicPeriod"/>
            </a:pPr>
            <a:r>
              <a:rPr lang="en-US" b="1" dirty="0"/>
              <a:t>Impromptu Speaking</a:t>
            </a:r>
            <a:endParaRPr lang="en-US" dirty="0"/>
          </a:p>
          <a:p>
            <a:endParaRPr lang="en-IN" dirty="0"/>
          </a:p>
        </p:txBody>
      </p:sp>
    </p:spTree>
    <p:extLst>
      <p:ext uri="{BB962C8B-B14F-4D97-AF65-F5344CB8AC3E}">
        <p14:creationId xmlns:p14="http://schemas.microsoft.com/office/powerpoint/2010/main" val="237885812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8861-4487-4B7F-8024-7D550025D995}"/>
              </a:ext>
            </a:extLst>
          </p:cNvPr>
          <p:cNvSpPr>
            <a:spLocks noGrp="1"/>
          </p:cNvSpPr>
          <p:nvPr>
            <p:ph type="title"/>
          </p:nvPr>
        </p:nvSpPr>
        <p:spPr/>
        <p:txBody>
          <a:bodyPr/>
          <a:lstStyle/>
          <a:p>
            <a:r>
              <a:rPr lang="en-US" b="1" dirty="0"/>
              <a:t>Memorizing the Manuscript</a:t>
            </a:r>
            <a:endParaRPr lang="en-IN" dirty="0"/>
          </a:p>
        </p:txBody>
      </p:sp>
      <p:sp>
        <p:nvSpPr>
          <p:cNvPr id="3" name="Content Placeholder 2">
            <a:extLst>
              <a:ext uri="{FF2B5EF4-FFF2-40B4-BE49-F238E27FC236}">
                <a16:creationId xmlns:a16="http://schemas.microsoft.com/office/drawing/2014/main" id="{CB97F915-0F5D-4451-9D6D-6E112A96C7B9}"/>
              </a:ext>
            </a:extLst>
          </p:cNvPr>
          <p:cNvSpPr>
            <a:spLocks noGrp="1"/>
          </p:cNvSpPr>
          <p:nvPr>
            <p:ph idx="1"/>
          </p:nvPr>
        </p:nvSpPr>
        <p:spPr/>
        <p:txBody>
          <a:bodyPr/>
          <a:lstStyle/>
          <a:p>
            <a:pPr marL="0" indent="0">
              <a:buNone/>
            </a:pPr>
            <a:r>
              <a:rPr lang="en-US" dirty="0"/>
              <a:t>(Manuscript – Hand written matter, a copy of a book before it is printed)</a:t>
            </a:r>
          </a:p>
          <a:p>
            <a:r>
              <a:rPr lang="en-US" dirty="0"/>
              <a:t>This method of presentation can be one of the most effective methods of presentation.</a:t>
            </a:r>
          </a:p>
          <a:p>
            <a:r>
              <a:rPr lang="en-US" dirty="0"/>
              <a:t>But it requires an extra ordinary power to memorize because if the presenter forgets his text, his speech will sound stilled / unnatural / too formal. Besides he will become a butt of ridicule. </a:t>
            </a:r>
          </a:p>
          <a:p>
            <a:r>
              <a:rPr lang="en-US" dirty="0"/>
              <a:t>therefore, speaker should avoid memorizing long speeches. </a:t>
            </a:r>
          </a:p>
          <a:p>
            <a:r>
              <a:rPr lang="en-US" dirty="0"/>
              <a:t>Memorizing a quotation, an opening paragraph, or a few concluding remarks will strengthen his delivery and impress the audience.</a:t>
            </a:r>
          </a:p>
          <a:p>
            <a:endParaRPr lang="en-IN" dirty="0"/>
          </a:p>
        </p:txBody>
      </p:sp>
    </p:spTree>
    <p:extLst>
      <p:ext uri="{BB962C8B-B14F-4D97-AF65-F5344CB8AC3E}">
        <p14:creationId xmlns:p14="http://schemas.microsoft.com/office/powerpoint/2010/main" val="40177731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06C9A9-3E8F-4B57-A711-56DD140678E9}"/>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Advantage </a:t>
            </a:r>
            <a:r>
              <a:rPr lang="en-US"/>
              <a:t>–</a:t>
            </a:r>
            <a:endParaRPr lang="en-US" dirty="0"/>
          </a:p>
        </p:txBody>
      </p:sp>
      <p:sp>
        <p:nvSpPr>
          <p:cNvPr id="5" name="Content Placeholder 2">
            <a:extLst>
              <a:ext uri="{FF2B5EF4-FFF2-40B4-BE49-F238E27FC236}">
                <a16:creationId xmlns:a16="http://schemas.microsoft.com/office/drawing/2014/main" id="{84489DC5-E7CD-4D95-8722-B03A34EA624F}"/>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It is very easy for speakers to maintain an eye contact with the audience.</a:t>
            </a:r>
          </a:p>
          <a:p>
            <a:r>
              <a:rPr lang="en-US"/>
              <a:t>The speaker can easily move and make appropriate use of non-verbal communication.</a:t>
            </a:r>
          </a:p>
          <a:p>
            <a:r>
              <a:rPr lang="en-US"/>
              <a:t>It is possible to finish the speech in allotted time.</a:t>
            </a:r>
          </a:p>
          <a:p>
            <a:pPr marL="0" indent="0">
              <a:buFont typeface="Tw Cen MT" panose="020B0602020104020603" pitchFamily="34" charset="0"/>
              <a:buNone/>
            </a:pPr>
            <a:endParaRPr lang="en-US" dirty="0"/>
          </a:p>
        </p:txBody>
      </p:sp>
    </p:spTree>
    <p:extLst>
      <p:ext uri="{BB962C8B-B14F-4D97-AF65-F5344CB8AC3E}">
        <p14:creationId xmlns:p14="http://schemas.microsoft.com/office/powerpoint/2010/main" val="347506748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18E9-954C-469E-9EA9-54F36940B642}"/>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Disadvantage</a:t>
            </a:r>
            <a:endParaRPr lang="en-US" dirty="0"/>
          </a:p>
        </p:txBody>
      </p:sp>
      <p:sp>
        <p:nvSpPr>
          <p:cNvPr id="3" name="Content Placeholder 2">
            <a:extLst>
              <a:ext uri="{FF2B5EF4-FFF2-40B4-BE49-F238E27FC236}">
                <a16:creationId xmlns:a16="http://schemas.microsoft.com/office/drawing/2014/main" id="{75F163E6-8EFA-4622-8598-0CB147954157}"/>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Memorization requires too much time.</a:t>
            </a:r>
          </a:p>
          <a:p>
            <a:r>
              <a:rPr lang="en-US"/>
              <a:t>There are chances of making it dull and boring because we go exactly by whatever we have memorized.</a:t>
            </a:r>
          </a:p>
          <a:p>
            <a:r>
              <a:rPr lang="en-US"/>
              <a:t>No flexibility or adaptation is possible.</a:t>
            </a:r>
          </a:p>
          <a:p>
            <a:r>
              <a:rPr lang="en-US"/>
              <a:t>Memory skills may fail us if not rehearsed properly.</a:t>
            </a:r>
          </a:p>
          <a:p>
            <a:r>
              <a:rPr lang="en-US"/>
              <a:t>The speaker may get nervous if he forgets a word or a sentence.</a:t>
            </a:r>
          </a:p>
          <a:p>
            <a:endParaRPr lang="en-US" dirty="0"/>
          </a:p>
        </p:txBody>
      </p:sp>
    </p:spTree>
    <p:extLst>
      <p:ext uri="{BB962C8B-B14F-4D97-AF65-F5344CB8AC3E}">
        <p14:creationId xmlns:p14="http://schemas.microsoft.com/office/powerpoint/2010/main" val="410431848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C0BD-2B21-4E86-B104-760065FEBA2E}"/>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a:t>Reading the Manuscript</a:t>
            </a:r>
            <a:endParaRPr lang="en-US" dirty="0"/>
          </a:p>
        </p:txBody>
      </p:sp>
      <p:sp>
        <p:nvSpPr>
          <p:cNvPr id="3" name="Content Placeholder 2">
            <a:extLst>
              <a:ext uri="{FF2B5EF4-FFF2-40B4-BE49-F238E27FC236}">
                <a16:creationId xmlns:a16="http://schemas.microsoft.com/office/drawing/2014/main" id="{FAB45336-0C08-4095-807E-CD7F381A8AE4}"/>
              </a:ext>
            </a:extLst>
          </p:cNvPr>
          <p:cNvSpPr txBox="1">
            <a:spLocks/>
          </p:cNvSpPr>
          <p:nvPr/>
        </p:nvSpPr>
        <p:spPr>
          <a:xfrm>
            <a:off x="368491" y="2330540"/>
            <a:ext cx="9980613" cy="34163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a:t>It means read out the written material aloud. This method is often used whenever a complex or technical presentation is made such as the description of some machine or the policy matters of an organization. Reading intelligibly is an art, which can also be learnt after much practice. Once the manuscript of a presentation is prepared, the reader should do a lot of practice and rehearse again and again. In verbatim (word by word) reporting, the reader and listener contact is often interrupted. Moreover, such word for word reporting becomes dull and monotonous. For effective manuscript presentation, the reader should follow the below mentioned suggestions:</a:t>
            </a:r>
          </a:p>
          <a:p>
            <a:r>
              <a:rPr lang="en-US"/>
              <a:t>Be familiar with the text by reading it again and again</a:t>
            </a:r>
          </a:p>
          <a:p>
            <a:r>
              <a:rPr lang="en-US"/>
              <a:t>Learn right pronunciation of the technical terms used.</a:t>
            </a:r>
          </a:p>
          <a:p>
            <a:r>
              <a:rPr lang="en-US"/>
              <a:t>Maintain proper flow of the language for which proper pause and voice modulation can be used</a:t>
            </a:r>
            <a:endParaRPr lang="en-US" dirty="0"/>
          </a:p>
        </p:txBody>
      </p:sp>
    </p:spTree>
    <p:extLst>
      <p:ext uri="{BB962C8B-B14F-4D97-AF65-F5344CB8AC3E}">
        <p14:creationId xmlns:p14="http://schemas.microsoft.com/office/powerpoint/2010/main" val="226745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Communication</a:t>
            </a:r>
          </a:p>
        </p:txBody>
      </p:sp>
      <p:sp>
        <p:nvSpPr>
          <p:cNvPr id="4" name="Content Placeholder 2"/>
          <p:cNvSpPr>
            <a:spLocks noGrp="1"/>
          </p:cNvSpPr>
          <p:nvPr>
            <p:ph idx="1"/>
          </p:nvPr>
        </p:nvSpPr>
        <p:spPr/>
        <p:txBody>
          <a:bodyPr/>
          <a:lstStyle/>
          <a:p>
            <a:r>
              <a:rPr lang="en-US" dirty="0"/>
              <a:t>Human communication takes place at various levels:</a:t>
            </a:r>
          </a:p>
          <a:p>
            <a:pPr marL="0" indent="0">
              <a:buNone/>
            </a:pPr>
            <a:r>
              <a:rPr lang="en-US" dirty="0"/>
              <a:t>1) Extra-personal</a:t>
            </a:r>
          </a:p>
          <a:p>
            <a:pPr marL="0" indent="0">
              <a:buNone/>
            </a:pPr>
            <a:r>
              <a:rPr lang="en-US" dirty="0"/>
              <a:t>2) Intra-personal</a:t>
            </a:r>
          </a:p>
          <a:p>
            <a:pPr marL="0" indent="0">
              <a:buNone/>
            </a:pPr>
            <a:r>
              <a:rPr lang="en-US" dirty="0"/>
              <a:t>3) Inter-personal</a:t>
            </a:r>
          </a:p>
          <a:p>
            <a:pPr marL="0" indent="0">
              <a:buNone/>
            </a:pPr>
            <a:r>
              <a:rPr lang="en-US" dirty="0"/>
              <a:t>4) Organizational</a:t>
            </a:r>
          </a:p>
          <a:p>
            <a:pPr marL="0" indent="0">
              <a:buNone/>
            </a:pPr>
            <a:r>
              <a:rPr lang="en-US" dirty="0"/>
              <a:t>5) Mass Communication</a:t>
            </a:r>
          </a:p>
        </p:txBody>
      </p:sp>
    </p:spTree>
    <p:extLst>
      <p:ext uri="{BB962C8B-B14F-4D97-AF65-F5344CB8AC3E}">
        <p14:creationId xmlns:p14="http://schemas.microsoft.com/office/powerpoint/2010/main" val="247304967"/>
      </p:ext>
    </p:extLst>
  </p:cSld>
  <p:clrMapOvr>
    <a:masterClrMapping/>
  </p:clrMapOvr>
  <p:transition spd="slow">
    <p:wip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0419-8955-48A6-A80B-4BF1C9366F8D}"/>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Advantages</a:t>
            </a:r>
            <a:r>
              <a:rPr lang="en-US"/>
              <a:t> –</a:t>
            </a:r>
            <a:br>
              <a:rPr lang="en-US"/>
            </a:br>
            <a:endParaRPr lang="en-US" dirty="0"/>
          </a:p>
        </p:txBody>
      </p:sp>
      <p:sp>
        <p:nvSpPr>
          <p:cNvPr id="3" name="Content Placeholder 2">
            <a:extLst>
              <a:ext uri="{FF2B5EF4-FFF2-40B4-BE49-F238E27FC236}">
                <a16:creationId xmlns:a16="http://schemas.microsoft.com/office/drawing/2014/main" id="{572C9076-9E7E-4E77-9E5C-BA7B210E900A}"/>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It is a permanent and accurate record of whatever we have to say.</a:t>
            </a:r>
          </a:p>
          <a:p>
            <a:r>
              <a:rPr lang="en-US"/>
              <a:t>There is no chance of tampering with the facts and figures.</a:t>
            </a:r>
          </a:p>
          <a:p>
            <a:r>
              <a:rPr lang="en-US"/>
              <a:t>The material is organized systematically.</a:t>
            </a:r>
          </a:p>
          <a:p>
            <a:r>
              <a:rPr lang="en-US"/>
              <a:t>Language gets polished.</a:t>
            </a:r>
          </a:p>
          <a:p>
            <a:endParaRPr lang="en-US" dirty="0"/>
          </a:p>
        </p:txBody>
      </p:sp>
    </p:spTree>
    <p:extLst>
      <p:ext uri="{BB962C8B-B14F-4D97-AF65-F5344CB8AC3E}">
        <p14:creationId xmlns:p14="http://schemas.microsoft.com/office/powerpoint/2010/main" val="132402688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EA4D-B443-486C-9ACF-5EA7A2320495}"/>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Disadvantages</a:t>
            </a:r>
            <a:r>
              <a:rPr lang="en-US"/>
              <a:t> –</a:t>
            </a:r>
            <a:endParaRPr lang="en-US" dirty="0"/>
          </a:p>
        </p:txBody>
      </p:sp>
      <p:sp>
        <p:nvSpPr>
          <p:cNvPr id="3" name="Content Placeholder 2">
            <a:extLst>
              <a:ext uri="{FF2B5EF4-FFF2-40B4-BE49-F238E27FC236}">
                <a16:creationId xmlns:a16="http://schemas.microsoft.com/office/drawing/2014/main" id="{7C3B6B7E-E385-4865-85BA-F480A505B3B8}"/>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As we are reading throughout, we fail to establish eye contact with the audience.</a:t>
            </a:r>
          </a:p>
          <a:p>
            <a:r>
              <a:rPr lang="en-US"/>
              <a:t>It is rigid and closed as adaptation is difficult.</a:t>
            </a:r>
          </a:p>
          <a:p>
            <a:r>
              <a:rPr lang="en-US"/>
              <a:t>There is not much scope for non-verbal communication.</a:t>
            </a:r>
          </a:p>
          <a:p>
            <a:r>
              <a:rPr lang="en-US"/>
              <a:t>Conversational flavor takes a back seat.</a:t>
            </a:r>
          </a:p>
          <a:p>
            <a:r>
              <a:rPr lang="en-US"/>
              <a:t>In the absence of effective reading skills we fumble over words, punctuations, etc. making it uninteresting.</a:t>
            </a:r>
          </a:p>
          <a:p>
            <a:endParaRPr lang="en-US" dirty="0"/>
          </a:p>
        </p:txBody>
      </p:sp>
    </p:spTree>
    <p:extLst>
      <p:ext uri="{BB962C8B-B14F-4D97-AF65-F5344CB8AC3E}">
        <p14:creationId xmlns:p14="http://schemas.microsoft.com/office/powerpoint/2010/main" val="14466000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8CC2-EB9E-441D-8727-5830C61AAAF8}"/>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a:t>Speaking from Notes(Extemporaneous)</a:t>
            </a:r>
            <a:endParaRPr lang="en-US" dirty="0"/>
          </a:p>
        </p:txBody>
      </p:sp>
      <p:sp>
        <p:nvSpPr>
          <p:cNvPr id="3" name="Content Placeholder 2">
            <a:extLst>
              <a:ext uri="{FF2B5EF4-FFF2-40B4-BE49-F238E27FC236}">
                <a16:creationId xmlns:a16="http://schemas.microsoft.com/office/drawing/2014/main" id="{AC9C687C-7E6C-4D0B-842D-162D346C7ACE}"/>
              </a:ext>
            </a:extLst>
          </p:cNvPr>
          <p:cNvSpPr txBox="1">
            <a:spLocks/>
          </p:cNvSpPr>
          <p:nvPr/>
        </p:nvSpPr>
        <p:spPr>
          <a:xfrm>
            <a:off x="1154954" y="2603500"/>
            <a:ext cx="8825659" cy="34163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a:t>Making presentation with the help of an outline is a very common method of  presentation. The speaker prepares notes on a sheet or cards and then with the help of appropriate audio visual aids, he makes his presentation. This process makes the delivery easy and impressive. The speaker while making presentation maintains eye-contact with the audience and never for a moment the presentation becomes mechanical, dull or monotonous. Practice indeed makes perfect. An inexperienced speaker should do proper rehearsal before making presentation</a:t>
            </a:r>
            <a:endParaRPr lang="en-US" dirty="0"/>
          </a:p>
        </p:txBody>
      </p:sp>
    </p:spTree>
    <p:extLst>
      <p:ext uri="{BB962C8B-B14F-4D97-AF65-F5344CB8AC3E}">
        <p14:creationId xmlns:p14="http://schemas.microsoft.com/office/powerpoint/2010/main" val="387095005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96D2-6597-40ED-BCC0-9643953E783F}"/>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Advantage</a:t>
            </a:r>
            <a:endParaRPr lang="en-US" dirty="0"/>
          </a:p>
        </p:txBody>
      </p:sp>
      <p:sp>
        <p:nvSpPr>
          <p:cNvPr id="3" name="Content Placeholder 2">
            <a:extLst>
              <a:ext uri="{FF2B5EF4-FFF2-40B4-BE49-F238E27FC236}">
                <a16:creationId xmlns:a16="http://schemas.microsoft.com/office/drawing/2014/main" id="{EF15E083-077B-49F8-84EC-C70A7F9571D8}"/>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Delivery sounds natural and spontaneous.</a:t>
            </a:r>
          </a:p>
          <a:p>
            <a:r>
              <a:rPr lang="en-US"/>
              <a:t>As we have enough time to prepare, we work hard on the theme/central idea.</a:t>
            </a:r>
          </a:p>
          <a:p>
            <a:r>
              <a:rPr lang="en-US"/>
              <a:t>Thorough preparation makes the presenter secure and confident.</a:t>
            </a:r>
          </a:p>
          <a:p>
            <a:r>
              <a:rPr lang="en-US"/>
              <a:t>Supporting material helps to present the points clearly.</a:t>
            </a:r>
          </a:p>
          <a:p>
            <a:r>
              <a:rPr lang="en-US"/>
              <a:t>It allows us to establish eye contact and rapport with the audience.</a:t>
            </a:r>
          </a:p>
          <a:p>
            <a:r>
              <a:rPr lang="en-US"/>
              <a:t>It enables us to move freely, with ease.</a:t>
            </a:r>
          </a:p>
          <a:p>
            <a:r>
              <a:rPr lang="en-US"/>
              <a:t>It is flexible as adaption is possible if the need arise.</a:t>
            </a:r>
          </a:p>
          <a:p>
            <a:endParaRPr lang="en-US" dirty="0"/>
          </a:p>
        </p:txBody>
      </p:sp>
    </p:spTree>
    <p:extLst>
      <p:ext uri="{BB962C8B-B14F-4D97-AF65-F5344CB8AC3E}">
        <p14:creationId xmlns:p14="http://schemas.microsoft.com/office/powerpoint/2010/main" val="116745685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2DFF-4DED-45A2-B1F5-1A3E4A17797D}"/>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Disadvantage</a:t>
            </a:r>
            <a:endParaRPr lang="en-US" dirty="0"/>
          </a:p>
        </p:txBody>
      </p:sp>
      <p:sp>
        <p:nvSpPr>
          <p:cNvPr id="3" name="Content Placeholder 2">
            <a:extLst>
              <a:ext uri="{FF2B5EF4-FFF2-40B4-BE49-F238E27FC236}">
                <a16:creationId xmlns:a16="http://schemas.microsoft.com/office/drawing/2014/main" id="{C4BEC5E1-B1FA-4E43-AFA6-7B7C325A3566}"/>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If preparation is inadequate, we can get lost and feel uncomfortable.</a:t>
            </a:r>
          </a:p>
          <a:p>
            <a:r>
              <a:rPr lang="en-US"/>
              <a:t>The speech will lose its spontaneity if we start reading from the notes instead of consulting them for reference.</a:t>
            </a:r>
          </a:p>
          <a:p>
            <a:endParaRPr lang="en-US" dirty="0"/>
          </a:p>
        </p:txBody>
      </p:sp>
    </p:spTree>
    <p:extLst>
      <p:ext uri="{BB962C8B-B14F-4D97-AF65-F5344CB8AC3E}">
        <p14:creationId xmlns:p14="http://schemas.microsoft.com/office/powerpoint/2010/main" val="32573686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CA3F-669B-408E-A3BB-413B3D3C806C}"/>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b="1"/>
              <a:t> Impromptu Speaking</a:t>
            </a:r>
            <a:endParaRPr lang="en-US" dirty="0"/>
          </a:p>
        </p:txBody>
      </p:sp>
      <p:sp>
        <p:nvSpPr>
          <p:cNvPr id="3" name="Content Placeholder 2">
            <a:extLst>
              <a:ext uri="{FF2B5EF4-FFF2-40B4-BE49-F238E27FC236}">
                <a16:creationId xmlns:a16="http://schemas.microsoft.com/office/drawing/2014/main" id="{F79C2E5F-9881-42FF-9E79-A6BEE1E99280}"/>
              </a:ext>
            </a:extLst>
          </p:cNvPr>
          <p:cNvSpPr txBox="1">
            <a:spLocks/>
          </p:cNvSpPr>
          <p:nvPr/>
        </p:nvSpPr>
        <p:spPr>
          <a:xfrm>
            <a:off x="1127658" y="2494316"/>
            <a:ext cx="8825659" cy="34163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000"/>
              <a:t>The word  impromptu means done without preparation or planning. The term impromptu speech, thus, means a speech delivered without any preparation done beforehand i.e. unrehearsed delivery in speech. Such impromptu speeches of formal mode should be avoided. They can be made after some caution. To quote Bovee, Thill and Schatzman, “You might have to give an impromptu or unrehearsed speech if you’re called on to speak unexpectedly or if you have agreed to speak but neglected to prepare your speech. Avoid speaking unprepared unless you have spoken countless times on the same topic or are an extremely good public speaker. When you are asked to speak ‘off the cuff’, take a moment to think through what you will say. Then avoid the temptation to ramble.</a:t>
            </a:r>
            <a:endParaRPr lang="en-US" sz="2000" dirty="0"/>
          </a:p>
        </p:txBody>
      </p:sp>
    </p:spTree>
    <p:extLst>
      <p:ext uri="{BB962C8B-B14F-4D97-AF65-F5344CB8AC3E}">
        <p14:creationId xmlns:p14="http://schemas.microsoft.com/office/powerpoint/2010/main" val="194925489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7A84-C614-47BA-A08A-9A559FC7AD98}"/>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u="sng"/>
              <a:t>Advantage</a:t>
            </a:r>
            <a:r>
              <a:rPr lang="en-US"/>
              <a:t> –</a:t>
            </a:r>
            <a:endParaRPr lang="en-US" dirty="0"/>
          </a:p>
        </p:txBody>
      </p:sp>
      <p:sp>
        <p:nvSpPr>
          <p:cNvPr id="3" name="Content Placeholder 2">
            <a:extLst>
              <a:ext uri="{FF2B5EF4-FFF2-40B4-BE49-F238E27FC236}">
                <a16:creationId xmlns:a16="http://schemas.microsoft.com/office/drawing/2014/main" id="{79B36E7E-DD27-4409-9AF3-8EDA5E3DBA1D}"/>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It sounds very natural.</a:t>
            </a:r>
          </a:p>
          <a:p>
            <a:r>
              <a:rPr lang="en-US"/>
              <a:t>It allows us to establish eye contact and rapport with the audience.</a:t>
            </a:r>
          </a:p>
          <a:p>
            <a:r>
              <a:rPr lang="en-US"/>
              <a:t>It is spontaneous.</a:t>
            </a:r>
          </a:p>
          <a:p>
            <a:endParaRPr lang="en-US" dirty="0"/>
          </a:p>
        </p:txBody>
      </p:sp>
    </p:spTree>
    <p:extLst>
      <p:ext uri="{BB962C8B-B14F-4D97-AF65-F5344CB8AC3E}">
        <p14:creationId xmlns:p14="http://schemas.microsoft.com/office/powerpoint/2010/main" val="411188917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4866-F5CF-4981-9C46-14F1211C79E2}"/>
              </a:ext>
            </a:extLst>
          </p:cNvPr>
          <p:cNvSpPr txBox="1">
            <a:spLocks/>
          </p:cNvSpPr>
          <p:nvPr/>
        </p:nvSpPr>
        <p:spPr>
          <a:xfrm>
            <a:off x="1154954" y="973668"/>
            <a:ext cx="8761413" cy="70696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 </a:t>
            </a:r>
            <a:r>
              <a:rPr lang="en-US" u="sng"/>
              <a:t>Disadvantage</a:t>
            </a:r>
            <a:r>
              <a:rPr lang="en-US"/>
              <a:t> – </a:t>
            </a:r>
            <a:endParaRPr lang="en-US" dirty="0"/>
          </a:p>
        </p:txBody>
      </p:sp>
      <p:sp>
        <p:nvSpPr>
          <p:cNvPr id="3" name="Content Placeholder 2">
            <a:extLst>
              <a:ext uri="{FF2B5EF4-FFF2-40B4-BE49-F238E27FC236}">
                <a16:creationId xmlns:a16="http://schemas.microsoft.com/office/drawing/2014/main" id="{9FEA0D18-274C-48E6-BC5D-1E063A24B941}"/>
              </a:ext>
            </a:extLst>
          </p:cNvPr>
          <p:cNvSpPr txBox="1">
            <a:spLocks/>
          </p:cNvSpPr>
          <p:nvPr/>
        </p:nvSpPr>
        <p:spPr>
          <a:xfrm>
            <a:off x="1154954" y="2603500"/>
            <a:ext cx="8825659" cy="34163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It lacks organized development of ideas.</a:t>
            </a:r>
          </a:p>
          <a:p>
            <a:r>
              <a:rPr lang="en-US"/>
              <a:t>There is no supplementary material to substantiate the speech.</a:t>
            </a:r>
          </a:p>
          <a:p>
            <a:r>
              <a:rPr lang="en-US"/>
              <a:t>There is frequent use of vocalized pauses and fillers.</a:t>
            </a:r>
          </a:p>
          <a:p>
            <a:r>
              <a:rPr lang="en-US"/>
              <a:t>The presentation may turn out to be a failure if the speaker has inadequate proficiency in the language in which he is delivering the presentation.</a:t>
            </a:r>
          </a:p>
          <a:p>
            <a:endParaRPr lang="en-US" dirty="0"/>
          </a:p>
        </p:txBody>
      </p:sp>
    </p:spTree>
    <p:extLst>
      <p:ext uri="{BB962C8B-B14F-4D97-AF65-F5344CB8AC3E}">
        <p14:creationId xmlns:p14="http://schemas.microsoft.com/office/powerpoint/2010/main" val="18440740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77F4-9398-4597-BCF8-C11864FEB188}"/>
              </a:ext>
            </a:extLst>
          </p:cNvPr>
          <p:cNvSpPr>
            <a:spLocks noGrp="1"/>
          </p:cNvSpPr>
          <p:nvPr>
            <p:ph type="title"/>
          </p:nvPr>
        </p:nvSpPr>
        <p:spPr/>
        <p:txBody>
          <a:bodyPr>
            <a:normAutofit fontScale="90000"/>
          </a:bodyPr>
          <a:lstStyle/>
          <a:p>
            <a:r>
              <a:rPr lang="en-US" b="1" u="sng" dirty="0"/>
              <a:t>THINKING STRATEGIES : POSITIVE AND LOGICAL THINKING</a:t>
            </a:r>
            <a:br>
              <a:rPr lang="en-IN" dirty="0"/>
            </a:br>
            <a:endParaRPr lang="en-IN" dirty="0"/>
          </a:p>
        </p:txBody>
      </p:sp>
      <p:sp>
        <p:nvSpPr>
          <p:cNvPr id="3" name="Content Placeholder 2">
            <a:extLst>
              <a:ext uri="{FF2B5EF4-FFF2-40B4-BE49-F238E27FC236}">
                <a16:creationId xmlns:a16="http://schemas.microsoft.com/office/drawing/2014/main" id="{5C40BC24-9070-4836-919C-33FBB079F63B}"/>
              </a:ext>
            </a:extLst>
          </p:cNvPr>
          <p:cNvSpPr>
            <a:spLocks noGrp="1"/>
          </p:cNvSpPr>
          <p:nvPr>
            <p:ph idx="1"/>
          </p:nvPr>
        </p:nvSpPr>
        <p:spPr/>
        <p:txBody>
          <a:bodyPr>
            <a:normAutofit/>
          </a:bodyPr>
          <a:lstStyle/>
          <a:p>
            <a:r>
              <a:rPr lang="en-US" sz="2800" dirty="0"/>
              <a:t>Thinking is very important to us as ideas can be generated by thinking. What you think, you become. From morning till evening mind is active. It is very difficult to keep the mind blank; so it is wise to think positive and logical.</a:t>
            </a:r>
            <a:endParaRPr lang="en-IN" sz="2800" dirty="0"/>
          </a:p>
          <a:p>
            <a:r>
              <a:rPr lang="en-US" sz="2800" dirty="0"/>
              <a:t>POSITIVE THINKING:- Positive thinking is a state of mind in which you see the bright side of life. If you think positive, only good thought will come to your mind and you will flourish in happiness, success and health. You will always look at the goals and overcome the hurdles without any difficulty.</a:t>
            </a:r>
            <a:endParaRPr lang="en-IN" sz="2800" dirty="0"/>
          </a:p>
          <a:p>
            <a:endParaRPr lang="en-IN" sz="2800" dirty="0"/>
          </a:p>
        </p:txBody>
      </p:sp>
    </p:spTree>
    <p:extLst>
      <p:ext uri="{BB962C8B-B14F-4D97-AF65-F5344CB8AC3E}">
        <p14:creationId xmlns:p14="http://schemas.microsoft.com/office/powerpoint/2010/main" val="91195845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A71D-D631-44BB-B373-47ACD7BDC676}"/>
              </a:ext>
            </a:extLst>
          </p:cNvPr>
          <p:cNvSpPr>
            <a:spLocks noGrp="1"/>
          </p:cNvSpPr>
          <p:nvPr>
            <p:ph type="title"/>
          </p:nvPr>
        </p:nvSpPr>
        <p:spPr/>
        <p:txBody>
          <a:bodyPr/>
          <a:lstStyle/>
          <a:p>
            <a:r>
              <a:rPr lang="en-US" dirty="0"/>
              <a:t>ADVANTAGES OF POSITIVE THINKING: </a:t>
            </a:r>
            <a:br>
              <a:rPr lang="en-IN" dirty="0"/>
            </a:br>
            <a:endParaRPr lang="en-IN" dirty="0"/>
          </a:p>
        </p:txBody>
      </p:sp>
      <p:sp>
        <p:nvSpPr>
          <p:cNvPr id="3" name="Content Placeholder 2">
            <a:extLst>
              <a:ext uri="{FF2B5EF4-FFF2-40B4-BE49-F238E27FC236}">
                <a16:creationId xmlns:a16="http://schemas.microsoft.com/office/drawing/2014/main" id="{F7BA44B9-86B4-43C4-8E9F-5D937745C2F2}"/>
              </a:ext>
            </a:extLst>
          </p:cNvPr>
          <p:cNvSpPr>
            <a:spLocks noGrp="1"/>
          </p:cNvSpPr>
          <p:nvPr>
            <p:ph idx="1"/>
          </p:nvPr>
        </p:nvSpPr>
        <p:spPr>
          <a:xfrm>
            <a:off x="945932" y="1513490"/>
            <a:ext cx="9798270" cy="4795870"/>
          </a:xfrm>
        </p:spPr>
        <p:txBody>
          <a:bodyPr>
            <a:noAutofit/>
          </a:bodyPr>
          <a:lstStyle/>
          <a:p>
            <a:pPr lvl="1"/>
            <a:r>
              <a:rPr lang="en-US" sz="2400" dirty="0"/>
              <a:t>Positive attitude makes you happier as your brain discharges endorphins which give you the feel of well-being. </a:t>
            </a:r>
            <a:endParaRPr lang="en-IN" sz="2400" dirty="0"/>
          </a:p>
          <a:p>
            <a:pPr lvl="1"/>
            <a:r>
              <a:rPr lang="en-US" sz="2400" dirty="0"/>
              <a:t>You also have optimism in you and your interpretation of the people around you will be good.</a:t>
            </a:r>
            <a:endParaRPr lang="en-IN" sz="2400" dirty="0"/>
          </a:p>
          <a:p>
            <a:pPr lvl="1"/>
            <a:r>
              <a:rPr lang="en-US" sz="2400" dirty="0"/>
              <a:t>If your goals are clear, as you are positive you accomplish them in time.</a:t>
            </a:r>
            <a:endParaRPr lang="en-IN" sz="2400" dirty="0"/>
          </a:p>
          <a:p>
            <a:pPr lvl="1"/>
            <a:r>
              <a:rPr lang="en-US" sz="2400" dirty="0"/>
              <a:t>In adverse situation, positive thinking will enable to think ’That’s good for you as if one door closes another opens up.’</a:t>
            </a:r>
            <a:endParaRPr lang="en-IN" sz="2400" dirty="0"/>
          </a:p>
          <a:p>
            <a:pPr lvl="1"/>
            <a:r>
              <a:rPr lang="en-US" sz="2400" dirty="0"/>
              <a:t>Positive thinkers learn the hard lessons from every setback.</a:t>
            </a:r>
            <a:endParaRPr lang="en-IN" sz="2400" dirty="0"/>
          </a:p>
          <a:p>
            <a:pPr lvl="1"/>
            <a:r>
              <a:rPr lang="en-US" sz="2400" dirty="0"/>
              <a:t>Positive thinkers spread positive thoughts which reflect their attitude to people around them.</a:t>
            </a:r>
            <a:endParaRPr lang="en-IN" sz="2400" dirty="0"/>
          </a:p>
          <a:p>
            <a:r>
              <a:rPr lang="en-US" sz="2400" dirty="0"/>
              <a:t>It is rightly said, “The pessimist sees difficulty in every opportunity. The optimist sees the opportunity in every difficulty.”</a:t>
            </a:r>
            <a:endParaRPr lang="en-IN" sz="2400" dirty="0"/>
          </a:p>
          <a:p>
            <a:r>
              <a:rPr lang="en-US" sz="2400" dirty="0"/>
              <a:t> </a:t>
            </a:r>
            <a:endParaRPr lang="en-IN" sz="2400" dirty="0"/>
          </a:p>
          <a:p>
            <a:endParaRPr lang="en-IN" sz="2400" dirty="0"/>
          </a:p>
        </p:txBody>
      </p:sp>
    </p:spTree>
    <p:extLst>
      <p:ext uri="{BB962C8B-B14F-4D97-AF65-F5344CB8AC3E}">
        <p14:creationId xmlns:p14="http://schemas.microsoft.com/office/powerpoint/2010/main" val="213092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Extra-personal communication:</a:t>
            </a:r>
            <a:endParaRPr lang="en-US" dirty="0"/>
          </a:p>
        </p:txBody>
      </p:sp>
      <p:sp>
        <p:nvSpPr>
          <p:cNvPr id="6" name="Content Placeholder 5"/>
          <p:cNvSpPr>
            <a:spLocks noGrp="1"/>
          </p:cNvSpPr>
          <p:nvPr>
            <p:ph idx="1"/>
          </p:nvPr>
        </p:nvSpPr>
        <p:spPr>
          <a:xfrm>
            <a:off x="1944278" y="1768416"/>
            <a:ext cx="8799923" cy="4540944"/>
          </a:xfrm>
        </p:spPr>
        <p:txBody>
          <a:bodyPr/>
          <a:lstStyle/>
          <a:p>
            <a:endParaRPr lang="en-US" dirty="0"/>
          </a:p>
        </p:txBody>
      </p:sp>
      <p:sp>
        <p:nvSpPr>
          <p:cNvPr id="5" name="Content Placeholder 2"/>
          <p:cNvSpPr txBox="1">
            <a:spLocks/>
          </p:cNvSpPr>
          <p:nvPr/>
        </p:nvSpPr>
        <p:spPr>
          <a:xfrm>
            <a:off x="2589212" y="2406769"/>
            <a:ext cx="8915400" cy="350445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Communication between human beings and non-human entity is known as </a:t>
            </a:r>
            <a:r>
              <a:rPr lang="en-US" dirty="0" err="1"/>
              <a:t>extrapersonal</a:t>
            </a:r>
            <a:r>
              <a:rPr lang="en-US" dirty="0"/>
              <a:t> communication. For example, when your pet dog comes to you wagging its tail as soon as you return home from work, it is an example of extra-personal communication. i.e. communication between pets (dogs, monkeys, parrot) and their masters.</a:t>
            </a:r>
          </a:p>
          <a:p>
            <a:r>
              <a:rPr lang="en-US" dirty="0"/>
              <a:t>More then any other form, this form of communication requires perfect coordination and  understanding between the sender and the receiver because at least one of them transmits information  or responds in signs language only.</a:t>
            </a:r>
          </a:p>
        </p:txBody>
      </p:sp>
    </p:spTree>
    <p:extLst>
      <p:ext uri="{BB962C8B-B14F-4D97-AF65-F5344CB8AC3E}">
        <p14:creationId xmlns:p14="http://schemas.microsoft.com/office/powerpoint/2010/main" val="2990781409"/>
      </p:ext>
    </p:extLst>
  </p:cSld>
  <p:clrMapOvr>
    <a:masterClrMapping/>
  </p:clrMapOvr>
  <p:transition spd="slow">
    <p:push dir="u"/>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33FA-A802-4958-9C09-7A3962EF7DE2}"/>
              </a:ext>
            </a:extLst>
          </p:cNvPr>
          <p:cNvSpPr>
            <a:spLocks noGrp="1"/>
          </p:cNvSpPr>
          <p:nvPr>
            <p:ph type="title"/>
          </p:nvPr>
        </p:nvSpPr>
        <p:spPr/>
        <p:txBody>
          <a:bodyPr/>
          <a:lstStyle/>
          <a:p>
            <a:r>
              <a:rPr lang="en-US" b="1" u="sng" dirty="0"/>
              <a:t>HOW TO BE A POSITIVE THINKER</a:t>
            </a:r>
            <a:br>
              <a:rPr lang="en-IN" dirty="0"/>
            </a:br>
            <a:endParaRPr lang="en-IN" dirty="0"/>
          </a:p>
        </p:txBody>
      </p:sp>
      <p:sp>
        <p:nvSpPr>
          <p:cNvPr id="3" name="Content Placeholder 2">
            <a:extLst>
              <a:ext uri="{FF2B5EF4-FFF2-40B4-BE49-F238E27FC236}">
                <a16:creationId xmlns:a16="http://schemas.microsoft.com/office/drawing/2014/main" id="{A8A5107A-FC83-4E27-B311-1DBF0DA1D5CB}"/>
              </a:ext>
            </a:extLst>
          </p:cNvPr>
          <p:cNvSpPr>
            <a:spLocks noGrp="1"/>
          </p:cNvSpPr>
          <p:nvPr>
            <p:ph idx="1"/>
          </p:nvPr>
        </p:nvSpPr>
        <p:spPr>
          <a:xfrm>
            <a:off x="777766" y="1723697"/>
            <a:ext cx="9966435" cy="4585663"/>
          </a:xfrm>
        </p:spPr>
        <p:txBody>
          <a:bodyPr>
            <a:normAutofit/>
          </a:bodyPr>
          <a:lstStyle/>
          <a:p>
            <a:r>
              <a:rPr lang="en-US" sz="2000" dirty="0"/>
              <a:t>It is quite simple to train the mind to think positive. You have to focus just on one thought at a time &amp; that is possible as your mind has sufficient bandwidth. You should reflect optimism even if negative events occur. Inspirations and quotes from great thinkers and leaders do magic to indicate positive thoughts. Let us see how you can develop positive thinking:</a:t>
            </a:r>
            <a:endParaRPr lang="en-IN" sz="2000" dirty="0"/>
          </a:p>
          <a:p>
            <a:pPr lvl="0"/>
            <a:r>
              <a:rPr lang="en-US" sz="2000" dirty="0"/>
              <a:t>Live in present</a:t>
            </a:r>
            <a:endParaRPr lang="en-IN" sz="2000" dirty="0"/>
          </a:p>
          <a:p>
            <a:pPr lvl="0"/>
            <a:r>
              <a:rPr lang="en-US" sz="2000" dirty="0"/>
              <a:t>Don’t look for perfection</a:t>
            </a:r>
            <a:endParaRPr lang="en-IN" sz="2000" dirty="0"/>
          </a:p>
          <a:p>
            <a:pPr lvl="0"/>
            <a:r>
              <a:rPr lang="en-US" sz="2000" dirty="0"/>
              <a:t>Talk in positive language</a:t>
            </a:r>
            <a:endParaRPr lang="en-IN" sz="2000" dirty="0"/>
          </a:p>
          <a:p>
            <a:pPr lvl="0"/>
            <a:r>
              <a:rPr lang="en-US" sz="2000" dirty="0"/>
              <a:t>Make contribution the positive way</a:t>
            </a:r>
            <a:endParaRPr lang="en-IN" sz="2000" dirty="0"/>
          </a:p>
          <a:p>
            <a:pPr lvl="0"/>
            <a:r>
              <a:rPr lang="en-US" sz="2000" dirty="0"/>
              <a:t>Have proclivity with positive people</a:t>
            </a:r>
            <a:endParaRPr lang="en-IN" sz="2000" dirty="0"/>
          </a:p>
          <a:p>
            <a:pPr lvl="0"/>
            <a:r>
              <a:rPr lang="en-US" sz="2000" dirty="0"/>
              <a:t>Keep learning continuously</a:t>
            </a:r>
            <a:endParaRPr lang="en-IN" sz="2000" dirty="0"/>
          </a:p>
          <a:p>
            <a:pPr lvl="0"/>
            <a:r>
              <a:rPr lang="en-US" sz="2000" dirty="0"/>
              <a:t>Be thankful</a:t>
            </a:r>
            <a:endParaRPr lang="en-IN" sz="2000" dirty="0"/>
          </a:p>
          <a:p>
            <a:endParaRPr lang="en-IN" sz="2000" dirty="0"/>
          </a:p>
        </p:txBody>
      </p:sp>
    </p:spTree>
    <p:extLst>
      <p:ext uri="{BB962C8B-B14F-4D97-AF65-F5344CB8AC3E}">
        <p14:creationId xmlns:p14="http://schemas.microsoft.com/office/powerpoint/2010/main" val="99005892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F532-91AE-47AB-A19F-80AE460ECBF8}"/>
              </a:ext>
            </a:extLst>
          </p:cNvPr>
          <p:cNvSpPr>
            <a:spLocks noGrp="1"/>
          </p:cNvSpPr>
          <p:nvPr>
            <p:ph type="title"/>
          </p:nvPr>
        </p:nvSpPr>
        <p:spPr/>
        <p:txBody>
          <a:bodyPr/>
          <a:lstStyle/>
          <a:p>
            <a:r>
              <a:rPr lang="en-US" b="1" u="sng" dirty="0"/>
              <a:t>LOGICAL THINKING</a:t>
            </a:r>
            <a:br>
              <a:rPr lang="en-IN" dirty="0"/>
            </a:br>
            <a:endParaRPr lang="en-IN" dirty="0"/>
          </a:p>
        </p:txBody>
      </p:sp>
      <p:sp>
        <p:nvSpPr>
          <p:cNvPr id="3" name="Content Placeholder 2">
            <a:extLst>
              <a:ext uri="{FF2B5EF4-FFF2-40B4-BE49-F238E27FC236}">
                <a16:creationId xmlns:a16="http://schemas.microsoft.com/office/drawing/2014/main" id="{8E62945D-4621-471C-BF02-9CF68FB4246B}"/>
              </a:ext>
            </a:extLst>
          </p:cNvPr>
          <p:cNvSpPr>
            <a:spLocks noGrp="1"/>
          </p:cNvSpPr>
          <p:nvPr>
            <p:ph idx="1"/>
          </p:nvPr>
        </p:nvSpPr>
        <p:spPr/>
        <p:txBody>
          <a:bodyPr>
            <a:normAutofit/>
          </a:bodyPr>
          <a:lstStyle/>
          <a:p>
            <a:r>
              <a:rPr lang="en-US" sz="2400" dirty="0"/>
              <a:t>Logical thinking is the process where you work rationally consistently to arrive at a conclusion. It is one of the important skills to prove your point. The left side of brain is responsible for logical thinking, while the right side is for creative thinking. Logical thinking is putting the broken pieces in order so that the strategic move plays a significant role. Strategic thinkers supercharge their brains and are an asset to the organization since they take correct decisions. </a:t>
            </a:r>
            <a:endParaRPr lang="en-IN" sz="2400" dirty="0"/>
          </a:p>
          <a:p>
            <a:r>
              <a:rPr lang="en-US" sz="2400" dirty="0"/>
              <a:t>Logical thinkers’ strategy is based on observation and analysis of phenomena, reactions, and feedback and then conclusions are drawn based on their analysis. Their strategies, actions, and decisions are based on the facts gathered.</a:t>
            </a:r>
            <a:endParaRPr lang="en-IN" sz="2400" dirty="0"/>
          </a:p>
          <a:p>
            <a:endParaRPr lang="en-IN" sz="2400" dirty="0"/>
          </a:p>
        </p:txBody>
      </p:sp>
    </p:spTree>
    <p:extLst>
      <p:ext uri="{BB962C8B-B14F-4D97-AF65-F5344CB8AC3E}">
        <p14:creationId xmlns:p14="http://schemas.microsoft.com/office/powerpoint/2010/main" val="167490756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51BB-012B-4503-A122-2BE38C96EAE4}"/>
              </a:ext>
            </a:extLst>
          </p:cNvPr>
          <p:cNvSpPr>
            <a:spLocks noGrp="1"/>
          </p:cNvSpPr>
          <p:nvPr>
            <p:ph type="title"/>
          </p:nvPr>
        </p:nvSpPr>
        <p:spPr/>
        <p:txBody>
          <a:bodyPr/>
          <a:lstStyle/>
          <a:p>
            <a:r>
              <a:rPr lang="en-US" b="1" u="sng" dirty="0"/>
              <a:t>Role of Logical thinking</a:t>
            </a:r>
            <a:br>
              <a:rPr lang="en-IN" dirty="0"/>
            </a:br>
            <a:endParaRPr lang="en-IN" dirty="0"/>
          </a:p>
        </p:txBody>
      </p:sp>
      <p:sp>
        <p:nvSpPr>
          <p:cNvPr id="3" name="Content Placeholder 2">
            <a:extLst>
              <a:ext uri="{FF2B5EF4-FFF2-40B4-BE49-F238E27FC236}">
                <a16:creationId xmlns:a16="http://schemas.microsoft.com/office/drawing/2014/main" id="{14C3B44A-15DC-427A-A77E-273915589250}"/>
              </a:ext>
            </a:extLst>
          </p:cNvPr>
          <p:cNvSpPr>
            <a:spLocks noGrp="1"/>
          </p:cNvSpPr>
          <p:nvPr>
            <p:ph idx="1"/>
          </p:nvPr>
        </p:nvSpPr>
        <p:spPr/>
        <p:txBody>
          <a:bodyPr>
            <a:normAutofit/>
          </a:bodyPr>
          <a:lstStyle/>
          <a:p>
            <a:r>
              <a:rPr lang="en-US" sz="3200" dirty="0"/>
              <a:t>Logic refers to using of intelligence to ‘reach the right conclusion’. You can develop your logic by putting in some efforts. If you want to progress in your professional career, you must have critical and logical thinking. The principle of logical thinking can be applied to any context and problem because the concepts are universal in nature. </a:t>
            </a:r>
            <a:endParaRPr lang="en-IN" sz="3200" dirty="0"/>
          </a:p>
          <a:p>
            <a:endParaRPr lang="en-IN" sz="3200" dirty="0"/>
          </a:p>
        </p:txBody>
      </p:sp>
    </p:spTree>
    <p:extLst>
      <p:ext uri="{BB962C8B-B14F-4D97-AF65-F5344CB8AC3E}">
        <p14:creationId xmlns:p14="http://schemas.microsoft.com/office/powerpoint/2010/main" val="15970928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725F-3573-4EB2-9D2C-00E93ECF1D10}"/>
              </a:ext>
            </a:extLst>
          </p:cNvPr>
          <p:cNvSpPr>
            <a:spLocks noGrp="1"/>
          </p:cNvSpPr>
          <p:nvPr>
            <p:ph type="title"/>
          </p:nvPr>
        </p:nvSpPr>
        <p:spPr/>
        <p:txBody>
          <a:bodyPr/>
          <a:lstStyle/>
          <a:p>
            <a:r>
              <a:rPr lang="en-US" b="1" u="sng" dirty="0"/>
              <a:t>Examples of logical thinking:-</a:t>
            </a:r>
            <a:br>
              <a:rPr lang="en-IN" dirty="0"/>
            </a:br>
            <a:endParaRPr lang="en-IN" dirty="0"/>
          </a:p>
        </p:txBody>
      </p:sp>
      <p:sp>
        <p:nvSpPr>
          <p:cNvPr id="3" name="Content Placeholder 2">
            <a:extLst>
              <a:ext uri="{FF2B5EF4-FFF2-40B4-BE49-F238E27FC236}">
                <a16:creationId xmlns:a16="http://schemas.microsoft.com/office/drawing/2014/main" id="{80823B6D-4657-4A74-9E40-52B84A9CC072}"/>
              </a:ext>
            </a:extLst>
          </p:cNvPr>
          <p:cNvSpPr>
            <a:spLocks noGrp="1"/>
          </p:cNvSpPr>
          <p:nvPr>
            <p:ph idx="1"/>
          </p:nvPr>
        </p:nvSpPr>
        <p:spPr/>
        <p:txBody>
          <a:bodyPr/>
          <a:lstStyle/>
          <a:p>
            <a:r>
              <a:rPr lang="en-US" dirty="0"/>
              <a:t>When you are in dilemma to designate the team leader, look for the past record of the leadership of prospective candidates.</a:t>
            </a:r>
            <a:endParaRPr lang="en-IN" dirty="0"/>
          </a:p>
          <a:p>
            <a:r>
              <a:rPr lang="en-US" dirty="0"/>
              <a:t>When a candidate is leaving the organization, interview him/her to find the pattern of dissatisfaction.</a:t>
            </a:r>
            <a:endParaRPr lang="en-IN" dirty="0"/>
          </a:p>
          <a:p>
            <a:endParaRPr lang="en-IN" dirty="0"/>
          </a:p>
        </p:txBody>
      </p:sp>
    </p:spTree>
    <p:extLst>
      <p:ext uri="{BB962C8B-B14F-4D97-AF65-F5344CB8AC3E}">
        <p14:creationId xmlns:p14="http://schemas.microsoft.com/office/powerpoint/2010/main" val="309498176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2037-6310-48AB-92AB-718B21A1727F}"/>
              </a:ext>
            </a:extLst>
          </p:cNvPr>
          <p:cNvSpPr>
            <a:spLocks noGrp="1"/>
          </p:cNvSpPr>
          <p:nvPr>
            <p:ph type="title"/>
          </p:nvPr>
        </p:nvSpPr>
        <p:spPr/>
        <p:txBody>
          <a:bodyPr>
            <a:normAutofit fontScale="90000"/>
          </a:bodyPr>
          <a:lstStyle/>
          <a:p>
            <a:r>
              <a:rPr lang="en-US" b="1" u="sng" dirty="0"/>
              <a:t>SRATEGIES TO DEVELOP LOGICAL THINKING;-</a:t>
            </a:r>
            <a:br>
              <a:rPr lang="en-IN" dirty="0"/>
            </a:br>
            <a:endParaRPr lang="en-IN" dirty="0"/>
          </a:p>
        </p:txBody>
      </p:sp>
      <p:sp>
        <p:nvSpPr>
          <p:cNvPr id="3" name="Content Placeholder 2">
            <a:extLst>
              <a:ext uri="{FF2B5EF4-FFF2-40B4-BE49-F238E27FC236}">
                <a16:creationId xmlns:a16="http://schemas.microsoft.com/office/drawing/2014/main" id="{DFF02AB5-73D3-416C-B1F4-779264534C1C}"/>
              </a:ext>
            </a:extLst>
          </p:cNvPr>
          <p:cNvSpPr>
            <a:spLocks noGrp="1"/>
          </p:cNvSpPr>
          <p:nvPr>
            <p:ph idx="1"/>
          </p:nvPr>
        </p:nvSpPr>
        <p:spPr>
          <a:xfrm>
            <a:off x="1024128" y="1534510"/>
            <a:ext cx="9720073" cy="4774850"/>
          </a:xfrm>
        </p:spPr>
        <p:txBody>
          <a:bodyPr>
            <a:noAutofit/>
          </a:bodyPr>
          <a:lstStyle/>
          <a:p>
            <a:pPr lvl="1"/>
            <a:r>
              <a:rPr lang="en-US" sz="2000" b="1" u="sng" dirty="0"/>
              <a:t>Train your mind:- </a:t>
            </a:r>
            <a:endParaRPr lang="en-IN" sz="2000" dirty="0"/>
          </a:p>
          <a:p>
            <a:pPr lvl="2"/>
            <a:r>
              <a:rPr lang="en-US" sz="2000" b="1" u="sng" dirty="0"/>
              <a:t>Solve crossword puzzles:-  </a:t>
            </a:r>
            <a:r>
              <a:rPr lang="en-US" sz="2000" dirty="0"/>
              <a:t>Crossword puzzles really activate the mind. It also promotes sound and logical thinking.</a:t>
            </a:r>
            <a:endParaRPr lang="en-IN" sz="2000" dirty="0"/>
          </a:p>
          <a:p>
            <a:pPr lvl="2"/>
            <a:r>
              <a:rPr lang="en-US" sz="2000" b="1" u="sng" dirty="0"/>
              <a:t>Question your memory:</a:t>
            </a:r>
            <a:r>
              <a:rPr lang="en-US" sz="2000" b="1" dirty="0"/>
              <a:t>-  </a:t>
            </a:r>
            <a:r>
              <a:rPr lang="en-US" sz="2000" dirty="0"/>
              <a:t>Always scrutinize your memory and don’t trust it completely.</a:t>
            </a:r>
            <a:endParaRPr lang="en-IN" sz="2000" dirty="0"/>
          </a:p>
          <a:p>
            <a:pPr lvl="2"/>
            <a:r>
              <a:rPr lang="en-US" sz="2000" b="1" u="sng" dirty="0"/>
              <a:t>Look at the situation without biases:</a:t>
            </a:r>
            <a:r>
              <a:rPr lang="en-US" sz="2000" dirty="0"/>
              <a:t>- The best way you can be  logical in a situation is by approaching it neutrally. </a:t>
            </a:r>
            <a:endParaRPr lang="en-IN" sz="2000" dirty="0"/>
          </a:p>
          <a:p>
            <a:pPr lvl="2"/>
            <a:r>
              <a:rPr lang="en-US" sz="2000" b="1" u="sng" dirty="0"/>
              <a:t>Unravel mysteries and break codes:</a:t>
            </a:r>
            <a:r>
              <a:rPr lang="en-US" sz="2000" dirty="0"/>
              <a:t>- Keep experimenting with the new problems.</a:t>
            </a:r>
            <a:endParaRPr lang="en-IN" sz="2000" dirty="0"/>
          </a:p>
          <a:p>
            <a:pPr lvl="2"/>
            <a:r>
              <a:rPr lang="en-US" sz="2000" b="1" u="sng" dirty="0"/>
              <a:t>Keep a diary:</a:t>
            </a:r>
            <a:r>
              <a:rPr lang="en-US" sz="2000" dirty="0"/>
              <a:t>- If you maintain diary, you can write down personal experiences, make sketches, and </a:t>
            </a:r>
            <a:r>
              <a:rPr lang="en-US" sz="2000" dirty="0" err="1"/>
              <a:t>exploreideas</a:t>
            </a:r>
            <a:r>
              <a:rPr lang="en-US" sz="2000" dirty="0"/>
              <a:t> when you keep a handy diary with you at all times.</a:t>
            </a:r>
          </a:p>
          <a:p>
            <a:pPr lvl="2"/>
            <a:r>
              <a:rPr lang="en-US" sz="2000" b="1" u="sng" dirty="0"/>
              <a:t>Mind maps help to visualize the problem:</a:t>
            </a:r>
            <a:r>
              <a:rPr lang="en-US" sz="2000" dirty="0"/>
              <a:t>- Use paper and </a:t>
            </a:r>
            <a:r>
              <a:rPr lang="en-US" sz="2000" dirty="0" err="1"/>
              <a:t>colour</a:t>
            </a:r>
            <a:r>
              <a:rPr lang="en-US" sz="2000" dirty="0"/>
              <a:t> pencils to draw flowcharts, boxes, and circles to represent logic in the form of mind mapping.</a:t>
            </a:r>
            <a:endParaRPr lang="en-IN" sz="2000" dirty="0"/>
          </a:p>
          <a:p>
            <a:pPr lvl="2"/>
            <a:endParaRPr lang="en-IN" sz="2000" dirty="0"/>
          </a:p>
          <a:p>
            <a:endParaRPr lang="en-IN" sz="2000" dirty="0"/>
          </a:p>
        </p:txBody>
      </p:sp>
    </p:spTree>
    <p:extLst>
      <p:ext uri="{BB962C8B-B14F-4D97-AF65-F5344CB8AC3E}">
        <p14:creationId xmlns:p14="http://schemas.microsoft.com/office/powerpoint/2010/main" val="296157128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99D9-6A5A-477E-8357-9D30320AD76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5B70C3C-E390-4052-A24F-88991FF27B53}"/>
              </a:ext>
            </a:extLst>
          </p:cNvPr>
          <p:cNvSpPr>
            <a:spLocks noGrp="1"/>
          </p:cNvSpPr>
          <p:nvPr>
            <p:ph idx="1"/>
          </p:nvPr>
        </p:nvSpPr>
        <p:spPr/>
        <p:txBody>
          <a:bodyPr>
            <a:normAutofit/>
          </a:bodyPr>
          <a:lstStyle/>
          <a:p>
            <a:pPr lvl="1"/>
            <a:r>
              <a:rPr lang="en-US" sz="2800" b="1" u="sng" dirty="0"/>
              <a:t>GARNER HEALTHY LIFESTYLE:</a:t>
            </a:r>
            <a:r>
              <a:rPr lang="en-US" sz="2800" dirty="0"/>
              <a:t>-</a:t>
            </a:r>
            <a:endParaRPr lang="en-IN" sz="2800" dirty="0"/>
          </a:p>
          <a:p>
            <a:pPr lvl="2"/>
            <a:r>
              <a:rPr lang="en-US" sz="2800" dirty="0"/>
              <a:t>Eat balanced food</a:t>
            </a:r>
            <a:endParaRPr lang="en-IN" sz="2800" dirty="0"/>
          </a:p>
          <a:p>
            <a:pPr lvl="2"/>
            <a:r>
              <a:rPr lang="en-US" sz="2800" dirty="0"/>
              <a:t>Take deep sleep</a:t>
            </a:r>
            <a:endParaRPr lang="en-IN" sz="2800" dirty="0"/>
          </a:p>
          <a:p>
            <a:pPr lvl="2"/>
            <a:r>
              <a:rPr lang="en-US" sz="2800" dirty="0"/>
              <a:t>Practice meditation</a:t>
            </a:r>
            <a:endParaRPr lang="en-IN" sz="2800" dirty="0"/>
          </a:p>
          <a:p>
            <a:pPr lvl="2"/>
            <a:r>
              <a:rPr lang="en-US" sz="2800" dirty="0"/>
              <a:t>Indulge in yoga</a:t>
            </a:r>
            <a:endParaRPr lang="en-IN" sz="2800" dirty="0"/>
          </a:p>
          <a:p>
            <a:pPr lvl="2"/>
            <a:r>
              <a:rPr lang="en-US" sz="2800" dirty="0"/>
              <a:t>Start jogging and cycling</a:t>
            </a:r>
            <a:endParaRPr lang="en-IN" sz="2800" dirty="0"/>
          </a:p>
          <a:p>
            <a:endParaRPr lang="en-IN" sz="2800" dirty="0"/>
          </a:p>
        </p:txBody>
      </p:sp>
    </p:spTree>
    <p:extLst>
      <p:ext uri="{BB962C8B-B14F-4D97-AF65-F5344CB8AC3E}">
        <p14:creationId xmlns:p14="http://schemas.microsoft.com/office/powerpoint/2010/main" val="117833751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72965-1867-4775-8CC2-4FE29EEFE85F}"/>
              </a:ext>
            </a:extLst>
          </p:cNvPr>
          <p:cNvSpPr>
            <a:spLocks noGrp="1"/>
          </p:cNvSpPr>
          <p:nvPr>
            <p:ph idx="1"/>
          </p:nvPr>
        </p:nvSpPr>
        <p:spPr>
          <a:xfrm>
            <a:off x="903890" y="588579"/>
            <a:ext cx="9840311" cy="5720781"/>
          </a:xfrm>
        </p:spPr>
        <p:txBody>
          <a:bodyPr>
            <a:noAutofit/>
          </a:bodyPr>
          <a:lstStyle/>
          <a:p>
            <a:pPr lvl="1"/>
            <a:r>
              <a:rPr lang="en-US" sz="2400" b="1" u="sng" dirty="0"/>
              <a:t>RECOGNISE BIZZARE THOUGHTS:-</a:t>
            </a:r>
            <a:endParaRPr lang="en-IN" sz="2400" dirty="0"/>
          </a:p>
          <a:p>
            <a:pPr lvl="2"/>
            <a:r>
              <a:rPr lang="en-US" sz="2400" dirty="0"/>
              <a:t>Avoid self-inflicting thoughts</a:t>
            </a:r>
            <a:endParaRPr lang="en-IN" sz="2400" dirty="0"/>
          </a:p>
          <a:p>
            <a:pPr lvl="2"/>
            <a:r>
              <a:rPr lang="en-US" sz="2400" dirty="0"/>
              <a:t>Control your negative thoughts</a:t>
            </a:r>
            <a:endParaRPr lang="en-IN" sz="2400" dirty="0"/>
          </a:p>
          <a:p>
            <a:pPr lvl="2"/>
            <a:r>
              <a:rPr lang="en-US" sz="2400" dirty="0"/>
              <a:t>Look for logical leaps</a:t>
            </a:r>
            <a:endParaRPr lang="en-IN" sz="2400" dirty="0"/>
          </a:p>
          <a:p>
            <a:pPr lvl="2"/>
            <a:r>
              <a:rPr lang="en-US" sz="2400" dirty="0"/>
              <a:t>Be aware of magical thinking</a:t>
            </a:r>
          </a:p>
          <a:p>
            <a:pPr lvl="2"/>
            <a:endParaRPr lang="en-US" sz="2400" dirty="0"/>
          </a:p>
          <a:p>
            <a:pPr lvl="1"/>
            <a:r>
              <a:rPr lang="en-US" sz="2400" b="1" u="sng" dirty="0"/>
              <a:t> INDULGE IN FUN ACTIVITIES</a:t>
            </a:r>
            <a:endParaRPr lang="en-IN" sz="2400" dirty="0"/>
          </a:p>
          <a:p>
            <a:pPr lvl="2"/>
            <a:r>
              <a:rPr lang="en-US" sz="2400" dirty="0"/>
              <a:t>Play music and dance</a:t>
            </a:r>
            <a:endParaRPr lang="en-IN" sz="2400" dirty="0"/>
          </a:p>
          <a:p>
            <a:pPr lvl="2"/>
            <a:r>
              <a:rPr lang="en-US" sz="2400" dirty="0"/>
              <a:t>Do running</a:t>
            </a:r>
            <a:endParaRPr lang="en-IN" sz="2400" dirty="0"/>
          </a:p>
          <a:p>
            <a:pPr lvl="2"/>
            <a:r>
              <a:rPr lang="en-US" sz="2400" dirty="0"/>
              <a:t>Talk to friends</a:t>
            </a:r>
            <a:endParaRPr lang="en-IN" sz="2400" dirty="0"/>
          </a:p>
          <a:p>
            <a:pPr lvl="2"/>
            <a:r>
              <a:rPr lang="en-US" sz="2400" dirty="0"/>
              <a:t>Learn new talents like playing new instruments, singing etc.</a:t>
            </a:r>
            <a:endParaRPr lang="en-IN" sz="2400" dirty="0"/>
          </a:p>
          <a:p>
            <a:pPr lvl="2"/>
            <a:r>
              <a:rPr lang="en-US" sz="2400" dirty="0"/>
              <a:t>Read good books</a:t>
            </a:r>
            <a:endParaRPr lang="en-IN" sz="2400" dirty="0"/>
          </a:p>
          <a:p>
            <a:pPr lvl="2"/>
            <a:r>
              <a:rPr lang="en-US" sz="2400" dirty="0"/>
              <a:t>Discuss current issues</a:t>
            </a:r>
            <a:endParaRPr lang="en-IN" sz="2400" dirty="0"/>
          </a:p>
          <a:p>
            <a:pPr lvl="2"/>
            <a:r>
              <a:rPr lang="en-US" sz="2400" dirty="0"/>
              <a:t>Laugh with people</a:t>
            </a:r>
            <a:endParaRPr lang="en-IN" sz="2400" dirty="0"/>
          </a:p>
          <a:p>
            <a:pPr marL="310896" lvl="2" indent="0">
              <a:buNone/>
            </a:pPr>
            <a:endParaRPr lang="en-US" sz="2400" dirty="0"/>
          </a:p>
          <a:p>
            <a:pPr lvl="2"/>
            <a:endParaRPr lang="en-US" sz="2400" dirty="0"/>
          </a:p>
          <a:p>
            <a:pPr lvl="2"/>
            <a:endParaRPr lang="en-IN" sz="2400" dirty="0"/>
          </a:p>
          <a:p>
            <a:endParaRPr lang="en-IN" sz="2400" dirty="0"/>
          </a:p>
        </p:txBody>
      </p:sp>
    </p:spTree>
    <p:extLst>
      <p:ext uri="{BB962C8B-B14F-4D97-AF65-F5344CB8AC3E}">
        <p14:creationId xmlns:p14="http://schemas.microsoft.com/office/powerpoint/2010/main" val="19234057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023677" cy="6858000"/>
          </a:xfrm>
          <a:prstGeom prst="rect">
            <a:avLst/>
          </a:prstGeom>
        </p:spPr>
      </p:pic>
    </p:spTree>
    <p:extLst>
      <p:ext uri="{BB962C8B-B14F-4D97-AF65-F5344CB8AC3E}">
        <p14:creationId xmlns:p14="http://schemas.microsoft.com/office/powerpoint/2010/main" val="408937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Studying this Module you will be able to know</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Technical English: Definition; Extent&amp; Coverage; Dimensions Reading; Skimming; Scanning; Churning &amp; Assimilation </a:t>
            </a:r>
          </a:p>
          <a:p>
            <a:pPr>
              <a:buFont typeface="Wingdings" panose="05000000000000000000" pitchFamily="2" charset="2"/>
              <a:buChar char="v"/>
            </a:pPr>
            <a:r>
              <a:rPr lang="en-US" dirty="0"/>
              <a:t>Writing: Methods: Inductive; Deductive; Exposition; Linear; Interrupted; Spatial &amp; Chronological </a:t>
            </a:r>
            <a:r>
              <a:rPr lang="en-US" dirty="0" err="1"/>
              <a:t>etc</a:t>
            </a:r>
            <a:endParaRPr lang="en-US" dirty="0"/>
          </a:p>
          <a:p>
            <a:pPr>
              <a:buFont typeface="Wingdings" panose="05000000000000000000" pitchFamily="2" charset="2"/>
              <a:buChar char="v"/>
            </a:pPr>
            <a:r>
              <a:rPr lang="en-US" dirty="0"/>
              <a:t>Technical Communication; Approaches: Brevity; Objectivity; Simplicity; Utility &amp; Clarity</a:t>
            </a:r>
          </a:p>
          <a:p>
            <a:pPr>
              <a:buFont typeface="Wingdings" panose="05000000000000000000" pitchFamily="2" charset="2"/>
              <a:buChar char="v"/>
            </a:pPr>
            <a:r>
              <a:rPr lang="en-US" b="1" dirty="0"/>
              <a:t>Listening</a:t>
            </a:r>
            <a:r>
              <a:rPr lang="en-US" dirty="0"/>
              <a:t>: Active; Passive; Thinking strategies: Positive &amp; Logical thinking; Speaking: Essentials Nuances &amp; Modes of Speech Delivery. </a:t>
            </a:r>
          </a:p>
        </p:txBody>
      </p:sp>
    </p:spTree>
    <p:extLst>
      <p:ext uri="{BB962C8B-B14F-4D97-AF65-F5344CB8AC3E}">
        <p14:creationId xmlns:p14="http://schemas.microsoft.com/office/powerpoint/2010/main" val="3219423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Intrapersonal Communication</a:t>
            </a:r>
            <a:endParaRPr lang="en-US" dirty="0"/>
          </a:p>
        </p:txBody>
      </p:sp>
      <p:sp>
        <p:nvSpPr>
          <p:cNvPr id="4" name="Content Placeholder 2"/>
          <p:cNvSpPr>
            <a:spLocks noGrp="1"/>
          </p:cNvSpPr>
          <p:nvPr>
            <p:ph idx="1"/>
          </p:nvPr>
        </p:nvSpPr>
        <p:spPr/>
        <p:txBody>
          <a:bodyPr>
            <a:normAutofit fontScale="92500"/>
          </a:bodyPr>
          <a:lstStyle/>
          <a:p>
            <a:r>
              <a:rPr lang="en-US" dirty="0"/>
              <a:t>This takes place within the body of the individual; we know that the brain is linked to all parts of the body by an electrochemical system. For example, when you begin to feel hot, the information is sent to the brain and you may decide to turn on the cooler, responding to instructions sent from the brain to the hand.</a:t>
            </a:r>
          </a:p>
          <a:p>
            <a:r>
              <a:rPr lang="en-US" dirty="0"/>
              <a:t>This kind of communication pertains to thinking, which is the basis of information processing. Without such internal dialogue, you can not proceed to the further levels of communication – interpersonal, organizational and mass communication.</a:t>
            </a:r>
          </a:p>
          <a:p>
            <a:r>
              <a:rPr lang="en-US" dirty="0"/>
              <a:t>In fact while we are communicating with the other party internal dialogue with oneself continues concurrently – planning, weighing, considering, and processing information.</a:t>
            </a:r>
          </a:p>
          <a:p>
            <a:r>
              <a:rPr lang="en-US" dirty="0"/>
              <a:t>At times you motivate yourself or consciously resolve to complete a certain task.</a:t>
            </a:r>
          </a:p>
          <a:p>
            <a:r>
              <a:rPr lang="en-US" dirty="0"/>
              <a:t>Self motivation, self determination and the like take place at the intrapersonal level</a:t>
            </a:r>
          </a:p>
        </p:txBody>
      </p:sp>
    </p:spTree>
    <p:extLst>
      <p:ext uri="{BB962C8B-B14F-4D97-AF65-F5344CB8AC3E}">
        <p14:creationId xmlns:p14="http://schemas.microsoft.com/office/powerpoint/2010/main" val="25340059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Interpersonal Communication</a:t>
            </a:r>
            <a:endParaRPr lang="en-US" dirty="0"/>
          </a:p>
        </p:txBody>
      </p:sp>
      <p:sp>
        <p:nvSpPr>
          <p:cNvPr id="3" name="Content Placeholder 2"/>
          <p:cNvSpPr>
            <a:spLocks noGrp="1"/>
          </p:cNvSpPr>
          <p:nvPr>
            <p:ph idx="1"/>
          </p:nvPr>
        </p:nvSpPr>
        <p:spPr/>
        <p:txBody>
          <a:bodyPr/>
          <a:lstStyle/>
          <a:p>
            <a:r>
              <a:rPr lang="en-US" dirty="0"/>
              <a:t>Communication at this level refers to the sharing of information among people, people are in close physical proximity to each other and feedback is immediate as it is direct interaction. This form of communication is advantageous because direct and immediate feed back is possible. If a doubt occurs, it can be instantly clarified.</a:t>
            </a:r>
          </a:p>
          <a:p>
            <a:r>
              <a:rPr lang="en-US" dirty="0"/>
              <a:t>Interaction among friends and interaction with sales executives are examples of interpersonal communication.</a:t>
            </a:r>
          </a:p>
          <a:p>
            <a:endParaRPr lang="en-US" dirty="0"/>
          </a:p>
        </p:txBody>
      </p:sp>
    </p:spTree>
    <p:extLst>
      <p:ext uri="{BB962C8B-B14F-4D97-AF65-F5344CB8AC3E}">
        <p14:creationId xmlns:p14="http://schemas.microsoft.com/office/powerpoint/2010/main" val="377926666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Organizational Communication</a:t>
            </a:r>
            <a:endParaRPr lang="en-US" dirty="0"/>
          </a:p>
        </p:txBody>
      </p:sp>
      <p:sp>
        <p:nvSpPr>
          <p:cNvPr id="4" name="Content Placeholder 2"/>
          <p:cNvSpPr>
            <a:spLocks noGrp="1"/>
          </p:cNvSpPr>
          <p:nvPr>
            <p:ph idx="1"/>
          </p:nvPr>
        </p:nvSpPr>
        <p:spPr/>
        <p:txBody>
          <a:bodyPr/>
          <a:lstStyle/>
          <a:p>
            <a:r>
              <a:rPr lang="en-US" dirty="0"/>
              <a:t>Communication which takes place within and outside an organization at different hierarchical levels is known as organizational communication.</a:t>
            </a:r>
          </a:p>
          <a:p>
            <a:r>
              <a:rPr lang="en-US" dirty="0"/>
              <a:t>It is extremely necessary for the sustenance of any organization.</a:t>
            </a:r>
          </a:p>
          <a:p>
            <a:r>
              <a:rPr lang="en-US" dirty="0"/>
              <a:t>Since a large number of employees are involved in different activities, the need to communicate becomes greater in an organization.</a:t>
            </a:r>
          </a:p>
          <a:p>
            <a:r>
              <a:rPr lang="en-US" dirty="0"/>
              <a:t>With a proper networking system, communication in an organization is possible even without direct contact between employees. It can be further divided in to –</a:t>
            </a:r>
          </a:p>
        </p:txBody>
      </p:sp>
    </p:spTree>
    <p:extLst>
      <p:ext uri="{BB962C8B-B14F-4D97-AF65-F5344CB8AC3E}">
        <p14:creationId xmlns:p14="http://schemas.microsoft.com/office/powerpoint/2010/main" val="2880734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2"/>
          <p:cNvSpPr>
            <a:spLocks noGrp="1"/>
          </p:cNvSpPr>
          <p:nvPr>
            <p:ph idx="1"/>
          </p:nvPr>
        </p:nvSpPr>
        <p:spPr/>
        <p:txBody>
          <a:bodyPr>
            <a:normAutofit/>
          </a:bodyPr>
          <a:lstStyle/>
          <a:p>
            <a:r>
              <a:rPr lang="en-US" b="1" dirty="0"/>
              <a:t>a) Internal Operational:</a:t>
            </a:r>
          </a:p>
          <a:p>
            <a:pPr marL="0" indent="0">
              <a:buNone/>
            </a:pPr>
            <a:r>
              <a:rPr lang="en-US" dirty="0"/>
              <a:t>All communication that occurs in conducting work within an organization is</a:t>
            </a:r>
          </a:p>
          <a:p>
            <a:pPr marL="0" indent="0">
              <a:buNone/>
            </a:pPr>
            <a:r>
              <a:rPr lang="en-US" dirty="0"/>
              <a:t>classified as internal operational.</a:t>
            </a:r>
          </a:p>
          <a:p>
            <a:r>
              <a:rPr lang="en-US" b="1" dirty="0"/>
              <a:t>b) External operational:</a:t>
            </a:r>
          </a:p>
          <a:p>
            <a:pPr marL="0" indent="0">
              <a:buNone/>
            </a:pPr>
            <a:r>
              <a:rPr lang="en-US" dirty="0"/>
              <a:t>The work related communication that an organization does with people outside the organization or other organization is called external operational.</a:t>
            </a:r>
          </a:p>
          <a:p>
            <a:r>
              <a:rPr lang="en-US" b="1" dirty="0"/>
              <a:t>c) Personal:</a:t>
            </a:r>
          </a:p>
          <a:p>
            <a:pPr marL="0" indent="0">
              <a:buNone/>
            </a:pPr>
            <a:r>
              <a:rPr lang="en-US" dirty="0"/>
              <a:t>All communication in an organization that occurs without purpose as far as business is concerned is called personal communication.</a:t>
            </a:r>
          </a:p>
        </p:txBody>
      </p:sp>
    </p:spTree>
    <p:extLst>
      <p:ext uri="{BB962C8B-B14F-4D97-AF65-F5344CB8AC3E}">
        <p14:creationId xmlns:p14="http://schemas.microsoft.com/office/powerpoint/2010/main" val="322407532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Mass Communication</a:t>
            </a:r>
            <a:endParaRPr lang="en-US" dirty="0"/>
          </a:p>
        </p:txBody>
      </p:sp>
      <p:sp>
        <p:nvSpPr>
          <p:cNvPr id="3" name="Content Placeholder 2"/>
          <p:cNvSpPr>
            <a:spLocks noGrp="1"/>
          </p:cNvSpPr>
          <p:nvPr>
            <p:ph idx="1"/>
          </p:nvPr>
        </p:nvSpPr>
        <p:spPr/>
        <p:txBody>
          <a:bodyPr/>
          <a:lstStyle/>
          <a:p>
            <a:pPr marL="0" indent="0">
              <a:buNone/>
            </a:pPr>
            <a:r>
              <a:rPr lang="en-US" dirty="0"/>
              <a:t>It refers to the communication involving large number of people as audience. As the messages are meant for large audience the approach is impersonal, also it is persuasive in nature than any other form of communication.</a:t>
            </a:r>
          </a:p>
          <a:p>
            <a:r>
              <a:rPr lang="en-US" dirty="0"/>
              <a:t>For this type of communication we require a mediator – such as journals, books, television and newspaper which mediate such communications.</a:t>
            </a:r>
          </a:p>
          <a:p>
            <a:endParaRPr lang="en-US" dirty="0"/>
          </a:p>
          <a:p>
            <a:r>
              <a:rPr lang="en-US" dirty="0"/>
              <a:t>Mass communication is of two types</a:t>
            </a:r>
          </a:p>
          <a:p>
            <a:r>
              <a:rPr lang="en-US" dirty="0"/>
              <a:t>Oral</a:t>
            </a:r>
          </a:p>
          <a:p>
            <a:r>
              <a:rPr lang="en-US" dirty="0"/>
              <a:t> Written</a:t>
            </a:r>
          </a:p>
          <a:p>
            <a:endParaRPr lang="en-US" dirty="0"/>
          </a:p>
        </p:txBody>
      </p:sp>
    </p:spTree>
    <p:extLst>
      <p:ext uri="{BB962C8B-B14F-4D97-AF65-F5344CB8AC3E}">
        <p14:creationId xmlns:p14="http://schemas.microsoft.com/office/powerpoint/2010/main" val="1669947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2"/>
          <p:cNvSpPr>
            <a:spLocks noGrp="1"/>
          </p:cNvSpPr>
          <p:nvPr>
            <p:ph idx="1"/>
          </p:nvPr>
        </p:nvSpPr>
        <p:spPr/>
        <p:txBody>
          <a:bodyPr/>
          <a:lstStyle/>
          <a:p>
            <a:r>
              <a:rPr lang="en-US" b="1" dirty="0"/>
              <a:t>Oral: </a:t>
            </a:r>
            <a:r>
              <a:rPr lang="en-US" dirty="0"/>
              <a:t>Oral form of mass communication takes place through mass media and requires some </a:t>
            </a:r>
            <a:r>
              <a:rPr lang="en-US" dirty="0" err="1"/>
              <a:t>equipments</a:t>
            </a:r>
            <a:r>
              <a:rPr lang="en-US" dirty="0"/>
              <a:t> such as microphones and amplifiers etc.</a:t>
            </a:r>
          </a:p>
          <a:p>
            <a:endParaRPr lang="en-US" dirty="0"/>
          </a:p>
          <a:p>
            <a:r>
              <a:rPr lang="en-US" b="1" dirty="0"/>
              <a:t>b) Written: </a:t>
            </a:r>
            <a:r>
              <a:rPr lang="en-US" dirty="0"/>
              <a:t>Written form of mass communication needs print or visual media.</a:t>
            </a:r>
          </a:p>
        </p:txBody>
      </p:sp>
    </p:spTree>
    <p:extLst>
      <p:ext uri="{BB962C8B-B14F-4D97-AF65-F5344CB8AC3E}">
        <p14:creationId xmlns:p14="http://schemas.microsoft.com/office/powerpoint/2010/main" val="385784006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lstStyle/>
          <a:p>
            <a:r>
              <a:rPr lang="en-US" b="1" dirty="0"/>
              <a:t>Characteristics of Mass Communication: </a:t>
            </a:r>
            <a:r>
              <a:rPr lang="en-US" dirty="0"/>
              <a:t>Mass communication has following </a:t>
            </a:r>
            <a:r>
              <a:rPr lang="en-US" dirty="0" err="1"/>
              <a:t>characteristics</a:t>
            </a:r>
            <a:r>
              <a:rPr lang="en-US" b="1" dirty="0" err="1"/>
              <a:t>a</a:t>
            </a:r>
            <a:r>
              <a:rPr lang="en-US" b="1" dirty="0"/>
              <a:t>)</a:t>
            </a:r>
          </a:p>
          <a:p>
            <a:r>
              <a:rPr lang="en-US" dirty="0"/>
              <a:t>Large Reach</a:t>
            </a:r>
          </a:p>
          <a:p>
            <a:r>
              <a:rPr lang="en-US" b="1" dirty="0"/>
              <a:t>b) </a:t>
            </a:r>
            <a:r>
              <a:rPr lang="en-US" dirty="0"/>
              <a:t>Impersonal</a:t>
            </a:r>
          </a:p>
          <a:p>
            <a:r>
              <a:rPr lang="en-US" b="1" dirty="0"/>
              <a:t>c) </a:t>
            </a:r>
            <a:r>
              <a:rPr lang="en-US" dirty="0"/>
              <a:t>Persuasive</a:t>
            </a:r>
          </a:p>
          <a:p>
            <a:r>
              <a:rPr lang="en-US" b="1" dirty="0"/>
              <a:t>d) </a:t>
            </a:r>
            <a:r>
              <a:rPr lang="en-US" dirty="0"/>
              <a:t>Presence of a gatekeeper</a:t>
            </a:r>
          </a:p>
        </p:txBody>
      </p:sp>
    </p:spTree>
    <p:extLst>
      <p:ext uri="{BB962C8B-B14F-4D97-AF65-F5344CB8AC3E}">
        <p14:creationId xmlns:p14="http://schemas.microsoft.com/office/powerpoint/2010/main" val="194575702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lstStyle/>
          <a:p>
            <a:pPr marL="0" indent="0">
              <a:buNone/>
            </a:pPr>
            <a:r>
              <a:rPr lang="en-US" b="1" dirty="0"/>
              <a:t>a) Large Reach:</a:t>
            </a:r>
          </a:p>
          <a:p>
            <a:r>
              <a:rPr lang="en-US" dirty="0"/>
              <a:t>Mass media communications reach audience scattered over a wide geographical area.</a:t>
            </a:r>
          </a:p>
          <a:p>
            <a:pPr marL="0" indent="0">
              <a:buNone/>
            </a:pPr>
            <a:r>
              <a:rPr lang="en-US" b="1" dirty="0"/>
              <a:t>b) Impersonal:</a:t>
            </a:r>
          </a:p>
          <a:p>
            <a:r>
              <a:rPr lang="en-US" dirty="0"/>
              <a:t>This type of communication is largely impersonal as the participants are unknown to each other, as it is meant for large audience.</a:t>
            </a:r>
          </a:p>
          <a:p>
            <a:pPr marL="0" indent="0">
              <a:buNone/>
            </a:pPr>
            <a:r>
              <a:rPr lang="en-US" b="1" dirty="0"/>
              <a:t>c) Persuasive:</a:t>
            </a:r>
          </a:p>
          <a:p>
            <a:r>
              <a:rPr lang="en-US" dirty="0"/>
              <a:t>Mass communication is persuasive in nature than any other form of communication.</a:t>
            </a:r>
          </a:p>
          <a:p>
            <a:endParaRPr lang="en-US" dirty="0"/>
          </a:p>
        </p:txBody>
      </p:sp>
    </p:spTree>
    <p:extLst>
      <p:ext uri="{BB962C8B-B14F-4D97-AF65-F5344CB8AC3E}">
        <p14:creationId xmlns:p14="http://schemas.microsoft.com/office/powerpoint/2010/main" val="415195254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d) Presence of a Gatekeeper:</a:t>
            </a:r>
          </a:p>
          <a:p>
            <a:pPr marL="0" indent="0">
              <a:buNone/>
            </a:pPr>
            <a:r>
              <a:rPr lang="en-US" dirty="0"/>
              <a:t>Mass communication needs additional persons, institutions or organizations to convey the message from sender to receiver and these additional people are known as gatekeeper. This gatekeeper could be a person or an organized group of persons active in transferring or sending information from the source to the target audience through mass medium. For example in a newspaper the editor decides which news makes it to the hands of the reader. The</a:t>
            </a:r>
          </a:p>
          <a:p>
            <a:pPr marL="0" indent="0">
              <a:buNone/>
            </a:pPr>
            <a:r>
              <a:rPr lang="en-US" dirty="0"/>
              <a:t>editor therefore is a gatekeeper; in the mass communication process.</a:t>
            </a:r>
          </a:p>
          <a:p>
            <a:endParaRPr lang="en-US" dirty="0"/>
          </a:p>
        </p:txBody>
      </p:sp>
    </p:spTree>
    <p:extLst>
      <p:ext uri="{BB962C8B-B14F-4D97-AF65-F5344CB8AC3E}">
        <p14:creationId xmlns:p14="http://schemas.microsoft.com/office/powerpoint/2010/main" val="2034732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Technical English ?</a:t>
            </a:r>
          </a:p>
        </p:txBody>
      </p:sp>
      <p:sp>
        <p:nvSpPr>
          <p:cNvPr id="3" name="Content Placeholder 2"/>
          <p:cNvSpPr>
            <a:spLocks noGrp="1"/>
          </p:cNvSpPr>
          <p:nvPr>
            <p:ph idx="1"/>
          </p:nvPr>
        </p:nvSpPr>
        <p:spPr>
          <a:xfrm>
            <a:off x="1024128" y="2084832"/>
            <a:ext cx="9720073" cy="3942481"/>
          </a:xfrm>
        </p:spPr>
        <p:txBody>
          <a:bodyPr/>
          <a:lstStyle/>
          <a:p>
            <a:endParaRPr lang="en-US" dirty="0"/>
          </a:p>
          <a:p>
            <a:endParaRPr lang="en-US" dirty="0"/>
          </a:p>
          <a:p>
            <a:endParaRPr lang="en-US" dirty="0"/>
          </a:p>
          <a:p>
            <a:endParaRPr lang="en-US" dirty="0"/>
          </a:p>
          <a:p>
            <a:r>
              <a:rPr lang="en-US" dirty="0"/>
              <a:t>The term ‘technical’ means “relating to a particular subject, art, or craft or its technique’.</a:t>
            </a:r>
          </a:p>
          <a:p>
            <a:endParaRPr lang="en-US" dirty="0"/>
          </a:p>
        </p:txBody>
      </p:sp>
      <p:sp>
        <p:nvSpPr>
          <p:cNvPr id="4" name="Right Arrow 3"/>
          <p:cNvSpPr/>
          <p:nvPr/>
        </p:nvSpPr>
        <p:spPr>
          <a:xfrm>
            <a:off x="1893194" y="2884868"/>
            <a:ext cx="3387144" cy="110758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Technical</a:t>
            </a:r>
          </a:p>
        </p:txBody>
      </p:sp>
      <p:sp>
        <p:nvSpPr>
          <p:cNvPr id="5" name="Left Arrow 4"/>
          <p:cNvSpPr/>
          <p:nvPr/>
        </p:nvSpPr>
        <p:spPr>
          <a:xfrm>
            <a:off x="5383369" y="2884868"/>
            <a:ext cx="3078051" cy="104962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English</a:t>
            </a:r>
          </a:p>
        </p:txBody>
      </p:sp>
    </p:spTree>
    <p:extLst>
      <p:ext uri="{BB962C8B-B14F-4D97-AF65-F5344CB8AC3E}">
        <p14:creationId xmlns:p14="http://schemas.microsoft.com/office/powerpoint/2010/main" val="14070118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communication?</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b="1" dirty="0"/>
              <a:t>“COMMUNICATION IS THE KEY”</a:t>
            </a:r>
          </a:p>
          <a:p>
            <a:pPr marL="0" indent="0">
              <a:buNone/>
            </a:pPr>
            <a:r>
              <a:rPr lang="en-US" dirty="0"/>
              <a:t>Look around and you will find people involved in several activities, which involve</a:t>
            </a:r>
          </a:p>
          <a:p>
            <a:r>
              <a:rPr lang="en-US" dirty="0"/>
              <a:t>Informal conversations</a:t>
            </a:r>
          </a:p>
          <a:p>
            <a:r>
              <a:rPr lang="en-US" dirty="0"/>
              <a:t>Meetings</a:t>
            </a:r>
          </a:p>
          <a:p>
            <a:r>
              <a:rPr lang="en-US" dirty="0"/>
              <a:t>Presentations</a:t>
            </a:r>
          </a:p>
          <a:p>
            <a:r>
              <a:rPr lang="en-US" dirty="0"/>
              <a:t>Phone calls</a:t>
            </a:r>
          </a:p>
          <a:p>
            <a:r>
              <a:rPr lang="en-US" dirty="0"/>
              <a:t>Tele-conferencing</a:t>
            </a:r>
          </a:p>
          <a:p>
            <a:r>
              <a:rPr lang="en-US" dirty="0"/>
              <a:t>Video-conferencing</a:t>
            </a:r>
          </a:p>
          <a:p>
            <a:r>
              <a:rPr lang="en-US" dirty="0"/>
              <a:t>Gossiping</a:t>
            </a:r>
          </a:p>
          <a:p>
            <a:r>
              <a:rPr lang="en-US" dirty="0"/>
              <a:t>Net surfing</a:t>
            </a:r>
          </a:p>
          <a:p>
            <a:r>
              <a:rPr lang="en-US" dirty="0"/>
              <a:t>Chatting and so on….</a:t>
            </a:r>
          </a:p>
          <a:p>
            <a:endParaRPr lang="en-US" dirty="0"/>
          </a:p>
        </p:txBody>
      </p:sp>
    </p:spTree>
    <p:extLst>
      <p:ext uri="{BB962C8B-B14F-4D97-AF65-F5344CB8AC3E}">
        <p14:creationId xmlns:p14="http://schemas.microsoft.com/office/powerpoint/2010/main" val="3011972011"/>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Technical English can be defined as ‘the English language used for communication among technical/industrial professionals.</a:t>
            </a:r>
          </a:p>
          <a:p>
            <a:pPr>
              <a:buFont typeface="Wingdings" panose="05000000000000000000" pitchFamily="2" charset="2"/>
              <a:buChar char="v"/>
            </a:pPr>
            <a:r>
              <a:rPr lang="en-US" dirty="0"/>
              <a:t>English used for communication by people taking up technical profession.</a:t>
            </a:r>
          </a:p>
          <a:p>
            <a:pPr>
              <a:buFont typeface="Wingdings" panose="05000000000000000000" pitchFamily="2" charset="2"/>
              <a:buChar char="v"/>
            </a:pPr>
            <a:r>
              <a:rPr lang="en-US" dirty="0"/>
              <a:t>In nutshell, technical communication uses technical English for communicating in a particular type of workplace or context.</a:t>
            </a:r>
          </a:p>
          <a:p>
            <a:pPr>
              <a:buFont typeface="Wingdings" panose="05000000000000000000" pitchFamily="2" charset="2"/>
              <a:buChar char="v"/>
            </a:pPr>
            <a:r>
              <a:rPr lang="en-US" dirty="0"/>
              <a:t>For example writing business letters, writing emails, drafting CVs, writing proposals etc.</a:t>
            </a:r>
          </a:p>
        </p:txBody>
      </p:sp>
    </p:spTree>
    <p:extLst>
      <p:ext uri="{BB962C8B-B14F-4D97-AF65-F5344CB8AC3E}">
        <p14:creationId xmlns:p14="http://schemas.microsoft.com/office/powerpoint/2010/main" val="23178599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&amp; coverage</a:t>
            </a:r>
          </a:p>
        </p:txBody>
      </p:sp>
      <p:sp>
        <p:nvSpPr>
          <p:cNvPr id="3" name="Content Placeholder 2"/>
          <p:cNvSpPr>
            <a:spLocks noGrp="1"/>
          </p:cNvSpPr>
          <p:nvPr>
            <p:ph idx="1"/>
          </p:nvPr>
        </p:nvSpPr>
        <p:spPr>
          <a:xfrm>
            <a:off x="759854" y="2084832"/>
            <a:ext cx="9984347" cy="4224528"/>
          </a:xfrm>
        </p:spPr>
        <p:txBody>
          <a:bodyPr/>
          <a:lstStyle/>
          <a:p>
            <a:pPr>
              <a:buFont typeface="Wingdings" panose="05000000000000000000" pitchFamily="2" charset="2"/>
              <a:buChar char="Ø"/>
            </a:pPr>
            <a:r>
              <a:rPr lang="en-US" dirty="0"/>
              <a:t>Technical English uses formal words, phrases, sentences and paragraphs.</a:t>
            </a:r>
          </a:p>
          <a:p>
            <a:pPr>
              <a:buFont typeface="Wingdings" panose="05000000000000000000" pitchFamily="2" charset="2"/>
              <a:buChar char="Ø"/>
            </a:pPr>
            <a:r>
              <a:rPr lang="en-US" dirty="0"/>
              <a:t>It need not to restricted to the fields of engineering and technology. It can also be extended to the fields of science , finance , medicine, law </a:t>
            </a:r>
            <a:r>
              <a:rPr lang="en-US" dirty="0" err="1"/>
              <a:t>etc</a:t>
            </a:r>
            <a:r>
              <a:rPr lang="en-US" dirty="0"/>
              <a:t> wherein communicators uses certain specialized terms to transmit or interchange messages within their own specializations.</a:t>
            </a:r>
          </a:p>
          <a:p>
            <a:pPr>
              <a:buFont typeface="Wingdings" panose="05000000000000000000" pitchFamily="2" charset="2"/>
              <a:buChar char="Ø"/>
            </a:pPr>
            <a:r>
              <a:rPr lang="en-US" dirty="0"/>
              <a:t>For example ( Finance ) </a:t>
            </a:r>
          </a:p>
          <a:p>
            <a:pPr marL="0" indent="0">
              <a:buNone/>
            </a:pPr>
            <a:r>
              <a:rPr lang="en-US" sz="1600" i="1" dirty="0"/>
              <a:t>A balance sheet is one of the most important financial document of any organization. It shows the organization’s main assets and liabilities. In short , it is a technical document showing the financial position of any organization. It also tells the reader about the nature of organization- whether it is a business partnership, sole proprietorship , a corporate or a private company. </a:t>
            </a:r>
          </a:p>
          <a:p>
            <a:endParaRPr lang="en-US" dirty="0"/>
          </a:p>
        </p:txBody>
      </p:sp>
    </p:spTree>
    <p:extLst>
      <p:ext uri="{BB962C8B-B14F-4D97-AF65-F5344CB8AC3E}">
        <p14:creationId xmlns:p14="http://schemas.microsoft.com/office/powerpoint/2010/main" val="2723131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points for technical English</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 of technical vocabulary.</a:t>
            </a:r>
          </a:p>
          <a:p>
            <a:pPr>
              <a:buFont typeface="Wingdings" panose="05000000000000000000" pitchFamily="2" charset="2"/>
              <a:buChar char="Ø"/>
            </a:pPr>
            <a:r>
              <a:rPr lang="en-US" dirty="0"/>
              <a:t>Difficult to understand.</a:t>
            </a:r>
          </a:p>
          <a:p>
            <a:pPr>
              <a:buFont typeface="Wingdings" panose="05000000000000000000" pitchFamily="2" charset="2"/>
              <a:buChar char="Ø"/>
            </a:pPr>
            <a:r>
              <a:rPr lang="en-US" dirty="0"/>
              <a:t>Different writing style from that of literary or personal writing.</a:t>
            </a:r>
          </a:p>
        </p:txBody>
      </p:sp>
    </p:spTree>
    <p:extLst>
      <p:ext uri="{BB962C8B-B14F-4D97-AF65-F5344CB8AC3E}">
        <p14:creationId xmlns:p14="http://schemas.microsoft.com/office/powerpoint/2010/main" val="372659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English Forms</a:t>
            </a:r>
          </a:p>
        </p:txBody>
      </p:sp>
      <p:sp>
        <p:nvSpPr>
          <p:cNvPr id="3" name="Content Placeholder 2"/>
          <p:cNvSpPr>
            <a:spLocks noGrp="1"/>
          </p:cNvSpPr>
          <p:nvPr>
            <p:ph idx="1"/>
          </p:nvPr>
        </p:nvSpPr>
        <p:spPr/>
        <p:txBody>
          <a:bodyPr/>
          <a:lstStyle/>
          <a:p>
            <a:pPr marL="0" indent="0">
              <a:buNone/>
            </a:pPr>
            <a:r>
              <a:rPr lang="en-US" dirty="0"/>
              <a:t>Technical English is of two types:</a:t>
            </a:r>
          </a:p>
          <a:p>
            <a:r>
              <a:rPr lang="en-US" dirty="0"/>
              <a:t>Written – More formal and objective.</a:t>
            </a:r>
          </a:p>
          <a:p>
            <a:r>
              <a:rPr lang="en-US" dirty="0"/>
              <a:t>Oral – Less formal</a:t>
            </a:r>
          </a:p>
        </p:txBody>
      </p:sp>
    </p:spTree>
    <p:extLst>
      <p:ext uri="{BB962C8B-B14F-4D97-AF65-F5344CB8AC3E}">
        <p14:creationId xmlns:p14="http://schemas.microsoft.com/office/powerpoint/2010/main" val="4140349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a:t>
            </a:r>
          </a:p>
        </p:txBody>
      </p:sp>
      <p:sp>
        <p:nvSpPr>
          <p:cNvPr id="3" name="Content Placeholder 2"/>
          <p:cNvSpPr>
            <a:spLocks noGrp="1"/>
          </p:cNvSpPr>
          <p:nvPr>
            <p:ph idx="1"/>
          </p:nvPr>
        </p:nvSpPr>
        <p:spPr/>
        <p:txBody>
          <a:bodyPr>
            <a:normAutofit fontScale="92500" lnSpcReduction="10000"/>
          </a:bodyPr>
          <a:lstStyle/>
          <a:p>
            <a:r>
              <a:rPr lang="en-US" dirty="0"/>
              <a:t>You need to understand the nuances or the multifarious aspects of technical English : listening, speaking , reading , writing, grammar , vocabulary , effectiveness , etc. , if you wish to achieve or acquire proficiency in using it in your academic and professional contexts. Four basic English skills namely LSRW  are very important for your academic and professional progress as you carry out all the activities in your everyday academic or professional life for e.g. listening to lectures our presentations, speaking in seminars , reading books/technical documents and writing various documents.</a:t>
            </a:r>
          </a:p>
          <a:p>
            <a:r>
              <a:rPr lang="en-US" dirty="0"/>
              <a:t>Grammar and vocabulary are very crucial for developing fluency and accuracy in your technical English. Technical English should be free from all grammatical errors and it should include appropriate words according to the contexts. </a:t>
            </a:r>
          </a:p>
          <a:p>
            <a:r>
              <a:rPr lang="en-US" dirty="0"/>
              <a:t>You can achieve effectiveness and efficiency in your technical English by adopting certain techniques . One such technique is Reading. According to Richard Steel, ‘Reading is to mind what exercise is to body’. Comprehending what we read is the most demanding aspect of our reading.</a:t>
            </a:r>
          </a:p>
        </p:txBody>
      </p:sp>
    </p:spTree>
    <p:extLst>
      <p:ext uri="{BB962C8B-B14F-4D97-AF65-F5344CB8AC3E}">
        <p14:creationId xmlns:p14="http://schemas.microsoft.com/office/powerpoint/2010/main" val="4148108923"/>
      </p:ext>
    </p:extLst>
  </p:cSld>
  <p:clrMapOvr>
    <a:masterClrMapping/>
  </p:clrMapOvr>
  <p:transition spd="slow">
    <p:wheel spokes="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4E20-F25A-40C4-8AEA-4671FF28FF57}"/>
              </a:ext>
            </a:extLst>
          </p:cNvPr>
          <p:cNvSpPr>
            <a:spLocks noGrp="1"/>
          </p:cNvSpPr>
          <p:nvPr>
            <p:ph type="title"/>
          </p:nvPr>
        </p:nvSpPr>
        <p:spPr/>
        <p:txBody>
          <a:bodyPr/>
          <a:lstStyle/>
          <a:p>
            <a:r>
              <a:rPr lang="en-US" altLang="en-US" dirty="0"/>
              <a:t>Listening </a:t>
            </a:r>
            <a:endParaRPr lang="en-IN" dirty="0"/>
          </a:p>
        </p:txBody>
      </p:sp>
    </p:spTree>
    <p:extLst>
      <p:ext uri="{BB962C8B-B14F-4D97-AF65-F5344CB8AC3E}">
        <p14:creationId xmlns:p14="http://schemas.microsoft.com/office/powerpoint/2010/main" val="40926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691B2B6-972A-4443-AFAE-1054A2A40645}"/>
              </a:ext>
            </a:extLst>
          </p:cNvPr>
          <p:cNvSpPr>
            <a:spLocks noGrp="1"/>
          </p:cNvSpPr>
          <p:nvPr>
            <p:ph type="ctrTitle"/>
          </p:nvPr>
        </p:nvSpPr>
        <p:spPr/>
        <p:txBody>
          <a:bodyPr/>
          <a:lstStyle/>
          <a:p>
            <a:pPr eaLnBrk="1" hangingPunct="1"/>
            <a:r>
              <a:rPr lang="en-US" altLang="en-US" dirty="0"/>
              <a:t>Listening </a:t>
            </a:r>
          </a:p>
        </p:txBody>
      </p:sp>
      <p:sp>
        <p:nvSpPr>
          <p:cNvPr id="3" name="Subtitle 2">
            <a:extLst>
              <a:ext uri="{FF2B5EF4-FFF2-40B4-BE49-F238E27FC236}">
                <a16:creationId xmlns:a16="http://schemas.microsoft.com/office/drawing/2014/main" id="{BCADA743-1655-4939-8C06-37448D4BF100}"/>
              </a:ext>
            </a:extLst>
          </p:cNvPr>
          <p:cNvSpPr>
            <a:spLocks noGrp="1"/>
          </p:cNvSpPr>
          <p:nvPr>
            <p:ph type="subTitle" idx="1"/>
          </p:nvPr>
        </p:nvSpPr>
        <p:spPr/>
        <p:txBody>
          <a:bodyPr rtlCol="0">
            <a:normAutofit/>
          </a:bodyPr>
          <a:lstStyle/>
          <a:p>
            <a:pPr>
              <a:spcAft>
                <a:spcPts val="0"/>
              </a:spcAft>
              <a:defRPr/>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9276-B871-4CC0-AFFA-7573470D05A6}"/>
              </a:ext>
            </a:extLst>
          </p:cNvPr>
          <p:cNvSpPr>
            <a:spLocks noGrp="1"/>
          </p:cNvSpPr>
          <p:nvPr>
            <p:ph type="title"/>
          </p:nvPr>
        </p:nvSpPr>
        <p:spPr/>
        <p:txBody>
          <a:bodyPr rtlCol="0">
            <a:normAutofit/>
          </a:bodyPr>
          <a:lstStyle/>
          <a:p>
            <a:pPr>
              <a:defRPr/>
            </a:pPr>
            <a:r>
              <a:rPr lang="en-US" dirty="0">
                <a:solidFill>
                  <a:srgbClr val="00B050"/>
                </a:solidFill>
              </a:rPr>
              <a:t>DEFINITIONS OF HEARING AND LISTENING</a:t>
            </a:r>
          </a:p>
        </p:txBody>
      </p:sp>
      <p:sp>
        <p:nvSpPr>
          <p:cNvPr id="4" name="Rectangle 3">
            <a:extLst>
              <a:ext uri="{FF2B5EF4-FFF2-40B4-BE49-F238E27FC236}">
                <a16:creationId xmlns:a16="http://schemas.microsoft.com/office/drawing/2014/main" id="{8602C56C-8AA5-4250-8681-CC7197E75057}"/>
              </a:ext>
            </a:extLst>
          </p:cNvPr>
          <p:cNvSpPr/>
          <p:nvPr/>
        </p:nvSpPr>
        <p:spPr>
          <a:xfrm>
            <a:off x="2025341" y="1143000"/>
            <a:ext cx="2246129" cy="707886"/>
          </a:xfrm>
          <a:prstGeom prst="rect">
            <a:avLst/>
          </a:prstGeom>
          <a:noFill/>
        </p:spPr>
        <p:txBody>
          <a:bodyPr wrap="none">
            <a:spAutoFit/>
          </a:bodyPr>
          <a:lstStyle/>
          <a:p>
            <a:pPr algn="ctr">
              <a:defRPr/>
            </a:pPr>
            <a:r>
              <a:rPr lang="en-US" sz="4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HEARING</a:t>
            </a:r>
          </a:p>
        </p:txBody>
      </p:sp>
      <p:sp>
        <p:nvSpPr>
          <p:cNvPr id="6" name="Oval 5">
            <a:extLst>
              <a:ext uri="{FF2B5EF4-FFF2-40B4-BE49-F238E27FC236}">
                <a16:creationId xmlns:a16="http://schemas.microsoft.com/office/drawing/2014/main" id="{29B4876F-616B-477C-9EB0-1CC4238401BC}"/>
              </a:ext>
            </a:extLst>
          </p:cNvPr>
          <p:cNvSpPr/>
          <p:nvPr/>
        </p:nvSpPr>
        <p:spPr>
          <a:xfrm>
            <a:off x="1752600" y="1371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5" name="TextBox 6">
            <a:extLst>
              <a:ext uri="{FF2B5EF4-FFF2-40B4-BE49-F238E27FC236}">
                <a16:creationId xmlns:a16="http://schemas.microsoft.com/office/drawing/2014/main" id="{67064F0E-8455-43C0-A183-6EBA334728DD}"/>
              </a:ext>
            </a:extLst>
          </p:cNvPr>
          <p:cNvSpPr txBox="1">
            <a:spLocks noChangeArrowheads="1"/>
          </p:cNvSpPr>
          <p:nvPr/>
        </p:nvSpPr>
        <p:spPr bwMode="auto">
          <a:xfrm>
            <a:off x="1905001" y="1905001"/>
            <a:ext cx="80486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t> Hearing is the first component of listening process.</a:t>
            </a:r>
          </a:p>
          <a:p>
            <a:pPr algn="just" eaLnBrk="1" hangingPunct="1">
              <a:spcBef>
                <a:spcPct val="0"/>
              </a:spcBef>
              <a:buFontTx/>
              <a:buNone/>
            </a:pPr>
            <a:r>
              <a:rPr lang="en-US" altLang="en-US" sz="1800" dirty="0"/>
              <a:t>Hearing means the sense through which a person or animal is aware of sound.</a:t>
            </a:r>
          </a:p>
          <a:p>
            <a:pPr algn="just" eaLnBrk="1" hangingPunct="1">
              <a:spcBef>
                <a:spcPct val="0"/>
              </a:spcBef>
              <a:buFontTx/>
              <a:buNone/>
            </a:pPr>
            <a:r>
              <a:rPr lang="en-US" altLang="en-US" sz="1800" dirty="0"/>
              <a:t>Hearing is one of the senses of a person and it is the ability to perceive sound by detecting vibrations through an organ such as the ear.</a:t>
            </a:r>
          </a:p>
          <a:p>
            <a:pPr algn="just" eaLnBrk="1" hangingPunct="1">
              <a:spcBef>
                <a:spcPct val="0"/>
              </a:spcBef>
              <a:buFontTx/>
              <a:buNone/>
            </a:pPr>
            <a:endParaRPr lang="en-US" altLang="en-US" sz="1800" dirty="0"/>
          </a:p>
        </p:txBody>
      </p:sp>
      <p:sp>
        <p:nvSpPr>
          <p:cNvPr id="8" name="Right Arrow 7">
            <a:extLst>
              <a:ext uri="{FF2B5EF4-FFF2-40B4-BE49-F238E27FC236}">
                <a16:creationId xmlns:a16="http://schemas.microsoft.com/office/drawing/2014/main" id="{0880F1EF-5CA2-4CDF-9F3C-52F8BBC38A2C}"/>
              </a:ext>
            </a:extLst>
          </p:cNvPr>
          <p:cNvSpPr/>
          <p:nvPr/>
        </p:nvSpPr>
        <p:spPr>
          <a:xfrm>
            <a:off x="1676400" y="2057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ight Arrow 8">
            <a:extLst>
              <a:ext uri="{FF2B5EF4-FFF2-40B4-BE49-F238E27FC236}">
                <a16:creationId xmlns:a16="http://schemas.microsoft.com/office/drawing/2014/main" id="{083D5445-D497-49EB-86D0-6BB835FB470E}"/>
              </a:ext>
            </a:extLst>
          </p:cNvPr>
          <p:cNvSpPr/>
          <p:nvPr/>
        </p:nvSpPr>
        <p:spPr>
          <a:xfrm flipV="1">
            <a:off x="1676400" y="2286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ight Arrow 9">
            <a:extLst>
              <a:ext uri="{FF2B5EF4-FFF2-40B4-BE49-F238E27FC236}">
                <a16:creationId xmlns:a16="http://schemas.microsoft.com/office/drawing/2014/main" id="{7FB92124-E37E-41DD-AC07-EC3D12DF0A21}"/>
              </a:ext>
            </a:extLst>
          </p:cNvPr>
          <p:cNvSpPr/>
          <p:nvPr/>
        </p:nvSpPr>
        <p:spPr>
          <a:xfrm>
            <a:off x="1676400" y="25908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E4CD99A8-8781-4959-863C-90BF88FDCBF1}"/>
              </a:ext>
            </a:extLst>
          </p:cNvPr>
          <p:cNvSpPr/>
          <p:nvPr/>
        </p:nvSpPr>
        <p:spPr>
          <a:xfrm>
            <a:off x="1905001" y="3200400"/>
            <a:ext cx="2709669" cy="707886"/>
          </a:xfrm>
          <a:prstGeom prst="rect">
            <a:avLst/>
          </a:prstGeom>
          <a:noFill/>
        </p:spPr>
        <p:txBody>
          <a:bodyPr>
            <a:spAutoFit/>
          </a:bodyPr>
          <a:lstStyle/>
          <a:p>
            <a:pPr algn="ctr">
              <a:defRPr/>
            </a:pPr>
            <a:r>
              <a:rPr lang="en-US" sz="4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LISTENING</a:t>
            </a:r>
          </a:p>
        </p:txBody>
      </p:sp>
      <p:sp>
        <p:nvSpPr>
          <p:cNvPr id="14" name="Oval 13">
            <a:extLst>
              <a:ext uri="{FF2B5EF4-FFF2-40B4-BE49-F238E27FC236}">
                <a16:creationId xmlns:a16="http://schemas.microsoft.com/office/drawing/2014/main" id="{68774114-4D99-4EC2-90F9-DB2E6B46E5A7}"/>
              </a:ext>
            </a:extLst>
          </p:cNvPr>
          <p:cNvSpPr/>
          <p:nvPr/>
        </p:nvSpPr>
        <p:spPr>
          <a:xfrm>
            <a:off x="1752600" y="34290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31" name="TextBox 15">
            <a:extLst>
              <a:ext uri="{FF2B5EF4-FFF2-40B4-BE49-F238E27FC236}">
                <a16:creationId xmlns:a16="http://schemas.microsoft.com/office/drawing/2014/main" id="{9F886235-4FE4-4BBD-898D-C7369B5D6742}"/>
              </a:ext>
            </a:extLst>
          </p:cNvPr>
          <p:cNvSpPr txBox="1">
            <a:spLocks noChangeArrowheads="1"/>
          </p:cNvSpPr>
          <p:nvPr/>
        </p:nvSpPr>
        <p:spPr bwMode="auto">
          <a:xfrm>
            <a:off x="1905000" y="4114800"/>
            <a:ext cx="7107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Listening is a step further than Hearing.</a:t>
            </a:r>
          </a:p>
          <a:p>
            <a:pPr eaLnBrk="1" hangingPunct="1">
              <a:spcBef>
                <a:spcPct val="0"/>
              </a:spcBef>
              <a:buFontTx/>
              <a:buNone/>
            </a:pPr>
            <a:r>
              <a:rPr lang="en-US" altLang="en-US" sz="1800"/>
              <a:t>Listening is a process of becoming </a:t>
            </a:r>
            <a:r>
              <a:rPr lang="en-US" altLang="en-US" sz="1800" b="1"/>
              <a:t>aware</a:t>
            </a:r>
            <a:r>
              <a:rPr lang="en-US" altLang="en-US" sz="1800"/>
              <a:t>  of the sound signals.</a:t>
            </a:r>
          </a:p>
          <a:p>
            <a:pPr eaLnBrk="1" hangingPunct="1">
              <a:spcBef>
                <a:spcPct val="0"/>
              </a:spcBef>
              <a:buFontTx/>
              <a:buNone/>
            </a:pPr>
            <a:r>
              <a:rPr lang="en-US" altLang="en-US" sz="1800"/>
              <a:t>Listening is the process of receiving ,interpreting and reacting to message </a:t>
            </a:r>
          </a:p>
          <a:p>
            <a:pPr eaLnBrk="1" hangingPunct="1">
              <a:spcBef>
                <a:spcPct val="0"/>
              </a:spcBef>
              <a:buFontTx/>
              <a:buNone/>
            </a:pPr>
            <a:r>
              <a:rPr lang="en-US" altLang="en-US" sz="1800"/>
              <a:t>Received from communication sender.</a:t>
            </a:r>
          </a:p>
        </p:txBody>
      </p:sp>
      <p:sp>
        <p:nvSpPr>
          <p:cNvPr id="12" name="Right Arrow 11">
            <a:extLst>
              <a:ext uri="{FF2B5EF4-FFF2-40B4-BE49-F238E27FC236}">
                <a16:creationId xmlns:a16="http://schemas.microsoft.com/office/drawing/2014/main" id="{E3553619-9B9B-4B04-9F9A-0E14FA5716F1}"/>
              </a:ext>
            </a:extLst>
          </p:cNvPr>
          <p:cNvSpPr/>
          <p:nvPr/>
        </p:nvSpPr>
        <p:spPr>
          <a:xfrm>
            <a:off x="1676400" y="4267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a:extLst>
              <a:ext uri="{FF2B5EF4-FFF2-40B4-BE49-F238E27FC236}">
                <a16:creationId xmlns:a16="http://schemas.microsoft.com/office/drawing/2014/main" id="{5B2553EF-AC52-44AC-A791-D385570BE06E}"/>
              </a:ext>
            </a:extLst>
          </p:cNvPr>
          <p:cNvSpPr/>
          <p:nvPr/>
        </p:nvSpPr>
        <p:spPr>
          <a:xfrm>
            <a:off x="1676400" y="44958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16">
            <a:extLst>
              <a:ext uri="{FF2B5EF4-FFF2-40B4-BE49-F238E27FC236}">
                <a16:creationId xmlns:a16="http://schemas.microsoft.com/office/drawing/2014/main" id="{3B0F2EBE-7F94-4802-8FDC-5AAAEB789290}"/>
              </a:ext>
            </a:extLst>
          </p:cNvPr>
          <p:cNvSpPr/>
          <p:nvPr/>
        </p:nvSpPr>
        <p:spPr>
          <a:xfrm>
            <a:off x="1676400" y="4800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46CD3B8-B371-473D-B6D9-3F208BDA3CA9}"/>
              </a:ext>
            </a:extLst>
          </p:cNvPr>
          <p:cNvSpPr>
            <a:spLocks noGrp="1" noChangeArrowheads="1"/>
          </p:cNvSpPr>
          <p:nvPr>
            <p:ph type="ctrTitle"/>
          </p:nvPr>
        </p:nvSpPr>
        <p:spPr>
          <a:xfrm>
            <a:off x="2133600" y="609600"/>
            <a:ext cx="7772400" cy="1143000"/>
          </a:xfrm>
        </p:spPr>
        <p:txBody>
          <a:bodyPr/>
          <a:lstStyle/>
          <a:p>
            <a:pPr eaLnBrk="1" hangingPunct="1"/>
            <a:r>
              <a:rPr lang="en-US" altLang="en-US" sz="6000"/>
              <a:t>Hearing</a:t>
            </a:r>
            <a:r>
              <a:rPr lang="en-US" altLang="en-US" sz="5400"/>
              <a:t> vs. Listening</a:t>
            </a:r>
          </a:p>
        </p:txBody>
      </p:sp>
      <p:sp>
        <p:nvSpPr>
          <p:cNvPr id="3075" name="Rectangle 5">
            <a:extLst>
              <a:ext uri="{FF2B5EF4-FFF2-40B4-BE49-F238E27FC236}">
                <a16:creationId xmlns:a16="http://schemas.microsoft.com/office/drawing/2014/main" id="{FADE201B-B0B6-41E4-ACED-FFB1688DE148}"/>
              </a:ext>
            </a:extLst>
          </p:cNvPr>
          <p:cNvSpPr>
            <a:spLocks noGrp="1" noChangeArrowheads="1"/>
          </p:cNvSpPr>
          <p:nvPr>
            <p:ph type="subTitle" idx="1"/>
          </p:nvPr>
        </p:nvSpPr>
        <p:spPr>
          <a:xfrm>
            <a:off x="5943600" y="2667000"/>
            <a:ext cx="3810000" cy="1676400"/>
          </a:xfrm>
        </p:spPr>
        <p:txBody>
          <a:bodyPr rtlCol="0">
            <a:normAutofit/>
          </a:bodyPr>
          <a:lstStyle/>
          <a:p>
            <a:pPr>
              <a:spcAft>
                <a:spcPts val="0"/>
              </a:spcAft>
              <a:defRPr/>
            </a:pPr>
            <a:r>
              <a:rPr lang="en-US" sz="4000"/>
              <a:t>“Was I paying attention?”</a:t>
            </a:r>
          </a:p>
        </p:txBody>
      </p:sp>
      <p:pic>
        <p:nvPicPr>
          <p:cNvPr id="6148" name="Picture 6" descr="ear">
            <a:extLst>
              <a:ext uri="{FF2B5EF4-FFF2-40B4-BE49-F238E27FC236}">
                <a16:creationId xmlns:a16="http://schemas.microsoft.com/office/drawing/2014/main" id="{DDFE928A-0CD1-4286-9BD9-8FC1AA2F5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32654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23E3539-95C7-4AB8-97B4-E4F8A24B5A0B}"/>
              </a:ext>
            </a:extLst>
          </p:cNvPr>
          <p:cNvSpPr>
            <a:spLocks noGrp="1" noChangeArrowheads="1"/>
          </p:cNvSpPr>
          <p:nvPr>
            <p:ph type="title"/>
          </p:nvPr>
        </p:nvSpPr>
        <p:spPr/>
        <p:txBody>
          <a:bodyPr/>
          <a:lstStyle/>
          <a:p>
            <a:pPr eaLnBrk="1" hangingPunct="1"/>
            <a:r>
              <a:rPr lang="en-US" altLang="en-US" sz="5400"/>
              <a:t>Hearing</a:t>
            </a:r>
            <a:r>
              <a:rPr lang="en-US" altLang="en-US" sz="4800"/>
              <a:t> vs. Listening</a:t>
            </a:r>
          </a:p>
        </p:txBody>
      </p:sp>
      <p:sp>
        <p:nvSpPr>
          <p:cNvPr id="49155" name="Rectangle 3">
            <a:extLst>
              <a:ext uri="{FF2B5EF4-FFF2-40B4-BE49-F238E27FC236}">
                <a16:creationId xmlns:a16="http://schemas.microsoft.com/office/drawing/2014/main" id="{63E7612D-3D50-4E87-B755-5CA71EF67882}"/>
              </a:ext>
            </a:extLst>
          </p:cNvPr>
          <p:cNvSpPr>
            <a:spLocks noGrp="1" noChangeArrowheads="1"/>
          </p:cNvSpPr>
          <p:nvPr>
            <p:ph idx="1"/>
          </p:nvPr>
        </p:nvSpPr>
        <p:spPr>
          <a:xfrm>
            <a:off x="2209800" y="1905000"/>
            <a:ext cx="7772400" cy="4191000"/>
          </a:xfrm>
        </p:spPr>
        <p:txBody>
          <a:bodyPr/>
          <a:lstStyle/>
          <a:p>
            <a:pPr eaLnBrk="1" hangingPunct="1">
              <a:lnSpc>
                <a:spcPct val="80000"/>
              </a:lnSpc>
            </a:pPr>
            <a:r>
              <a:rPr lang="en-US" altLang="en-US" sz="2800"/>
              <a:t>Do you think there is a difference between hearing and listening? </a:t>
            </a:r>
          </a:p>
          <a:p>
            <a:pPr eaLnBrk="1" hangingPunct="1">
              <a:lnSpc>
                <a:spcPct val="80000"/>
              </a:lnSpc>
            </a:pPr>
            <a:r>
              <a:rPr lang="en-US" altLang="en-US" sz="2800"/>
              <a:t>You are right, there is! </a:t>
            </a:r>
          </a:p>
          <a:p>
            <a:pPr eaLnBrk="1" hangingPunct="1">
              <a:lnSpc>
                <a:spcPct val="80000"/>
              </a:lnSpc>
            </a:pPr>
            <a:r>
              <a:rPr lang="en-US" altLang="en-US" sz="2800"/>
              <a:t>Hearing is simply the  act of perceiving sound by the ear. If you are not hearing-impaired, hearing simply happens. </a:t>
            </a:r>
          </a:p>
          <a:p>
            <a:pPr eaLnBrk="1" hangingPunct="1">
              <a:lnSpc>
                <a:spcPct val="80000"/>
              </a:lnSpc>
            </a:pPr>
            <a:r>
              <a:rPr lang="en-US" altLang="en-US" sz="2800"/>
              <a:t>Listening,  however, is something you consciously choose to do. Listening requires concentration so that your brain  processes meaning from words and sentences. Listening leads to learning.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communication? </a:t>
            </a:r>
            <a:r>
              <a:rPr lang="en-US" b="1" dirty="0" err="1"/>
              <a:t>Contd</a:t>
            </a:r>
            <a:r>
              <a:rPr lang="en-US" b="1" dirty="0"/>
              <a:t>…</a:t>
            </a:r>
            <a:endParaRPr lang="en-US" dirty="0"/>
          </a:p>
        </p:txBody>
      </p:sp>
      <p:sp>
        <p:nvSpPr>
          <p:cNvPr id="3" name="Content Placeholder 2"/>
          <p:cNvSpPr>
            <a:spLocks noGrp="1"/>
          </p:cNvSpPr>
          <p:nvPr>
            <p:ph idx="1"/>
          </p:nvPr>
        </p:nvSpPr>
        <p:spPr/>
        <p:txBody>
          <a:bodyPr/>
          <a:lstStyle/>
          <a:p>
            <a:pPr marL="0" indent="0">
              <a:buNone/>
            </a:pPr>
            <a:r>
              <a:rPr lang="en-US" dirty="0"/>
              <a:t>In short, we need to communicate in order to interact. Communication is one of the essential conditions of social interaction; it plays a key role in our life.</a:t>
            </a:r>
          </a:p>
          <a:p>
            <a:pPr marL="0" indent="0">
              <a:buNone/>
            </a:pPr>
            <a:r>
              <a:rPr lang="en-US" dirty="0"/>
              <a:t>Now let us try to understand what the term </a:t>
            </a:r>
            <a:r>
              <a:rPr lang="en-US" i="1" dirty="0"/>
              <a:t>‘communication’</a:t>
            </a:r>
            <a:r>
              <a:rPr lang="en-US" dirty="0"/>
              <a:t> means. The term has been defined</a:t>
            </a:r>
          </a:p>
          <a:p>
            <a:pPr marL="0" indent="0">
              <a:buNone/>
            </a:pPr>
            <a:r>
              <a:rPr lang="en-US" dirty="0"/>
              <a:t>at various levels.</a:t>
            </a:r>
          </a:p>
          <a:p>
            <a:r>
              <a:rPr lang="en-US" b="1" dirty="0"/>
              <a:t>The word communication comes from the Latin word </a:t>
            </a:r>
            <a:r>
              <a:rPr lang="en-US" b="1" i="1" dirty="0" err="1"/>
              <a:t>communicare</a:t>
            </a:r>
            <a:r>
              <a:rPr lang="en-US" b="1" dirty="0"/>
              <a:t>, meaning ‘to share, to impart, or to commune (to share your emotions and feelings with someone without speaking).</a:t>
            </a:r>
          </a:p>
          <a:p>
            <a:r>
              <a:rPr lang="en-US" b="1" i="1" dirty="0"/>
              <a:t>It’s literal meaning is ‘giving or sharing information’.</a:t>
            </a:r>
          </a:p>
          <a:p>
            <a:endParaRPr lang="en-US" dirty="0"/>
          </a:p>
        </p:txBody>
      </p:sp>
    </p:spTree>
    <p:extLst>
      <p:ext uri="{BB962C8B-B14F-4D97-AF65-F5344CB8AC3E}">
        <p14:creationId xmlns:p14="http://schemas.microsoft.com/office/powerpoint/2010/main" val="214533025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E8B5F198-448D-409C-BC26-D80891139E74}"/>
              </a:ext>
            </a:extLst>
          </p:cNvPr>
          <p:cNvSpPr>
            <a:spLocks noGrp="1" noChangeArrowheads="1"/>
          </p:cNvSpPr>
          <p:nvPr>
            <p:ph type="ctrTitle"/>
          </p:nvPr>
        </p:nvSpPr>
        <p:spPr>
          <a:xfrm>
            <a:off x="6172200" y="685800"/>
            <a:ext cx="3962400" cy="4648200"/>
          </a:xfrm>
        </p:spPr>
        <p:txBody>
          <a:bodyPr rtlCol="0">
            <a:normAutofit fontScale="90000"/>
          </a:bodyPr>
          <a:lstStyle/>
          <a:p>
            <a:pPr>
              <a:defRPr/>
            </a:pPr>
            <a:r>
              <a:rPr lang="en-US"/>
              <a:t>Most people tend to be "hard of listening" rather than "hard of hearing."</a:t>
            </a:r>
            <a:br>
              <a:rPr lang="en-US"/>
            </a:br>
            <a:endParaRPr lang="en-US"/>
          </a:p>
        </p:txBody>
      </p:sp>
      <p:pic>
        <p:nvPicPr>
          <p:cNvPr id="8195" name="Picture 7" descr="j0285410">
            <a:extLst>
              <a:ext uri="{FF2B5EF4-FFF2-40B4-BE49-F238E27FC236}">
                <a16:creationId xmlns:a16="http://schemas.microsoft.com/office/drawing/2014/main" id="{84ECFE25-983B-466A-ABA0-B198F69F4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4572000"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D7B193-9A46-4BEA-B321-7AD9F6C57E44}"/>
              </a:ext>
            </a:extLst>
          </p:cNvPr>
          <p:cNvSpPr>
            <a:spLocks noGrp="1"/>
          </p:cNvSpPr>
          <p:nvPr>
            <p:ph type="title"/>
          </p:nvPr>
        </p:nvSpPr>
        <p:spPr/>
        <p:txBody>
          <a:bodyPr rtlCol="0">
            <a:normAutofit/>
          </a:bodyPr>
          <a:lstStyle/>
          <a:p>
            <a:pPr>
              <a:defRPr/>
            </a:pPr>
            <a:r>
              <a:rPr lang="en-US" dirty="0">
                <a:solidFill>
                  <a:srgbClr val="00B0F0"/>
                </a:solidFill>
              </a:rPr>
              <a:t>Difference between hearing and  LISTENING</a:t>
            </a:r>
            <a:endParaRPr lang="en-US" sz="2700" dirty="0">
              <a:solidFill>
                <a:srgbClr val="00B0F0"/>
              </a:solidFill>
            </a:endParaRPr>
          </a:p>
        </p:txBody>
      </p:sp>
      <p:sp>
        <p:nvSpPr>
          <p:cNvPr id="10" name="Content Placeholder 9">
            <a:extLst>
              <a:ext uri="{FF2B5EF4-FFF2-40B4-BE49-F238E27FC236}">
                <a16:creationId xmlns:a16="http://schemas.microsoft.com/office/drawing/2014/main" id="{679D1DA3-DCF0-42BA-933C-04C4433F7741}"/>
              </a:ext>
            </a:extLst>
          </p:cNvPr>
          <p:cNvSpPr>
            <a:spLocks noGrp="1"/>
          </p:cNvSpPr>
          <p:nvPr>
            <p:ph sz="half" idx="1"/>
          </p:nvPr>
        </p:nvSpPr>
        <p:spPr>
          <a:xfrm>
            <a:off x="1828800" y="1524000"/>
            <a:ext cx="4648200" cy="4572000"/>
          </a:xfrm>
        </p:spPr>
        <p:txBody>
          <a:bodyPr rtlCol="0">
            <a:noAutofit/>
          </a:bodyPr>
          <a:lstStyle/>
          <a:p>
            <a:pPr>
              <a:spcAft>
                <a:spcPts val="0"/>
              </a:spcAft>
              <a:buNone/>
              <a:defRPr/>
            </a:pPr>
            <a:r>
              <a:rPr lang="en-US" dirty="0"/>
              <a:t>                 HEARING</a:t>
            </a:r>
          </a:p>
          <a:p>
            <a:pPr marL="457200" indent="-457200">
              <a:spcAft>
                <a:spcPts val="0"/>
              </a:spcAft>
              <a:defRPr/>
            </a:pPr>
            <a:r>
              <a:rPr lang="en-US" sz="2400" dirty="0"/>
              <a:t>Hearing is only refers to your ears picking up noise.</a:t>
            </a:r>
          </a:p>
          <a:p>
            <a:pPr marL="457200" indent="-457200">
              <a:spcAft>
                <a:spcPts val="0"/>
              </a:spcAft>
              <a:buNone/>
              <a:defRPr/>
            </a:pPr>
            <a:r>
              <a:rPr lang="en-US" sz="2400" dirty="0"/>
              <a:t>	</a:t>
            </a:r>
          </a:p>
          <a:p>
            <a:pPr marL="457200" indent="-457200">
              <a:spcAft>
                <a:spcPts val="0"/>
              </a:spcAft>
              <a:defRPr/>
            </a:pPr>
            <a:endParaRPr lang="en-US" sz="2400" dirty="0"/>
          </a:p>
          <a:p>
            <a:pPr marL="457200" indent="-457200">
              <a:spcAft>
                <a:spcPts val="0"/>
              </a:spcAft>
              <a:defRPr/>
            </a:pPr>
            <a:r>
              <a:rPr lang="en-US" sz="2400" dirty="0"/>
              <a:t>Hearing is a passive occurrence that requires no effort.</a:t>
            </a:r>
          </a:p>
          <a:p>
            <a:pPr marL="457200" indent="-457200">
              <a:spcAft>
                <a:spcPts val="0"/>
              </a:spcAft>
              <a:defRPr/>
            </a:pPr>
            <a:r>
              <a:rPr lang="en-US" sz="2400" dirty="0"/>
              <a:t> Hearing is a physical ability.</a:t>
            </a:r>
          </a:p>
          <a:p>
            <a:pPr marL="457200" indent="-457200">
              <a:spcAft>
                <a:spcPts val="0"/>
              </a:spcAft>
              <a:buNone/>
              <a:defRPr/>
            </a:pPr>
            <a:r>
              <a:rPr lang="en-US" sz="2400" dirty="0"/>
              <a:t>	</a:t>
            </a:r>
          </a:p>
          <a:p>
            <a:pPr marL="457200" indent="-457200">
              <a:spcAft>
                <a:spcPts val="0"/>
              </a:spcAft>
              <a:defRPr/>
            </a:pPr>
            <a:endParaRPr lang="en-US" sz="2400" dirty="0"/>
          </a:p>
          <a:p>
            <a:pPr marL="457200" indent="-457200">
              <a:spcAft>
                <a:spcPts val="0"/>
              </a:spcAft>
              <a:buNone/>
              <a:defRPr/>
            </a:pPr>
            <a:r>
              <a:rPr lang="en-US" sz="2400" dirty="0"/>
              <a:t>	</a:t>
            </a:r>
            <a:endParaRPr lang="en-US" sz="2400" dirty="0">
              <a:solidFill>
                <a:schemeClr val="tx1">
                  <a:lumMod val="50000"/>
                  <a:lumOff val="50000"/>
                </a:schemeClr>
              </a:solidFill>
            </a:endParaRPr>
          </a:p>
          <a:p>
            <a:pPr marL="457200" indent="-457200">
              <a:spcAft>
                <a:spcPts val="0"/>
              </a:spcAft>
              <a:buNone/>
              <a:defRPr/>
            </a:pPr>
            <a:r>
              <a:rPr lang="en-US" sz="2400" dirty="0">
                <a:solidFill>
                  <a:srgbClr val="00B0F0"/>
                </a:solidFill>
              </a:rPr>
              <a:t>   	</a:t>
            </a:r>
          </a:p>
          <a:p>
            <a:pPr marL="457200" indent="-457200">
              <a:spcAft>
                <a:spcPts val="0"/>
              </a:spcAft>
              <a:defRPr/>
            </a:pPr>
            <a:endParaRPr lang="en-US" sz="2400" dirty="0">
              <a:solidFill>
                <a:srgbClr val="00B0F0"/>
              </a:solidFill>
            </a:endParaRPr>
          </a:p>
          <a:p>
            <a:pPr marL="457200" indent="-457200">
              <a:spcAft>
                <a:spcPts val="0"/>
              </a:spcAft>
              <a:defRPr/>
            </a:pPr>
            <a:endParaRPr lang="en-US" sz="2400" dirty="0"/>
          </a:p>
          <a:p>
            <a:pPr marL="457200" indent="-457200">
              <a:spcAft>
                <a:spcPts val="0"/>
              </a:spcAft>
              <a:defRPr/>
            </a:pPr>
            <a:r>
              <a:rPr lang="en-US" sz="2400" dirty="0"/>
              <a:t>	</a:t>
            </a:r>
            <a:endParaRPr lang="en-US" sz="2400" dirty="0">
              <a:solidFill>
                <a:srgbClr val="00B0F0"/>
              </a:solidFill>
            </a:endParaRPr>
          </a:p>
        </p:txBody>
      </p:sp>
      <p:sp>
        <p:nvSpPr>
          <p:cNvPr id="11" name="Content Placeholder 10">
            <a:extLst>
              <a:ext uri="{FF2B5EF4-FFF2-40B4-BE49-F238E27FC236}">
                <a16:creationId xmlns:a16="http://schemas.microsoft.com/office/drawing/2014/main" id="{086D90CD-ECBB-4750-80FC-A088E09BB9E1}"/>
              </a:ext>
            </a:extLst>
          </p:cNvPr>
          <p:cNvSpPr>
            <a:spLocks noGrp="1"/>
          </p:cNvSpPr>
          <p:nvPr>
            <p:ph sz="half" idx="2"/>
          </p:nvPr>
        </p:nvSpPr>
        <p:spPr>
          <a:xfrm>
            <a:off x="6172200" y="1219200"/>
            <a:ext cx="4343400" cy="5181600"/>
          </a:xfrm>
        </p:spPr>
        <p:txBody>
          <a:bodyPr rtlCol="0">
            <a:normAutofit fontScale="25000" lnSpcReduction="20000"/>
          </a:bodyPr>
          <a:lstStyle/>
          <a:p>
            <a:pPr>
              <a:spcAft>
                <a:spcPts val="0"/>
              </a:spcAft>
              <a:defRPr/>
            </a:pPr>
            <a:r>
              <a:rPr lang="en-US" dirty="0"/>
              <a:t>	</a:t>
            </a:r>
            <a:r>
              <a:rPr lang="en-US" sz="9600" dirty="0"/>
              <a:t> </a:t>
            </a:r>
          </a:p>
          <a:p>
            <a:pPr lvl="3">
              <a:spcAft>
                <a:spcPts val="0"/>
              </a:spcAft>
              <a:buNone/>
              <a:defRPr/>
            </a:pPr>
            <a:r>
              <a:rPr lang="en-US" sz="8600" b="1" dirty="0"/>
              <a:t>LISTENING</a:t>
            </a:r>
            <a:r>
              <a:rPr lang="en-US" sz="8600" dirty="0"/>
              <a:t>     </a:t>
            </a:r>
          </a:p>
          <a:p>
            <a:pPr lvl="2">
              <a:spcAft>
                <a:spcPts val="0"/>
              </a:spcAft>
              <a:buNone/>
              <a:defRPr/>
            </a:pPr>
            <a:endParaRPr lang="en-US" sz="3600" b="1" dirty="0">
              <a:latin typeface="+mj-lt"/>
            </a:endParaRPr>
          </a:p>
          <a:p>
            <a:pPr>
              <a:spcAft>
                <a:spcPts val="0"/>
              </a:spcAft>
              <a:defRPr/>
            </a:pPr>
            <a:r>
              <a:rPr lang="en-US" sz="9600" dirty="0"/>
              <a:t>Listening  means to interpret the noise, understanding it and provide an adequate response  to it.</a:t>
            </a:r>
          </a:p>
          <a:p>
            <a:pPr>
              <a:spcAft>
                <a:spcPts val="0"/>
              </a:spcAft>
              <a:defRPr/>
            </a:pPr>
            <a:endParaRPr lang="en-US" sz="9600" dirty="0"/>
          </a:p>
          <a:p>
            <a:pPr>
              <a:spcAft>
                <a:spcPts val="0"/>
              </a:spcAft>
              <a:defRPr/>
            </a:pPr>
            <a:r>
              <a:rPr lang="en-US" sz="9600" dirty="0"/>
              <a:t>Listening  is a conscious choice that demands your attention and concentration</a:t>
            </a:r>
            <a:r>
              <a:rPr lang="en-US" sz="2500" dirty="0"/>
              <a:t>.</a:t>
            </a:r>
            <a:endParaRPr lang="en-US" sz="9600" dirty="0"/>
          </a:p>
          <a:p>
            <a:pPr>
              <a:spcAft>
                <a:spcPts val="0"/>
              </a:spcAft>
              <a:buNone/>
              <a:defRPr/>
            </a:pPr>
            <a:endParaRPr lang="en-US" sz="9600" dirty="0"/>
          </a:p>
          <a:p>
            <a:pPr>
              <a:spcAft>
                <a:spcPts val="0"/>
              </a:spcAft>
              <a:defRPr/>
            </a:pPr>
            <a:r>
              <a:rPr lang="en-US" sz="9600" dirty="0"/>
              <a:t>Listening is a skill that can be learned.</a:t>
            </a:r>
          </a:p>
          <a:p>
            <a:pPr>
              <a:spcAft>
                <a:spcPts val="0"/>
              </a:spcAft>
              <a:defRPr/>
            </a:pPr>
            <a:endParaRPr lang="en-US" sz="9600" dirty="0"/>
          </a:p>
          <a:p>
            <a:pPr>
              <a:spcAft>
                <a:spcPts val="0"/>
              </a:spcAft>
              <a:buNone/>
              <a:defRPr/>
            </a:pPr>
            <a:r>
              <a:rPr lang="en-US" sz="9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4">
            <a:extLst>
              <a:ext uri="{FF2B5EF4-FFF2-40B4-BE49-F238E27FC236}">
                <a16:creationId xmlns:a16="http://schemas.microsoft.com/office/drawing/2014/main" id="{9EE461EE-35A9-4AE2-937B-E2DA618D24EB}"/>
              </a:ext>
            </a:extLst>
          </p:cNvPr>
          <p:cNvSpPr>
            <a:spLocks noGrp="1"/>
          </p:cNvSpPr>
          <p:nvPr>
            <p:ph sz="half" idx="1"/>
          </p:nvPr>
        </p:nvSpPr>
        <p:spPr/>
        <p:txBody>
          <a:bodyPr/>
          <a:lstStyle/>
          <a:p>
            <a:pPr eaLnBrk="1" hangingPunct="1"/>
            <a:r>
              <a:rPr lang="en-US" altLang="en-US"/>
              <a:t>Hearing is considered to be a biological phenomenon.</a:t>
            </a:r>
          </a:p>
          <a:p>
            <a:pPr eaLnBrk="1" hangingPunct="1"/>
            <a:r>
              <a:rPr lang="en-US" altLang="en-US"/>
              <a:t>In hearing, after the brain receives the nerve impulses it may or may not sends feedback.</a:t>
            </a:r>
          </a:p>
        </p:txBody>
      </p:sp>
      <p:sp>
        <p:nvSpPr>
          <p:cNvPr id="10243" name="Content Placeholder 5">
            <a:extLst>
              <a:ext uri="{FF2B5EF4-FFF2-40B4-BE49-F238E27FC236}">
                <a16:creationId xmlns:a16="http://schemas.microsoft.com/office/drawing/2014/main" id="{46A8EC58-1BCF-4DE8-9549-064830563BA4}"/>
              </a:ext>
            </a:extLst>
          </p:cNvPr>
          <p:cNvSpPr>
            <a:spLocks noGrp="1"/>
          </p:cNvSpPr>
          <p:nvPr>
            <p:ph sz="half" idx="2"/>
          </p:nvPr>
        </p:nvSpPr>
        <p:spPr/>
        <p:txBody>
          <a:bodyPr/>
          <a:lstStyle/>
          <a:p>
            <a:pPr eaLnBrk="1" hangingPunct="1"/>
            <a:r>
              <a:rPr lang="en-US" altLang="en-US"/>
              <a:t>Listening is biological as well as psychological process.</a:t>
            </a:r>
          </a:p>
          <a:p>
            <a:pPr eaLnBrk="1" hangingPunct="1"/>
            <a:r>
              <a:rPr lang="en-US" altLang="en-US"/>
              <a:t>In listening , after the brain receives the nerve impulses and deciphers it ,it then sends feedback.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1F40D1-2EBA-4116-BA24-F2AA5E94156F}"/>
              </a:ext>
            </a:extLst>
          </p:cNvPr>
          <p:cNvSpPr>
            <a:spLocks noGrp="1"/>
          </p:cNvSpPr>
          <p:nvPr>
            <p:ph sz="half" idx="1"/>
          </p:nvPr>
        </p:nvSpPr>
        <p:spPr/>
        <p:txBody>
          <a:bodyPr rtlCol="0">
            <a:normAutofit/>
          </a:bodyPr>
          <a:lstStyle/>
          <a:p>
            <a:pPr>
              <a:spcAft>
                <a:spcPts val="0"/>
              </a:spcAft>
              <a:defRPr/>
            </a:pPr>
            <a:r>
              <a:rPr lang="en-US" dirty="0"/>
              <a:t>The process of hearing is unintentional  and ongoing.</a:t>
            </a:r>
          </a:p>
          <a:p>
            <a:pPr>
              <a:spcAft>
                <a:spcPts val="0"/>
              </a:spcAft>
              <a:defRPr/>
            </a:pPr>
            <a:r>
              <a:rPr lang="en-US" dirty="0"/>
              <a:t>Hearing is an auditory perception of sounds.</a:t>
            </a:r>
          </a:p>
          <a:p>
            <a:pPr>
              <a:spcAft>
                <a:spcPts val="0"/>
              </a:spcAft>
              <a:defRPr/>
            </a:pPr>
            <a:r>
              <a:rPr lang="en-US" dirty="0"/>
              <a:t>Hearing is the process of just absorbing the message without any involvement.</a:t>
            </a:r>
          </a:p>
        </p:txBody>
      </p:sp>
      <p:sp>
        <p:nvSpPr>
          <p:cNvPr id="6" name="Content Placeholder 5">
            <a:extLst>
              <a:ext uri="{FF2B5EF4-FFF2-40B4-BE49-F238E27FC236}">
                <a16:creationId xmlns:a16="http://schemas.microsoft.com/office/drawing/2014/main" id="{599B2FFC-688B-48F7-AE78-8989C1051E27}"/>
              </a:ext>
            </a:extLst>
          </p:cNvPr>
          <p:cNvSpPr>
            <a:spLocks noGrp="1"/>
          </p:cNvSpPr>
          <p:nvPr>
            <p:ph sz="half" idx="2"/>
          </p:nvPr>
        </p:nvSpPr>
        <p:spPr/>
        <p:txBody>
          <a:bodyPr rtlCol="0">
            <a:normAutofit/>
          </a:bodyPr>
          <a:lstStyle/>
          <a:p>
            <a:pPr>
              <a:spcAft>
                <a:spcPts val="0"/>
              </a:spcAft>
              <a:defRPr/>
            </a:pPr>
            <a:r>
              <a:rPr lang="en-US" dirty="0"/>
              <a:t>The process of listening is intentional ,systematic and specific.</a:t>
            </a:r>
          </a:p>
          <a:p>
            <a:pPr>
              <a:spcAft>
                <a:spcPts val="0"/>
              </a:spcAft>
              <a:defRPr/>
            </a:pPr>
            <a:r>
              <a:rPr lang="en-US" dirty="0"/>
              <a:t>Listening is the interpretation of the sounds that are heard.</a:t>
            </a:r>
          </a:p>
          <a:p>
            <a:pPr>
              <a:spcAft>
                <a:spcPts val="0"/>
              </a:spcAft>
              <a:defRPr/>
            </a:pPr>
            <a:r>
              <a:rPr lang="en-US" dirty="0"/>
              <a:t>Listening is the process of converting an idea or thought into message with complete involvement.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94B556A5-1140-4969-B44B-C5D9F14FB8DD}"/>
              </a:ext>
            </a:extLst>
          </p:cNvPr>
          <p:cNvSpPr>
            <a:spLocks noGrp="1"/>
          </p:cNvSpPr>
          <p:nvPr>
            <p:ph sz="half" idx="1"/>
          </p:nvPr>
        </p:nvSpPr>
        <p:spPr/>
        <p:txBody>
          <a:bodyPr/>
          <a:lstStyle/>
          <a:p>
            <a:pPr eaLnBrk="1" hangingPunct="1"/>
            <a:r>
              <a:rPr lang="en-US" altLang="en-US"/>
              <a:t>Hearing is a one way process where the listener plays no role.</a:t>
            </a:r>
          </a:p>
          <a:p>
            <a:pPr eaLnBrk="1" hangingPunct="1"/>
            <a:endParaRPr lang="en-US" altLang="en-US"/>
          </a:p>
        </p:txBody>
      </p:sp>
      <p:sp>
        <p:nvSpPr>
          <p:cNvPr id="12291" name="Content Placeholder 3">
            <a:extLst>
              <a:ext uri="{FF2B5EF4-FFF2-40B4-BE49-F238E27FC236}">
                <a16:creationId xmlns:a16="http://schemas.microsoft.com/office/drawing/2014/main" id="{FEA6B729-9633-4353-9AC0-BC6E2DB286FE}"/>
              </a:ext>
            </a:extLst>
          </p:cNvPr>
          <p:cNvSpPr>
            <a:spLocks noGrp="1"/>
          </p:cNvSpPr>
          <p:nvPr>
            <p:ph sz="half" idx="2"/>
          </p:nvPr>
        </p:nvSpPr>
        <p:spPr/>
        <p:txBody>
          <a:bodyPr/>
          <a:lstStyle/>
          <a:p>
            <a:pPr eaLnBrk="1" hangingPunct="1"/>
            <a:r>
              <a:rPr lang="en-US" altLang="en-US"/>
              <a:t>Listening is a two way process where the listener plays an important role.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98D42DD-004D-4A0C-A69D-C59FF784A8F5}"/>
              </a:ext>
            </a:extLst>
          </p:cNvPr>
          <p:cNvSpPr>
            <a:spLocks noGrp="1" noChangeArrowheads="1"/>
          </p:cNvSpPr>
          <p:nvPr>
            <p:ph type="title"/>
          </p:nvPr>
        </p:nvSpPr>
        <p:spPr/>
        <p:txBody>
          <a:bodyPr/>
          <a:lstStyle/>
          <a:p>
            <a:pPr eaLnBrk="1" hangingPunct="1"/>
            <a:r>
              <a:rPr lang="en-US" altLang="en-US"/>
              <a:t>The Process of Listening</a:t>
            </a:r>
          </a:p>
        </p:txBody>
      </p:sp>
      <p:pic>
        <p:nvPicPr>
          <p:cNvPr id="13315" name="Picture 6">
            <a:extLst>
              <a:ext uri="{FF2B5EF4-FFF2-40B4-BE49-F238E27FC236}">
                <a16:creationId xmlns:a16="http://schemas.microsoft.com/office/drawing/2014/main" id="{91F42AA6-5C16-4CDD-BED2-D8EF5581ED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5963" y="2763839"/>
            <a:ext cx="8285162" cy="2185987"/>
          </a:xfrm>
          <a:noFill/>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a:extLst>
              <a:ext uri="{FF2B5EF4-FFF2-40B4-BE49-F238E27FC236}">
                <a16:creationId xmlns:a16="http://schemas.microsoft.com/office/drawing/2014/main" id="{FBCB73DD-11AC-4166-AD3F-2989A3013CFD}"/>
              </a:ext>
            </a:extLst>
          </p:cNvPr>
          <p:cNvSpPr txBox="1">
            <a:spLocks noChangeArrowheads="1"/>
          </p:cNvSpPr>
          <p:nvPr/>
        </p:nvSpPr>
        <p:spPr bwMode="auto">
          <a:xfrm>
            <a:off x="1774825" y="260351"/>
            <a:ext cx="8497888"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3600">
                <a:solidFill>
                  <a:schemeClr val="bg1"/>
                </a:solidFill>
              </a:rPr>
              <a:t>The Process.....</a:t>
            </a:r>
          </a:p>
        </p:txBody>
      </p:sp>
      <p:sp>
        <p:nvSpPr>
          <p:cNvPr id="14339" name="Slide Number Placeholder 4">
            <a:extLst>
              <a:ext uri="{FF2B5EF4-FFF2-40B4-BE49-F238E27FC236}">
                <a16:creationId xmlns:a16="http://schemas.microsoft.com/office/drawing/2014/main" id="{06B05634-BFED-4F2A-906E-BC4A5E79BD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06684C-E458-4877-B17F-6666DF5BA9D2}" type="slidenum">
              <a:rPr lang="en-IN" altLang="en-US" sz="1200">
                <a:solidFill>
                  <a:srgbClr val="898989"/>
                </a:solidFill>
              </a:rPr>
              <a:pPr>
                <a:spcBef>
                  <a:spcPct val="0"/>
                </a:spcBef>
                <a:buFontTx/>
                <a:buNone/>
              </a:pPr>
              <a:t>46</a:t>
            </a:fld>
            <a:endParaRPr lang="en-IN" altLang="en-US" sz="1200">
              <a:solidFill>
                <a:srgbClr val="898989"/>
              </a:solidFill>
            </a:endParaRPr>
          </a:p>
        </p:txBody>
      </p:sp>
      <p:sp>
        <p:nvSpPr>
          <p:cNvPr id="8" name="Circular Arrow 7">
            <a:extLst>
              <a:ext uri="{FF2B5EF4-FFF2-40B4-BE49-F238E27FC236}">
                <a16:creationId xmlns:a16="http://schemas.microsoft.com/office/drawing/2014/main" id="{42AE0593-3B08-46B9-98CD-86BE7C5B8E98}"/>
              </a:ext>
            </a:extLst>
          </p:cNvPr>
          <p:cNvSpPr/>
          <p:nvPr/>
        </p:nvSpPr>
        <p:spPr>
          <a:xfrm rot="17175738">
            <a:off x="3517107" y="1642270"/>
            <a:ext cx="1285875" cy="1357312"/>
          </a:xfrm>
          <a:prstGeom prst="circularArrow">
            <a:avLst>
              <a:gd name="adj1" fmla="val 11940"/>
              <a:gd name="adj2" fmla="val 1048130"/>
              <a:gd name="adj3" fmla="val 20823555"/>
              <a:gd name="adj4" fmla="val 14788093"/>
              <a:gd name="adj5" fmla="val 942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9" name="Rounded Rectangle 8">
            <a:extLst>
              <a:ext uri="{FF2B5EF4-FFF2-40B4-BE49-F238E27FC236}">
                <a16:creationId xmlns:a16="http://schemas.microsoft.com/office/drawing/2014/main" id="{793658F6-54E2-4F4C-8D1A-5B60546CF169}"/>
              </a:ext>
            </a:extLst>
          </p:cNvPr>
          <p:cNvSpPr/>
          <p:nvPr/>
        </p:nvSpPr>
        <p:spPr>
          <a:xfrm>
            <a:off x="4667250" y="1285876"/>
            <a:ext cx="2643188" cy="10001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Selecting – Choosing Stimuli</a:t>
            </a:r>
          </a:p>
        </p:txBody>
      </p:sp>
      <p:sp>
        <p:nvSpPr>
          <p:cNvPr id="10" name="Rounded Rectangle 9">
            <a:extLst>
              <a:ext uri="{FF2B5EF4-FFF2-40B4-BE49-F238E27FC236}">
                <a16:creationId xmlns:a16="http://schemas.microsoft.com/office/drawing/2014/main" id="{618E2949-2833-45CD-813E-51134B36620E}"/>
              </a:ext>
            </a:extLst>
          </p:cNvPr>
          <p:cNvSpPr/>
          <p:nvPr/>
        </p:nvSpPr>
        <p:spPr>
          <a:xfrm>
            <a:off x="7453314" y="2643189"/>
            <a:ext cx="2643187" cy="10001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Attending – Focusing Attention</a:t>
            </a:r>
          </a:p>
        </p:txBody>
      </p:sp>
      <p:sp>
        <p:nvSpPr>
          <p:cNvPr id="11" name="Rounded Rectangle 10">
            <a:extLst>
              <a:ext uri="{FF2B5EF4-FFF2-40B4-BE49-F238E27FC236}">
                <a16:creationId xmlns:a16="http://schemas.microsoft.com/office/drawing/2014/main" id="{EF4048CD-0BCD-43C4-B85C-289086B8096E}"/>
              </a:ext>
            </a:extLst>
          </p:cNvPr>
          <p:cNvSpPr/>
          <p:nvPr/>
        </p:nvSpPr>
        <p:spPr>
          <a:xfrm>
            <a:off x="4738689" y="5643564"/>
            <a:ext cx="2643187" cy="10001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Evaluating – Analyzing and Judging</a:t>
            </a:r>
          </a:p>
        </p:txBody>
      </p:sp>
      <p:sp>
        <p:nvSpPr>
          <p:cNvPr id="13" name="Rounded Rectangle 12">
            <a:extLst>
              <a:ext uri="{FF2B5EF4-FFF2-40B4-BE49-F238E27FC236}">
                <a16:creationId xmlns:a16="http://schemas.microsoft.com/office/drawing/2014/main" id="{2358E04B-8AAD-4118-8BFA-AE7C00CE2C6B}"/>
              </a:ext>
            </a:extLst>
          </p:cNvPr>
          <p:cNvSpPr/>
          <p:nvPr/>
        </p:nvSpPr>
        <p:spPr>
          <a:xfrm>
            <a:off x="2238375" y="4286251"/>
            <a:ext cx="2643188" cy="10001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Responding - Feedback</a:t>
            </a:r>
          </a:p>
        </p:txBody>
      </p:sp>
      <p:sp>
        <p:nvSpPr>
          <p:cNvPr id="14" name="Rounded Rectangle 13">
            <a:extLst>
              <a:ext uri="{FF2B5EF4-FFF2-40B4-BE49-F238E27FC236}">
                <a16:creationId xmlns:a16="http://schemas.microsoft.com/office/drawing/2014/main" id="{AC7F70F8-A334-42CF-9234-9DD4EB3F2BFC}"/>
              </a:ext>
            </a:extLst>
          </p:cNvPr>
          <p:cNvSpPr/>
          <p:nvPr/>
        </p:nvSpPr>
        <p:spPr>
          <a:xfrm>
            <a:off x="2238375" y="2643189"/>
            <a:ext cx="2643188" cy="10001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Hearing – Receiving data </a:t>
            </a:r>
          </a:p>
        </p:txBody>
      </p:sp>
      <p:sp>
        <p:nvSpPr>
          <p:cNvPr id="15" name="Rounded Rectangle 14">
            <a:extLst>
              <a:ext uri="{FF2B5EF4-FFF2-40B4-BE49-F238E27FC236}">
                <a16:creationId xmlns:a16="http://schemas.microsoft.com/office/drawing/2014/main" id="{7113B8E3-378F-4617-8F59-06A906F6C421}"/>
              </a:ext>
            </a:extLst>
          </p:cNvPr>
          <p:cNvSpPr/>
          <p:nvPr/>
        </p:nvSpPr>
        <p:spPr>
          <a:xfrm>
            <a:off x="7524750" y="4286251"/>
            <a:ext cx="2643188" cy="100012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Understanding – Assigning Meaning</a:t>
            </a:r>
          </a:p>
        </p:txBody>
      </p:sp>
      <p:sp>
        <p:nvSpPr>
          <p:cNvPr id="16" name="Circular Arrow 15">
            <a:extLst>
              <a:ext uri="{FF2B5EF4-FFF2-40B4-BE49-F238E27FC236}">
                <a16:creationId xmlns:a16="http://schemas.microsoft.com/office/drawing/2014/main" id="{7E85A7B0-5A56-4F52-9FDC-A23E2447EC65}"/>
              </a:ext>
            </a:extLst>
          </p:cNvPr>
          <p:cNvSpPr/>
          <p:nvPr/>
        </p:nvSpPr>
        <p:spPr>
          <a:xfrm rot="1097615">
            <a:off x="7205664" y="1617663"/>
            <a:ext cx="1285875" cy="1357312"/>
          </a:xfrm>
          <a:prstGeom prst="circularArrow">
            <a:avLst>
              <a:gd name="adj1" fmla="val 11940"/>
              <a:gd name="adj2" fmla="val 1048130"/>
              <a:gd name="adj3" fmla="val 20823555"/>
              <a:gd name="adj4" fmla="val 14788093"/>
              <a:gd name="adj5" fmla="val 942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8" name="Down Arrow 17">
            <a:extLst>
              <a:ext uri="{FF2B5EF4-FFF2-40B4-BE49-F238E27FC236}">
                <a16:creationId xmlns:a16="http://schemas.microsoft.com/office/drawing/2014/main" id="{9DCF5370-503F-4598-BA10-E9693AFE7D61}"/>
              </a:ext>
            </a:extLst>
          </p:cNvPr>
          <p:cNvSpPr/>
          <p:nvPr/>
        </p:nvSpPr>
        <p:spPr>
          <a:xfrm>
            <a:off x="8596313" y="3714751"/>
            <a:ext cx="214312" cy="500063"/>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9" name="Down Arrow 18">
            <a:extLst>
              <a:ext uri="{FF2B5EF4-FFF2-40B4-BE49-F238E27FC236}">
                <a16:creationId xmlns:a16="http://schemas.microsoft.com/office/drawing/2014/main" id="{9B0CFD52-687A-463A-A53D-20CCCDB14E74}"/>
              </a:ext>
            </a:extLst>
          </p:cNvPr>
          <p:cNvSpPr/>
          <p:nvPr/>
        </p:nvSpPr>
        <p:spPr>
          <a:xfrm flipH="1" flipV="1">
            <a:off x="3452813" y="3714751"/>
            <a:ext cx="214312" cy="500063"/>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 name="Circular Arrow 19">
            <a:extLst>
              <a:ext uri="{FF2B5EF4-FFF2-40B4-BE49-F238E27FC236}">
                <a16:creationId xmlns:a16="http://schemas.microsoft.com/office/drawing/2014/main" id="{421E8739-16AF-4BBC-89AE-278981889F65}"/>
              </a:ext>
            </a:extLst>
          </p:cNvPr>
          <p:cNvSpPr/>
          <p:nvPr/>
        </p:nvSpPr>
        <p:spPr>
          <a:xfrm rot="6581417">
            <a:off x="7379495" y="5012532"/>
            <a:ext cx="1285875" cy="1357313"/>
          </a:xfrm>
          <a:prstGeom prst="circularArrow">
            <a:avLst>
              <a:gd name="adj1" fmla="val 11940"/>
              <a:gd name="adj2" fmla="val 1048130"/>
              <a:gd name="adj3" fmla="val 20823555"/>
              <a:gd name="adj4" fmla="val 14788093"/>
              <a:gd name="adj5" fmla="val 942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21" name="Circular Arrow 20">
            <a:extLst>
              <a:ext uri="{FF2B5EF4-FFF2-40B4-BE49-F238E27FC236}">
                <a16:creationId xmlns:a16="http://schemas.microsoft.com/office/drawing/2014/main" id="{75198573-8360-4D27-BF74-BF51B40C6CEE}"/>
              </a:ext>
            </a:extLst>
          </p:cNvPr>
          <p:cNvSpPr/>
          <p:nvPr/>
        </p:nvSpPr>
        <p:spPr>
          <a:xfrm rot="11394203">
            <a:off x="3416301" y="5029201"/>
            <a:ext cx="1285875" cy="1357313"/>
          </a:xfrm>
          <a:prstGeom prst="circularArrow">
            <a:avLst>
              <a:gd name="adj1" fmla="val 11940"/>
              <a:gd name="adj2" fmla="val 1048130"/>
              <a:gd name="adj3" fmla="val 20823555"/>
              <a:gd name="adj4" fmla="val 14788093"/>
              <a:gd name="adj5" fmla="val 942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0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0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2000"/>
                                        <p:tgtEl>
                                          <p:spTgt spid="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0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2000"/>
                                        <p:tgtEl>
                                          <p:spTgt spid="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20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8"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ED79EE8-D407-4E47-AA8D-80B884D00EB2}"/>
              </a:ext>
            </a:extLst>
          </p:cNvPr>
          <p:cNvSpPr>
            <a:spLocks noGrp="1" noChangeArrowheads="1"/>
          </p:cNvSpPr>
          <p:nvPr>
            <p:ph type="title"/>
          </p:nvPr>
        </p:nvSpPr>
        <p:spPr/>
        <p:txBody>
          <a:bodyPr/>
          <a:lstStyle/>
          <a:p>
            <a:pPr eaLnBrk="1" hangingPunct="1"/>
            <a:r>
              <a:rPr lang="en-US" altLang="en-US"/>
              <a:t>Active Listening</a:t>
            </a:r>
          </a:p>
        </p:txBody>
      </p:sp>
      <p:sp>
        <p:nvSpPr>
          <p:cNvPr id="31747" name="Rectangle 3">
            <a:extLst>
              <a:ext uri="{FF2B5EF4-FFF2-40B4-BE49-F238E27FC236}">
                <a16:creationId xmlns:a16="http://schemas.microsoft.com/office/drawing/2014/main" id="{17BD4B65-2C41-4ECF-B457-66762E80D417}"/>
              </a:ext>
            </a:extLst>
          </p:cNvPr>
          <p:cNvSpPr>
            <a:spLocks noGrp="1" noChangeArrowheads="1"/>
          </p:cNvSpPr>
          <p:nvPr>
            <p:ph idx="1"/>
          </p:nvPr>
        </p:nvSpPr>
        <p:spPr/>
        <p:txBody>
          <a:bodyPr/>
          <a:lstStyle/>
          <a:p>
            <a:pPr eaLnBrk="1" hangingPunct="1"/>
            <a:r>
              <a:rPr lang="en-US" altLang="en-US"/>
              <a:t>… Allows you to make sure you hear the words and understand the meaning behind the words</a:t>
            </a:r>
          </a:p>
          <a:p>
            <a:pPr eaLnBrk="1" hangingPunct="1"/>
            <a:r>
              <a:rPr lang="en-US" altLang="en-US" u="sng"/>
              <a:t>Goal:</a:t>
            </a:r>
            <a:r>
              <a:rPr lang="en-US" altLang="en-US"/>
              <a:t>  go beyond listening to understanding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arn(outVertic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arn(outVertical)">
                                      <p:cBhvr>
                                        <p:cTn id="12" dur="500"/>
                                        <p:tgtEl>
                                          <p:spTgt spid="31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5EE4BFF-13C3-4B6F-9659-5512ABAA1864}"/>
              </a:ext>
            </a:extLst>
          </p:cNvPr>
          <p:cNvSpPr>
            <a:spLocks noGrp="1" noChangeArrowheads="1"/>
          </p:cNvSpPr>
          <p:nvPr>
            <p:ph type="title"/>
          </p:nvPr>
        </p:nvSpPr>
        <p:spPr/>
        <p:txBody>
          <a:bodyPr/>
          <a:lstStyle/>
          <a:p>
            <a:pPr eaLnBrk="1" hangingPunct="1"/>
            <a:r>
              <a:rPr lang="en-US" altLang="en-US"/>
              <a:t>Active Listening Requires…</a:t>
            </a:r>
          </a:p>
        </p:txBody>
      </p:sp>
      <p:sp>
        <p:nvSpPr>
          <p:cNvPr id="33795" name="Rectangle 3">
            <a:extLst>
              <a:ext uri="{FF2B5EF4-FFF2-40B4-BE49-F238E27FC236}">
                <a16:creationId xmlns:a16="http://schemas.microsoft.com/office/drawing/2014/main" id="{C21E870E-61EF-49CE-9CF4-3F26ADC246A3}"/>
              </a:ext>
            </a:extLst>
          </p:cNvPr>
          <p:cNvSpPr>
            <a:spLocks noGrp="1" noChangeArrowheads="1"/>
          </p:cNvSpPr>
          <p:nvPr>
            <p:ph idx="1"/>
          </p:nvPr>
        </p:nvSpPr>
        <p:spPr/>
        <p:txBody>
          <a:bodyPr/>
          <a:lstStyle/>
          <a:p>
            <a:pPr eaLnBrk="1" hangingPunct="1"/>
            <a:r>
              <a:rPr lang="en-US" altLang="en-US"/>
              <a:t>Definite Intent to Listen</a:t>
            </a:r>
          </a:p>
          <a:p>
            <a:pPr eaLnBrk="1" hangingPunct="1"/>
            <a:r>
              <a:rPr lang="en-US" altLang="en-US"/>
              <a:t>Focus on the Speaker</a:t>
            </a:r>
          </a:p>
          <a:p>
            <a:pPr eaLnBrk="1" hangingPunct="1"/>
            <a:r>
              <a:rPr lang="en-US" altLang="en-US"/>
              <a:t>Verbal and Non-Verbal Encouragers</a:t>
            </a:r>
          </a:p>
          <a:p>
            <a:pPr eaLnBrk="1" hangingPunct="1"/>
            <a:r>
              <a:rPr lang="en-US" altLang="en-US"/>
              <a:t>Feedback Loop to Insure Accuracy</a:t>
            </a:r>
          </a:p>
          <a:p>
            <a:pPr eaLnBrk="1" hangingPunct="1">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arn(outVertic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arn(outVertic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arn(outVertical)">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arn(outVertic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02FB70C-BA79-4F0D-926E-A9C015CFC857}"/>
              </a:ext>
            </a:extLst>
          </p:cNvPr>
          <p:cNvSpPr>
            <a:spLocks noGrp="1" noChangeArrowheads="1"/>
          </p:cNvSpPr>
          <p:nvPr>
            <p:ph type="title"/>
          </p:nvPr>
        </p:nvSpPr>
        <p:spPr/>
        <p:txBody>
          <a:bodyPr/>
          <a:lstStyle/>
          <a:p>
            <a:pPr eaLnBrk="1" hangingPunct="1"/>
            <a:r>
              <a:rPr lang="en-US" altLang="en-US"/>
              <a:t>Active Listening (4 Steps)</a:t>
            </a:r>
          </a:p>
        </p:txBody>
      </p:sp>
      <p:sp>
        <p:nvSpPr>
          <p:cNvPr id="17411" name="Rectangle 3">
            <a:extLst>
              <a:ext uri="{FF2B5EF4-FFF2-40B4-BE49-F238E27FC236}">
                <a16:creationId xmlns:a16="http://schemas.microsoft.com/office/drawing/2014/main" id="{BFFA5F1C-576A-4124-AEAE-224E5F75FB0A}"/>
              </a:ext>
            </a:extLst>
          </p:cNvPr>
          <p:cNvSpPr>
            <a:spLocks noGrp="1" noChangeArrowheads="1"/>
          </p:cNvSpPr>
          <p:nvPr>
            <p:ph type="body" sz="half" idx="1"/>
          </p:nvPr>
        </p:nvSpPr>
        <p:spPr/>
        <p:txBody>
          <a:bodyPr/>
          <a:lstStyle/>
          <a:p>
            <a:pPr marL="533400" indent="-533400">
              <a:buFontTx/>
              <a:buAutoNum type="arabicPeriod"/>
            </a:pPr>
            <a:r>
              <a:rPr lang="en-US" altLang="en-US"/>
              <a:t>Listen</a:t>
            </a:r>
          </a:p>
          <a:p>
            <a:pPr marL="533400" indent="-533400">
              <a:buFontTx/>
              <a:buAutoNum type="arabicPeriod"/>
            </a:pPr>
            <a:r>
              <a:rPr lang="en-US" altLang="en-US"/>
              <a:t>Question</a:t>
            </a:r>
          </a:p>
          <a:p>
            <a:pPr marL="533400" indent="-533400">
              <a:buFontTx/>
              <a:buAutoNum type="arabicPeriod"/>
            </a:pPr>
            <a:r>
              <a:rPr lang="en-US" altLang="en-US"/>
              <a:t>Reflect-Paraphrase</a:t>
            </a:r>
          </a:p>
          <a:p>
            <a:pPr marL="533400" indent="-533400">
              <a:buFontTx/>
              <a:buAutoNum type="arabicPeriod"/>
            </a:pPr>
            <a:r>
              <a:rPr lang="en-US" altLang="en-US"/>
              <a:t>Agree</a:t>
            </a:r>
          </a:p>
        </p:txBody>
      </p:sp>
      <p:pic>
        <p:nvPicPr>
          <p:cNvPr id="17412" name="Picture 9" descr="C:\Documents and Settings\CARTER.ETSU\Application Data\Microsoft\Media Catalog\Downloaded Clips\cl3f\j0158315.wmf">
            <a:extLst>
              <a:ext uri="{FF2B5EF4-FFF2-40B4-BE49-F238E27FC236}">
                <a16:creationId xmlns:a16="http://schemas.microsoft.com/office/drawing/2014/main" id="{36BFC798-AD6C-4D8D-9E76-5BAAD7CDC71C}"/>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226175" y="1981200"/>
            <a:ext cx="3702050" cy="4114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Communication</a:t>
            </a:r>
          </a:p>
        </p:txBody>
      </p:sp>
      <p:sp>
        <p:nvSpPr>
          <p:cNvPr id="4" name="Content Placeholder 2"/>
          <p:cNvSpPr>
            <a:spLocks noGrp="1"/>
          </p:cNvSpPr>
          <p:nvPr>
            <p:ph idx="1"/>
          </p:nvPr>
        </p:nvSpPr>
        <p:spPr/>
        <p:txBody>
          <a:bodyPr/>
          <a:lstStyle/>
          <a:p>
            <a:r>
              <a:rPr lang="en-US" dirty="0"/>
              <a:t>(</a:t>
            </a:r>
            <a:r>
              <a:rPr lang="en-US" dirty="0" err="1"/>
              <a:t>i</a:t>
            </a:r>
            <a:r>
              <a:rPr lang="en-US" dirty="0"/>
              <a:t>) Transmission of subject-matter or message</a:t>
            </a:r>
          </a:p>
          <a:p>
            <a:r>
              <a:rPr lang="en-US" dirty="0"/>
              <a:t>(ii) Involvement of two parties to complete the process of communication</a:t>
            </a:r>
          </a:p>
          <a:p>
            <a:r>
              <a:rPr lang="en-US" dirty="0"/>
              <a:t>(iii) The person to whom the message is transmitted understands it in the same sense in which the sender of message wants him to understand it</a:t>
            </a:r>
          </a:p>
        </p:txBody>
      </p:sp>
    </p:spTree>
    <p:extLst>
      <p:ext uri="{BB962C8B-B14F-4D97-AF65-F5344CB8AC3E}">
        <p14:creationId xmlns:p14="http://schemas.microsoft.com/office/powerpoint/2010/main" val="40365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1DA3E7-3D3F-4455-9518-2FEF7838B500}"/>
              </a:ext>
            </a:extLst>
          </p:cNvPr>
          <p:cNvSpPr>
            <a:spLocks noGrp="1" noChangeArrowheads="1"/>
          </p:cNvSpPr>
          <p:nvPr>
            <p:ph type="title"/>
          </p:nvPr>
        </p:nvSpPr>
        <p:spPr/>
        <p:txBody>
          <a:bodyPr/>
          <a:lstStyle/>
          <a:p>
            <a:pPr eaLnBrk="1" hangingPunct="1"/>
            <a:r>
              <a:rPr lang="en-US" altLang="en-US"/>
              <a:t>Step 1: Listen</a:t>
            </a:r>
          </a:p>
        </p:txBody>
      </p:sp>
      <p:sp>
        <p:nvSpPr>
          <p:cNvPr id="34819" name="Rectangle 3">
            <a:extLst>
              <a:ext uri="{FF2B5EF4-FFF2-40B4-BE49-F238E27FC236}">
                <a16:creationId xmlns:a16="http://schemas.microsoft.com/office/drawing/2014/main" id="{936A105C-7EA1-4935-8D51-E82EC7AAF2C4}"/>
              </a:ext>
            </a:extLst>
          </p:cNvPr>
          <p:cNvSpPr>
            <a:spLocks noGrp="1" noChangeArrowheads="1"/>
          </p:cNvSpPr>
          <p:nvPr>
            <p:ph idx="1"/>
          </p:nvPr>
        </p:nvSpPr>
        <p:spPr/>
        <p:txBody>
          <a:bodyPr/>
          <a:lstStyle/>
          <a:p>
            <a:pPr eaLnBrk="1" hangingPunct="1">
              <a:lnSpc>
                <a:spcPct val="90000"/>
              </a:lnSpc>
            </a:pPr>
            <a:r>
              <a:rPr lang="en-US" altLang="en-US"/>
              <a:t>To Feelings As Well As Words</a:t>
            </a:r>
          </a:p>
          <a:p>
            <a:pPr lvl="1" eaLnBrk="1" hangingPunct="1">
              <a:lnSpc>
                <a:spcPct val="90000"/>
              </a:lnSpc>
            </a:pPr>
            <a:r>
              <a:rPr lang="en-US" altLang="en-US"/>
              <a:t>Words – Emotions -- Implications</a:t>
            </a:r>
          </a:p>
          <a:p>
            <a:pPr eaLnBrk="1" hangingPunct="1">
              <a:lnSpc>
                <a:spcPct val="90000"/>
              </a:lnSpc>
            </a:pPr>
            <a:r>
              <a:rPr lang="en-US" altLang="en-US"/>
              <a:t>Focus on Speaker</a:t>
            </a:r>
          </a:p>
          <a:p>
            <a:pPr lvl="1" eaLnBrk="1" hangingPunct="1">
              <a:lnSpc>
                <a:spcPct val="90000"/>
              </a:lnSpc>
            </a:pPr>
            <a:r>
              <a:rPr lang="en-US" altLang="en-US"/>
              <a:t>Don’t plan, speak, or get distracted</a:t>
            </a:r>
          </a:p>
          <a:p>
            <a:pPr eaLnBrk="1" hangingPunct="1">
              <a:lnSpc>
                <a:spcPct val="90000"/>
              </a:lnSpc>
            </a:pPr>
            <a:r>
              <a:rPr lang="en-US" altLang="en-US"/>
              <a:t>What Is Speaker Talking About?</a:t>
            </a:r>
          </a:p>
          <a:p>
            <a:pPr lvl="1" eaLnBrk="1" hangingPunct="1">
              <a:lnSpc>
                <a:spcPct val="90000"/>
              </a:lnSpc>
            </a:pPr>
            <a:r>
              <a:rPr lang="en-US" altLang="en-US"/>
              <a:t>Topic? Speaker? Listener? Others?</a:t>
            </a:r>
          </a:p>
          <a:p>
            <a:pPr eaLnBrk="1" hangingPunct="1">
              <a:lnSpc>
                <a:spcPct val="90000"/>
              </a:lnSpc>
            </a:pPr>
            <a:r>
              <a:rPr lang="en-US" altLang="en-US"/>
              <a:t>Look At Speaker</a:t>
            </a:r>
          </a:p>
          <a:p>
            <a:pPr eaLnBrk="1" hangingPunct="1">
              <a:lnSpc>
                <a:spcPct val="90000"/>
              </a:lnSpc>
            </a:pPr>
            <a:r>
              <a:rPr lang="en-US" altLang="en-US"/>
              <a:t>Use Verbal &amp; Non-Verbal Encouragers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arn(outVertical)">
                                      <p:cBhvr>
                                        <p:cTn id="7" dur="500"/>
                                        <p:tgtEl>
                                          <p:spTgt spid="34819">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arn(outVertical)">
                                      <p:cBhvr>
                                        <p:cTn id="10" dur="500"/>
                                        <p:tgtEl>
                                          <p:spTgt spid="348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barn(outVertical)">
                                      <p:cBhvr>
                                        <p:cTn id="15" dur="500"/>
                                        <p:tgtEl>
                                          <p:spTgt spid="34819">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barn(outVertical)">
                                      <p:cBhvr>
                                        <p:cTn id="18" dur="500"/>
                                        <p:tgtEl>
                                          <p:spTgt spid="348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barn(outVertical)">
                                      <p:cBhvr>
                                        <p:cTn id="23" dur="500"/>
                                        <p:tgtEl>
                                          <p:spTgt spid="34819">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barn(outVertical)">
                                      <p:cBhvr>
                                        <p:cTn id="26" dur="500"/>
                                        <p:tgtEl>
                                          <p:spTgt spid="3481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animEffect transition="in" filter="barn(outVertical)">
                                      <p:cBhvr>
                                        <p:cTn id="31" dur="500"/>
                                        <p:tgtEl>
                                          <p:spTgt spid="3481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4819">
                                            <p:txEl>
                                              <p:pRg st="7" end="7"/>
                                            </p:txEl>
                                          </p:spTgt>
                                        </p:tgtEl>
                                        <p:attrNameLst>
                                          <p:attrName>style.visibility</p:attrName>
                                        </p:attrNameLst>
                                      </p:cBhvr>
                                      <p:to>
                                        <p:strVal val="visible"/>
                                      </p:to>
                                    </p:set>
                                    <p:animEffect transition="in" filter="barn(outVertical)">
                                      <p:cBhvr>
                                        <p:cTn id="36"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30100E-BCD0-41BF-AC5A-5432F344BD8A}"/>
              </a:ext>
            </a:extLst>
          </p:cNvPr>
          <p:cNvSpPr>
            <a:spLocks noGrp="1" noChangeArrowheads="1"/>
          </p:cNvSpPr>
          <p:nvPr>
            <p:ph type="title"/>
          </p:nvPr>
        </p:nvSpPr>
        <p:spPr/>
        <p:txBody>
          <a:bodyPr/>
          <a:lstStyle/>
          <a:p>
            <a:pPr eaLnBrk="1" hangingPunct="1"/>
            <a:r>
              <a:rPr lang="en-US" altLang="en-US"/>
              <a:t>Step 2:  Question</a:t>
            </a:r>
          </a:p>
        </p:txBody>
      </p:sp>
      <p:sp>
        <p:nvSpPr>
          <p:cNvPr id="35843" name="Rectangle 3">
            <a:extLst>
              <a:ext uri="{FF2B5EF4-FFF2-40B4-BE49-F238E27FC236}">
                <a16:creationId xmlns:a16="http://schemas.microsoft.com/office/drawing/2014/main" id="{7CF5447A-B743-4BBB-BDD0-7D0D2C00A363}"/>
              </a:ext>
            </a:extLst>
          </p:cNvPr>
          <p:cNvSpPr>
            <a:spLocks noGrp="1" noChangeArrowheads="1"/>
          </p:cNvSpPr>
          <p:nvPr>
            <p:ph idx="1"/>
          </p:nvPr>
        </p:nvSpPr>
        <p:spPr/>
        <p:txBody>
          <a:bodyPr/>
          <a:lstStyle/>
          <a:p>
            <a:pPr eaLnBrk="1" hangingPunct="1">
              <a:lnSpc>
                <a:spcPct val="90000"/>
              </a:lnSpc>
            </a:pPr>
            <a:r>
              <a:rPr lang="en-US" altLang="en-US"/>
              <a:t>3 Purposes</a:t>
            </a:r>
          </a:p>
          <a:p>
            <a:pPr lvl="1" eaLnBrk="1" hangingPunct="1">
              <a:lnSpc>
                <a:spcPct val="90000"/>
              </a:lnSpc>
            </a:pPr>
            <a:r>
              <a:rPr lang="en-US" altLang="en-US"/>
              <a:t>Demonstrates you are listening</a:t>
            </a:r>
          </a:p>
          <a:p>
            <a:pPr lvl="1" eaLnBrk="1" hangingPunct="1">
              <a:lnSpc>
                <a:spcPct val="90000"/>
              </a:lnSpc>
            </a:pPr>
            <a:r>
              <a:rPr lang="en-US" altLang="en-US"/>
              <a:t>Gather information</a:t>
            </a:r>
          </a:p>
          <a:p>
            <a:pPr lvl="1" eaLnBrk="1" hangingPunct="1">
              <a:lnSpc>
                <a:spcPct val="90000"/>
              </a:lnSpc>
            </a:pPr>
            <a:r>
              <a:rPr lang="en-US" altLang="en-US"/>
              <a:t>Clarification</a:t>
            </a:r>
          </a:p>
          <a:p>
            <a:pPr eaLnBrk="1" hangingPunct="1">
              <a:lnSpc>
                <a:spcPct val="90000"/>
              </a:lnSpc>
            </a:pPr>
            <a:r>
              <a:rPr lang="en-US" altLang="en-US"/>
              <a:t>Open-ended</a:t>
            </a:r>
          </a:p>
          <a:p>
            <a:pPr lvl="1" eaLnBrk="1" hangingPunct="1">
              <a:lnSpc>
                <a:spcPct val="90000"/>
              </a:lnSpc>
            </a:pPr>
            <a:r>
              <a:rPr lang="en-US" altLang="en-US"/>
              <a:t>Tell me more?</a:t>
            </a:r>
          </a:p>
          <a:p>
            <a:pPr lvl="1" eaLnBrk="1" hangingPunct="1">
              <a:lnSpc>
                <a:spcPct val="90000"/>
              </a:lnSpc>
            </a:pPr>
            <a:r>
              <a:rPr lang="en-US" altLang="en-US"/>
              <a:t>How did you feel?</a:t>
            </a:r>
          </a:p>
          <a:p>
            <a:pPr lvl="1" eaLnBrk="1" hangingPunct="1">
              <a:lnSpc>
                <a:spcPct val="90000"/>
              </a:lnSpc>
            </a:pPr>
            <a:r>
              <a:rPr lang="en-US" altLang="en-US"/>
              <a:t>Then what happened?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8B7FF75-2B54-4BFF-AE5E-FA988733E007}"/>
              </a:ext>
            </a:extLst>
          </p:cNvPr>
          <p:cNvSpPr>
            <a:spLocks noGrp="1" noChangeArrowheads="1"/>
          </p:cNvSpPr>
          <p:nvPr>
            <p:ph type="title"/>
          </p:nvPr>
        </p:nvSpPr>
        <p:spPr/>
        <p:txBody>
          <a:bodyPr/>
          <a:lstStyle/>
          <a:p>
            <a:pPr eaLnBrk="1" hangingPunct="1"/>
            <a:r>
              <a:rPr lang="en-US" altLang="en-US"/>
              <a:t>Step 3: Reflect-Paraphrase</a:t>
            </a:r>
          </a:p>
        </p:txBody>
      </p:sp>
      <p:sp>
        <p:nvSpPr>
          <p:cNvPr id="36867" name="Rectangle 3">
            <a:extLst>
              <a:ext uri="{FF2B5EF4-FFF2-40B4-BE49-F238E27FC236}">
                <a16:creationId xmlns:a16="http://schemas.microsoft.com/office/drawing/2014/main" id="{F7990002-A9F9-42EA-B0C1-7BDEC59C043A}"/>
              </a:ext>
            </a:extLst>
          </p:cNvPr>
          <p:cNvSpPr>
            <a:spLocks noGrp="1" noChangeArrowheads="1"/>
          </p:cNvSpPr>
          <p:nvPr>
            <p:ph idx="1"/>
          </p:nvPr>
        </p:nvSpPr>
        <p:spPr/>
        <p:txBody>
          <a:bodyPr/>
          <a:lstStyle/>
          <a:p>
            <a:pPr eaLnBrk="1" hangingPunct="1"/>
            <a:r>
              <a:rPr lang="en-US" altLang="en-US"/>
              <a:t>Reflect What Is Said (In your words)</a:t>
            </a:r>
          </a:p>
          <a:p>
            <a:pPr eaLnBrk="1" hangingPunct="1"/>
            <a:r>
              <a:rPr lang="en-US" altLang="en-US"/>
              <a:t>Reflect Feelings</a:t>
            </a:r>
          </a:p>
          <a:p>
            <a:pPr eaLnBrk="1" hangingPunct="1"/>
            <a:r>
              <a:rPr lang="en-US" altLang="en-US"/>
              <a:t>Reframe</a:t>
            </a:r>
          </a:p>
          <a:p>
            <a:pPr lvl="1" eaLnBrk="1" hangingPunct="1"/>
            <a:r>
              <a:rPr lang="en-US" altLang="en-US"/>
              <a:t>Capture the essence of the communication</a:t>
            </a:r>
          </a:p>
          <a:p>
            <a:pPr lvl="1" eaLnBrk="1" hangingPunct="1"/>
            <a:r>
              <a:rPr lang="en-US" altLang="en-US"/>
              <a:t>Remove negative framing</a:t>
            </a:r>
          </a:p>
          <a:p>
            <a:pPr lvl="1" eaLnBrk="1" hangingPunct="1"/>
            <a:r>
              <a:rPr lang="en-US" altLang="en-US"/>
              <a:t>Move toward problem solving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outVertic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arn(outVertic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arn(outVertical)">
                                      <p:cBhvr>
                                        <p:cTn id="17" dur="500"/>
                                        <p:tgtEl>
                                          <p:spTgt spid="36867">
                                            <p:txEl>
                                              <p:pRg st="2" end="2"/>
                                            </p:txEl>
                                          </p:spTgt>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36867">
                                            <p:txEl>
                                              <p:pRg st="3" end="3"/>
                                            </p:txEl>
                                          </p:spTgt>
                                        </p:tgtEl>
                                        <p:attrNameLst>
                                          <p:attrName>style.visibility</p:attrName>
                                        </p:attrNameLst>
                                      </p:cBhvr>
                                      <p:to>
                                        <p:strVal val="visible"/>
                                      </p:to>
                                    </p:set>
                                    <p:animEffect transition="in" filter="barn(outVertical)">
                                      <p:cBhvr>
                                        <p:cTn id="20" dur="500"/>
                                        <p:tgtEl>
                                          <p:spTgt spid="36867">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barn(outVertical)">
                                      <p:cBhvr>
                                        <p:cTn id="23" dur="500"/>
                                        <p:tgtEl>
                                          <p:spTgt spid="36867">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Effect transition="in" filter="barn(outVertical)">
                                      <p:cBhvr>
                                        <p:cTn id="26"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F242706-E2D8-48DA-A4CF-7DCE5561CD57}"/>
              </a:ext>
            </a:extLst>
          </p:cNvPr>
          <p:cNvSpPr>
            <a:spLocks noGrp="1" noChangeArrowheads="1"/>
          </p:cNvSpPr>
          <p:nvPr>
            <p:ph type="title"/>
          </p:nvPr>
        </p:nvSpPr>
        <p:spPr/>
        <p:txBody>
          <a:bodyPr/>
          <a:lstStyle/>
          <a:p>
            <a:pPr eaLnBrk="1" hangingPunct="1"/>
            <a:r>
              <a:rPr lang="en-US" altLang="en-US"/>
              <a:t>Step 4:  Agree</a:t>
            </a:r>
          </a:p>
        </p:txBody>
      </p:sp>
      <p:sp>
        <p:nvSpPr>
          <p:cNvPr id="37891" name="Rectangle 3">
            <a:extLst>
              <a:ext uri="{FF2B5EF4-FFF2-40B4-BE49-F238E27FC236}">
                <a16:creationId xmlns:a16="http://schemas.microsoft.com/office/drawing/2014/main" id="{CA26DC8D-2EF5-4DC2-81BE-FCBD990D5AFB}"/>
              </a:ext>
            </a:extLst>
          </p:cNvPr>
          <p:cNvSpPr>
            <a:spLocks noGrp="1" noChangeArrowheads="1"/>
          </p:cNvSpPr>
          <p:nvPr>
            <p:ph idx="1"/>
          </p:nvPr>
        </p:nvSpPr>
        <p:spPr/>
        <p:txBody>
          <a:bodyPr/>
          <a:lstStyle/>
          <a:p>
            <a:pPr eaLnBrk="1" hangingPunct="1"/>
            <a:r>
              <a:rPr lang="en-US" altLang="en-US"/>
              <a:t>Get Speaker’s Consent to Your Reframing</a:t>
            </a:r>
          </a:p>
          <a:p>
            <a:pPr eaLnBrk="1" hangingPunct="1"/>
            <a:r>
              <a:rPr lang="en-US" altLang="en-US"/>
              <a:t>Speaker Has Been Heard and Knows It!</a:t>
            </a:r>
          </a:p>
          <a:p>
            <a:pPr eaLnBrk="1" hangingPunct="1"/>
            <a:r>
              <a:rPr lang="en-US" altLang="en-US"/>
              <a:t>Solution Is Near!</a:t>
            </a:r>
          </a:p>
          <a:p>
            <a:pPr eaLnBrk="1" hangingPunct="1">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B6E221-3E25-4CC4-94F6-E9D282E2D834}"/>
              </a:ext>
            </a:extLst>
          </p:cNvPr>
          <p:cNvSpPr>
            <a:spLocks noGrp="1" noChangeArrowheads="1"/>
          </p:cNvSpPr>
          <p:nvPr>
            <p:ph type="title"/>
          </p:nvPr>
        </p:nvSpPr>
        <p:spPr>
          <a:xfrm>
            <a:off x="1752600" y="381000"/>
            <a:ext cx="8229600" cy="1295400"/>
          </a:xfrm>
        </p:spPr>
        <p:txBody>
          <a:bodyPr>
            <a:normAutofit fontScale="90000"/>
          </a:bodyPr>
          <a:lstStyle/>
          <a:p>
            <a:pPr>
              <a:defRPr/>
            </a:pPr>
            <a:r>
              <a:rPr lang="en-US" u="sng" dirty="0"/>
              <a:t>Active Listening</a:t>
            </a:r>
            <a:br>
              <a:rPr lang="en-US" sz="4000" u="sng" dirty="0"/>
            </a:br>
            <a:r>
              <a:rPr lang="en-US" sz="2400" dirty="0"/>
              <a:t>-</a:t>
            </a:r>
            <a:r>
              <a:rPr lang="en-US" sz="2800" dirty="0"/>
              <a:t>the listener participates fully in the communication process</a:t>
            </a:r>
            <a:br>
              <a:rPr lang="en-US" sz="2800" dirty="0"/>
            </a:br>
            <a:r>
              <a:rPr lang="en-US" sz="2800" dirty="0"/>
              <a:t>-view communication as a dynamic, transactional process of sending and receiving messages</a:t>
            </a:r>
            <a:br>
              <a:rPr lang="en-US" sz="2400" dirty="0"/>
            </a:br>
            <a:endParaRPr lang="en-US" sz="2400" dirty="0"/>
          </a:p>
        </p:txBody>
      </p:sp>
      <p:sp>
        <p:nvSpPr>
          <p:cNvPr id="22531" name="Rectangle 3">
            <a:extLst>
              <a:ext uri="{FF2B5EF4-FFF2-40B4-BE49-F238E27FC236}">
                <a16:creationId xmlns:a16="http://schemas.microsoft.com/office/drawing/2014/main" id="{8158BFD8-B667-41F0-8DE3-DDC4066C54D8}"/>
              </a:ext>
            </a:extLst>
          </p:cNvPr>
          <p:cNvSpPr>
            <a:spLocks noGrp="1" noChangeArrowheads="1"/>
          </p:cNvSpPr>
          <p:nvPr>
            <p:ph sz="half" idx="1"/>
          </p:nvPr>
        </p:nvSpPr>
        <p:spPr>
          <a:xfrm>
            <a:off x="1981200" y="1981201"/>
            <a:ext cx="3657600" cy="4525963"/>
          </a:xfrm>
        </p:spPr>
        <p:txBody>
          <a:bodyPr/>
          <a:lstStyle/>
          <a:p>
            <a:pPr marL="419100" indent="-382588">
              <a:buFont typeface="Wingdings" panose="05000000000000000000" pitchFamily="2" charset="2"/>
              <a:buChar char="«"/>
            </a:pPr>
            <a:r>
              <a:rPr lang="en-US" altLang="en-US" u="sng"/>
              <a:t>Active listeners</a:t>
            </a:r>
            <a:r>
              <a:rPr lang="en-US" altLang="en-US"/>
              <a:t>:</a:t>
            </a:r>
          </a:p>
          <a:p>
            <a:pPr marL="722313" lvl="1" indent="-273050">
              <a:buFont typeface="Wingdings" panose="05000000000000000000" pitchFamily="2" charset="2"/>
              <a:buChar char="«"/>
            </a:pPr>
            <a:r>
              <a:rPr lang="en-US" altLang="en-US"/>
              <a:t>Listen attentively</a:t>
            </a:r>
          </a:p>
          <a:p>
            <a:pPr marL="722313" lvl="1" indent="-273050">
              <a:buFont typeface="Wingdings" panose="05000000000000000000" pitchFamily="2" charset="2"/>
              <a:buChar char="«"/>
            </a:pPr>
            <a:r>
              <a:rPr lang="en-US" altLang="en-US"/>
              <a:t>Provide feedback</a:t>
            </a:r>
          </a:p>
          <a:p>
            <a:pPr marL="722313" lvl="1" indent="-273050">
              <a:buFont typeface="Wingdings" panose="05000000000000000000" pitchFamily="2" charset="2"/>
              <a:buChar char="«"/>
            </a:pPr>
            <a:r>
              <a:rPr lang="en-US" altLang="en-US"/>
              <a:t>Strive to understand and remember messages</a:t>
            </a:r>
          </a:p>
        </p:txBody>
      </p:sp>
      <p:sp>
        <p:nvSpPr>
          <p:cNvPr id="22532" name="Rectangle 4">
            <a:extLst>
              <a:ext uri="{FF2B5EF4-FFF2-40B4-BE49-F238E27FC236}">
                <a16:creationId xmlns:a16="http://schemas.microsoft.com/office/drawing/2014/main" id="{7955E4E7-E8BC-44F1-8B03-8F4778CC43F1}"/>
              </a:ext>
            </a:extLst>
          </p:cNvPr>
          <p:cNvSpPr>
            <a:spLocks noGrp="1" noChangeArrowheads="1"/>
          </p:cNvSpPr>
          <p:nvPr>
            <p:ph sz="half" idx="2"/>
          </p:nvPr>
        </p:nvSpPr>
        <p:spPr>
          <a:xfrm>
            <a:off x="5867400" y="1981201"/>
            <a:ext cx="3657600" cy="4525963"/>
          </a:xfrm>
        </p:spPr>
        <p:txBody>
          <a:bodyPr/>
          <a:lstStyle/>
          <a:p>
            <a:pPr eaLnBrk="1" hangingPunct="1">
              <a:buFont typeface="Wingdings" panose="05000000000000000000" pitchFamily="2" charset="2"/>
              <a:buChar char="«"/>
            </a:pPr>
            <a:r>
              <a:rPr lang="en-US" altLang="en-US" u="sng"/>
              <a:t>Rewards</a:t>
            </a:r>
            <a:r>
              <a:rPr lang="en-US" altLang="en-US"/>
              <a:t>:</a:t>
            </a:r>
          </a:p>
          <a:p>
            <a:pPr lvl="1" eaLnBrk="1" hangingPunct="1">
              <a:buFont typeface="Wingdings" panose="05000000000000000000" pitchFamily="2" charset="2"/>
              <a:buChar char="«"/>
            </a:pPr>
            <a:r>
              <a:rPr lang="en-US" altLang="en-US"/>
              <a:t>Better grades in school</a:t>
            </a:r>
          </a:p>
          <a:p>
            <a:pPr lvl="1" eaLnBrk="1" hangingPunct="1">
              <a:buFont typeface="Wingdings" panose="05000000000000000000" pitchFamily="2" charset="2"/>
              <a:buChar char="«"/>
            </a:pPr>
            <a:r>
              <a:rPr lang="en-US" altLang="en-US"/>
              <a:t>Enjoy conversations</a:t>
            </a:r>
          </a:p>
          <a:p>
            <a:pPr lvl="1" eaLnBrk="1" hangingPunct="1">
              <a:buFont typeface="Wingdings" panose="05000000000000000000" pitchFamily="2" charset="2"/>
              <a:buChar char="«"/>
            </a:pPr>
            <a:r>
              <a:rPr lang="en-US" altLang="en-US"/>
              <a:t>Make fewer mistakes</a:t>
            </a:r>
          </a:p>
          <a:p>
            <a:pPr lvl="1" eaLnBrk="1" hangingPunct="1">
              <a:buFont typeface="Wingdings" panose="05000000000000000000" pitchFamily="2" charset="2"/>
              <a:buChar char="«"/>
            </a:pPr>
            <a:r>
              <a:rPr lang="en-US" altLang="en-US"/>
              <a:t>Perform better</a:t>
            </a:r>
          </a:p>
          <a:p>
            <a:pPr lvl="1" eaLnBrk="1" hangingPunct="1">
              <a:buFont typeface="Wingdings" panose="05000000000000000000" pitchFamily="2" charset="2"/>
              <a:buChar char="«"/>
            </a:pPr>
            <a:r>
              <a:rPr lang="en-US" altLang="en-US"/>
              <a:t>More productive</a:t>
            </a:r>
          </a:p>
        </p:txBody>
      </p:sp>
    </p:spTree>
  </p:cSld>
  <p:clrMapOvr>
    <a:masterClrMapping/>
  </p:clrMapOvr>
  <p:transition>
    <p:wheel spokes="3"/>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5667AF2-D1C6-4055-9F34-19DE57BE8106}"/>
              </a:ext>
            </a:extLst>
          </p:cNvPr>
          <p:cNvSpPr>
            <a:spLocks noGrp="1" noChangeArrowheads="1"/>
          </p:cNvSpPr>
          <p:nvPr>
            <p:ph type="title"/>
          </p:nvPr>
        </p:nvSpPr>
        <p:spPr>
          <a:xfrm>
            <a:off x="1981200" y="152400"/>
            <a:ext cx="7772400" cy="1265238"/>
          </a:xfrm>
        </p:spPr>
        <p:txBody>
          <a:bodyPr/>
          <a:lstStyle/>
          <a:p>
            <a:pPr eaLnBrk="1" hangingPunct="1"/>
            <a:r>
              <a:rPr lang="en-US" altLang="en-US" sz="4000" u="sng"/>
              <a:t>Passive Listening</a:t>
            </a:r>
            <a:br>
              <a:rPr lang="en-US" altLang="en-US" sz="4000" u="sng"/>
            </a:br>
            <a:r>
              <a:rPr lang="en-US" altLang="en-US" sz="2500"/>
              <a:t>-the listener does not actively participate in interaction</a:t>
            </a:r>
            <a:endParaRPr lang="en-US" altLang="en-US" sz="2500" u="sng"/>
          </a:p>
        </p:txBody>
      </p:sp>
      <p:sp>
        <p:nvSpPr>
          <p:cNvPr id="23555" name="Rectangle 4">
            <a:extLst>
              <a:ext uri="{FF2B5EF4-FFF2-40B4-BE49-F238E27FC236}">
                <a16:creationId xmlns:a16="http://schemas.microsoft.com/office/drawing/2014/main" id="{97B68C5E-B67B-4F5C-AADE-391601F21F66}"/>
              </a:ext>
            </a:extLst>
          </p:cNvPr>
          <p:cNvSpPr>
            <a:spLocks noGrp="1" noChangeArrowheads="1"/>
          </p:cNvSpPr>
          <p:nvPr>
            <p:ph sz="half" idx="1"/>
          </p:nvPr>
        </p:nvSpPr>
        <p:spPr/>
        <p:txBody>
          <a:bodyPr/>
          <a:lstStyle/>
          <a:p>
            <a:pPr eaLnBrk="1" hangingPunct="1">
              <a:buFont typeface="Wingdings" panose="05000000000000000000" pitchFamily="2" charset="2"/>
              <a:buChar char="«"/>
            </a:pPr>
            <a:r>
              <a:rPr lang="en-US" altLang="en-US"/>
              <a:t>“lazy” listening</a:t>
            </a:r>
          </a:p>
          <a:p>
            <a:pPr eaLnBrk="1" hangingPunct="1">
              <a:buFont typeface="Wingdings" panose="05000000000000000000" pitchFamily="2" charset="2"/>
              <a:buChar char="«"/>
            </a:pPr>
            <a:endParaRPr lang="en-US" altLang="en-US"/>
          </a:p>
          <a:p>
            <a:pPr eaLnBrk="1" hangingPunct="1">
              <a:buFont typeface="Wingdings" panose="05000000000000000000" pitchFamily="2" charset="2"/>
              <a:buChar char="«"/>
            </a:pPr>
            <a:r>
              <a:rPr lang="en-US" altLang="en-US"/>
              <a:t>View communication as a </a:t>
            </a:r>
            <a:r>
              <a:rPr lang="en-US" altLang="en-US" i="1"/>
              <a:t>one-way process</a:t>
            </a:r>
            <a:r>
              <a:rPr lang="en-US" altLang="en-US"/>
              <a:t> rather than as a </a:t>
            </a:r>
            <a:r>
              <a:rPr lang="en-US" altLang="en-US" i="1"/>
              <a:t>give-and-take</a:t>
            </a:r>
          </a:p>
          <a:p>
            <a:pPr eaLnBrk="1" hangingPunct="1">
              <a:buFont typeface="Wingdings" panose="05000000000000000000" pitchFamily="2" charset="2"/>
              <a:buChar char="«"/>
            </a:pPr>
            <a:endParaRPr lang="en-US" altLang="en-US" i="1"/>
          </a:p>
        </p:txBody>
      </p:sp>
      <p:sp>
        <p:nvSpPr>
          <p:cNvPr id="23556" name="Rectangle 5">
            <a:extLst>
              <a:ext uri="{FF2B5EF4-FFF2-40B4-BE49-F238E27FC236}">
                <a16:creationId xmlns:a16="http://schemas.microsoft.com/office/drawing/2014/main" id="{5030FD5E-914B-4AC7-B81C-EA73DDC11CBF}"/>
              </a:ext>
            </a:extLst>
          </p:cNvPr>
          <p:cNvSpPr>
            <a:spLocks noGrp="1" noChangeArrowheads="1"/>
          </p:cNvSpPr>
          <p:nvPr>
            <p:ph sz="half" idx="2"/>
          </p:nvPr>
        </p:nvSpPr>
        <p:spPr>
          <a:xfrm>
            <a:off x="6324600" y="1524000"/>
            <a:ext cx="4038600" cy="4876800"/>
          </a:xfrm>
        </p:spPr>
        <p:txBody>
          <a:bodyPr/>
          <a:lstStyle/>
          <a:p>
            <a:pPr marL="419100" indent="-382588">
              <a:buFont typeface="Wingdings" panose="05000000000000000000" pitchFamily="2" charset="2"/>
              <a:buChar char="«"/>
            </a:pPr>
            <a:r>
              <a:rPr lang="en-US" altLang="en-US" u="sng"/>
              <a:t>Passive listeners</a:t>
            </a:r>
            <a:r>
              <a:rPr lang="en-US" altLang="en-US"/>
              <a:t>:</a:t>
            </a:r>
          </a:p>
          <a:p>
            <a:pPr marL="722313" lvl="1" indent="-273050">
              <a:buFont typeface="Wingdings" panose="05000000000000000000" pitchFamily="2" charset="2"/>
              <a:buChar char="«"/>
            </a:pPr>
            <a:r>
              <a:rPr lang="en-US" altLang="en-US"/>
              <a:t>Easily become bored or distracted</a:t>
            </a:r>
          </a:p>
          <a:p>
            <a:pPr marL="722313" lvl="1" indent="-273050">
              <a:buFont typeface="Wingdings" panose="05000000000000000000" pitchFamily="2" charset="2"/>
              <a:buChar char="«"/>
            </a:pPr>
            <a:r>
              <a:rPr lang="en-US" altLang="en-US"/>
              <a:t>Ask few questions</a:t>
            </a:r>
          </a:p>
          <a:p>
            <a:pPr marL="722313" lvl="1" indent="-273050">
              <a:buFont typeface="Wingdings" panose="05000000000000000000" pitchFamily="2" charset="2"/>
              <a:buChar char="«"/>
            </a:pPr>
            <a:r>
              <a:rPr lang="en-US" altLang="en-US"/>
              <a:t>Give negative nonverbal feedback</a:t>
            </a:r>
          </a:p>
          <a:p>
            <a:pPr marL="419100" indent="-382588">
              <a:buFont typeface="Wingdings" panose="05000000000000000000" pitchFamily="2" charset="2"/>
              <a:buChar char="«"/>
            </a:pPr>
            <a:r>
              <a:rPr lang="en-US" altLang="en-US" u="sng"/>
              <a:t>Rewards:</a:t>
            </a:r>
          </a:p>
          <a:p>
            <a:pPr marL="722313" lvl="1" indent="-273050">
              <a:buFont typeface="Wingdings" panose="05000000000000000000" pitchFamily="2" charset="2"/>
              <a:buChar char="«"/>
            </a:pPr>
            <a:r>
              <a:rPr lang="en-US" altLang="en-US"/>
              <a:t>Generally none</a:t>
            </a:r>
          </a:p>
          <a:p>
            <a:pPr marL="419100" indent="-382588">
              <a:buFont typeface="Wingdings" panose="05000000000000000000" pitchFamily="2" charset="2"/>
              <a:buChar char="«"/>
            </a:pPr>
            <a:r>
              <a:rPr lang="en-US" altLang="en-US" u="sng"/>
              <a:t>Results:</a:t>
            </a:r>
          </a:p>
          <a:p>
            <a:pPr marL="722313" lvl="1" indent="-273050">
              <a:buFont typeface="Wingdings" panose="05000000000000000000" pitchFamily="2" charset="2"/>
              <a:buChar char="«"/>
            </a:pPr>
            <a:r>
              <a:rPr lang="en-US" altLang="en-US"/>
              <a:t>Boredom, apathy, and lack of interest</a:t>
            </a:r>
          </a:p>
        </p:txBody>
      </p:sp>
    </p:spTree>
  </p:cSld>
  <p:clrMapOvr>
    <a:masterClrMapping/>
  </p:clrMapOvr>
  <p:transition>
    <p:split orient="vert"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2EE8EA4-96ED-4FB5-86B8-D955F947B658}"/>
              </a:ext>
            </a:extLst>
          </p:cNvPr>
          <p:cNvGraphicFramePr>
            <a:graphicFrameLocks noGrp="1"/>
          </p:cNvGraphicFramePr>
          <p:nvPr>
            <p:extLst>
              <p:ext uri="{D42A27DB-BD31-4B8C-83A1-F6EECF244321}">
                <p14:modId xmlns:p14="http://schemas.microsoft.com/office/powerpoint/2010/main" val="639827933"/>
              </p:ext>
            </p:extLst>
          </p:nvPr>
        </p:nvGraphicFramePr>
        <p:xfrm>
          <a:off x="190500" y="200025"/>
          <a:ext cx="11582401" cy="6467473"/>
        </p:xfrm>
        <a:graphic>
          <a:graphicData uri="http://schemas.openxmlformats.org/drawingml/2006/table">
            <a:tbl>
              <a:tblPr firstRow="1" firstCol="1" bandRow="1">
                <a:tableStyleId>{5C22544A-7EE6-4342-B048-85BDC9FD1C3A}</a:tableStyleId>
              </a:tblPr>
              <a:tblGrid>
                <a:gridCol w="1935409">
                  <a:extLst>
                    <a:ext uri="{9D8B030D-6E8A-4147-A177-3AD203B41FA5}">
                      <a16:colId xmlns:a16="http://schemas.microsoft.com/office/drawing/2014/main" val="2277623216"/>
                    </a:ext>
                  </a:extLst>
                </a:gridCol>
                <a:gridCol w="4507939">
                  <a:extLst>
                    <a:ext uri="{9D8B030D-6E8A-4147-A177-3AD203B41FA5}">
                      <a16:colId xmlns:a16="http://schemas.microsoft.com/office/drawing/2014/main" val="2445826604"/>
                    </a:ext>
                  </a:extLst>
                </a:gridCol>
                <a:gridCol w="5139053">
                  <a:extLst>
                    <a:ext uri="{9D8B030D-6E8A-4147-A177-3AD203B41FA5}">
                      <a16:colId xmlns:a16="http://schemas.microsoft.com/office/drawing/2014/main" val="2455021876"/>
                    </a:ext>
                  </a:extLst>
                </a:gridCol>
              </a:tblGrid>
              <a:tr h="677555">
                <a:tc>
                  <a:txBody>
                    <a:bodyPr/>
                    <a:lstStyle/>
                    <a:p>
                      <a:pPr>
                        <a:lnSpc>
                          <a:spcPct val="115000"/>
                        </a:lnSpc>
                        <a:spcAft>
                          <a:spcPts val="1000"/>
                        </a:spcAft>
                      </a:pPr>
                      <a:r>
                        <a:rPr lang="en-US" sz="1100">
                          <a:effectLst/>
                        </a:rPr>
                        <a:t>Basis of Distinction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Active Listening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Passive Listening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60485998"/>
                  </a:ext>
                </a:extLst>
              </a:tr>
              <a:tr h="1026566">
                <a:tc>
                  <a:txBody>
                    <a:bodyPr/>
                    <a:lstStyle/>
                    <a:p>
                      <a:pPr>
                        <a:lnSpc>
                          <a:spcPct val="115000"/>
                        </a:lnSpc>
                        <a:spcAft>
                          <a:spcPts val="1000"/>
                        </a:spcAft>
                      </a:pPr>
                      <a:r>
                        <a:rPr lang="en-US" sz="1100">
                          <a:effectLst/>
                        </a:rPr>
                        <a:t>Definition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Active listening means mindful and actively hearing and attempting to comprehend the meaning of the speakers.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Passive listening means showing like listening to the speaker but not making an attempt to comprehend the meanings.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106180569"/>
                  </a:ext>
                </a:extLst>
              </a:tr>
              <a:tr h="1026566">
                <a:tc>
                  <a:txBody>
                    <a:bodyPr/>
                    <a:lstStyle/>
                    <a:p>
                      <a:pPr>
                        <a:lnSpc>
                          <a:spcPct val="115000"/>
                        </a:lnSpc>
                        <a:spcAft>
                          <a:spcPts val="1000"/>
                        </a:spcAft>
                      </a:pPr>
                      <a:r>
                        <a:rPr lang="en-US" sz="1100">
                          <a:effectLst/>
                        </a:rPr>
                        <a:t>Connectivity Level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Listener connects with the world and actively participates with the goal of problem-solving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Listener disconnects himself from the outsiders and has minimal interaction with others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50103964"/>
                  </a:ext>
                </a:extLst>
              </a:tr>
              <a:tr h="677555">
                <a:tc>
                  <a:txBody>
                    <a:bodyPr/>
                    <a:lstStyle/>
                    <a:p>
                      <a:pPr>
                        <a:lnSpc>
                          <a:spcPct val="115000"/>
                        </a:lnSpc>
                        <a:spcAft>
                          <a:spcPts val="1000"/>
                        </a:spcAft>
                      </a:pPr>
                      <a:r>
                        <a:rPr lang="en-US" sz="1100">
                          <a:effectLst/>
                        </a:rPr>
                        <a:t>Self-Responsibility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Take responsibility for their own learning and growth</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Avoids responsibility for learning and problem-solving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175049686"/>
                  </a:ext>
                </a:extLst>
              </a:tr>
              <a:tr h="1026566">
                <a:tc>
                  <a:txBody>
                    <a:bodyPr/>
                    <a:lstStyle/>
                    <a:p>
                      <a:pPr>
                        <a:lnSpc>
                          <a:spcPct val="115000"/>
                        </a:lnSpc>
                        <a:spcAft>
                          <a:spcPts val="1000"/>
                        </a:spcAft>
                      </a:pPr>
                      <a:r>
                        <a:rPr lang="en-US" sz="1100">
                          <a:effectLst/>
                        </a:rPr>
                        <a:t>Mental Approach</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Sharp mind, alert to explore, reflect on the information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Accepts and retain information as-is with no intention to question or challenge the idea for improvement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99775227"/>
                  </a:ext>
                </a:extLst>
              </a:tr>
              <a:tr h="677555">
                <a:tc>
                  <a:txBody>
                    <a:bodyPr/>
                    <a:lstStyle/>
                    <a:p>
                      <a:pPr>
                        <a:lnSpc>
                          <a:spcPct val="115000"/>
                        </a:lnSpc>
                        <a:spcAft>
                          <a:spcPts val="1000"/>
                        </a:spcAft>
                      </a:pPr>
                      <a:r>
                        <a:rPr lang="en-US" sz="1100">
                          <a:effectLst/>
                        </a:rPr>
                        <a:t>Self-Motivation Level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Strong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Weak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606044892"/>
                  </a:ext>
                </a:extLst>
              </a:tr>
              <a:tr h="677555">
                <a:tc>
                  <a:txBody>
                    <a:bodyPr/>
                    <a:lstStyle/>
                    <a:p>
                      <a:pPr>
                        <a:lnSpc>
                          <a:spcPct val="115000"/>
                        </a:lnSpc>
                        <a:spcAft>
                          <a:spcPts val="1000"/>
                        </a:spcAft>
                      </a:pPr>
                      <a:r>
                        <a:rPr lang="en-US" sz="1100">
                          <a:effectLst/>
                        </a:rPr>
                        <a:t>Engagement Level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High</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a:effectLst/>
                        </a:rPr>
                        <a:t>Low</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7342036"/>
                  </a:ext>
                </a:extLst>
              </a:tr>
              <a:tr h="677555">
                <a:tc>
                  <a:txBody>
                    <a:bodyPr/>
                    <a:lstStyle/>
                    <a:p>
                      <a:pPr>
                        <a:lnSpc>
                          <a:spcPct val="115000"/>
                        </a:lnSpc>
                        <a:spcAft>
                          <a:spcPts val="1000"/>
                        </a:spcAft>
                      </a:pPr>
                      <a:r>
                        <a:rPr lang="en-US" sz="1100">
                          <a:effectLst/>
                        </a:rPr>
                        <a:t>Will-Power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Strong-willed, interested in new ideas, open-minded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100" dirty="0">
                          <a:effectLst/>
                        </a:rPr>
                        <a:t>Narrow-minded, low or no will power, unreceptive to new ideas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876749628"/>
                  </a:ext>
                </a:extLst>
              </a:tr>
            </a:tbl>
          </a:graphicData>
        </a:graphic>
      </p:graphicFrame>
    </p:spTree>
    <p:extLst>
      <p:ext uri="{BB962C8B-B14F-4D97-AF65-F5344CB8AC3E}">
        <p14:creationId xmlns:p14="http://schemas.microsoft.com/office/powerpoint/2010/main" val="514102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641483D-2BD0-4528-BADD-E0F7E43CDB75}"/>
              </a:ext>
            </a:extLst>
          </p:cNvPr>
          <p:cNvSpPr>
            <a:spLocks noGrp="1"/>
          </p:cNvSpPr>
          <p:nvPr>
            <p:ph type="title"/>
          </p:nvPr>
        </p:nvSpPr>
        <p:spPr/>
        <p:txBody>
          <a:bodyPr/>
          <a:lstStyle/>
          <a:p>
            <a:pPr eaLnBrk="1" hangingPunct="1"/>
            <a:r>
              <a:rPr lang="en-US" altLang="en-US" u="sng">
                <a:latin typeface="Times New Roman" panose="02020603050405020304" pitchFamily="18" charset="0"/>
              </a:rPr>
              <a:t>Active Versus Passive listening</a:t>
            </a:r>
            <a:endParaRPr lang="en-US" altLang="en-US"/>
          </a:p>
        </p:txBody>
      </p:sp>
      <p:sp>
        <p:nvSpPr>
          <p:cNvPr id="24579" name="Content Placeholder 2">
            <a:extLst>
              <a:ext uri="{FF2B5EF4-FFF2-40B4-BE49-F238E27FC236}">
                <a16:creationId xmlns:a16="http://schemas.microsoft.com/office/drawing/2014/main" id="{B1D44BD0-A921-46B8-8025-274C6FAE4E2E}"/>
              </a:ext>
            </a:extLst>
          </p:cNvPr>
          <p:cNvSpPr>
            <a:spLocks noGrp="1"/>
          </p:cNvSpPr>
          <p:nvPr>
            <p:ph idx="1"/>
          </p:nvPr>
        </p:nvSpPr>
        <p:spPr>
          <a:xfrm>
            <a:off x="1981200" y="1143001"/>
            <a:ext cx="8229600" cy="4983163"/>
          </a:xfrm>
        </p:spPr>
        <p:txBody>
          <a:bodyPr/>
          <a:lstStyle/>
          <a:p>
            <a:pPr eaLnBrk="1" hangingPunct="1"/>
            <a:r>
              <a:rPr lang="en-US" altLang="en-US" b="1">
                <a:latin typeface="Times New Roman" panose="02020603050405020304" pitchFamily="18" charset="0"/>
              </a:rPr>
              <a:t>Show keenness </a:t>
            </a:r>
          </a:p>
          <a:p>
            <a:pPr eaLnBrk="1" hangingPunct="1"/>
            <a:r>
              <a:rPr lang="en-US" altLang="en-US" b="1">
                <a:latin typeface="Times New Roman" panose="02020603050405020304" pitchFamily="18" charset="0"/>
              </a:rPr>
              <a:t>Expressions</a:t>
            </a:r>
          </a:p>
          <a:p>
            <a:pPr eaLnBrk="1" hangingPunct="1"/>
            <a:r>
              <a:rPr lang="en-US" altLang="en-US" b="1">
                <a:latin typeface="Times New Roman" panose="02020603050405020304" pitchFamily="18" charset="0"/>
              </a:rPr>
              <a:t>Alertness</a:t>
            </a:r>
          </a:p>
          <a:p>
            <a:pPr eaLnBrk="1" hangingPunct="1"/>
            <a:r>
              <a:rPr lang="en-US" altLang="en-US" b="1">
                <a:latin typeface="Times New Roman" panose="02020603050405020304" pitchFamily="18" charset="0"/>
              </a:rPr>
              <a:t>Questions- ask </a:t>
            </a:r>
          </a:p>
          <a:p>
            <a:pPr eaLnBrk="1" hangingPunct="1"/>
            <a:r>
              <a:rPr lang="en-US" altLang="en-US" b="1">
                <a:latin typeface="Times New Roman" panose="02020603050405020304" pitchFamily="18" charset="0"/>
              </a:rPr>
              <a:t>Not neglecting physical aspects</a:t>
            </a:r>
          </a:p>
          <a:p>
            <a:pPr eaLnBrk="1" hangingPunct="1"/>
            <a:r>
              <a:rPr lang="en-US" altLang="en-US" b="1">
                <a:latin typeface="Times New Roman" panose="02020603050405020304" pitchFamily="18" charset="0"/>
              </a:rPr>
              <a:t>Valid reason for criticism</a:t>
            </a:r>
          </a:p>
          <a:p>
            <a:pPr eaLnBrk="1" hangingPunct="1"/>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766948F0-0243-49BD-88BA-88D85A965106}"/>
              </a:ext>
            </a:extLst>
          </p:cNvPr>
          <p:cNvSpPr>
            <a:spLocks noGrp="1"/>
          </p:cNvSpPr>
          <p:nvPr>
            <p:ph type="title"/>
          </p:nvPr>
        </p:nvSpPr>
        <p:spPr>
          <a:xfrm>
            <a:off x="1774825" y="3149600"/>
            <a:ext cx="8229600" cy="1143000"/>
          </a:xfrm>
        </p:spPr>
        <p:txBody>
          <a:bodyPr/>
          <a:lstStyle/>
          <a:p>
            <a:pPr eaLnBrk="1" hangingPunct="1"/>
            <a:r>
              <a:rPr lang="en-US" altLang="en-US" sz="3600" b="1"/>
              <a:t>Types Of Listening</a:t>
            </a:r>
          </a:p>
        </p:txBody>
      </p:sp>
      <p:sp>
        <p:nvSpPr>
          <p:cNvPr id="25603" name="Content Placeholder 2">
            <a:extLst>
              <a:ext uri="{FF2B5EF4-FFF2-40B4-BE49-F238E27FC236}">
                <a16:creationId xmlns:a16="http://schemas.microsoft.com/office/drawing/2014/main" id="{74F4413E-F61A-4D96-8D7B-757F40A79E51}"/>
              </a:ext>
            </a:extLst>
          </p:cNvPr>
          <p:cNvSpPr>
            <a:spLocks noGrp="1"/>
          </p:cNvSpPr>
          <p:nvPr>
            <p:ph idx="1"/>
          </p:nvPr>
        </p:nvSpPr>
        <p:spPr>
          <a:xfrm>
            <a:off x="1981200" y="0"/>
            <a:ext cx="8229600" cy="6477000"/>
          </a:xfrm>
        </p:spPr>
        <p:txBody>
          <a:bodyPr/>
          <a:lstStyle/>
          <a:p>
            <a:pPr eaLnBrk="1" hangingPunct="1"/>
            <a:endParaRPr lang="en-US" altLang="en-US"/>
          </a:p>
          <a:p>
            <a:pPr eaLnBrk="1" hangingPunct="1"/>
            <a:endParaRPr lang="en-US" altLang="en-US"/>
          </a:p>
        </p:txBody>
      </p:sp>
      <p:sp>
        <p:nvSpPr>
          <p:cNvPr id="25" name="Cloud Callout 24">
            <a:extLst>
              <a:ext uri="{FF2B5EF4-FFF2-40B4-BE49-F238E27FC236}">
                <a16:creationId xmlns:a16="http://schemas.microsoft.com/office/drawing/2014/main" id="{3AF18A92-7500-4786-9779-51EB35977A79}"/>
              </a:ext>
            </a:extLst>
          </p:cNvPr>
          <p:cNvSpPr/>
          <p:nvPr/>
        </p:nvSpPr>
        <p:spPr>
          <a:xfrm>
            <a:off x="4800600" y="228600"/>
            <a:ext cx="2743200" cy="1447800"/>
          </a:xfrm>
          <a:prstGeom prst="cloudCallout">
            <a:avLst>
              <a:gd name="adj1" fmla="val -1007"/>
              <a:gd name="adj2" fmla="val 14184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latin typeface="Georgia" pitchFamily="18" charset="0"/>
              </a:rPr>
              <a:t>Informative Listening</a:t>
            </a:r>
          </a:p>
        </p:txBody>
      </p:sp>
      <p:pic>
        <p:nvPicPr>
          <p:cNvPr id="29" name="Picture 39" descr="http://img.ezinearticles.com/blog/informative-punch.jpg">
            <a:extLst>
              <a:ext uri="{FF2B5EF4-FFF2-40B4-BE49-F238E27FC236}">
                <a16:creationId xmlns:a16="http://schemas.microsoft.com/office/drawing/2014/main" id="{0B2A6949-C77B-4680-A2F5-17BBCB95E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6350" y="762000"/>
            <a:ext cx="304165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loud Callout 5">
            <a:extLst>
              <a:ext uri="{FF2B5EF4-FFF2-40B4-BE49-F238E27FC236}">
                <a16:creationId xmlns:a16="http://schemas.microsoft.com/office/drawing/2014/main" id="{5B6B5D66-B2CC-49BF-9AB1-D0D14C5421BA}"/>
              </a:ext>
            </a:extLst>
          </p:cNvPr>
          <p:cNvSpPr/>
          <p:nvPr/>
        </p:nvSpPr>
        <p:spPr>
          <a:xfrm>
            <a:off x="8056563" y="1312863"/>
            <a:ext cx="2590800" cy="1371600"/>
          </a:xfrm>
          <a:prstGeom prst="cloudCallout">
            <a:avLst>
              <a:gd name="adj1" fmla="val -66216"/>
              <a:gd name="adj2" fmla="val 800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bg1"/>
              </a:solidFill>
              <a:latin typeface="Georgia" pitchFamily="18" charset="0"/>
            </a:endParaRPr>
          </a:p>
          <a:p>
            <a:pPr algn="ctr">
              <a:defRPr/>
            </a:pPr>
            <a:r>
              <a:rPr lang="en-US" b="1" dirty="0">
                <a:solidFill>
                  <a:schemeClr val="bg1"/>
                </a:solidFill>
                <a:latin typeface="Georgia" pitchFamily="18" charset="0"/>
              </a:rPr>
              <a:t>Appreciative Listening</a:t>
            </a:r>
          </a:p>
          <a:p>
            <a:pPr algn="ctr">
              <a:defRPr/>
            </a:pPr>
            <a:endParaRPr lang="en-US" dirty="0">
              <a:solidFill>
                <a:schemeClr val="bg1"/>
              </a:solidFill>
            </a:endParaRPr>
          </a:p>
        </p:txBody>
      </p:sp>
      <p:pic>
        <p:nvPicPr>
          <p:cNvPr id="7" name="Picture 41" descr="http://www.capitalisthippy.com/wp-content/uploads/2011/09/images.jpg">
            <a:extLst>
              <a:ext uri="{FF2B5EF4-FFF2-40B4-BE49-F238E27FC236}">
                <a16:creationId xmlns:a16="http://schemas.microsoft.com/office/drawing/2014/main" id="{7858565C-0132-4998-9C22-EEFF909DD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025" y="3979864"/>
            <a:ext cx="2089150"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Callout 7">
            <a:extLst>
              <a:ext uri="{FF2B5EF4-FFF2-40B4-BE49-F238E27FC236}">
                <a16:creationId xmlns:a16="http://schemas.microsoft.com/office/drawing/2014/main" id="{9A78F9F6-C360-4657-AF6A-CFAA72F54B17}"/>
              </a:ext>
            </a:extLst>
          </p:cNvPr>
          <p:cNvSpPr/>
          <p:nvPr/>
        </p:nvSpPr>
        <p:spPr>
          <a:xfrm>
            <a:off x="8001000" y="4953000"/>
            <a:ext cx="2438400" cy="1447800"/>
          </a:xfrm>
          <a:prstGeom prst="cloudCallout">
            <a:avLst>
              <a:gd name="adj1" fmla="val -99402"/>
              <a:gd name="adj2" fmla="val -10553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latin typeface="Georgia" pitchFamily="18" charset="0"/>
              </a:rPr>
              <a:t>Critical Listening</a:t>
            </a:r>
          </a:p>
        </p:txBody>
      </p:sp>
      <p:pic>
        <p:nvPicPr>
          <p:cNvPr id="9" name="Picture 2" descr="http://www.thebusyfool.com/wp-content/uploads/2011/01/Decisions_clipart.jpg">
            <a:extLst>
              <a:ext uri="{FF2B5EF4-FFF2-40B4-BE49-F238E27FC236}">
                <a16:creationId xmlns:a16="http://schemas.microsoft.com/office/drawing/2014/main" id="{B719CE86-739F-4F3B-B1B6-8E66917A9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4292600"/>
            <a:ext cx="24860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Callout 9">
            <a:extLst>
              <a:ext uri="{FF2B5EF4-FFF2-40B4-BE49-F238E27FC236}">
                <a16:creationId xmlns:a16="http://schemas.microsoft.com/office/drawing/2014/main" id="{BFF70DEF-DB35-498A-BC8B-79A738E07802}"/>
              </a:ext>
            </a:extLst>
          </p:cNvPr>
          <p:cNvSpPr/>
          <p:nvPr/>
        </p:nvSpPr>
        <p:spPr>
          <a:xfrm>
            <a:off x="1752600" y="4876800"/>
            <a:ext cx="2590800" cy="1524000"/>
          </a:xfrm>
          <a:prstGeom prst="cloudCallout">
            <a:avLst>
              <a:gd name="adj1" fmla="val 81748"/>
              <a:gd name="adj2" fmla="val -8893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latin typeface="Georgia" pitchFamily="18" charset="0"/>
              </a:rPr>
              <a:t>Empathetic Listening</a:t>
            </a:r>
            <a:endParaRPr lang="en-US" dirty="0">
              <a:solidFill>
                <a:schemeClr val="bg1"/>
              </a:solidFill>
            </a:endParaRPr>
          </a:p>
          <a:p>
            <a:pPr algn="ctr">
              <a:defRPr/>
            </a:pPr>
            <a:endParaRPr lang="en-US" dirty="0">
              <a:solidFill>
                <a:schemeClr val="bg1"/>
              </a:solidFill>
            </a:endParaRPr>
          </a:p>
        </p:txBody>
      </p:sp>
      <p:pic>
        <p:nvPicPr>
          <p:cNvPr id="11" name="Picture 43" descr="http://meegenius.files.wordpress.com/2011/11/empathy.jpg">
            <a:extLst>
              <a:ext uri="{FF2B5EF4-FFF2-40B4-BE49-F238E27FC236}">
                <a16:creationId xmlns:a16="http://schemas.microsoft.com/office/drawing/2014/main" id="{CA7C021D-C1B1-4BCC-A85A-5C6FF012E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404813"/>
            <a:ext cx="24638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loud Callout 11">
            <a:extLst>
              <a:ext uri="{FF2B5EF4-FFF2-40B4-BE49-F238E27FC236}">
                <a16:creationId xmlns:a16="http://schemas.microsoft.com/office/drawing/2014/main" id="{A66458BA-066B-4018-8976-40A978574863}"/>
              </a:ext>
            </a:extLst>
          </p:cNvPr>
          <p:cNvSpPr/>
          <p:nvPr/>
        </p:nvSpPr>
        <p:spPr>
          <a:xfrm>
            <a:off x="1524000" y="1676400"/>
            <a:ext cx="3200400" cy="1828800"/>
          </a:xfrm>
          <a:prstGeom prst="cloudCallout">
            <a:avLst>
              <a:gd name="adj1" fmla="val 75189"/>
              <a:gd name="adj2" fmla="val 5599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bg1"/>
              </a:solidFill>
              <a:latin typeface="Georgia" pitchFamily="18" charset="0"/>
            </a:endParaRPr>
          </a:p>
          <a:p>
            <a:pPr algn="ctr">
              <a:defRPr/>
            </a:pPr>
            <a:r>
              <a:rPr lang="en-US" b="1" dirty="0">
                <a:solidFill>
                  <a:schemeClr val="bg1"/>
                </a:solidFill>
                <a:latin typeface="Georgia" pitchFamily="18" charset="0"/>
              </a:rPr>
              <a:t>Comprehensive </a:t>
            </a:r>
          </a:p>
          <a:p>
            <a:pPr algn="ctr">
              <a:defRPr/>
            </a:pPr>
            <a:r>
              <a:rPr lang="en-US" b="1" dirty="0">
                <a:solidFill>
                  <a:schemeClr val="bg1"/>
                </a:solidFill>
                <a:latin typeface="Georgia" pitchFamily="18" charset="0"/>
              </a:rPr>
              <a:t>Listening</a:t>
            </a:r>
          </a:p>
          <a:p>
            <a:pPr algn="ctr">
              <a:defRPr/>
            </a:pPr>
            <a:endParaRPr lang="en-US" dirty="0">
              <a:solidFill>
                <a:schemeClr val="bg1"/>
              </a:solidFill>
            </a:endParaRPr>
          </a:p>
        </p:txBody>
      </p:sp>
      <p:pic>
        <p:nvPicPr>
          <p:cNvPr id="13" name="Picture 1">
            <a:extLst>
              <a:ext uri="{FF2B5EF4-FFF2-40B4-BE49-F238E27FC236}">
                <a16:creationId xmlns:a16="http://schemas.microsoft.com/office/drawing/2014/main" id="{9156B4AC-7E4E-446B-83DE-634EF68711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5600" y="0"/>
            <a:ext cx="279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000"/>
                            </p:stCondLst>
                            <p:childTnLst>
                              <p:par>
                                <p:cTn id="15" presetID="53"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29"/>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1000"/>
                            </p:stCondLst>
                            <p:childTnLst>
                              <p:par>
                                <p:cTn id="30" presetID="53"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47"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par>
                          <p:cTn id="44" fill="hold" nodeType="afterGroup">
                            <p:stCondLst>
                              <p:cond delay="1000"/>
                            </p:stCondLst>
                            <p:childTnLst>
                              <p:par>
                                <p:cTn id="45" presetID="53"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par>
                                <p:cTn id="54" presetID="47"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1000"/>
                            </p:stCondLst>
                            <p:childTnLst>
                              <p:par>
                                <p:cTn id="60" presetID="53" presetClass="entr" presetSubtype="0"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47"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1000"/>
                                        <p:tgtEl>
                                          <p:spTgt spid="12"/>
                                        </p:tgtEl>
                                      </p:cBhvr>
                                    </p:animEffect>
                                    <p:anim calcmode="lin" valueType="num">
                                      <p:cBhvr>
                                        <p:cTn id="72" dur="1000" fill="hold"/>
                                        <p:tgtEl>
                                          <p:spTgt spid="12"/>
                                        </p:tgtEl>
                                        <p:attrNameLst>
                                          <p:attrName>ppt_x</p:attrName>
                                        </p:attrNameLst>
                                      </p:cBhvr>
                                      <p:tavLst>
                                        <p:tav tm="0">
                                          <p:val>
                                            <p:strVal val="#ppt_x"/>
                                          </p:val>
                                        </p:tav>
                                        <p:tav tm="100000">
                                          <p:val>
                                            <p:strVal val="#ppt_x"/>
                                          </p:val>
                                        </p:tav>
                                      </p:tavLst>
                                    </p:anim>
                                    <p:anim calcmode="lin" valueType="num">
                                      <p:cBhvr>
                                        <p:cTn id="73" dur="1000" fill="hold"/>
                                        <p:tgtEl>
                                          <p:spTgt spid="12"/>
                                        </p:tgtEl>
                                        <p:attrNameLst>
                                          <p:attrName>ppt_y</p:attrName>
                                        </p:attrNameLst>
                                      </p:cBhvr>
                                      <p:tavLst>
                                        <p:tav tm="0">
                                          <p:val>
                                            <p:strVal val="#ppt_y-.1"/>
                                          </p:val>
                                        </p:tav>
                                        <p:tav tm="100000">
                                          <p:val>
                                            <p:strVal val="#ppt_y"/>
                                          </p:val>
                                        </p:tav>
                                      </p:tavLst>
                                    </p:anim>
                                  </p:childTnLst>
                                </p:cTn>
                              </p:par>
                            </p:childTnLst>
                          </p:cTn>
                        </p:par>
                        <p:par>
                          <p:cTn id="74" fill="hold" nodeType="afterGroup">
                            <p:stCondLst>
                              <p:cond delay="1000"/>
                            </p:stCondLst>
                            <p:childTnLst>
                              <p:par>
                                <p:cTn id="75" presetID="53" presetClass="entr" presetSubtype="0" fill="hold"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animEffect transition="in" filter="fade">
                                      <p:cBhvr>
                                        <p:cTn id="7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animBg="1"/>
      <p:bldP spid="6" grpId="0" animBg="1"/>
      <p:bldP spid="8" grpId="0" animBg="1"/>
      <p:bldP spid="10"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37AD2C-96A9-4C9D-B1C3-E2288658B801}"/>
              </a:ext>
            </a:extLst>
          </p:cNvPr>
          <p:cNvSpPr txBox="1">
            <a:spLocks/>
          </p:cNvSpPr>
          <p:nvPr/>
        </p:nvSpPr>
        <p:spPr>
          <a:xfrm>
            <a:off x="1209675" y="274638"/>
            <a:ext cx="8229600" cy="4873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a:t>Types of Listening</a:t>
            </a:r>
            <a:endParaRPr lang="en-US" altLang="en-US" sz="2400" dirty="0"/>
          </a:p>
        </p:txBody>
      </p:sp>
      <p:sp>
        <p:nvSpPr>
          <p:cNvPr id="5" name="Content Placeholder 2">
            <a:extLst>
              <a:ext uri="{FF2B5EF4-FFF2-40B4-BE49-F238E27FC236}">
                <a16:creationId xmlns:a16="http://schemas.microsoft.com/office/drawing/2014/main" id="{105A6A2D-46BF-4445-BFAF-01272D41E461}"/>
              </a:ext>
            </a:extLst>
          </p:cNvPr>
          <p:cNvSpPr txBox="1">
            <a:spLocks/>
          </p:cNvSpPr>
          <p:nvPr/>
        </p:nvSpPr>
        <p:spPr>
          <a:xfrm>
            <a:off x="1209675" y="685800"/>
            <a:ext cx="8229600" cy="5440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Char char="•"/>
              <a:defRPr/>
            </a:pPr>
            <a:r>
              <a:rPr lang="en-US" sz="2400" u="sng"/>
              <a:t>Appreciative Listening</a:t>
            </a:r>
            <a:r>
              <a:rPr lang="en-US" sz="2400"/>
              <a:t>- this for deriving aesthetic pleasure,</a:t>
            </a:r>
            <a:r>
              <a:rPr lang="en-US" sz="2400">
                <a:effectLst>
                  <a:outerShdw blurRad="38100" dist="38100" dir="2700000" algn="tl">
                    <a:srgbClr val="000000">
                      <a:alpha val="43137"/>
                    </a:srgbClr>
                  </a:outerShdw>
                </a:effectLst>
              </a:rPr>
              <a:t> </a:t>
            </a:r>
            <a:r>
              <a:rPr lang="en-US" sz="2400"/>
              <a:t>Listening for </a:t>
            </a:r>
            <a:r>
              <a:rPr lang="en-US" sz="2400" i="1"/>
              <a:t>fun</a:t>
            </a:r>
            <a:r>
              <a:rPr lang="en-US" sz="2400"/>
              <a:t>—to laugh, cry, use your imagination, or extend your creativity as we do when we listen to a comedian,musician or entertainer.</a:t>
            </a:r>
          </a:p>
          <a:p>
            <a:pPr>
              <a:buFont typeface="Arial" charset="0"/>
              <a:buChar char="•"/>
              <a:defRPr/>
            </a:pPr>
            <a:r>
              <a:rPr lang="en-US" sz="2400" u="sng"/>
              <a:t>Empathetic Listening</a:t>
            </a:r>
            <a:r>
              <a:rPr lang="en-US" sz="2400"/>
              <a:t>- we provide emotional and moral support in the form of it.</a:t>
            </a:r>
            <a:r>
              <a:rPr lang="en-US" sz="2400">
                <a:effectLst>
                  <a:outerShdw blurRad="38100" dist="38100" dir="2700000" algn="tl">
                    <a:srgbClr val="000000">
                      <a:alpha val="43137"/>
                    </a:srgbClr>
                  </a:outerShdw>
                </a:effectLst>
              </a:rPr>
              <a:t> </a:t>
            </a:r>
            <a:r>
              <a:rPr lang="en-US" sz="2400"/>
              <a:t>You try to put yourself in another person’s place or see the world through his or her eyes e.g psychiatrists listening to their patients.</a:t>
            </a:r>
          </a:p>
          <a:p>
            <a:pPr marL="342900" lvl="1" indent="-342900">
              <a:buFont typeface="Arial" charset="0"/>
              <a:buChar char="•"/>
              <a:defRPr/>
            </a:pPr>
            <a:r>
              <a:rPr lang="en-US" u="sng"/>
              <a:t>Comprehensive</a:t>
            </a:r>
            <a:r>
              <a:rPr lang="en-US"/>
              <a:t> –listening to comprehend ideas and information in order to achieve a specific purpose or goal e.g listen to lecture and Listening to announcements</a:t>
            </a:r>
          </a:p>
          <a:p>
            <a:pPr>
              <a:buFont typeface="Arial" charset="0"/>
              <a:buChar char="•"/>
              <a:defRPr/>
            </a:pPr>
            <a:r>
              <a:rPr lang="en-US"/>
              <a:t>.</a:t>
            </a:r>
            <a:endParaRPr lang="en-US" dirty="0"/>
          </a:p>
        </p:txBody>
      </p:sp>
    </p:spTree>
    <p:extLst>
      <p:ext uri="{BB962C8B-B14F-4D97-AF65-F5344CB8AC3E}">
        <p14:creationId xmlns:p14="http://schemas.microsoft.com/office/powerpoint/2010/main" val="108299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Purposes of Communication:</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err="1"/>
              <a:t>i</a:t>
            </a:r>
            <a:r>
              <a:rPr lang="en-US" dirty="0"/>
              <a:t>. To inform</a:t>
            </a:r>
          </a:p>
          <a:p>
            <a:pPr fontAlgn="base"/>
            <a:r>
              <a:rPr lang="en-US" dirty="0"/>
              <a:t>ii. To reassure</a:t>
            </a:r>
          </a:p>
          <a:p>
            <a:pPr fontAlgn="base"/>
            <a:r>
              <a:rPr lang="en-US" dirty="0"/>
              <a:t>iii. To teach</a:t>
            </a:r>
          </a:p>
          <a:p>
            <a:pPr fontAlgn="base"/>
            <a:r>
              <a:rPr lang="en-US" dirty="0"/>
              <a:t>iv. To deliver news, whether good or bad</a:t>
            </a:r>
          </a:p>
          <a:p>
            <a:pPr fontAlgn="base"/>
            <a:r>
              <a:rPr lang="en-US" dirty="0"/>
              <a:t>v. To understand</a:t>
            </a:r>
          </a:p>
          <a:p>
            <a:pPr fontAlgn="base"/>
            <a:r>
              <a:rPr lang="en-US" dirty="0"/>
              <a:t>vi. To explain</a:t>
            </a:r>
          </a:p>
          <a:p>
            <a:pPr fontAlgn="base"/>
            <a:r>
              <a:rPr lang="en-US" dirty="0"/>
              <a:t>vii. To persuade</a:t>
            </a:r>
          </a:p>
          <a:p>
            <a:pPr fontAlgn="base"/>
            <a:r>
              <a:rPr lang="en-US" dirty="0"/>
              <a:t>viii. To transact</a:t>
            </a:r>
          </a:p>
          <a:p>
            <a:pPr fontAlgn="base"/>
            <a:r>
              <a:rPr lang="en-US" dirty="0"/>
              <a:t>ix. To organize</a:t>
            </a:r>
          </a:p>
          <a:p>
            <a:pPr fontAlgn="base"/>
            <a:r>
              <a:rPr lang="en-US" dirty="0"/>
              <a:t>x. To control</a:t>
            </a:r>
          </a:p>
          <a:p>
            <a:pPr fontAlgn="base"/>
            <a:r>
              <a:rPr lang="en-US" dirty="0"/>
              <a:t>xi. To co-ordinate</a:t>
            </a:r>
          </a:p>
          <a:p>
            <a:pPr fontAlgn="base"/>
            <a:r>
              <a:rPr lang="en-US" dirty="0"/>
              <a:t>xii. To direct</a:t>
            </a:r>
          </a:p>
          <a:p>
            <a:endParaRPr lang="en-US" dirty="0"/>
          </a:p>
        </p:txBody>
      </p:sp>
    </p:spTree>
    <p:extLst>
      <p:ext uri="{BB962C8B-B14F-4D97-AF65-F5344CB8AC3E}">
        <p14:creationId xmlns:p14="http://schemas.microsoft.com/office/powerpoint/2010/main" val="3695682331"/>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39F0-A764-4753-87F5-0E113A3B8A3B}"/>
              </a:ext>
            </a:extLst>
          </p:cNvPr>
          <p:cNvSpPr>
            <a:spLocks noGrp="1"/>
          </p:cNvSpPr>
          <p:nvPr>
            <p:ph type="title"/>
          </p:nvPr>
        </p:nvSpPr>
        <p:spPr>
          <a:xfrm>
            <a:off x="1981200" y="274638"/>
            <a:ext cx="8229600" cy="563562"/>
          </a:xfrm>
        </p:spPr>
        <p:txBody>
          <a:bodyPr rtlCol="0">
            <a:normAutofit fontScale="90000"/>
          </a:bodyPr>
          <a:lstStyle/>
          <a:p>
            <a:pPr>
              <a:defRPr/>
            </a:pPr>
            <a:endParaRPr lang="en-US" dirty="0"/>
          </a:p>
        </p:txBody>
      </p:sp>
      <p:sp>
        <p:nvSpPr>
          <p:cNvPr id="28675" name="Content Placeholder 2">
            <a:extLst>
              <a:ext uri="{FF2B5EF4-FFF2-40B4-BE49-F238E27FC236}">
                <a16:creationId xmlns:a16="http://schemas.microsoft.com/office/drawing/2014/main" id="{95AF5740-5AFF-4998-B423-1BB588072066}"/>
              </a:ext>
            </a:extLst>
          </p:cNvPr>
          <p:cNvSpPr>
            <a:spLocks noGrp="1"/>
          </p:cNvSpPr>
          <p:nvPr>
            <p:ph idx="1"/>
          </p:nvPr>
        </p:nvSpPr>
        <p:spPr>
          <a:xfrm>
            <a:off x="1981200" y="1066801"/>
            <a:ext cx="8229600" cy="5059363"/>
          </a:xfrm>
        </p:spPr>
        <p:txBody>
          <a:bodyPr/>
          <a:lstStyle/>
          <a:p>
            <a:pPr eaLnBrk="1" hangingPunct="1"/>
            <a:r>
              <a:rPr lang="en-US" altLang="en-US" u="sng"/>
              <a:t>Critical Listening</a:t>
            </a:r>
            <a:r>
              <a:rPr lang="en-US" altLang="en-US"/>
              <a:t>: Listening to understand, analyze, and evaluate messages so you can accept or reject a point of view, make a decision, or take action </a:t>
            </a:r>
          </a:p>
          <a:p>
            <a:pPr eaLnBrk="1" hangingPunct="1"/>
            <a:r>
              <a:rPr lang="en-US" altLang="en-US"/>
              <a:t>when the purpose is to accept or reject the message or evaluate it critically. e.g listening to sales person before making purchase or listening to politicians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C06496B-A594-4202-A598-FE8C1958CA25}"/>
              </a:ext>
            </a:extLst>
          </p:cNvPr>
          <p:cNvSpPr>
            <a:spLocks noGrp="1" noChangeArrowheads="1"/>
          </p:cNvSpPr>
          <p:nvPr>
            <p:ph type="title"/>
          </p:nvPr>
        </p:nvSpPr>
        <p:spPr>
          <a:xfrm>
            <a:off x="2209800" y="762000"/>
            <a:ext cx="7772400" cy="990600"/>
          </a:xfrm>
        </p:spPr>
        <p:txBody>
          <a:bodyPr/>
          <a:lstStyle/>
          <a:p>
            <a:pPr eaLnBrk="1" hangingPunct="1"/>
            <a:r>
              <a:rPr lang="en-US" altLang="en-US"/>
              <a:t>Effective Listening</a:t>
            </a:r>
          </a:p>
        </p:txBody>
      </p:sp>
      <p:sp>
        <p:nvSpPr>
          <p:cNvPr id="52227" name="Rectangle 3">
            <a:extLst>
              <a:ext uri="{FF2B5EF4-FFF2-40B4-BE49-F238E27FC236}">
                <a16:creationId xmlns:a16="http://schemas.microsoft.com/office/drawing/2014/main" id="{50E8D305-1994-44CD-BDB9-A212258731B4}"/>
              </a:ext>
            </a:extLst>
          </p:cNvPr>
          <p:cNvSpPr>
            <a:spLocks noGrp="1" noChangeArrowheads="1"/>
          </p:cNvSpPr>
          <p:nvPr>
            <p:ph idx="1"/>
          </p:nvPr>
        </p:nvSpPr>
        <p:spPr/>
        <p:txBody>
          <a:bodyPr/>
          <a:lstStyle/>
          <a:p>
            <a:pPr eaLnBrk="1" hangingPunct="1">
              <a:lnSpc>
                <a:spcPct val="90000"/>
              </a:lnSpc>
            </a:pPr>
            <a:endParaRPr lang="en-US" altLang="en-US" sz="2800"/>
          </a:p>
          <a:p>
            <a:pPr eaLnBrk="1" hangingPunct="1">
              <a:lnSpc>
                <a:spcPct val="90000"/>
              </a:lnSpc>
            </a:pPr>
            <a:r>
              <a:rPr lang="en-US" altLang="en-US" sz="2800"/>
              <a:t>Effective listening requires an understanding that it is not just the speaker's responsibility to make sure he/she is understood. </a:t>
            </a:r>
          </a:p>
          <a:p>
            <a:pPr eaLnBrk="1" hangingPunct="1">
              <a:lnSpc>
                <a:spcPct val="90000"/>
              </a:lnSpc>
            </a:pPr>
            <a:r>
              <a:rPr lang="en-US" altLang="en-US" sz="2800"/>
              <a:t>The listener has a major role to play in hearing the complete message. </a:t>
            </a:r>
          </a:p>
          <a:p>
            <a:pPr eaLnBrk="1" hangingPunct="1">
              <a:lnSpc>
                <a:spcPct val="90000"/>
              </a:lnSpc>
            </a:pPr>
            <a:r>
              <a:rPr lang="en-US" altLang="en-US" sz="2800"/>
              <a:t>The following ideas will assist the listener in understanding the message. </a:t>
            </a:r>
          </a:p>
          <a:p>
            <a:pPr eaLnBrk="1" hangingPunct="1">
              <a:lnSpc>
                <a:spcPct val="90000"/>
              </a:lnSpc>
              <a:buFontTx/>
              <a:buNone/>
            </a:pPr>
            <a:r>
              <a:rPr lang="en-US" altLang="en-US" sz="28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ccenthiringgroup.com/images/listening.png">
            <a:extLst>
              <a:ext uri="{FF2B5EF4-FFF2-40B4-BE49-F238E27FC236}">
                <a16:creationId xmlns:a16="http://schemas.microsoft.com/office/drawing/2014/main" id="{556C6088-62B6-49AA-887C-367E1304E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8600"/>
            <a:ext cx="1295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wikdigit.com/wp-content/uploads/2013/05/bored.gif">
            <a:extLst>
              <a:ext uri="{FF2B5EF4-FFF2-40B4-BE49-F238E27FC236}">
                <a16:creationId xmlns:a16="http://schemas.microsoft.com/office/drawing/2014/main" id="{AA33DE35-832D-4191-B6B3-6FDE37B95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4368800"/>
            <a:ext cx="175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http://eliwestfall.org/wp-content/uploads/2013/05/racing-thoughts.jpg">
            <a:extLst>
              <a:ext uri="{FF2B5EF4-FFF2-40B4-BE49-F238E27FC236}">
                <a16:creationId xmlns:a16="http://schemas.microsoft.com/office/drawing/2014/main" id="{6DA9C967-E23D-40CA-B3B8-1FEE35BFD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400" y="4292600"/>
            <a:ext cx="16002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D33484E-A665-4048-81C3-C5E90F3630A9}"/>
              </a:ext>
            </a:extLst>
          </p:cNvPr>
          <p:cNvSpPr/>
          <p:nvPr/>
        </p:nvSpPr>
        <p:spPr>
          <a:xfrm>
            <a:off x="4145795" y="1905000"/>
            <a:ext cx="3977500" cy="707886"/>
          </a:xfrm>
          <a:prstGeom prst="rect">
            <a:avLst/>
          </a:prstGeom>
          <a:noFill/>
        </p:spPr>
        <p:txBody>
          <a:bodyPr wrap="none">
            <a:spAutoFit/>
          </a:bodyPr>
          <a:lstStyle/>
          <a:p>
            <a:pPr algn="ctr">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ACTIVE </a:t>
            </a: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9060000" algn="tl" rotWithShape="0">
                    <a:srgbClr val="000000">
                      <a:alpha val="65000"/>
                    </a:srgbClr>
                  </a:outerShdw>
                </a:effectLst>
              </a:rPr>
              <a:t>LISTENER</a:t>
            </a:r>
          </a:p>
        </p:txBody>
      </p:sp>
      <p:sp>
        <p:nvSpPr>
          <p:cNvPr id="10" name="Rectangle 9">
            <a:extLst>
              <a:ext uri="{FF2B5EF4-FFF2-40B4-BE49-F238E27FC236}">
                <a16:creationId xmlns:a16="http://schemas.microsoft.com/office/drawing/2014/main" id="{C02FA208-E3A4-4E11-A4B9-7C4172417F17}"/>
              </a:ext>
            </a:extLst>
          </p:cNvPr>
          <p:cNvSpPr/>
          <p:nvPr/>
        </p:nvSpPr>
        <p:spPr>
          <a:xfrm>
            <a:off x="1490092" y="5969496"/>
            <a:ext cx="4114800" cy="707886"/>
          </a:xfrm>
          <a:prstGeom prst="rect">
            <a:avLst/>
          </a:prstGeom>
          <a:noFill/>
        </p:spPr>
        <p:txBody>
          <a:bodyPr>
            <a:spAutoFit/>
          </a:bodyPr>
          <a:lstStyle/>
          <a:p>
            <a:pPr algn="ctr">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PASSIVE</a:t>
            </a: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9060000" algn="tl" rotWithShape="0">
                    <a:srgbClr val="000000">
                      <a:alpha val="65000"/>
                    </a:srgbClr>
                  </a:outerShdw>
                </a:effectLst>
              </a:rPr>
              <a:t>LISTENER</a:t>
            </a:r>
          </a:p>
        </p:txBody>
      </p:sp>
      <p:sp>
        <p:nvSpPr>
          <p:cNvPr id="12" name="Rectangle 11">
            <a:extLst>
              <a:ext uri="{FF2B5EF4-FFF2-40B4-BE49-F238E27FC236}">
                <a16:creationId xmlns:a16="http://schemas.microsoft.com/office/drawing/2014/main" id="{19F2F511-6F23-43F0-A2D0-3D78D53ACC61}"/>
              </a:ext>
            </a:extLst>
          </p:cNvPr>
          <p:cNvSpPr/>
          <p:nvPr/>
        </p:nvSpPr>
        <p:spPr>
          <a:xfrm>
            <a:off x="5994312" y="5871210"/>
            <a:ext cx="4710200" cy="707886"/>
          </a:xfrm>
          <a:prstGeom prst="rect">
            <a:avLst/>
          </a:prstGeom>
          <a:noFill/>
        </p:spPr>
        <p:txBody>
          <a:bodyPr wrap="none">
            <a:spAutoFit/>
          </a:bodyPr>
          <a:lstStyle/>
          <a:p>
            <a:pPr algn="ctr">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IMPATIENT </a:t>
            </a: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9060000" algn="tl" rotWithShape="0">
                    <a:srgbClr val="000000">
                      <a:alpha val="65000"/>
                    </a:srgbClr>
                  </a:outerShdw>
                </a:effectLst>
              </a:rPr>
              <a:t>LISTENER</a:t>
            </a:r>
          </a:p>
        </p:txBody>
      </p:sp>
      <p:pic>
        <p:nvPicPr>
          <p:cNvPr id="13" name="Picture 9" descr="http://t0.gstatic.com/images?q=tbn:ANd9GcQO4UHh7QUOG0bZtfH86VO4vc3PmlwtgAMC4iVYzwL03WrMqvSO">
            <a:extLst>
              <a:ext uri="{FF2B5EF4-FFF2-40B4-BE49-F238E27FC236}">
                <a16:creationId xmlns:a16="http://schemas.microsoft.com/office/drawing/2014/main" id="{C63331C9-23B8-4F64-A6C0-95BA76A2C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1" y="228600"/>
            <a:ext cx="1400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6">
            <a:extLst>
              <a:ext uri="{FF2B5EF4-FFF2-40B4-BE49-F238E27FC236}">
                <a16:creationId xmlns:a16="http://schemas.microsoft.com/office/drawing/2014/main" id="{14EA60D4-B7D1-4EFA-8FF3-EFD0F79C4A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04801"/>
            <a:ext cx="12954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4" descr="http://pad1.whstatic.com/images/thumb/d/d3/Find-Someone-You-Met-Once-Step-1.jpg/550px-Find-Someone-You-Met-Once-Step-1.jpg">
            <a:extLst>
              <a:ext uri="{FF2B5EF4-FFF2-40B4-BE49-F238E27FC236}">
                <a16:creationId xmlns:a16="http://schemas.microsoft.com/office/drawing/2014/main" id="{651CBD16-686A-433D-A0D6-E111EA5BC3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42926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0" descr="https://encrypted-tbn2.gstatic.com/images?q=tbn:ANd9GcRleKyLvj79apkkdUBIi3d0F-bQyVENry-Dph7wC_nXB914sq5xgA">
            <a:extLst>
              <a:ext uri="{FF2B5EF4-FFF2-40B4-BE49-F238E27FC236}">
                <a16:creationId xmlns:a16="http://schemas.microsoft.com/office/drawing/2014/main" id="{888316F0-2B5B-4E91-8B39-4D7E92D14E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8663" y="4292600"/>
            <a:ext cx="1485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2" descr="https://encrypted-tbn2.gstatic.com/images?q=tbn:ANd9GcSdDXVXk0b0TqYwDohBfydiN4we1ErH1XLYT4__5RWi0QZNCjW7">
            <a:extLst>
              <a:ext uri="{FF2B5EF4-FFF2-40B4-BE49-F238E27FC236}">
                <a16:creationId xmlns:a16="http://schemas.microsoft.com/office/drawing/2014/main" id="{71CB37C5-6C9E-4935-BCB3-BC1FD4BAF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0800" y="4368800"/>
            <a:ext cx="1371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7" descr="https://encrypted-tbn3.gstatic.com/images?q=tbn:ANd9GcSq4cH7qpw-mIljIy1V4WuZGP5hwc72of0zE89sV7XikxHRb0D-cg">
            <a:extLst>
              <a:ext uri="{FF2B5EF4-FFF2-40B4-BE49-F238E27FC236}">
                <a16:creationId xmlns:a16="http://schemas.microsoft.com/office/drawing/2014/main" id="{EBB1469A-EF17-4EBB-9377-9C298AD05E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1076" y="4359276"/>
            <a:ext cx="16097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9">
            <a:extLst>
              <a:ext uri="{FF2B5EF4-FFF2-40B4-BE49-F238E27FC236}">
                <a16:creationId xmlns:a16="http://schemas.microsoft.com/office/drawing/2014/main" id="{8330DDD9-C724-407F-B903-18E379BDDB60}"/>
              </a:ext>
            </a:extLst>
          </p:cNvPr>
          <p:cNvSpPr>
            <a:spLocks noGrp="1"/>
          </p:cNvSpPr>
          <p:nvPr>
            <p:ph type="title"/>
          </p:nvPr>
        </p:nvSpPr>
        <p:spPr>
          <a:xfrm>
            <a:off x="1981200" y="2895600"/>
            <a:ext cx="8229600" cy="1143000"/>
          </a:xfrm>
        </p:spPr>
        <p:txBody>
          <a:bodyPr/>
          <a:lstStyle/>
          <a:p>
            <a:pPr eaLnBrk="1" hangingPunct="1"/>
            <a:r>
              <a:rPr lang="en-US" altLang="en-US" b="1"/>
              <a:t>Kinds of Listeners</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withEffect">
                                  <p:stCondLst>
                                    <p:cond delay="0"/>
                                  </p:stCondLst>
                                  <p:childTnLst>
                                    <p:animScale>
                                      <p:cBhvr>
                                        <p:cTn id="6" dur="2000" fill="hold"/>
                                        <p:tgtEl>
                                          <p:spTgt spid="20"/>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Bottom)">
                                      <p:cBhvr>
                                        <p:cTn id="11" dur="500"/>
                                        <p:tgtEl>
                                          <p:spTgt spid="7"/>
                                        </p:tgtEl>
                                      </p:cBhvr>
                                    </p:animEffect>
                                  </p:childTnLst>
                                </p:cTn>
                              </p:par>
                              <p:par>
                                <p:cTn id="12" presetID="53" presetClass="entr" presetSubtype="0" fill="hold" nodeType="withEffect">
                                  <p:stCondLst>
                                    <p:cond delay="5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par>
                                <p:cTn id="17" presetID="53" presetClass="entr" presetSubtype="0" fill="hold" nodeType="withEffect">
                                  <p:stCondLst>
                                    <p:cond delay="100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500" fill="hold"/>
                                        <p:tgtEl>
                                          <p:spTgt spid="1026"/>
                                        </p:tgtEl>
                                        <p:attrNameLst>
                                          <p:attrName>ppt_w</p:attrName>
                                        </p:attrNameLst>
                                      </p:cBhvr>
                                      <p:tavLst>
                                        <p:tav tm="0">
                                          <p:val>
                                            <p:fltVal val="0"/>
                                          </p:val>
                                        </p:tav>
                                        <p:tav tm="100000">
                                          <p:val>
                                            <p:strVal val="#ppt_w"/>
                                          </p:val>
                                        </p:tav>
                                      </p:tavLst>
                                    </p:anim>
                                    <p:anim calcmode="lin" valueType="num">
                                      <p:cBhvr>
                                        <p:cTn id="20" dur="500" fill="hold"/>
                                        <p:tgtEl>
                                          <p:spTgt spid="1026"/>
                                        </p:tgtEl>
                                        <p:attrNameLst>
                                          <p:attrName>ppt_h</p:attrName>
                                        </p:attrNameLst>
                                      </p:cBhvr>
                                      <p:tavLst>
                                        <p:tav tm="0">
                                          <p:val>
                                            <p:fltVal val="0"/>
                                          </p:val>
                                        </p:tav>
                                        <p:tav tm="100000">
                                          <p:val>
                                            <p:strVal val="#ppt_h"/>
                                          </p:val>
                                        </p:tav>
                                      </p:tavLst>
                                    </p:anim>
                                    <p:animEffect transition="in" filter="fade">
                                      <p:cBhvr>
                                        <p:cTn id="21" dur="500"/>
                                        <p:tgtEl>
                                          <p:spTgt spid="1026"/>
                                        </p:tgtEl>
                                      </p:cBhvr>
                                    </p:animEffect>
                                  </p:childTnLst>
                                </p:cTn>
                              </p:par>
                              <p:par>
                                <p:cTn id="22" presetID="53" presetClass="entr" presetSubtype="0" fill="hold" nodeType="withEffect">
                                  <p:stCondLst>
                                    <p:cond delay="1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Bottom)">
                                      <p:cBhvr>
                                        <p:cTn id="31" dur="500"/>
                                        <p:tgtEl>
                                          <p:spTgt spid="10"/>
                                        </p:tgtEl>
                                      </p:cBhvr>
                                    </p:animEffect>
                                  </p:childTnLst>
                                </p:cTn>
                              </p:par>
                              <p:par>
                                <p:cTn id="32" presetID="53" presetClass="entr" presetSubtype="0" fill="hold" nodeType="withEffect">
                                  <p:stCondLst>
                                    <p:cond delay="500"/>
                                  </p:stCondLst>
                                  <p:childTnLst>
                                    <p:set>
                                      <p:cBhvr>
                                        <p:cTn id="33" dur="1" fill="hold">
                                          <p:stCondLst>
                                            <p:cond delay="0"/>
                                          </p:stCondLst>
                                        </p:cTn>
                                        <p:tgtEl>
                                          <p:spTgt spid="1028"/>
                                        </p:tgtEl>
                                        <p:attrNameLst>
                                          <p:attrName>style.visibility</p:attrName>
                                        </p:attrNameLst>
                                      </p:cBhvr>
                                      <p:to>
                                        <p:strVal val="visible"/>
                                      </p:to>
                                    </p:set>
                                    <p:anim calcmode="lin" valueType="num">
                                      <p:cBhvr>
                                        <p:cTn id="34" dur="500" fill="hold"/>
                                        <p:tgtEl>
                                          <p:spTgt spid="1028"/>
                                        </p:tgtEl>
                                        <p:attrNameLst>
                                          <p:attrName>ppt_w</p:attrName>
                                        </p:attrNameLst>
                                      </p:cBhvr>
                                      <p:tavLst>
                                        <p:tav tm="0">
                                          <p:val>
                                            <p:fltVal val="0"/>
                                          </p:val>
                                        </p:tav>
                                        <p:tav tm="100000">
                                          <p:val>
                                            <p:strVal val="#ppt_w"/>
                                          </p:val>
                                        </p:tav>
                                      </p:tavLst>
                                    </p:anim>
                                    <p:anim calcmode="lin" valueType="num">
                                      <p:cBhvr>
                                        <p:cTn id="35" dur="500" fill="hold"/>
                                        <p:tgtEl>
                                          <p:spTgt spid="1028"/>
                                        </p:tgtEl>
                                        <p:attrNameLst>
                                          <p:attrName>ppt_h</p:attrName>
                                        </p:attrNameLst>
                                      </p:cBhvr>
                                      <p:tavLst>
                                        <p:tav tm="0">
                                          <p:val>
                                            <p:fltVal val="0"/>
                                          </p:val>
                                        </p:tav>
                                        <p:tav tm="100000">
                                          <p:val>
                                            <p:strVal val="#ppt_h"/>
                                          </p:val>
                                        </p:tav>
                                      </p:tavLst>
                                    </p:anim>
                                    <p:animEffect transition="in" filter="fade">
                                      <p:cBhvr>
                                        <p:cTn id="36" dur="500"/>
                                        <p:tgtEl>
                                          <p:spTgt spid="1028"/>
                                        </p:tgtEl>
                                      </p:cBhvr>
                                    </p:animEffect>
                                  </p:childTnLst>
                                </p:cTn>
                              </p:par>
                              <p:par>
                                <p:cTn id="37" presetID="53" presetClass="entr" presetSubtype="0" fill="hold" nodeType="withEffect">
                                  <p:stCondLst>
                                    <p:cond delay="100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53" presetClass="entr" presetSubtype="0" fill="hold" nodeType="withEffect">
                                  <p:stCondLst>
                                    <p:cond delay="150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slide(fromBottom)">
                                      <p:cBhvr>
                                        <p:cTn id="51" dur="500"/>
                                        <p:tgtEl>
                                          <p:spTgt spid="12"/>
                                        </p:tgtEl>
                                      </p:cBhvr>
                                    </p:animEffect>
                                  </p:childTnLst>
                                </p:cTn>
                              </p:par>
                              <p:par>
                                <p:cTn id="52" presetID="53" presetClass="entr" presetSubtype="0" fill="hold" nodeType="withEffect">
                                  <p:stCondLst>
                                    <p:cond delay="50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par>
                                <p:cTn id="57" presetID="53" presetClass="entr" presetSubtype="0" fill="hold" nodeType="withEffect">
                                  <p:stCondLst>
                                    <p:cond delay="10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par>
                                <p:cTn id="62" presetID="53" presetClass="entr" presetSubtype="0" fill="hold" nodeType="withEffect">
                                  <p:stCondLst>
                                    <p:cond delay="1500"/>
                                  </p:stCondLst>
                                  <p:childTnLst>
                                    <p:set>
                                      <p:cBhvr>
                                        <p:cTn id="63" dur="1" fill="hold">
                                          <p:stCondLst>
                                            <p:cond delay="0"/>
                                          </p:stCondLst>
                                        </p:cTn>
                                        <p:tgtEl>
                                          <p:spTgt spid="1030"/>
                                        </p:tgtEl>
                                        <p:attrNameLst>
                                          <p:attrName>style.visibility</p:attrName>
                                        </p:attrNameLst>
                                      </p:cBhvr>
                                      <p:to>
                                        <p:strVal val="visible"/>
                                      </p:to>
                                    </p:set>
                                    <p:anim calcmode="lin" valueType="num">
                                      <p:cBhvr>
                                        <p:cTn id="64" dur="500" fill="hold"/>
                                        <p:tgtEl>
                                          <p:spTgt spid="1030"/>
                                        </p:tgtEl>
                                        <p:attrNameLst>
                                          <p:attrName>ppt_w</p:attrName>
                                        </p:attrNameLst>
                                      </p:cBhvr>
                                      <p:tavLst>
                                        <p:tav tm="0">
                                          <p:val>
                                            <p:fltVal val="0"/>
                                          </p:val>
                                        </p:tav>
                                        <p:tav tm="100000">
                                          <p:val>
                                            <p:strVal val="#ppt_w"/>
                                          </p:val>
                                        </p:tav>
                                      </p:tavLst>
                                    </p:anim>
                                    <p:anim calcmode="lin" valueType="num">
                                      <p:cBhvr>
                                        <p:cTn id="65" dur="500" fill="hold"/>
                                        <p:tgtEl>
                                          <p:spTgt spid="1030"/>
                                        </p:tgtEl>
                                        <p:attrNameLst>
                                          <p:attrName>ppt_h</p:attrName>
                                        </p:attrNameLst>
                                      </p:cBhvr>
                                      <p:tavLst>
                                        <p:tav tm="0">
                                          <p:val>
                                            <p:fltVal val="0"/>
                                          </p:val>
                                        </p:tav>
                                        <p:tav tm="100000">
                                          <p:val>
                                            <p:strVal val="#ppt_h"/>
                                          </p:val>
                                        </p:tav>
                                      </p:tavLst>
                                    </p:anim>
                                    <p:animEffect transition="in" filter="fade">
                                      <p:cBhvr>
                                        <p:cTn id="6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90694574-85F0-478A-949D-441695B0FF0D}"/>
              </a:ext>
            </a:extLst>
          </p:cNvPr>
          <p:cNvSpPr txBox="1">
            <a:spLocks noChangeArrowheads="1"/>
          </p:cNvSpPr>
          <p:nvPr/>
        </p:nvSpPr>
        <p:spPr bwMode="auto">
          <a:xfrm>
            <a:off x="1847850" y="260351"/>
            <a:ext cx="7848600" cy="646113"/>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defRPr/>
            </a:pPr>
            <a:r>
              <a:rPr lang="en-US" sz="3600" dirty="0">
                <a:solidFill>
                  <a:schemeClr val="bg1"/>
                </a:solidFill>
                <a:effectLst>
                  <a:outerShdw blurRad="38100" dist="38100" dir="2700000" algn="tl">
                    <a:srgbClr val="000000">
                      <a:alpha val="43137"/>
                    </a:srgbClr>
                  </a:outerShdw>
                </a:effectLst>
              </a:rPr>
              <a:t>BARRIERS TO LISTENING</a:t>
            </a:r>
          </a:p>
        </p:txBody>
      </p:sp>
      <p:sp>
        <p:nvSpPr>
          <p:cNvPr id="3075" name="Text Box 6">
            <a:extLst>
              <a:ext uri="{FF2B5EF4-FFF2-40B4-BE49-F238E27FC236}">
                <a16:creationId xmlns:a16="http://schemas.microsoft.com/office/drawing/2014/main" id="{D78860F3-E97E-4E44-81F4-E8A3F7E71CDC}"/>
              </a:ext>
            </a:extLst>
          </p:cNvPr>
          <p:cNvSpPr txBox="1">
            <a:spLocks noChangeArrowheads="1"/>
          </p:cNvSpPr>
          <p:nvPr/>
        </p:nvSpPr>
        <p:spPr bwMode="auto">
          <a:xfrm>
            <a:off x="1676400" y="908050"/>
            <a:ext cx="86868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Arial" panose="020B0604020202020204" pitchFamily="34" charset="0"/>
              </a:rPr>
              <a:t>Effective listening is arguably one of the most important skills to have nowadays. Personal relationships need effective listening skills to face complicated issues together. Business people and employees need effective listening skills to solve complex problems quickly and stay competitive. Students and professors need it to understand complex issues in their fields. Thus, it is beneficial if we can understand and eliminate listening barriers that blocks deep, harmonious and lasting relationships.</a:t>
            </a:r>
          </a:p>
        </p:txBody>
      </p:sp>
      <p:pic>
        <p:nvPicPr>
          <p:cNvPr id="3076" name="Picture 7" descr="Image27">
            <a:extLst>
              <a:ext uri="{FF2B5EF4-FFF2-40B4-BE49-F238E27FC236}">
                <a16:creationId xmlns:a16="http://schemas.microsoft.com/office/drawing/2014/main" id="{C716DC31-1BD8-463A-87B1-B22F3ACD1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325" y="2997200"/>
            <a:ext cx="4313238"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16" presetClass="entr" presetSubtype="21" fill="hold" nodeType="withEffect">
                                  <p:stCondLst>
                                    <p:cond delay="1000"/>
                                  </p:stCondLst>
                                  <p:childTnLst>
                                    <p:set>
                                      <p:cBhvr>
                                        <p:cTn id="9" dur="1" fill="hold">
                                          <p:stCondLst>
                                            <p:cond delay="0"/>
                                          </p:stCondLst>
                                        </p:cTn>
                                        <p:tgtEl>
                                          <p:spTgt spid="3076"/>
                                        </p:tgtEl>
                                        <p:attrNameLst>
                                          <p:attrName>style.visibility</p:attrName>
                                        </p:attrNameLst>
                                      </p:cBhvr>
                                      <p:to>
                                        <p:strVal val="visible"/>
                                      </p:to>
                                    </p:set>
                                    <p:animEffect transition="in" filter="barn(inVertical)">
                                      <p:cBhvr>
                                        <p:cTn id="1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a:extLst>
              <a:ext uri="{FF2B5EF4-FFF2-40B4-BE49-F238E27FC236}">
                <a16:creationId xmlns:a16="http://schemas.microsoft.com/office/drawing/2014/main" id="{06890A14-33F4-4E51-95D2-1A7CD656B18C}"/>
              </a:ext>
            </a:extLst>
          </p:cNvPr>
          <p:cNvSpPr txBox="1">
            <a:spLocks noChangeArrowheads="1"/>
          </p:cNvSpPr>
          <p:nvPr/>
        </p:nvSpPr>
        <p:spPr bwMode="auto">
          <a:xfrm>
            <a:off x="2286000" y="533401"/>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Arial" panose="020B0604020202020204" pitchFamily="34" charset="0"/>
            </a:endParaRPr>
          </a:p>
        </p:txBody>
      </p:sp>
      <p:sp>
        <p:nvSpPr>
          <p:cNvPr id="4099" name="Text Box 5">
            <a:extLst>
              <a:ext uri="{FF2B5EF4-FFF2-40B4-BE49-F238E27FC236}">
                <a16:creationId xmlns:a16="http://schemas.microsoft.com/office/drawing/2014/main" id="{AFB01264-20D7-47D4-BECF-C356FE4532C3}"/>
              </a:ext>
            </a:extLst>
          </p:cNvPr>
          <p:cNvSpPr txBox="1">
            <a:spLocks noChangeArrowheads="1"/>
          </p:cNvSpPr>
          <p:nvPr/>
        </p:nvSpPr>
        <p:spPr bwMode="auto">
          <a:xfrm>
            <a:off x="1774825" y="933451"/>
            <a:ext cx="8077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Arial" panose="020B0604020202020204" pitchFamily="34" charset="0"/>
              </a:rPr>
              <a:t>Barriers to listening take many forms. It is inevitable that barriers will exist in any interaction, but anything which stops concentration, allowing the mind to wander off the topic, must be recognized and overcome if fully successful communication is to take place. </a:t>
            </a:r>
          </a:p>
        </p:txBody>
      </p:sp>
      <p:pic>
        <p:nvPicPr>
          <p:cNvPr id="4100" name="Picture 6" descr="Image29">
            <a:extLst>
              <a:ext uri="{FF2B5EF4-FFF2-40B4-BE49-F238E27FC236}">
                <a16:creationId xmlns:a16="http://schemas.microsoft.com/office/drawing/2014/main" id="{EF566284-EB22-4822-8211-6976EA995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5038"/>
            <a:ext cx="72390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D2C68A97-8649-42F8-AB27-4F3BFD00555D}"/>
              </a:ext>
            </a:extLst>
          </p:cNvPr>
          <p:cNvSpPr txBox="1">
            <a:spLocks noChangeArrowheads="1"/>
          </p:cNvSpPr>
          <p:nvPr/>
        </p:nvSpPr>
        <p:spPr bwMode="auto">
          <a:xfrm>
            <a:off x="1847850" y="260351"/>
            <a:ext cx="7848600" cy="646113"/>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defRPr/>
            </a:pPr>
            <a:r>
              <a:rPr lang="en-US" sz="3600" dirty="0">
                <a:solidFill>
                  <a:schemeClr val="bg1"/>
                </a:solidFill>
                <a:effectLst>
                  <a:outerShdw blurRad="38100" dist="38100" dir="2700000" algn="tl">
                    <a:srgbClr val="000000">
                      <a:alpha val="43137"/>
                    </a:srgbClr>
                  </a:outerShdw>
                </a:effectLst>
              </a:rPr>
              <a:t>BARRIERS TO LISTENING</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par>
                                <p:cTn id="8" presetID="16" presetClass="entr" presetSubtype="21" fill="hold" nodeType="withEffect">
                                  <p:stCondLst>
                                    <p:cond delay="1000"/>
                                  </p:stCondLst>
                                  <p:childTnLst>
                                    <p:set>
                                      <p:cBhvr>
                                        <p:cTn id="9" dur="1" fill="hold">
                                          <p:stCondLst>
                                            <p:cond delay="0"/>
                                          </p:stCondLst>
                                        </p:cTn>
                                        <p:tgtEl>
                                          <p:spTgt spid="4100"/>
                                        </p:tgtEl>
                                        <p:attrNameLst>
                                          <p:attrName>style.visibility</p:attrName>
                                        </p:attrNameLst>
                                      </p:cBhvr>
                                      <p:to>
                                        <p:strVal val="visible"/>
                                      </p:to>
                                    </p:set>
                                    <p:animEffect transition="in" filter="barn(inVertical)">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88CB1-2491-4111-9E45-F0EB6501DC55}"/>
              </a:ext>
            </a:extLst>
          </p:cNvPr>
          <p:cNvSpPr>
            <a:spLocks noGrp="1"/>
          </p:cNvSpPr>
          <p:nvPr>
            <p:ph idx="4294967295"/>
          </p:nvPr>
        </p:nvSpPr>
        <p:spPr>
          <a:xfrm>
            <a:off x="0" y="836613"/>
            <a:ext cx="8229600" cy="5218112"/>
          </a:xfrm>
        </p:spPr>
        <p:txBody>
          <a:bodyPr rtlCol="0">
            <a:normAutofit/>
          </a:bodyPr>
          <a:lstStyle/>
          <a:p>
            <a:pPr>
              <a:spcAft>
                <a:spcPts val="0"/>
              </a:spcAft>
              <a:buFont typeface="Wingdings" pitchFamily="2" charset="2"/>
              <a:buChar char="Ø"/>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Distraction in your mind</a:t>
            </a:r>
          </a:p>
          <a:p>
            <a:pPr marL="0" indent="0">
              <a:spcAft>
                <a:spcPts val="0"/>
              </a:spcAft>
              <a:buNone/>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Wandering attention</a:t>
            </a:r>
          </a:p>
          <a:p>
            <a:pPr marL="0" indent="0">
              <a:spcAft>
                <a:spcPts val="0"/>
              </a:spcAft>
              <a:buNone/>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Planning a reply</a:t>
            </a:r>
          </a:p>
          <a:p>
            <a:pPr marL="0" indent="0">
              <a:spcAft>
                <a:spcPts val="0"/>
              </a:spcAft>
              <a:buNone/>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Lack of interest</a:t>
            </a:r>
          </a:p>
          <a:p>
            <a:pPr marL="0" indent="0">
              <a:spcAft>
                <a:spcPts val="0"/>
              </a:spcAft>
              <a:buNone/>
              <a:defRPr/>
            </a:pPr>
            <a:endParaRPr lang="en-US" dirty="0"/>
          </a:p>
        </p:txBody>
      </p:sp>
      <p:pic>
        <p:nvPicPr>
          <p:cNvPr id="4" name="Picture 3" descr="Widespread-disinterest-in-007">
            <a:extLst>
              <a:ext uri="{FF2B5EF4-FFF2-40B4-BE49-F238E27FC236}">
                <a16:creationId xmlns:a16="http://schemas.microsoft.com/office/drawing/2014/main" id="{1DE5EE42-F14F-43AD-9D1D-5D82D5239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5" y="981076"/>
            <a:ext cx="2819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ebkr">
            <a:extLst>
              <a:ext uri="{FF2B5EF4-FFF2-40B4-BE49-F238E27FC236}">
                <a16:creationId xmlns:a16="http://schemas.microsoft.com/office/drawing/2014/main" id="{C39BF28B-68F0-4EAE-9176-313965D95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2671763"/>
            <a:ext cx="29337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Animesh\Desktop\male-college-student-sleeping-through-a-university-lecture-26d98d.jpg">
            <a:extLst>
              <a:ext uri="{FF2B5EF4-FFF2-40B4-BE49-F238E27FC236}">
                <a16:creationId xmlns:a16="http://schemas.microsoft.com/office/drawing/2014/main" id="{8300FB62-21CB-49D2-A1AA-2C94FF6538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475" y="4637088"/>
            <a:ext cx="3043238"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F5491C3-0F43-4DB0-9DBB-7AE940C8C6A2}"/>
              </a:ext>
            </a:extLst>
          </p:cNvPr>
          <p:cNvSpPr txBox="1"/>
          <p:nvPr/>
        </p:nvSpPr>
        <p:spPr>
          <a:xfrm>
            <a:off x="1847850" y="188913"/>
            <a:ext cx="6050054" cy="707886"/>
          </a:xfrm>
          <a:prstGeom prst="rect">
            <a:avLst/>
          </a:prstGeom>
          <a:noFill/>
        </p:spPr>
        <p:txBody>
          <a:bodyPr wrap="none">
            <a:spAutoFit/>
          </a:bodyPr>
          <a:lstStyle/>
          <a:p>
            <a:pPr>
              <a:defRPr/>
            </a:pPr>
            <a:r>
              <a:rPr lang="en-US" sz="4000" dirty="0">
                <a:solidFill>
                  <a:schemeClr val="bg1"/>
                </a:solidFill>
                <a:effectLst>
                  <a:outerShdw blurRad="38100" dist="38100" dir="2700000" algn="tl">
                    <a:srgbClr val="000000">
                      <a:alpha val="43137"/>
                    </a:srgbClr>
                  </a:outerShdw>
                </a:effectLst>
              </a:rPr>
              <a:t>Common Barriers to Listening</a:t>
            </a:r>
            <a:endParaRPr lang="en-IN" sz="4000" dirty="0">
              <a:solidFill>
                <a:schemeClr val="bg1"/>
              </a:solidFill>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53" presetClass="entr" presetSubtype="16" fill="hold" nodeType="withEffect">
                                  <p:stCondLst>
                                    <p:cond delay="100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par>
                                <p:cTn id="27" presetID="53" presetClass="entr" presetSubtype="16" fill="hold" nodeType="withEffect">
                                  <p:stCondLst>
                                    <p:cond delay="2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12298-E2C5-4C11-A52D-4853ED76207E}"/>
              </a:ext>
            </a:extLst>
          </p:cNvPr>
          <p:cNvSpPr>
            <a:spLocks noGrp="1"/>
          </p:cNvSpPr>
          <p:nvPr>
            <p:ph idx="4294967295"/>
          </p:nvPr>
        </p:nvSpPr>
        <p:spPr>
          <a:xfrm>
            <a:off x="0" y="692150"/>
            <a:ext cx="8382000" cy="5289550"/>
          </a:xfrm>
        </p:spPr>
        <p:txBody>
          <a:bodyPr rtlCol="0">
            <a:normAutofit/>
          </a:bodyPr>
          <a:lstStyle/>
          <a:p>
            <a:pPr marL="514350" indent="-514350">
              <a:spcAft>
                <a:spcPts val="0"/>
              </a:spcAft>
              <a:buFont typeface="Arial" panose="020B0604020202020204" pitchFamily="34" charset="0"/>
              <a:buAutoNum type="arabicPeriod"/>
              <a:defRPr/>
            </a:pPr>
            <a:endParaRPr lang="en-US" u="sng" dirty="0"/>
          </a:p>
          <a:p>
            <a:pPr>
              <a:spcAft>
                <a:spcPts val="0"/>
              </a:spcAft>
              <a:buFont typeface="Wingdings" pitchFamily="2" charset="2"/>
              <a:buChar char="Ø"/>
              <a:defRPr/>
            </a:pPr>
            <a:r>
              <a:rPr lang="en-US" dirty="0">
                <a:effectLst>
                  <a:outerShdw blurRad="38100" dist="38100" dir="2700000" algn="tl">
                    <a:srgbClr val="000000">
                      <a:alpha val="43137"/>
                    </a:srgbClr>
                  </a:outerShdw>
                </a:effectLst>
              </a:rPr>
              <a:t>Being self centered</a:t>
            </a:r>
          </a:p>
          <a:p>
            <a:pPr marL="0" indent="0">
              <a:spcAft>
                <a:spcPts val="0"/>
              </a:spcAft>
              <a:buNone/>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Avoiding what is difficult</a:t>
            </a:r>
          </a:p>
          <a:p>
            <a:pPr marL="0" indent="0">
              <a:spcAft>
                <a:spcPts val="0"/>
              </a:spcAft>
              <a:buNone/>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Excessive note-taking</a:t>
            </a:r>
          </a:p>
          <a:p>
            <a:pPr marL="0" indent="0">
              <a:spcAft>
                <a:spcPts val="0"/>
              </a:spcAft>
              <a:buNone/>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Emotional blocks</a:t>
            </a:r>
          </a:p>
          <a:p>
            <a:pPr>
              <a:spcAft>
                <a:spcPts val="0"/>
              </a:spcAft>
              <a:buFont typeface="Wingdings" pitchFamily="2" charset="2"/>
              <a:buChar char="Ø"/>
              <a:defRPr/>
            </a:pPr>
            <a:endParaRPr lang="en-US" dirty="0">
              <a:effectLst>
                <a:outerShdw blurRad="38100" dist="38100" dir="2700000" algn="tl">
                  <a:srgbClr val="000000">
                    <a:alpha val="43137"/>
                  </a:srgbClr>
                </a:outerShdw>
              </a:effectLst>
            </a:endParaRPr>
          </a:p>
        </p:txBody>
      </p:sp>
      <p:pic>
        <p:nvPicPr>
          <p:cNvPr id="4" name="Picture 3" descr="anger">
            <a:extLst>
              <a:ext uri="{FF2B5EF4-FFF2-40B4-BE49-F238E27FC236}">
                <a16:creationId xmlns:a16="http://schemas.microsoft.com/office/drawing/2014/main" id="{C9D811CD-92D0-46DB-A563-FE1BCC44F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4" y="1095375"/>
            <a:ext cx="25050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mages">
            <a:extLst>
              <a:ext uri="{FF2B5EF4-FFF2-40B4-BE49-F238E27FC236}">
                <a16:creationId xmlns:a16="http://schemas.microsoft.com/office/drawing/2014/main" id="{0AF0CEC8-F007-4642-9BE3-0AB1B994E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9900" y="2924176"/>
            <a:ext cx="19812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9A2DFB56299D8E2FA2D42B2B5BD32">
            <a:extLst>
              <a:ext uri="{FF2B5EF4-FFF2-40B4-BE49-F238E27FC236}">
                <a16:creationId xmlns:a16="http://schemas.microsoft.com/office/drawing/2014/main" id="{E034A94D-67DB-4735-BB31-DCE4FD127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0" y="4573589"/>
            <a:ext cx="2857500"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13600AC-0837-4D7D-9F60-5FA558A37805}"/>
              </a:ext>
            </a:extLst>
          </p:cNvPr>
          <p:cNvSpPr txBox="1"/>
          <p:nvPr/>
        </p:nvSpPr>
        <p:spPr>
          <a:xfrm>
            <a:off x="1847850" y="188913"/>
            <a:ext cx="6050054" cy="707886"/>
          </a:xfrm>
          <a:prstGeom prst="rect">
            <a:avLst/>
          </a:prstGeom>
          <a:noFill/>
        </p:spPr>
        <p:txBody>
          <a:bodyPr wrap="none">
            <a:spAutoFit/>
          </a:bodyPr>
          <a:lstStyle/>
          <a:p>
            <a:pPr>
              <a:defRPr/>
            </a:pPr>
            <a:r>
              <a:rPr lang="en-US" sz="4000" dirty="0">
                <a:solidFill>
                  <a:schemeClr val="bg1"/>
                </a:solidFill>
                <a:effectLst>
                  <a:outerShdw blurRad="38100" dist="38100" dir="2700000" algn="tl">
                    <a:srgbClr val="000000">
                      <a:alpha val="43137"/>
                    </a:srgbClr>
                  </a:outerShdw>
                </a:effectLst>
              </a:rPr>
              <a:t>Common Barriers to Listening</a:t>
            </a:r>
            <a:endParaRPr lang="en-IN" sz="4000" dirty="0">
              <a:solidFill>
                <a:schemeClr val="bg1"/>
              </a:solidFill>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53" presetClass="entr" presetSubtype="16" fill="hold" nodeType="withEffect">
                                  <p:stCondLst>
                                    <p:cond delay="10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par>
                                <p:cTn id="27" presetID="53" presetClass="entr" presetSubtype="16" fill="hold" nodeType="withEffect">
                                  <p:stCondLst>
                                    <p:cond delay="1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96636-27A3-41FE-B2A2-94071783E0E8}"/>
              </a:ext>
            </a:extLst>
          </p:cNvPr>
          <p:cNvSpPr>
            <a:spLocks noGrp="1"/>
          </p:cNvSpPr>
          <p:nvPr>
            <p:ph idx="4294967295"/>
          </p:nvPr>
        </p:nvSpPr>
        <p:spPr>
          <a:xfrm>
            <a:off x="0" y="1019175"/>
            <a:ext cx="8458200" cy="5218113"/>
          </a:xfrm>
        </p:spPr>
        <p:txBody>
          <a:bodyPr rtlCol="0">
            <a:normAutofit/>
          </a:bodyPr>
          <a:lstStyle/>
          <a:p>
            <a:pPr>
              <a:spcAft>
                <a:spcPts val="0"/>
              </a:spcAft>
              <a:buFont typeface="Wingdings" pitchFamily="2" charset="2"/>
              <a:buChar char="Ø"/>
              <a:defRPr/>
            </a:pPr>
            <a:r>
              <a:rPr lang="en-US" dirty="0">
                <a:effectLst>
                  <a:outerShdw blurRad="38100" dist="38100" dir="2700000" algn="tl">
                    <a:srgbClr val="000000">
                      <a:alpha val="43137"/>
                    </a:srgbClr>
                  </a:outerShdw>
                </a:effectLst>
              </a:rPr>
              <a:t>Looking for every opportunity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to interrupt </a:t>
            </a:r>
          </a:p>
          <a:p>
            <a:pPr>
              <a:spcAft>
                <a:spcPts val="0"/>
              </a:spcAft>
              <a:buFont typeface="Wingdings" pitchFamily="2" charset="2"/>
              <a:buChar char="Ø"/>
              <a:defRPr/>
            </a:pPr>
            <a:r>
              <a:rPr lang="en-US" dirty="0">
                <a:effectLst>
                  <a:outerShdw blurRad="38100" dist="38100" dir="2700000" algn="tl">
                    <a:srgbClr val="000000">
                      <a:alpha val="43137"/>
                    </a:srgbClr>
                  </a:outerShdw>
                </a:effectLst>
              </a:rPr>
              <a:t>Impatience</a:t>
            </a:r>
          </a:p>
          <a:p>
            <a:pPr>
              <a:spcAft>
                <a:spcPts val="0"/>
              </a:spcAft>
              <a:buFont typeface="Wingdings" pitchFamily="2" charset="2"/>
              <a:buChar char="Ø"/>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External noise and disturbance</a:t>
            </a:r>
          </a:p>
          <a:p>
            <a:pPr>
              <a:spcAft>
                <a:spcPts val="0"/>
              </a:spcAft>
              <a:defRPr/>
            </a:pPr>
            <a:endParaRPr lang="en-US" dirty="0">
              <a:effectLst>
                <a:outerShdw blurRad="38100" dist="38100" dir="2700000" algn="tl">
                  <a:srgbClr val="000000">
                    <a:alpha val="43137"/>
                  </a:srgbClr>
                </a:outerShdw>
              </a:effectLst>
            </a:endParaRPr>
          </a:p>
          <a:p>
            <a:pPr>
              <a:spcAft>
                <a:spcPts val="0"/>
              </a:spcAft>
              <a:buFont typeface="Wingdings" pitchFamily="2" charset="2"/>
              <a:buChar char="Ø"/>
              <a:defRPr/>
            </a:pPr>
            <a:r>
              <a:rPr lang="en-US" dirty="0">
                <a:effectLst>
                  <a:outerShdw blurRad="38100" dist="38100" dir="2700000" algn="tl">
                    <a:srgbClr val="000000">
                      <a:alpha val="43137"/>
                    </a:srgbClr>
                  </a:outerShdw>
                </a:effectLst>
              </a:rPr>
              <a:t>Poor health</a:t>
            </a:r>
          </a:p>
          <a:p>
            <a:pPr marL="0" indent="0">
              <a:spcAft>
                <a:spcPts val="0"/>
              </a:spcAft>
              <a:buNone/>
              <a:defRPr/>
            </a:pPr>
            <a:endParaRPr lang="en-US" dirty="0"/>
          </a:p>
        </p:txBody>
      </p:sp>
      <p:pic>
        <p:nvPicPr>
          <p:cNvPr id="5" name="Picture 4" descr="noise">
            <a:extLst>
              <a:ext uri="{FF2B5EF4-FFF2-40B4-BE49-F238E27FC236}">
                <a16:creationId xmlns:a16="http://schemas.microsoft.com/office/drawing/2014/main" id="{66EAAA94-4DDC-4B21-B653-602966F31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3546475"/>
            <a:ext cx="2312988"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nterrupt">
            <a:extLst>
              <a:ext uri="{FF2B5EF4-FFF2-40B4-BE49-F238E27FC236}">
                <a16:creationId xmlns:a16="http://schemas.microsoft.com/office/drawing/2014/main" id="{4C374A39-1C17-43A5-9F0A-EBD6264AE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963" y="1006476"/>
            <a:ext cx="30480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1">
            <a:extLst>
              <a:ext uri="{FF2B5EF4-FFF2-40B4-BE49-F238E27FC236}">
                <a16:creationId xmlns:a16="http://schemas.microsoft.com/office/drawing/2014/main" id="{4468D32C-F0D7-4A9E-914A-3BF08E7FF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4076701"/>
            <a:ext cx="2392362"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DFB7224-6F9C-49B3-92DF-30A5E6D35C1D}"/>
              </a:ext>
            </a:extLst>
          </p:cNvPr>
          <p:cNvSpPr txBox="1"/>
          <p:nvPr/>
        </p:nvSpPr>
        <p:spPr>
          <a:xfrm>
            <a:off x="1847850" y="188913"/>
            <a:ext cx="6050054" cy="707886"/>
          </a:xfrm>
          <a:prstGeom prst="rect">
            <a:avLst/>
          </a:prstGeom>
          <a:noFill/>
        </p:spPr>
        <p:txBody>
          <a:bodyPr wrap="none">
            <a:spAutoFit/>
          </a:bodyPr>
          <a:lstStyle/>
          <a:p>
            <a:pPr>
              <a:defRPr/>
            </a:pPr>
            <a:r>
              <a:rPr lang="en-US" sz="4000" dirty="0">
                <a:solidFill>
                  <a:schemeClr val="bg1"/>
                </a:solidFill>
                <a:effectLst>
                  <a:outerShdw blurRad="38100" dist="38100" dir="2700000" algn="tl">
                    <a:srgbClr val="000000">
                      <a:alpha val="43137"/>
                    </a:srgbClr>
                  </a:outerShdw>
                </a:effectLst>
              </a:rPr>
              <a:t>Common Barriers to Listening</a:t>
            </a:r>
            <a:endParaRPr lang="en-IN" sz="4000" dirty="0">
              <a:solidFill>
                <a:schemeClr val="bg1"/>
              </a:solidFill>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53" presetClass="entr" presetSubtype="16" fill="hold" nodeType="withEffect">
                                  <p:stCondLst>
                                    <p:cond delay="10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53" presetClass="entr" presetSubtype="16" fill="hold" nodeType="withEffect">
                                  <p:stCondLst>
                                    <p:cond delay="1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62A319F-A8A3-473B-9D10-94C8D40E833D}"/>
              </a:ext>
            </a:extLst>
          </p:cNvPr>
          <p:cNvSpPr>
            <a:spLocks noGrp="1"/>
          </p:cNvSpPr>
          <p:nvPr>
            <p:ph type="title"/>
          </p:nvPr>
        </p:nvSpPr>
        <p:spPr/>
        <p:txBody>
          <a:bodyPr/>
          <a:lstStyle/>
          <a:p>
            <a:r>
              <a:rPr lang="en-US" altLang="en-US" b="1" i="1"/>
              <a:t>How to Improve Your Passive Listening Skills</a:t>
            </a:r>
            <a:endParaRPr lang="en-US" altLang="en-US"/>
          </a:p>
        </p:txBody>
      </p:sp>
      <p:sp>
        <p:nvSpPr>
          <p:cNvPr id="47107" name="Content Placeholder 2">
            <a:extLst>
              <a:ext uri="{FF2B5EF4-FFF2-40B4-BE49-F238E27FC236}">
                <a16:creationId xmlns:a16="http://schemas.microsoft.com/office/drawing/2014/main" id="{00B7E9AF-33DE-4B73-860F-48F29C608989}"/>
              </a:ext>
            </a:extLst>
          </p:cNvPr>
          <p:cNvSpPr>
            <a:spLocks noGrp="1"/>
          </p:cNvSpPr>
          <p:nvPr>
            <p:ph idx="1"/>
          </p:nvPr>
        </p:nvSpPr>
        <p:spPr/>
        <p:txBody>
          <a:bodyPr>
            <a:normAutofit/>
          </a:bodyPr>
          <a:lstStyle/>
          <a:p>
            <a:pPr marL="0" indent="0">
              <a:buNone/>
            </a:pPr>
            <a:r>
              <a:rPr lang="en-US" altLang="en-US" sz="1800"/>
              <a:t>The key to becoming a better communicator lies within your ability to listen. Most people spend more time speaking or crafting a response in their head instead of actually paying attention to what the speaker is saying. I heard a quote recently that said something to the effect of, “we listen to respond, not to understand.” Becoming a better passive listener is an important skill, and can be attained with the following simple steps:</a:t>
            </a:r>
          </a:p>
          <a:p>
            <a:pPr marL="0" indent="0">
              <a:buNone/>
            </a:pPr>
            <a:r>
              <a:rPr lang="en-US" altLang="en-US" sz="1800" b="1"/>
              <a:t>1. Focus</a:t>
            </a:r>
          </a:p>
          <a:p>
            <a:pPr marL="0" indent="0">
              <a:buNone/>
            </a:pPr>
            <a:r>
              <a:rPr lang="en-US" altLang="en-US" sz="1800"/>
              <a:t>Turn off your electronics (yes, even your phone!) and try to concentrate on the speaker. Put your laptop away, and don’t respond to any distractions. Phone calls, emails, and text messages can wait.</a:t>
            </a:r>
          </a:p>
          <a:p>
            <a:pPr marL="0" indent="0">
              <a:buNone/>
            </a:pPr>
            <a:endParaRPr lang="en-US" altLang="en-US" sz="1800"/>
          </a:p>
          <a:p>
            <a:pPr marL="0" indent="0">
              <a:buNone/>
            </a:pPr>
            <a:r>
              <a:rPr lang="en-US" altLang="en-US" sz="1800" b="1"/>
              <a:t>2. Position</a:t>
            </a:r>
          </a:p>
          <a:p>
            <a:pPr marL="0" indent="0">
              <a:buNone/>
            </a:pPr>
            <a:r>
              <a:rPr lang="en-US" altLang="en-US" sz="1800"/>
              <a:t>Face the speaker and sit in a position that tells him you’re ready to listen. Keep your legs uncrossed and your arms open. Limit body movement, and lean in toward the speaker so she knows you’re paying attention. There’s almost nothing worse than taking the time to talk to someone who isn’t displaying open body language, it’s the first clue that you have a fake listener on your hands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DA52881F-D777-49BC-8D0F-618643C05AC6}"/>
              </a:ext>
            </a:extLst>
          </p:cNvPr>
          <p:cNvSpPr>
            <a:spLocks noGrp="1"/>
          </p:cNvSpPr>
          <p:nvPr>
            <p:ph idx="1"/>
          </p:nvPr>
        </p:nvSpPr>
        <p:spPr>
          <a:xfrm>
            <a:off x="2057400" y="685801"/>
            <a:ext cx="8153400" cy="5440363"/>
          </a:xfrm>
        </p:spPr>
        <p:txBody>
          <a:bodyPr/>
          <a:lstStyle/>
          <a:p>
            <a:pPr marL="0" indent="0">
              <a:buNone/>
            </a:pPr>
            <a:r>
              <a:rPr lang="en-US" altLang="en-US" sz="1600" b="1"/>
              <a:t>3. Silence</a:t>
            </a:r>
          </a:p>
          <a:p>
            <a:pPr marL="0" indent="0">
              <a:buNone/>
            </a:pPr>
            <a:r>
              <a:rPr lang="en-US" altLang="en-US" sz="1600"/>
              <a:t>Passive listening requires little to zero verbal replies from the listener. As a listener, try to focus</a:t>
            </a:r>
          </a:p>
          <a:p>
            <a:pPr marL="0" indent="0">
              <a:buNone/>
            </a:pPr>
            <a:r>
              <a:rPr lang="en-US" altLang="en-US" sz="1600"/>
              <a:t>on the speaker’s body language as well as his words. You may reply silently with a nod, or the</a:t>
            </a:r>
          </a:p>
          <a:p>
            <a:pPr marL="0" indent="0">
              <a:buNone/>
            </a:pPr>
            <a:r>
              <a:rPr lang="en-US" altLang="en-US" sz="1600"/>
              <a:t>response, “tell me more . . .” however, passive listening primarily asks the listener to remain</a:t>
            </a:r>
          </a:p>
          <a:p>
            <a:pPr marL="0" indent="0">
              <a:buNone/>
            </a:pPr>
            <a:r>
              <a:rPr lang="en-US" altLang="en-US" sz="1600"/>
              <a:t>completely quiet.</a:t>
            </a:r>
          </a:p>
          <a:p>
            <a:pPr marL="0" indent="0">
              <a:buNone/>
            </a:pPr>
            <a:endParaRPr lang="en-US" altLang="en-US" sz="1600"/>
          </a:p>
          <a:p>
            <a:pPr marL="0" indent="0">
              <a:buNone/>
            </a:pPr>
            <a:r>
              <a:rPr lang="en-US" altLang="en-US" sz="1600" b="1"/>
              <a:t>4. Enhanced Focus</a:t>
            </a:r>
          </a:p>
          <a:p>
            <a:pPr marL="0" indent="0">
              <a:buNone/>
            </a:pPr>
            <a:r>
              <a:rPr lang="en-US" altLang="en-US" sz="1600"/>
              <a:t>This goes along with the first step, once you’ve removed distractions like cell phones and</a:t>
            </a:r>
          </a:p>
          <a:p>
            <a:pPr marL="0" indent="0">
              <a:buNone/>
            </a:pPr>
            <a:r>
              <a:rPr lang="en-US" altLang="en-US" sz="1600"/>
              <a:t>personal computers further enhance your ability to practice effective passive listening by</a:t>
            </a:r>
          </a:p>
          <a:p>
            <a:pPr marL="0" indent="0">
              <a:buNone/>
            </a:pPr>
            <a:r>
              <a:rPr lang="en-US" altLang="en-US" sz="1600"/>
              <a:t>refraining from indulging in a personal internal dialog. Try to avoid crafting any kind of response</a:t>
            </a:r>
          </a:p>
          <a:p>
            <a:pPr marL="0" indent="0">
              <a:buNone/>
            </a:pPr>
            <a:r>
              <a:rPr lang="en-US" altLang="en-US" sz="1600"/>
              <a:t>to what the speaker says instead focus exclusively on his or her words and body language. Does</a:t>
            </a:r>
          </a:p>
          <a:p>
            <a:pPr marL="0" indent="0">
              <a:buNone/>
            </a:pPr>
            <a:r>
              <a:rPr lang="en-US" altLang="en-US" sz="1600"/>
              <a:t>the speaker have an open body position? Is his or her arms crossed? Do his or her words connect somehow to what he or she is saying? Without crafting a response, simply sit passively and absorb your speaker’s words, body language, and facial expressions. You’ll be amazed at how much information you can glean from these simple bodily clues.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Process / Stages of Communication / Communication Cycle</a:t>
            </a:r>
            <a:endParaRPr lang="en-US" dirty="0"/>
          </a:p>
        </p:txBody>
      </p:sp>
      <p:sp>
        <p:nvSpPr>
          <p:cNvPr id="3" name="Content Placeholder 2"/>
          <p:cNvSpPr>
            <a:spLocks noGrp="1"/>
          </p:cNvSpPr>
          <p:nvPr>
            <p:ph idx="1"/>
          </p:nvPr>
        </p:nvSpPr>
        <p:spPr/>
        <p:txBody>
          <a:bodyPr/>
          <a:lstStyle/>
          <a:p>
            <a:pPr marL="0" indent="0">
              <a:buNone/>
            </a:pPr>
            <a:r>
              <a:rPr lang="en-US" dirty="0"/>
              <a:t>As we know, communication is a dynamic interactive process. It consists of five steps, that is:</a:t>
            </a:r>
          </a:p>
          <a:p>
            <a:pPr marL="0" indent="0">
              <a:buNone/>
            </a:pPr>
            <a:endParaRPr lang="en-US" b="1" dirty="0"/>
          </a:p>
          <a:p>
            <a:pPr marL="0" indent="0">
              <a:buNone/>
            </a:pPr>
            <a:r>
              <a:rPr lang="en-US" b="1" dirty="0"/>
              <a:t>1) Ideation</a:t>
            </a:r>
          </a:p>
          <a:p>
            <a:pPr marL="0" indent="0">
              <a:buNone/>
            </a:pPr>
            <a:r>
              <a:rPr lang="en-US" b="1" dirty="0"/>
              <a:t>2) Encoding</a:t>
            </a:r>
          </a:p>
          <a:p>
            <a:pPr marL="0" indent="0">
              <a:buNone/>
            </a:pPr>
            <a:r>
              <a:rPr lang="en-US" b="1" dirty="0"/>
              <a:t>3) Transmission</a:t>
            </a:r>
          </a:p>
          <a:p>
            <a:pPr marL="0" indent="0">
              <a:buNone/>
            </a:pPr>
            <a:r>
              <a:rPr lang="en-US" b="1" dirty="0"/>
              <a:t>4) Decoding</a:t>
            </a:r>
          </a:p>
          <a:p>
            <a:pPr marL="0" indent="0">
              <a:buNone/>
            </a:pPr>
            <a:r>
              <a:rPr lang="en-US" b="1" dirty="0"/>
              <a:t>5) Feed back / Response</a:t>
            </a:r>
            <a:endParaRPr lang="en-US" dirty="0"/>
          </a:p>
          <a:p>
            <a:endParaRPr lang="en-US" dirty="0"/>
          </a:p>
        </p:txBody>
      </p:sp>
    </p:spTree>
    <p:extLst>
      <p:ext uri="{BB962C8B-B14F-4D97-AF65-F5344CB8AC3E}">
        <p14:creationId xmlns:p14="http://schemas.microsoft.com/office/powerpoint/2010/main" val="3678614749"/>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5E0920BB-78FD-4C5E-8108-1464D636AF48}"/>
              </a:ext>
            </a:extLst>
          </p:cNvPr>
          <p:cNvSpPr>
            <a:spLocks noGrp="1"/>
          </p:cNvSpPr>
          <p:nvPr>
            <p:ph idx="1"/>
          </p:nvPr>
        </p:nvSpPr>
        <p:spPr>
          <a:xfrm>
            <a:off x="1981200" y="457201"/>
            <a:ext cx="8229600" cy="4525963"/>
          </a:xfrm>
        </p:spPr>
        <p:txBody>
          <a:bodyPr/>
          <a:lstStyle/>
          <a:p>
            <a:pPr marL="0" indent="0">
              <a:buNone/>
            </a:pPr>
            <a:r>
              <a:rPr lang="en-US" altLang="en-US" b="1"/>
              <a:t>5. Lean In</a:t>
            </a:r>
          </a:p>
          <a:p>
            <a:pPr marL="0" indent="0">
              <a:buNone/>
            </a:pPr>
            <a:r>
              <a:rPr lang="en-US" altLang="en-US"/>
              <a:t>Again, part of a successful passive listener’s body vocabulary, leaning in tells the listener that</a:t>
            </a:r>
          </a:p>
          <a:p>
            <a:pPr marL="0" indent="0">
              <a:buNone/>
            </a:pPr>
            <a:r>
              <a:rPr lang="en-US" altLang="en-US"/>
              <a:t>you are truly engaged with the subject, even if you aren’t responding verbally. Leaning in is an</a:t>
            </a:r>
          </a:p>
          <a:p>
            <a:pPr marL="0" indent="0">
              <a:buNone/>
            </a:pPr>
            <a:r>
              <a:rPr lang="en-US" altLang="en-US"/>
              <a:t>essential tool of the passive listener, and enables the speaker to relax and express him or herself</a:t>
            </a:r>
          </a:p>
          <a:p>
            <a:pPr marL="0" indent="0">
              <a:buNone/>
            </a:pPr>
            <a:r>
              <a:rPr lang="en-US" altLang="en-US"/>
              <a:t>more openly.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E1DF2B6-DF2D-44DD-8615-EF6B8FF32ED9}"/>
              </a:ext>
            </a:extLst>
          </p:cNvPr>
          <p:cNvSpPr>
            <a:spLocks noGrp="1"/>
          </p:cNvSpPr>
          <p:nvPr>
            <p:ph type="title"/>
          </p:nvPr>
        </p:nvSpPr>
        <p:spPr/>
        <p:txBody>
          <a:bodyPr/>
          <a:lstStyle/>
          <a:p>
            <a:r>
              <a:rPr lang="en-US" altLang="en-US" b="1"/>
              <a:t>The 10 Principles of Listening</a:t>
            </a:r>
            <a:endParaRPr lang="en-US" altLang="en-US"/>
          </a:p>
        </p:txBody>
      </p:sp>
      <p:sp>
        <p:nvSpPr>
          <p:cNvPr id="50179" name="Content Placeholder 2">
            <a:extLst>
              <a:ext uri="{FF2B5EF4-FFF2-40B4-BE49-F238E27FC236}">
                <a16:creationId xmlns:a16="http://schemas.microsoft.com/office/drawing/2014/main" id="{F6378845-F4D6-43B2-B047-0878CEBD9FE6}"/>
              </a:ext>
            </a:extLst>
          </p:cNvPr>
          <p:cNvSpPr>
            <a:spLocks noGrp="1"/>
          </p:cNvSpPr>
          <p:nvPr>
            <p:ph idx="1"/>
          </p:nvPr>
        </p:nvSpPr>
        <p:spPr/>
        <p:txBody>
          <a:bodyPr>
            <a:normAutofit fontScale="92500" lnSpcReduction="10000"/>
          </a:bodyPr>
          <a:lstStyle/>
          <a:p>
            <a:pPr marL="0" indent="0">
              <a:buNone/>
            </a:pPr>
            <a:r>
              <a:rPr lang="en-US" altLang="en-US" sz="1600"/>
              <a:t>A good listener will listen not only to what is being said, but also to what is left unsaid or only</a:t>
            </a:r>
          </a:p>
          <a:p>
            <a:pPr marL="0" indent="0">
              <a:buNone/>
            </a:pPr>
            <a:r>
              <a:rPr lang="en-US" altLang="en-US" sz="1600"/>
              <a:t>partially said.</a:t>
            </a:r>
          </a:p>
          <a:p>
            <a:pPr marL="0" indent="0">
              <a:buNone/>
            </a:pPr>
            <a:r>
              <a:rPr lang="en-US" altLang="en-US" sz="1600"/>
              <a:t>Effective listening involves observing body language and noticing inconsistencies between</a:t>
            </a:r>
          </a:p>
          <a:p>
            <a:pPr marL="0" indent="0">
              <a:buNone/>
            </a:pPr>
            <a:r>
              <a:rPr lang="en-US" altLang="en-US" sz="1600"/>
              <a:t>verbal and non-verbal messages.</a:t>
            </a:r>
          </a:p>
          <a:p>
            <a:pPr marL="0" indent="0">
              <a:buNone/>
            </a:pPr>
            <a:r>
              <a:rPr lang="en-US" altLang="en-US" sz="1600"/>
              <a:t>For example, if someone tells you that they are happy with their life but through gritted teeth or</a:t>
            </a:r>
          </a:p>
          <a:p>
            <a:pPr marL="0" indent="0">
              <a:buNone/>
            </a:pPr>
            <a:r>
              <a:rPr lang="en-US" altLang="en-US" sz="1600"/>
              <a:t>with tears filling their eyes, you should consider that the verbal and non-verbal messages are in</a:t>
            </a:r>
          </a:p>
          <a:p>
            <a:pPr marL="0" indent="0">
              <a:buNone/>
            </a:pPr>
            <a:r>
              <a:rPr lang="en-US" altLang="en-US" sz="1600"/>
              <a:t>conflict, they may not mean what they say</a:t>
            </a:r>
          </a:p>
          <a:p>
            <a:pPr marL="0" indent="0">
              <a:buNone/>
            </a:pPr>
            <a:endParaRPr lang="en-US" altLang="en-US" sz="1600"/>
          </a:p>
          <a:p>
            <a:pPr marL="0" indent="0">
              <a:buNone/>
            </a:pPr>
            <a:r>
              <a:rPr lang="en-US" altLang="en-US" sz="1600" b="1"/>
              <a:t>1. Stop Talking</a:t>
            </a:r>
          </a:p>
          <a:p>
            <a:pPr marL="0" indent="0">
              <a:buNone/>
            </a:pPr>
            <a:r>
              <a:rPr lang="en-US" altLang="en-US" sz="1600"/>
              <a:t>“</a:t>
            </a:r>
            <a:r>
              <a:rPr lang="en-US" altLang="en-US" sz="1600" i="1"/>
              <a:t>If we were supposed to talk more than we listen, we would have two tongues and one ear.</a:t>
            </a:r>
            <a:r>
              <a:rPr lang="en-US" altLang="en-US" sz="1600"/>
              <a:t>”</a:t>
            </a:r>
          </a:p>
          <a:p>
            <a:pPr marL="0" indent="0">
              <a:buNone/>
            </a:pPr>
            <a:r>
              <a:rPr lang="en-US" altLang="en-US" sz="1600"/>
              <a:t>-Mark Twain.</a:t>
            </a:r>
          </a:p>
          <a:p>
            <a:pPr marL="0" indent="0">
              <a:buNone/>
            </a:pPr>
            <a:r>
              <a:rPr lang="en-US" altLang="en-US" sz="1600"/>
              <a:t>Don't talk, listen. When somebody else is talking listen to what they are saying, do not interrupt,</a:t>
            </a:r>
          </a:p>
          <a:p>
            <a:pPr marL="0" indent="0">
              <a:buNone/>
            </a:pPr>
            <a:r>
              <a:rPr lang="en-US" altLang="en-US" sz="1600"/>
              <a:t>talk over them or finish their sentences for them. Stop, just listen. When the other person has</a:t>
            </a:r>
          </a:p>
          <a:p>
            <a:pPr marL="0" indent="0">
              <a:buNone/>
            </a:pPr>
            <a:r>
              <a:rPr lang="en-US" altLang="en-US" sz="1600"/>
              <a:t>finished talking you may need to clarify to ensure you have received their message accurately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4C9E7919-263E-4DA3-97C4-4B8EB306A951}"/>
              </a:ext>
            </a:extLst>
          </p:cNvPr>
          <p:cNvSpPr>
            <a:spLocks noGrp="1"/>
          </p:cNvSpPr>
          <p:nvPr>
            <p:ph idx="1"/>
          </p:nvPr>
        </p:nvSpPr>
        <p:spPr>
          <a:xfrm>
            <a:off x="609600" y="228601"/>
            <a:ext cx="10953750" cy="5791199"/>
          </a:xfrm>
        </p:spPr>
        <p:txBody>
          <a:bodyPr>
            <a:normAutofit fontScale="85000" lnSpcReduction="20000"/>
          </a:bodyPr>
          <a:lstStyle/>
          <a:p>
            <a:pPr marL="0" indent="0">
              <a:buNone/>
            </a:pPr>
            <a:r>
              <a:rPr lang="en-US" altLang="en-US" sz="1600" b="1" dirty="0"/>
              <a:t>2. Prepare Yourself to Listen</a:t>
            </a:r>
          </a:p>
          <a:p>
            <a:pPr marL="0" indent="0">
              <a:buNone/>
            </a:pPr>
            <a:r>
              <a:rPr lang="en-US" altLang="en-US" sz="1600" dirty="0"/>
              <a:t>Relax. Focus on the speaker. Put other things out of mind. The human mind is easily distracted</a:t>
            </a:r>
          </a:p>
          <a:p>
            <a:pPr marL="0" indent="0">
              <a:buNone/>
            </a:pPr>
            <a:r>
              <a:rPr lang="en-US" altLang="en-US" sz="1600" dirty="0"/>
              <a:t>by other thoughts – what’s for lunch, what time do I need to leave to catch my train, is it going to</a:t>
            </a:r>
          </a:p>
          <a:p>
            <a:pPr marL="0" indent="0">
              <a:buNone/>
            </a:pPr>
            <a:r>
              <a:rPr lang="en-US" altLang="en-US" sz="1600" dirty="0"/>
              <a:t>rain – try to put other thoughts out of mind and concentrate on the messages that are being</a:t>
            </a:r>
          </a:p>
          <a:p>
            <a:pPr marL="0" indent="0">
              <a:buNone/>
            </a:pPr>
            <a:r>
              <a:rPr lang="en-US" altLang="en-US" sz="1600" dirty="0"/>
              <a:t>Communicated</a:t>
            </a:r>
          </a:p>
          <a:p>
            <a:pPr marL="0" indent="0">
              <a:buNone/>
            </a:pPr>
            <a:endParaRPr lang="en-US" altLang="en-US" sz="1600" dirty="0"/>
          </a:p>
          <a:p>
            <a:pPr marL="0" indent="0">
              <a:buNone/>
            </a:pPr>
            <a:r>
              <a:rPr lang="en-US" altLang="en-US" sz="1600" b="1" dirty="0"/>
              <a:t>3. Put the Speaker at Ease</a:t>
            </a:r>
          </a:p>
          <a:p>
            <a:pPr marL="0" indent="0">
              <a:buNone/>
            </a:pPr>
            <a:r>
              <a:rPr lang="en-US" altLang="en-US" sz="1600" dirty="0"/>
              <a:t>Help the speaker to feel free to speak. Remember their needs and concerns. Nod or use other</a:t>
            </a:r>
          </a:p>
          <a:p>
            <a:pPr marL="0" indent="0">
              <a:buNone/>
            </a:pPr>
            <a:r>
              <a:rPr lang="en-US" altLang="en-US" sz="1600" dirty="0"/>
              <a:t>gestures or words to encourage them to continue. Maintain eye contact but don’t stare – show</a:t>
            </a:r>
          </a:p>
          <a:p>
            <a:pPr marL="0" indent="0">
              <a:buNone/>
            </a:pPr>
            <a:r>
              <a:rPr lang="en-US" altLang="en-US" sz="1600" dirty="0"/>
              <a:t>you are listening and understanding what is being said.</a:t>
            </a:r>
          </a:p>
          <a:p>
            <a:pPr marL="0" indent="0">
              <a:buNone/>
            </a:pPr>
            <a:endParaRPr lang="en-US" altLang="en-US" sz="1600" dirty="0"/>
          </a:p>
          <a:p>
            <a:pPr marL="0" indent="0">
              <a:buNone/>
            </a:pPr>
            <a:r>
              <a:rPr lang="en-US" altLang="en-US" sz="1600" b="1" dirty="0"/>
              <a:t>4. Remove Distractions</a:t>
            </a:r>
          </a:p>
          <a:p>
            <a:pPr marL="0" indent="0">
              <a:buNone/>
            </a:pPr>
            <a:r>
              <a:rPr lang="en-US" altLang="en-US" sz="1600" dirty="0"/>
              <a:t>Focus on what is being said: don’t doodle, shuffle papers, look out the window, and pick your</a:t>
            </a:r>
          </a:p>
          <a:p>
            <a:pPr marL="0" indent="0">
              <a:buNone/>
            </a:pPr>
            <a:r>
              <a:rPr lang="en-US" altLang="en-US" sz="1600" dirty="0"/>
              <a:t>fingernails or similar. Avoid unnecessary interruptions. These </a:t>
            </a:r>
            <a:r>
              <a:rPr lang="en-US" altLang="en-US" sz="1600" dirty="0" err="1"/>
              <a:t>behaviours</a:t>
            </a:r>
            <a:r>
              <a:rPr lang="en-US" altLang="en-US" sz="1600" dirty="0"/>
              <a:t> disrupt the listening</a:t>
            </a:r>
          </a:p>
          <a:p>
            <a:pPr marL="0" indent="0">
              <a:buNone/>
            </a:pPr>
            <a:r>
              <a:rPr lang="en-US" altLang="en-US" sz="1600" dirty="0"/>
              <a:t>process and send messages to the speaker that you are bored or distracted.</a:t>
            </a:r>
          </a:p>
          <a:p>
            <a:pPr marL="0" indent="0">
              <a:buNone/>
            </a:pPr>
            <a:endParaRPr lang="en-US" altLang="en-US" sz="1600" dirty="0"/>
          </a:p>
          <a:p>
            <a:pPr marL="0" indent="0">
              <a:buNone/>
            </a:pPr>
            <a:r>
              <a:rPr lang="en-US" altLang="en-US" sz="1600" b="1" dirty="0"/>
              <a:t>5. </a:t>
            </a:r>
            <a:r>
              <a:rPr lang="en-US" altLang="en-US" sz="1600" b="1" dirty="0" err="1"/>
              <a:t>Empathise</a:t>
            </a:r>
            <a:endParaRPr lang="en-US" altLang="en-US" sz="1600" b="1" dirty="0"/>
          </a:p>
          <a:p>
            <a:pPr marL="0" indent="0">
              <a:buNone/>
            </a:pPr>
            <a:r>
              <a:rPr lang="en-US" altLang="en-US" sz="1600" dirty="0"/>
              <a:t>Try to understand the other person’s point of view. Look at issues from their perspective. Let go</a:t>
            </a:r>
          </a:p>
          <a:p>
            <a:pPr marL="0" indent="0">
              <a:buNone/>
            </a:pPr>
            <a:r>
              <a:rPr lang="en-US" altLang="en-US" sz="1600" dirty="0"/>
              <a:t>of preconceived ideas. By having an open mind we can more fully </a:t>
            </a:r>
            <a:r>
              <a:rPr lang="en-US" altLang="en-US" sz="1600" dirty="0" err="1"/>
              <a:t>empathise</a:t>
            </a:r>
            <a:r>
              <a:rPr lang="en-US" altLang="en-US" sz="1600" dirty="0"/>
              <a:t> with the speaker.</a:t>
            </a:r>
          </a:p>
          <a:p>
            <a:pPr marL="0" indent="0">
              <a:buNone/>
            </a:pPr>
            <a:r>
              <a:rPr lang="en-US" altLang="en-US" sz="1600" dirty="0"/>
              <a:t>If the speaker says something that you disagree with then wait and construct an argument to</a:t>
            </a:r>
          </a:p>
          <a:p>
            <a:pPr marL="0" indent="0">
              <a:buNone/>
            </a:pPr>
            <a:r>
              <a:rPr lang="en-US" altLang="en-US" sz="1600" dirty="0"/>
              <a:t>counter what is said but keep an open mind to the views and opinions of others.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69057E9D-DB6F-4079-A359-19122DA7F819}"/>
              </a:ext>
            </a:extLst>
          </p:cNvPr>
          <p:cNvSpPr>
            <a:spLocks noGrp="1"/>
          </p:cNvSpPr>
          <p:nvPr>
            <p:ph idx="1"/>
          </p:nvPr>
        </p:nvSpPr>
        <p:spPr>
          <a:xfrm>
            <a:off x="1905000" y="228601"/>
            <a:ext cx="8229600" cy="4525963"/>
          </a:xfrm>
        </p:spPr>
        <p:txBody>
          <a:bodyPr>
            <a:normAutofit fontScale="92500" lnSpcReduction="10000"/>
          </a:bodyPr>
          <a:lstStyle/>
          <a:p>
            <a:pPr marL="0" indent="0">
              <a:buNone/>
            </a:pPr>
            <a:r>
              <a:rPr lang="en-US" altLang="en-US" sz="1800" b="1"/>
              <a:t>6. Be Patient</a:t>
            </a:r>
          </a:p>
          <a:p>
            <a:pPr marL="0" indent="0">
              <a:buNone/>
            </a:pPr>
            <a:r>
              <a:rPr lang="en-US" altLang="en-US" sz="1800"/>
              <a:t>A pause, even a long pause, does not necessarily mean that the speaker has finished. Be patient and let the speaker continue in their own time, sometimes it takes time to formulate what to say and how to say it. Never interrupt or finish a sentence for someone.</a:t>
            </a:r>
          </a:p>
          <a:p>
            <a:pPr marL="0" indent="0">
              <a:buNone/>
            </a:pPr>
            <a:endParaRPr lang="en-US" altLang="en-US" sz="1800"/>
          </a:p>
          <a:p>
            <a:pPr marL="0" indent="0">
              <a:buNone/>
            </a:pPr>
            <a:r>
              <a:rPr lang="en-US" altLang="en-US" sz="1800" b="1"/>
              <a:t>7. Avoid Personal Prejudice</a:t>
            </a:r>
          </a:p>
          <a:p>
            <a:pPr marL="0" indent="0">
              <a:buNone/>
            </a:pPr>
            <a:r>
              <a:rPr lang="en-US" altLang="en-US" sz="1800"/>
              <a:t>Try to be impartial. Don't become irritated and don't let the person’s habits or mannerisms distract you from what they are really saying. Everybody has a different way of speaking – some people are for example more nervous or shy than others, some have regional accents or make excessive arm movements, some people like to pace whilst talking - others like to sit still. Focus on what is being said and try to ignore styles of delivery.</a:t>
            </a:r>
          </a:p>
          <a:p>
            <a:pPr marL="0" indent="0">
              <a:buNone/>
            </a:pPr>
            <a:endParaRPr lang="en-US" altLang="en-US" sz="1800"/>
          </a:p>
          <a:p>
            <a:pPr marL="0" indent="0">
              <a:buNone/>
            </a:pPr>
            <a:r>
              <a:rPr lang="en-US" altLang="en-US" sz="1800" b="1"/>
              <a:t>8. Listen to the Tone</a:t>
            </a:r>
          </a:p>
          <a:p>
            <a:pPr marL="0" indent="0">
              <a:buNone/>
            </a:pPr>
            <a:r>
              <a:rPr lang="en-US" altLang="en-US" sz="1800"/>
              <a:t>Volume and tone both add to what someone is saying. A good speaker will use both volume and tone to their advantage to keep an audience attentive; everybody will use pitch, tone and volume of voice in certain situations – let these help you to understand the emphasis of what is being said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7AEE1D9A-F94B-41A1-972F-66FA3B6DF6DF}"/>
              </a:ext>
            </a:extLst>
          </p:cNvPr>
          <p:cNvSpPr>
            <a:spLocks noGrp="1"/>
          </p:cNvSpPr>
          <p:nvPr>
            <p:ph idx="1"/>
          </p:nvPr>
        </p:nvSpPr>
        <p:spPr>
          <a:xfrm>
            <a:off x="1905000" y="304801"/>
            <a:ext cx="8305800" cy="5821363"/>
          </a:xfrm>
        </p:spPr>
        <p:txBody>
          <a:bodyPr>
            <a:normAutofit/>
          </a:bodyPr>
          <a:lstStyle/>
          <a:p>
            <a:pPr marL="0" indent="0">
              <a:buNone/>
            </a:pPr>
            <a:r>
              <a:rPr lang="en-US" altLang="en-US" sz="1600" b="1"/>
              <a:t>9. Listen for Ideas – Not Just Words</a:t>
            </a:r>
          </a:p>
          <a:p>
            <a:pPr marL="0" indent="0">
              <a:buNone/>
            </a:pPr>
            <a:r>
              <a:rPr lang="en-US" altLang="en-US" sz="1600"/>
              <a:t>You need to get the whole picture, not just isolated bits and pieces. Maybe one of the most</a:t>
            </a:r>
          </a:p>
          <a:p>
            <a:pPr marL="0" indent="0">
              <a:buNone/>
            </a:pPr>
            <a:r>
              <a:rPr lang="en-US" altLang="en-US" sz="1600"/>
              <a:t>difficult aspects of listening is the ability to link together pieces of information to reveal the ideas</a:t>
            </a:r>
          </a:p>
          <a:p>
            <a:pPr marL="0" indent="0">
              <a:buNone/>
            </a:pPr>
            <a:r>
              <a:rPr lang="en-US" altLang="en-US" sz="1600"/>
              <a:t>of others. With proper concentration, letting go of distractions, and focus this becomes easier.</a:t>
            </a:r>
          </a:p>
          <a:p>
            <a:pPr marL="0" indent="0">
              <a:buNone/>
            </a:pPr>
            <a:endParaRPr lang="en-US" altLang="en-US" sz="1600" b="1"/>
          </a:p>
          <a:p>
            <a:pPr marL="0" indent="0">
              <a:buNone/>
            </a:pPr>
            <a:endParaRPr lang="en-US" altLang="en-US" sz="1600" b="1"/>
          </a:p>
          <a:p>
            <a:pPr marL="0" indent="0">
              <a:buNone/>
            </a:pPr>
            <a:r>
              <a:rPr lang="en-US" altLang="en-US" sz="1600" b="1"/>
              <a:t>10. Wait and Watch for Non-Verbal Communication</a:t>
            </a:r>
          </a:p>
          <a:p>
            <a:pPr marL="0" indent="0">
              <a:buNone/>
            </a:pPr>
            <a:r>
              <a:rPr lang="en-US" altLang="en-US" sz="1600"/>
              <a:t>Gestures, facial expressions, and eye-movements can all be important. We don’t just listen with</a:t>
            </a:r>
          </a:p>
          <a:p>
            <a:pPr marL="0" indent="0">
              <a:buNone/>
            </a:pPr>
            <a:r>
              <a:rPr lang="en-US" altLang="en-US" sz="1600"/>
              <a:t>our ears but also with our eyes – watch and pick up the additional information being transmitted</a:t>
            </a:r>
          </a:p>
          <a:p>
            <a:pPr marL="0" indent="0">
              <a:buNone/>
            </a:pPr>
            <a:r>
              <a:rPr lang="en-US" altLang="en-US" sz="1600"/>
              <a:t>via non-verbal communication.</a:t>
            </a:r>
          </a:p>
          <a:p>
            <a:pPr marL="0" indent="0">
              <a:buNone/>
            </a:pPr>
            <a:endParaRPr lang="en-US" altLang="en-US" sz="1600"/>
          </a:p>
          <a:p>
            <a:pPr marL="0" indent="0">
              <a:buNone/>
            </a:pPr>
            <a:endParaRPr lang="en-US" altLang="en-US" sz="1600"/>
          </a:p>
          <a:p>
            <a:pPr marL="0" indent="0">
              <a:buNone/>
            </a:pPr>
            <a:endParaRPr lang="en-US" altLang="en-US" sz="1600"/>
          </a:p>
          <a:p>
            <a:pPr marL="0" indent="0">
              <a:buNone/>
            </a:pPr>
            <a:r>
              <a:rPr lang="en-US" altLang="en-US" sz="1600"/>
              <a:t>Do not jump to conclusions about what you see and hear. You should always seek clarification to</a:t>
            </a:r>
          </a:p>
          <a:p>
            <a:pPr marL="0" indent="0">
              <a:buNone/>
            </a:pPr>
            <a:r>
              <a:rPr lang="en-US" altLang="en-US" sz="1600"/>
              <a:t>ensure that your understanding is correct.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8697-F7F5-457B-A7F8-7428FD8B6ED5}"/>
              </a:ext>
            </a:extLst>
          </p:cNvPr>
          <p:cNvSpPr>
            <a:spLocks noGrp="1"/>
          </p:cNvSpPr>
          <p:nvPr>
            <p:ph type="title"/>
          </p:nvPr>
        </p:nvSpPr>
        <p:spPr/>
        <p:txBody>
          <a:bodyPr/>
          <a:lstStyle/>
          <a:p>
            <a:r>
              <a:rPr lang="en-IN" dirty="0"/>
              <a:t>SPEAKING SKILLS</a:t>
            </a:r>
          </a:p>
        </p:txBody>
      </p:sp>
      <p:sp>
        <p:nvSpPr>
          <p:cNvPr id="3" name="Content Placeholder 2">
            <a:extLst>
              <a:ext uri="{FF2B5EF4-FFF2-40B4-BE49-F238E27FC236}">
                <a16:creationId xmlns:a16="http://schemas.microsoft.com/office/drawing/2014/main" id="{58816793-0827-41B1-8691-1A3BD0078137}"/>
              </a:ext>
            </a:extLst>
          </p:cNvPr>
          <p:cNvSpPr>
            <a:spLocks noGrp="1"/>
          </p:cNvSpPr>
          <p:nvPr>
            <p:ph idx="1"/>
          </p:nvPr>
        </p:nvSpPr>
        <p:spPr>
          <a:xfrm>
            <a:off x="1024128" y="2286000"/>
            <a:ext cx="10224897" cy="4023360"/>
          </a:xfrm>
        </p:spPr>
        <p:txBody>
          <a:bodyPr>
            <a:normAutofit/>
          </a:bodyPr>
          <a:lstStyle/>
          <a:p>
            <a:r>
              <a:rPr lang="en-US" sz="3200" b="1" dirty="0"/>
              <a:t>Speaking skill: </a:t>
            </a:r>
            <a:r>
              <a:rPr lang="en-US" sz="3200" dirty="0"/>
              <a:t>is the art of communications and one of 4 productive skill, that must mastered in learning foreign language. Good speaking skills is the act of generating words that can be understood by listeners. A good speaker is clear and informative.</a:t>
            </a:r>
            <a:endParaRPr lang="en-IN" sz="3200" dirty="0"/>
          </a:p>
        </p:txBody>
      </p:sp>
    </p:spTree>
    <p:extLst>
      <p:ext uri="{BB962C8B-B14F-4D97-AF65-F5344CB8AC3E}">
        <p14:creationId xmlns:p14="http://schemas.microsoft.com/office/powerpoint/2010/main" val="26768149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4919-4B5A-4007-B4B2-88A4C535CAFB}"/>
              </a:ext>
            </a:extLst>
          </p:cNvPr>
          <p:cNvSpPr>
            <a:spLocks noGrp="1"/>
          </p:cNvSpPr>
          <p:nvPr>
            <p:ph type="title"/>
          </p:nvPr>
        </p:nvSpPr>
        <p:spPr/>
        <p:txBody>
          <a:bodyPr/>
          <a:lstStyle/>
          <a:p>
            <a:r>
              <a:rPr lang="en-US" b="1" dirty="0"/>
              <a:t>Tips to improve the speaking skill</a:t>
            </a:r>
            <a:endParaRPr lang="en-IN" dirty="0"/>
          </a:p>
        </p:txBody>
      </p:sp>
      <p:sp>
        <p:nvSpPr>
          <p:cNvPr id="3" name="Content Placeholder 2">
            <a:extLst>
              <a:ext uri="{FF2B5EF4-FFF2-40B4-BE49-F238E27FC236}">
                <a16:creationId xmlns:a16="http://schemas.microsoft.com/office/drawing/2014/main" id="{03164735-E141-4CE1-8121-B42678E74993}"/>
              </a:ext>
            </a:extLst>
          </p:cNvPr>
          <p:cNvSpPr>
            <a:spLocks noGrp="1"/>
          </p:cNvSpPr>
          <p:nvPr>
            <p:ph idx="1"/>
          </p:nvPr>
        </p:nvSpPr>
        <p:spPr/>
        <p:txBody>
          <a:bodyPr>
            <a:normAutofit/>
          </a:bodyPr>
          <a:lstStyle/>
          <a:p>
            <a:r>
              <a:rPr lang="en-US" b="1" dirty="0"/>
              <a:t>Find native English speakers. </a:t>
            </a:r>
            <a:r>
              <a:rPr lang="en-US" dirty="0"/>
              <a:t>Talking to actual native speakers is the most effective way to improve your English </a:t>
            </a:r>
            <a:r>
              <a:rPr lang="en-IN" dirty="0"/>
              <a:t>skills, speaking or otherwise.</a:t>
            </a:r>
          </a:p>
          <a:p>
            <a:r>
              <a:rPr lang="en-US" b="1" dirty="0"/>
              <a:t>Listen to the music of English</a:t>
            </a:r>
            <a:r>
              <a:rPr lang="en-US" dirty="0"/>
              <a:t>: No, not English music, the music of English -- its lilt, its prosody, the sing-</a:t>
            </a:r>
            <a:r>
              <a:rPr lang="en-US" dirty="0" err="1"/>
              <a:t>songyness</a:t>
            </a:r>
            <a:r>
              <a:rPr lang="en-US" dirty="0"/>
              <a:t> of it. The intonation. Even if you speak perfect English technically, if you speak it like a robot you're not speaking it the way it's meant to be spoken.</a:t>
            </a:r>
          </a:p>
          <a:p>
            <a:r>
              <a:rPr lang="en-US" b="1" dirty="0"/>
              <a:t>Slow down. </a:t>
            </a:r>
            <a:r>
              <a:rPr lang="en-US" dirty="0"/>
              <a:t>Above all, if you want to be understood, slow down. The more clearly you speak, the better chance your listener has of understanding you. It's tempting to get nervous and want to speed up to get it all over with</a:t>
            </a:r>
            <a:r>
              <a:rPr lang="en-US"/>
              <a:t>, but you </a:t>
            </a:r>
            <a:r>
              <a:rPr lang="en-US" dirty="0"/>
              <a:t>can't do that! Clarity is key -- for some native English </a:t>
            </a:r>
            <a:r>
              <a:rPr lang="en-IN" dirty="0"/>
              <a:t>speakers, too!</a:t>
            </a:r>
          </a:p>
        </p:txBody>
      </p:sp>
    </p:spTree>
    <p:extLst>
      <p:ext uri="{BB962C8B-B14F-4D97-AF65-F5344CB8AC3E}">
        <p14:creationId xmlns:p14="http://schemas.microsoft.com/office/powerpoint/2010/main" val="25475006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8CFD-B4DF-4971-97BE-236A68BFCDE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4360D1F-5779-42AF-8642-7EB45F44FDB0}"/>
              </a:ext>
            </a:extLst>
          </p:cNvPr>
          <p:cNvSpPr>
            <a:spLocks noGrp="1"/>
          </p:cNvSpPr>
          <p:nvPr>
            <p:ph idx="1"/>
          </p:nvPr>
        </p:nvSpPr>
        <p:spPr/>
        <p:txBody>
          <a:bodyPr/>
          <a:lstStyle/>
          <a:p>
            <a:r>
              <a:rPr lang="en-US" dirty="0"/>
              <a:t> </a:t>
            </a:r>
            <a:r>
              <a:rPr lang="en-US" b="1" dirty="0"/>
              <a:t>Record yourself:</a:t>
            </a:r>
            <a:r>
              <a:rPr lang="en-US" dirty="0"/>
              <a:t> Though we hear ourselves all the time, we really don't know quite what we sound like. So record yourself! What are the weak and strong points you hear in your speech? And then you can concentrate on what you need to work </a:t>
            </a:r>
            <a:r>
              <a:rPr lang="en-US" dirty="0" err="1"/>
              <a:t>on.A</a:t>
            </a:r>
            <a:r>
              <a:rPr lang="en-US" dirty="0"/>
              <a:t> great idea is to get a book on tape, record yourself reading an excerpt from it (or mimicking the narrator), and comparing yourself to the recording. That way you can do it over and over until you get it right!</a:t>
            </a:r>
          </a:p>
          <a:p>
            <a:r>
              <a:rPr lang="en-US" b="1" dirty="0"/>
              <a:t> Speak English at home :</a:t>
            </a:r>
            <a:r>
              <a:rPr lang="en-US" dirty="0"/>
              <a:t> This is the biggest, easiest mistake to make. You go about your day, you're on the job working partly in English, you go to your English class, and then you go home and revert back to your native tongue.</a:t>
            </a:r>
            <a:endParaRPr lang="en-IN" dirty="0"/>
          </a:p>
        </p:txBody>
      </p:sp>
    </p:spTree>
    <p:extLst>
      <p:ext uri="{BB962C8B-B14F-4D97-AF65-F5344CB8AC3E}">
        <p14:creationId xmlns:p14="http://schemas.microsoft.com/office/powerpoint/2010/main" val="4393802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2788-4BBF-4B20-86D5-C06D610E4C33}"/>
              </a:ext>
            </a:extLst>
          </p:cNvPr>
          <p:cNvSpPr>
            <a:spLocks noGrp="1"/>
          </p:cNvSpPr>
          <p:nvPr>
            <p:ph type="title"/>
          </p:nvPr>
        </p:nvSpPr>
        <p:spPr/>
        <p:txBody>
          <a:bodyPr/>
          <a:lstStyle/>
          <a:p>
            <a:r>
              <a:rPr lang="en-US" dirty="0"/>
              <a:t>Strategies for Developing Speaking Skills</a:t>
            </a:r>
            <a:br>
              <a:rPr lang="en-US" dirty="0"/>
            </a:br>
            <a:endParaRPr lang="en-IN" dirty="0"/>
          </a:p>
        </p:txBody>
      </p:sp>
      <p:sp>
        <p:nvSpPr>
          <p:cNvPr id="3" name="Content Placeholder 2">
            <a:extLst>
              <a:ext uri="{FF2B5EF4-FFF2-40B4-BE49-F238E27FC236}">
                <a16:creationId xmlns:a16="http://schemas.microsoft.com/office/drawing/2014/main" id="{E126F4E3-5358-4C91-885C-C3A83C21AD8C}"/>
              </a:ext>
            </a:extLst>
          </p:cNvPr>
          <p:cNvSpPr>
            <a:spLocks noGrp="1"/>
          </p:cNvSpPr>
          <p:nvPr>
            <p:ph idx="1"/>
          </p:nvPr>
        </p:nvSpPr>
        <p:spPr/>
        <p:txBody>
          <a:bodyPr/>
          <a:lstStyle/>
          <a:p>
            <a:r>
              <a:rPr lang="en-US" dirty="0"/>
              <a:t>1</a:t>
            </a:r>
            <a:r>
              <a:rPr lang="en-US" dirty="0">
                <a:solidFill>
                  <a:srgbClr val="FF0000"/>
                </a:solidFill>
              </a:rPr>
              <a:t>. Using minimal responses</a:t>
            </a:r>
            <a:r>
              <a:rPr lang="en-US" dirty="0"/>
              <a:t> Language learners who lack confidence in their ability to participate successfully in oral interaction often listen in silence while others do the talking. One way to encourage such learners to begin to participate is to help them build up a stock of minimal responses that they can use in different types of exchanges. Such responses can be especially useful for beginners.</a:t>
            </a:r>
          </a:p>
          <a:p>
            <a:r>
              <a:rPr lang="en-US" dirty="0"/>
              <a:t>2. </a:t>
            </a:r>
            <a:r>
              <a:rPr lang="en-US" dirty="0">
                <a:solidFill>
                  <a:srgbClr val="FF0000"/>
                </a:solidFill>
              </a:rPr>
              <a:t>Recognizing scripts </a:t>
            </a:r>
            <a:r>
              <a:rPr lang="en-US" dirty="0"/>
              <a:t>Some communication situations are associated with a predictable set of spoken exchanges -- a script. Greetings, apologies, compliments, invitations, and other functions that are influenced by social and cultural norms often follow patterns or scripts. So do the transactional exchanges involved in activities such as obtaining information and making a purchase.</a:t>
            </a:r>
          </a:p>
          <a:p>
            <a:endParaRPr lang="en-IN" dirty="0"/>
          </a:p>
        </p:txBody>
      </p:sp>
    </p:spTree>
    <p:extLst>
      <p:ext uri="{BB962C8B-B14F-4D97-AF65-F5344CB8AC3E}">
        <p14:creationId xmlns:p14="http://schemas.microsoft.com/office/powerpoint/2010/main" val="30341632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47BA-CC81-4669-B9A5-719DC5A6A4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97740D-8F01-47D6-A326-503145CD6F2D}"/>
              </a:ext>
            </a:extLst>
          </p:cNvPr>
          <p:cNvSpPr>
            <a:spLocks noGrp="1"/>
          </p:cNvSpPr>
          <p:nvPr>
            <p:ph idx="1"/>
          </p:nvPr>
        </p:nvSpPr>
        <p:spPr/>
        <p:txBody>
          <a:bodyPr/>
          <a:lstStyle/>
          <a:p>
            <a:r>
              <a:rPr lang="en-US" dirty="0"/>
              <a:t>3. </a:t>
            </a:r>
            <a:r>
              <a:rPr lang="en-US" dirty="0">
                <a:solidFill>
                  <a:srgbClr val="FF0000"/>
                </a:solidFill>
              </a:rPr>
              <a:t>Using language to talk about language </a:t>
            </a:r>
            <a:r>
              <a:rPr lang="en-US" dirty="0"/>
              <a:t>learners are often too embarrassed or shy to say anything when they do not understand another speaker or when they realize that a conversation partner has not understood them. Instructors can help students overcome this reticence by assuring them that misunderstanding and the need for clarification can occur in any type of interaction, whatever the participants' language skill levels.</a:t>
            </a:r>
            <a:endParaRPr lang="en-IN" dirty="0"/>
          </a:p>
        </p:txBody>
      </p:sp>
    </p:spTree>
    <p:extLst>
      <p:ext uri="{BB962C8B-B14F-4D97-AF65-F5344CB8AC3E}">
        <p14:creationId xmlns:p14="http://schemas.microsoft.com/office/powerpoint/2010/main" val="424571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508" y="1883394"/>
            <a:ext cx="1828800" cy="9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 has an idea</a:t>
            </a:r>
          </a:p>
        </p:txBody>
      </p:sp>
      <p:cxnSp>
        <p:nvCxnSpPr>
          <p:cNvPr id="5" name="Straight Arrow Connector 4"/>
          <p:cNvCxnSpPr/>
          <p:nvPr/>
        </p:nvCxnSpPr>
        <p:spPr>
          <a:xfrm>
            <a:off x="2374705" y="2388361"/>
            <a:ext cx="1146412" cy="4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620514" y="1883394"/>
            <a:ext cx="1801504" cy="1460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 Converts the idea </a:t>
            </a:r>
            <a:r>
              <a:rPr lang="en-US" dirty="0" err="1"/>
              <a:t>idea</a:t>
            </a:r>
            <a:r>
              <a:rPr lang="en-US" dirty="0"/>
              <a:t> into words</a:t>
            </a:r>
          </a:p>
        </p:txBody>
      </p:sp>
      <p:cxnSp>
        <p:nvCxnSpPr>
          <p:cNvPr id="7" name="Straight Arrow Connector 6"/>
          <p:cNvCxnSpPr/>
          <p:nvPr/>
        </p:nvCxnSpPr>
        <p:spPr>
          <a:xfrm>
            <a:off x="5540986" y="2606725"/>
            <a:ext cx="76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305260" y="1883394"/>
            <a:ext cx="1692323" cy="1460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Messages Travels over the channel</a:t>
            </a:r>
          </a:p>
        </p:txBody>
      </p:sp>
      <p:cxnSp>
        <p:nvCxnSpPr>
          <p:cNvPr id="9" name="Straight Arrow Connector 8"/>
          <p:cNvCxnSpPr/>
          <p:nvPr/>
        </p:nvCxnSpPr>
        <p:spPr>
          <a:xfrm flipV="1">
            <a:off x="8120412" y="2606725"/>
            <a:ext cx="600502"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761857" y="2224588"/>
            <a:ext cx="1514902" cy="1119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 decodes message</a:t>
            </a:r>
          </a:p>
        </p:txBody>
      </p:sp>
      <p:cxnSp>
        <p:nvCxnSpPr>
          <p:cNvPr id="11" name="Straight Arrow Connector 10"/>
          <p:cNvCxnSpPr/>
          <p:nvPr/>
        </p:nvCxnSpPr>
        <p:spPr>
          <a:xfrm flipV="1">
            <a:off x="10426890" y="2756848"/>
            <a:ext cx="545910" cy="2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986200" y="2075304"/>
            <a:ext cx="1069069" cy="1746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Receiver</a:t>
            </a:r>
            <a:r>
              <a:rPr lang="en-US" dirty="0"/>
              <a:t> </a:t>
            </a:r>
            <a:r>
              <a:rPr lang="en-US" sz="1400" dirty="0"/>
              <a:t>Responds</a:t>
            </a:r>
          </a:p>
        </p:txBody>
      </p:sp>
      <p:cxnSp>
        <p:nvCxnSpPr>
          <p:cNvPr id="13" name="Straight Arrow Connector 12"/>
          <p:cNvCxnSpPr>
            <a:stCxn id="12" idx="0"/>
          </p:cNvCxnSpPr>
          <p:nvPr/>
        </p:nvCxnSpPr>
        <p:spPr>
          <a:xfrm flipH="1" flipV="1">
            <a:off x="11518459" y="1583983"/>
            <a:ext cx="2276" cy="49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0"/>
          </p:cNvCxnSpPr>
          <p:nvPr/>
        </p:nvCxnSpPr>
        <p:spPr>
          <a:xfrm flipV="1">
            <a:off x="1360908" y="1528549"/>
            <a:ext cx="3868" cy="35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52779" y="1538789"/>
            <a:ext cx="10112991" cy="1364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5093" y="3903259"/>
            <a:ext cx="1216354" cy="369332"/>
          </a:xfrm>
          <a:prstGeom prst="rect">
            <a:avLst/>
          </a:prstGeom>
          <a:noFill/>
        </p:spPr>
        <p:txBody>
          <a:bodyPr wrap="square" rtlCol="0">
            <a:spAutoFit/>
          </a:bodyPr>
          <a:lstStyle/>
          <a:p>
            <a:r>
              <a:rPr lang="en-US" dirty="0"/>
              <a:t>Ideation</a:t>
            </a:r>
          </a:p>
        </p:txBody>
      </p:sp>
      <p:sp>
        <p:nvSpPr>
          <p:cNvPr id="17" name="TextBox 16"/>
          <p:cNvSpPr txBox="1"/>
          <p:nvPr/>
        </p:nvSpPr>
        <p:spPr>
          <a:xfrm>
            <a:off x="3875964" y="3958688"/>
            <a:ext cx="1250663" cy="369332"/>
          </a:xfrm>
          <a:prstGeom prst="rect">
            <a:avLst/>
          </a:prstGeom>
          <a:noFill/>
        </p:spPr>
        <p:txBody>
          <a:bodyPr wrap="none" rtlCol="0">
            <a:spAutoFit/>
          </a:bodyPr>
          <a:lstStyle/>
          <a:p>
            <a:r>
              <a:rPr lang="en-US" dirty="0"/>
              <a:t>Encoding</a:t>
            </a:r>
          </a:p>
        </p:txBody>
      </p:sp>
      <p:sp>
        <p:nvSpPr>
          <p:cNvPr id="18" name="TextBox 17"/>
          <p:cNvSpPr txBox="1"/>
          <p:nvPr/>
        </p:nvSpPr>
        <p:spPr>
          <a:xfrm>
            <a:off x="2230497" y="4831308"/>
            <a:ext cx="970137" cy="369332"/>
          </a:xfrm>
          <a:prstGeom prst="rect">
            <a:avLst/>
          </a:prstGeom>
          <a:noFill/>
        </p:spPr>
        <p:txBody>
          <a:bodyPr wrap="none" rtlCol="0">
            <a:spAutoFit/>
          </a:bodyPr>
          <a:lstStyle/>
          <a:p>
            <a:r>
              <a:rPr lang="en-US" dirty="0"/>
              <a:t>Sender</a:t>
            </a:r>
          </a:p>
        </p:txBody>
      </p:sp>
      <p:cxnSp>
        <p:nvCxnSpPr>
          <p:cNvPr id="19" name="Straight Connector 18"/>
          <p:cNvCxnSpPr/>
          <p:nvPr/>
        </p:nvCxnSpPr>
        <p:spPr>
          <a:xfrm>
            <a:off x="1132764" y="4751107"/>
            <a:ext cx="29752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132764" y="4272591"/>
            <a:ext cx="0" cy="478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067033" y="4272591"/>
            <a:ext cx="40943" cy="478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41994" y="3903259"/>
            <a:ext cx="1566454" cy="369332"/>
          </a:xfrm>
          <a:prstGeom prst="rect">
            <a:avLst/>
          </a:prstGeom>
          <a:noFill/>
        </p:spPr>
        <p:txBody>
          <a:bodyPr wrap="none" rtlCol="0">
            <a:spAutoFit/>
          </a:bodyPr>
          <a:lstStyle/>
          <a:p>
            <a:r>
              <a:rPr lang="en-US" dirty="0"/>
              <a:t>Transmission</a:t>
            </a:r>
          </a:p>
        </p:txBody>
      </p:sp>
      <p:sp>
        <p:nvSpPr>
          <p:cNvPr id="23" name="TextBox 22"/>
          <p:cNvSpPr txBox="1"/>
          <p:nvPr/>
        </p:nvSpPr>
        <p:spPr>
          <a:xfrm>
            <a:off x="8884691" y="4354473"/>
            <a:ext cx="1308371" cy="369332"/>
          </a:xfrm>
          <a:prstGeom prst="rect">
            <a:avLst/>
          </a:prstGeom>
          <a:noFill/>
        </p:spPr>
        <p:txBody>
          <a:bodyPr wrap="none" rtlCol="0">
            <a:spAutoFit/>
          </a:bodyPr>
          <a:lstStyle/>
          <a:p>
            <a:r>
              <a:rPr lang="en-US" dirty="0"/>
              <a:t>Decoding</a:t>
            </a:r>
          </a:p>
        </p:txBody>
      </p:sp>
      <p:sp>
        <p:nvSpPr>
          <p:cNvPr id="24" name="TextBox 23"/>
          <p:cNvSpPr txBox="1"/>
          <p:nvPr/>
        </p:nvSpPr>
        <p:spPr>
          <a:xfrm>
            <a:off x="10863619" y="4355316"/>
            <a:ext cx="1335622" cy="369332"/>
          </a:xfrm>
          <a:prstGeom prst="rect">
            <a:avLst/>
          </a:prstGeom>
          <a:noFill/>
        </p:spPr>
        <p:txBody>
          <a:bodyPr wrap="none" rtlCol="0">
            <a:spAutoFit/>
          </a:bodyPr>
          <a:lstStyle/>
          <a:p>
            <a:r>
              <a:rPr lang="en-US" dirty="0"/>
              <a:t>Feedback</a:t>
            </a:r>
          </a:p>
        </p:txBody>
      </p:sp>
      <p:sp>
        <p:nvSpPr>
          <p:cNvPr id="25" name="TextBox 24"/>
          <p:cNvSpPr txBox="1"/>
          <p:nvPr/>
        </p:nvSpPr>
        <p:spPr>
          <a:xfrm>
            <a:off x="10276759" y="5609230"/>
            <a:ext cx="1168910" cy="369332"/>
          </a:xfrm>
          <a:prstGeom prst="rect">
            <a:avLst/>
          </a:prstGeom>
          <a:noFill/>
        </p:spPr>
        <p:txBody>
          <a:bodyPr wrap="none" rtlCol="0">
            <a:spAutoFit/>
          </a:bodyPr>
          <a:lstStyle/>
          <a:p>
            <a:r>
              <a:rPr lang="en-US" dirty="0"/>
              <a:t>Receiver</a:t>
            </a:r>
          </a:p>
        </p:txBody>
      </p:sp>
      <p:cxnSp>
        <p:nvCxnSpPr>
          <p:cNvPr id="26" name="Straight Connector 25"/>
          <p:cNvCxnSpPr/>
          <p:nvPr/>
        </p:nvCxnSpPr>
        <p:spPr>
          <a:xfrm>
            <a:off x="9833212" y="5473595"/>
            <a:ext cx="1733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771797" y="4751107"/>
            <a:ext cx="40943" cy="639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2"/>
          </p:cNvCxnSpPr>
          <p:nvPr/>
        </p:nvCxnSpPr>
        <p:spPr>
          <a:xfrm flipH="1" flipV="1">
            <a:off x="11531430" y="4724648"/>
            <a:ext cx="28224" cy="74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758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1735-E032-437B-9375-E4D833ED4E4E}"/>
              </a:ext>
            </a:extLst>
          </p:cNvPr>
          <p:cNvSpPr>
            <a:spLocks noGrp="1"/>
          </p:cNvSpPr>
          <p:nvPr>
            <p:ph type="title"/>
          </p:nvPr>
        </p:nvSpPr>
        <p:spPr/>
        <p:txBody>
          <a:bodyPr/>
          <a:lstStyle/>
          <a:p>
            <a:r>
              <a:rPr lang="en-IN" dirty="0"/>
              <a:t>Reading Comprehension Skills </a:t>
            </a:r>
          </a:p>
        </p:txBody>
      </p:sp>
      <p:sp>
        <p:nvSpPr>
          <p:cNvPr id="3" name="Content Placeholder 2">
            <a:extLst>
              <a:ext uri="{FF2B5EF4-FFF2-40B4-BE49-F238E27FC236}">
                <a16:creationId xmlns:a16="http://schemas.microsoft.com/office/drawing/2014/main" id="{AD74A2AF-D529-4F72-9087-4BF1BF17FFA7}"/>
              </a:ext>
            </a:extLst>
          </p:cNvPr>
          <p:cNvSpPr>
            <a:spLocks noGrp="1"/>
          </p:cNvSpPr>
          <p:nvPr>
            <p:ph idx="1"/>
          </p:nvPr>
        </p:nvSpPr>
        <p:spPr/>
        <p:txBody>
          <a:bodyPr/>
          <a:lstStyle/>
          <a:p>
            <a:r>
              <a:rPr lang="en-US" dirty="0"/>
              <a:t>We have learnt that there are four skills that come under Dimensions of Communication. The 4 language Skills are: </a:t>
            </a:r>
          </a:p>
          <a:p>
            <a:r>
              <a:rPr lang="en-US" dirty="0"/>
              <a:t>1. Listening [Receptive Skill] </a:t>
            </a:r>
          </a:p>
          <a:p>
            <a:r>
              <a:rPr lang="en-US" dirty="0"/>
              <a:t>2. Reading [ Receptive Skill] </a:t>
            </a:r>
          </a:p>
          <a:p>
            <a:r>
              <a:rPr lang="en-US" dirty="0"/>
              <a:t>3. Speaking[Productive skill] </a:t>
            </a:r>
          </a:p>
          <a:p>
            <a:r>
              <a:rPr lang="en-US" dirty="0"/>
              <a:t>4. Writing [Productive skill]</a:t>
            </a:r>
            <a:endParaRPr lang="en-IN" dirty="0"/>
          </a:p>
        </p:txBody>
      </p:sp>
    </p:spTree>
    <p:extLst>
      <p:ext uri="{BB962C8B-B14F-4D97-AF65-F5344CB8AC3E}">
        <p14:creationId xmlns:p14="http://schemas.microsoft.com/office/powerpoint/2010/main" val="2089824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C374-6AE3-45F1-ACE5-E110BDB07C25}"/>
              </a:ext>
            </a:extLst>
          </p:cNvPr>
          <p:cNvSpPr>
            <a:spLocks noGrp="1"/>
          </p:cNvSpPr>
          <p:nvPr>
            <p:ph type="title"/>
          </p:nvPr>
        </p:nvSpPr>
        <p:spPr/>
        <p:txBody>
          <a:bodyPr/>
          <a:lstStyle/>
          <a:p>
            <a:r>
              <a:rPr lang="en-US" dirty="0"/>
              <a:t>When do we use reading</a:t>
            </a:r>
            <a:endParaRPr lang="en-IN" dirty="0"/>
          </a:p>
        </p:txBody>
      </p:sp>
      <p:sp>
        <p:nvSpPr>
          <p:cNvPr id="3" name="Content Placeholder 2">
            <a:extLst>
              <a:ext uri="{FF2B5EF4-FFF2-40B4-BE49-F238E27FC236}">
                <a16:creationId xmlns:a16="http://schemas.microsoft.com/office/drawing/2014/main" id="{64F74660-1D02-4B5C-AAA4-D0653F6FE467}"/>
              </a:ext>
            </a:extLst>
          </p:cNvPr>
          <p:cNvSpPr>
            <a:spLocks noGrp="1"/>
          </p:cNvSpPr>
          <p:nvPr>
            <p:ph idx="1"/>
          </p:nvPr>
        </p:nvSpPr>
        <p:spPr/>
        <p:txBody>
          <a:bodyPr/>
          <a:lstStyle/>
          <a:p>
            <a:r>
              <a:rPr lang="en-US" dirty="0"/>
              <a:t>To learn the script of a language • </a:t>
            </a:r>
          </a:p>
          <a:p>
            <a:pPr>
              <a:buFont typeface="Wingdings" panose="05000000000000000000" pitchFamily="2" charset="2"/>
              <a:buChar char="§"/>
            </a:pPr>
            <a:r>
              <a:rPr lang="en-US" dirty="0"/>
              <a:t>To learn concepts of any topic in details •</a:t>
            </a:r>
          </a:p>
          <a:p>
            <a:pPr>
              <a:buFont typeface="Wingdings" panose="05000000000000000000" pitchFamily="2" charset="2"/>
              <a:buChar char="§"/>
            </a:pPr>
            <a:r>
              <a:rPr lang="en-US" dirty="0"/>
              <a:t> To get entertained • </a:t>
            </a:r>
          </a:p>
          <a:p>
            <a:pPr>
              <a:buFont typeface="Wingdings" panose="05000000000000000000" pitchFamily="2" charset="2"/>
              <a:buChar char="§"/>
            </a:pPr>
            <a:r>
              <a:rPr lang="en-US" dirty="0"/>
              <a:t>To get directions • </a:t>
            </a:r>
          </a:p>
          <a:p>
            <a:pPr>
              <a:buFont typeface="Wingdings" panose="05000000000000000000" pitchFamily="2" charset="2"/>
              <a:buChar char="§"/>
            </a:pPr>
            <a:r>
              <a:rPr lang="en-US" dirty="0"/>
              <a:t>To understand instructions</a:t>
            </a:r>
          </a:p>
          <a:p>
            <a:pPr marL="0" indent="0">
              <a:buNone/>
            </a:pPr>
            <a:r>
              <a:rPr lang="en-US" dirty="0"/>
              <a:t>In fact, Reading is the source of most of our information. </a:t>
            </a:r>
            <a:endParaRPr lang="en-IN" dirty="0"/>
          </a:p>
        </p:txBody>
      </p:sp>
    </p:spTree>
    <p:extLst>
      <p:ext uri="{BB962C8B-B14F-4D97-AF65-F5344CB8AC3E}">
        <p14:creationId xmlns:p14="http://schemas.microsoft.com/office/powerpoint/2010/main" val="798865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D630-6AF7-4C58-8CF0-6F793CA46A8C}"/>
              </a:ext>
            </a:extLst>
          </p:cNvPr>
          <p:cNvSpPr>
            <a:spLocks noGrp="1"/>
          </p:cNvSpPr>
          <p:nvPr>
            <p:ph type="title"/>
          </p:nvPr>
        </p:nvSpPr>
        <p:spPr/>
        <p:txBody>
          <a:bodyPr/>
          <a:lstStyle/>
          <a:p>
            <a:r>
              <a:rPr lang="en-US" dirty="0"/>
              <a:t>How is reading different from listening?</a:t>
            </a:r>
            <a:endParaRPr lang="en-IN" dirty="0"/>
          </a:p>
        </p:txBody>
      </p:sp>
      <p:sp>
        <p:nvSpPr>
          <p:cNvPr id="3" name="Content Placeholder 2">
            <a:extLst>
              <a:ext uri="{FF2B5EF4-FFF2-40B4-BE49-F238E27FC236}">
                <a16:creationId xmlns:a16="http://schemas.microsoft.com/office/drawing/2014/main" id="{9B077BDF-9864-47B7-9103-A715E73DCD5F}"/>
              </a:ext>
            </a:extLst>
          </p:cNvPr>
          <p:cNvSpPr>
            <a:spLocks noGrp="1"/>
          </p:cNvSpPr>
          <p:nvPr>
            <p:ph idx="1"/>
          </p:nvPr>
        </p:nvSpPr>
        <p:spPr/>
        <p:txBody>
          <a:bodyPr/>
          <a:lstStyle/>
          <a:p>
            <a:r>
              <a:rPr lang="en-US" dirty="0"/>
              <a:t>As a receptive skill, reading is more effective than listening.</a:t>
            </a:r>
          </a:p>
          <a:p>
            <a:r>
              <a:rPr lang="en-US" dirty="0"/>
              <a:t> • In listening, we need to pay higher attention and tax our memory more. This is because the facts are spoken; they are gone once spoken. </a:t>
            </a:r>
          </a:p>
          <a:p>
            <a:r>
              <a:rPr lang="en-US" dirty="0"/>
              <a:t>• In reading, however, we can get back to the text again if we miss a point. The facts are written down, and help us memorize them.</a:t>
            </a:r>
            <a:endParaRPr lang="en-IN" dirty="0"/>
          </a:p>
        </p:txBody>
      </p:sp>
    </p:spTree>
    <p:extLst>
      <p:ext uri="{BB962C8B-B14F-4D97-AF65-F5344CB8AC3E}">
        <p14:creationId xmlns:p14="http://schemas.microsoft.com/office/powerpoint/2010/main" val="14985573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1804-67DD-4463-96D8-FCDC7C21394E}"/>
              </a:ext>
            </a:extLst>
          </p:cNvPr>
          <p:cNvSpPr>
            <a:spLocks noGrp="1"/>
          </p:cNvSpPr>
          <p:nvPr>
            <p:ph type="title"/>
          </p:nvPr>
        </p:nvSpPr>
        <p:spPr/>
        <p:txBody>
          <a:bodyPr/>
          <a:lstStyle/>
          <a:p>
            <a:r>
              <a:rPr lang="en-US" dirty="0"/>
              <a:t>4 styles of reading a text</a:t>
            </a:r>
            <a:endParaRPr lang="en-IN" dirty="0"/>
          </a:p>
        </p:txBody>
      </p:sp>
      <p:sp>
        <p:nvSpPr>
          <p:cNvPr id="3" name="Content Placeholder 2">
            <a:extLst>
              <a:ext uri="{FF2B5EF4-FFF2-40B4-BE49-F238E27FC236}">
                <a16:creationId xmlns:a16="http://schemas.microsoft.com/office/drawing/2014/main" id="{5EF68EEF-22D9-4AAB-A118-D48A34C7D2A1}"/>
              </a:ext>
            </a:extLst>
          </p:cNvPr>
          <p:cNvSpPr>
            <a:spLocks noGrp="1"/>
          </p:cNvSpPr>
          <p:nvPr>
            <p:ph idx="1"/>
          </p:nvPr>
        </p:nvSpPr>
        <p:spPr/>
        <p:txBody>
          <a:bodyPr/>
          <a:lstStyle/>
          <a:p>
            <a:r>
              <a:rPr lang="en-US" dirty="0"/>
              <a:t>Depending on our purpose of reading, we adopt any of the four styles generally:</a:t>
            </a:r>
          </a:p>
          <a:p>
            <a:pPr>
              <a:buFont typeface="Wingdings" panose="05000000000000000000" pitchFamily="2" charset="2"/>
              <a:buChar char="q"/>
            </a:pPr>
            <a:r>
              <a:rPr lang="en-IN" dirty="0"/>
              <a:t>Skimming </a:t>
            </a:r>
          </a:p>
          <a:p>
            <a:pPr>
              <a:buFont typeface="Wingdings" panose="05000000000000000000" pitchFamily="2" charset="2"/>
              <a:buChar char="q"/>
            </a:pPr>
            <a:r>
              <a:rPr lang="en-IN" dirty="0"/>
              <a:t>• Scanning </a:t>
            </a:r>
          </a:p>
          <a:p>
            <a:pPr>
              <a:buFont typeface="Wingdings" panose="05000000000000000000" pitchFamily="2" charset="2"/>
              <a:buChar char="q"/>
            </a:pPr>
            <a:r>
              <a:rPr lang="en-IN" dirty="0"/>
              <a:t>• Churning </a:t>
            </a:r>
          </a:p>
          <a:p>
            <a:pPr>
              <a:buFont typeface="Wingdings" panose="05000000000000000000" pitchFamily="2" charset="2"/>
              <a:buChar char="q"/>
            </a:pPr>
            <a:r>
              <a:rPr lang="en-IN" dirty="0"/>
              <a:t>• Assimilating</a:t>
            </a:r>
          </a:p>
        </p:txBody>
      </p:sp>
    </p:spTree>
    <p:extLst>
      <p:ext uri="{BB962C8B-B14F-4D97-AF65-F5344CB8AC3E}">
        <p14:creationId xmlns:p14="http://schemas.microsoft.com/office/powerpoint/2010/main" val="26716548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C6EB-11EC-4107-9946-1717E05F3065}"/>
              </a:ext>
            </a:extLst>
          </p:cNvPr>
          <p:cNvSpPr>
            <a:spLocks noGrp="1"/>
          </p:cNvSpPr>
          <p:nvPr>
            <p:ph type="title"/>
          </p:nvPr>
        </p:nvSpPr>
        <p:spPr/>
        <p:txBody>
          <a:bodyPr/>
          <a:lstStyle/>
          <a:p>
            <a:r>
              <a:rPr lang="en-IN" dirty="0"/>
              <a:t>Activity</a:t>
            </a:r>
          </a:p>
        </p:txBody>
      </p:sp>
      <p:sp>
        <p:nvSpPr>
          <p:cNvPr id="3" name="Content Placeholder 2">
            <a:extLst>
              <a:ext uri="{FF2B5EF4-FFF2-40B4-BE49-F238E27FC236}">
                <a16:creationId xmlns:a16="http://schemas.microsoft.com/office/drawing/2014/main" id="{8708D23F-1B30-4A57-8D14-B3831E2D4AC4}"/>
              </a:ext>
            </a:extLst>
          </p:cNvPr>
          <p:cNvSpPr>
            <a:spLocks noGrp="1"/>
          </p:cNvSpPr>
          <p:nvPr>
            <p:ph idx="1"/>
          </p:nvPr>
        </p:nvSpPr>
        <p:spPr/>
        <p:txBody>
          <a:bodyPr/>
          <a:lstStyle/>
          <a:p>
            <a:r>
              <a:rPr lang="en-US" dirty="0"/>
              <a:t>Can you take a look at the pictures and tell:</a:t>
            </a:r>
          </a:p>
          <a:p>
            <a:r>
              <a:rPr lang="en-US" dirty="0"/>
              <a:t>1. Which one is related to law and order?</a:t>
            </a:r>
          </a:p>
          <a:p>
            <a:r>
              <a:rPr lang="en-US" dirty="0"/>
              <a:t>2. Which one gives caution to public?</a:t>
            </a:r>
            <a:endParaRPr lang="en-IN" dirty="0"/>
          </a:p>
        </p:txBody>
      </p:sp>
    </p:spTree>
    <p:extLst>
      <p:ext uri="{BB962C8B-B14F-4D97-AF65-F5344CB8AC3E}">
        <p14:creationId xmlns:p14="http://schemas.microsoft.com/office/powerpoint/2010/main" val="2115141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FEAC51D-996E-4CE6-8695-BAC9972CADA1}"/>
              </a:ext>
            </a:extLst>
          </p:cNvPr>
          <p:cNvPicPr>
            <a:picLocks noChangeAspect="1"/>
          </p:cNvPicPr>
          <p:nvPr/>
        </p:nvPicPr>
        <p:blipFill rotWithShape="1">
          <a:blip r:embed="rId2"/>
          <a:srcRect/>
          <a:stretch/>
        </p:blipFill>
        <p:spPr>
          <a:xfrm>
            <a:off x="0" y="10"/>
            <a:ext cx="12192000" cy="6753215"/>
          </a:xfrm>
          <a:prstGeom prst="rect">
            <a:avLst/>
          </a:prstGeom>
        </p:spPr>
      </p:pic>
    </p:spTree>
    <p:extLst>
      <p:ext uri="{BB962C8B-B14F-4D97-AF65-F5344CB8AC3E}">
        <p14:creationId xmlns:p14="http://schemas.microsoft.com/office/powerpoint/2010/main" val="1456975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D8C7-6338-4AE5-BE20-B465AA633F27}"/>
              </a:ext>
            </a:extLst>
          </p:cNvPr>
          <p:cNvSpPr>
            <a:spLocks noGrp="1"/>
          </p:cNvSpPr>
          <p:nvPr>
            <p:ph type="title"/>
          </p:nvPr>
        </p:nvSpPr>
        <p:spPr/>
        <p:txBody>
          <a:bodyPr/>
          <a:lstStyle/>
          <a:p>
            <a:r>
              <a:rPr lang="en-IN" dirty="0"/>
              <a:t>How to skim?</a:t>
            </a:r>
          </a:p>
        </p:txBody>
      </p:sp>
      <p:sp>
        <p:nvSpPr>
          <p:cNvPr id="3" name="Content Placeholder 2">
            <a:extLst>
              <a:ext uri="{FF2B5EF4-FFF2-40B4-BE49-F238E27FC236}">
                <a16:creationId xmlns:a16="http://schemas.microsoft.com/office/drawing/2014/main" id="{BB289777-9071-4606-8DFB-84F6F4C31BB0}"/>
              </a:ext>
            </a:extLst>
          </p:cNvPr>
          <p:cNvSpPr>
            <a:spLocks noGrp="1"/>
          </p:cNvSpPr>
          <p:nvPr>
            <p:ph idx="1"/>
          </p:nvPr>
        </p:nvSpPr>
        <p:spPr/>
        <p:txBody>
          <a:bodyPr>
            <a:normAutofit/>
          </a:bodyPr>
          <a:lstStyle/>
          <a:p>
            <a:r>
              <a:rPr lang="en-US" sz="3200" dirty="0"/>
              <a:t>Every passage is built around keywords. Those keywords tell us what the passage is about.</a:t>
            </a:r>
            <a:endParaRPr lang="en-IN" sz="3200" dirty="0"/>
          </a:p>
        </p:txBody>
      </p:sp>
    </p:spTree>
    <p:extLst>
      <p:ext uri="{BB962C8B-B14F-4D97-AF65-F5344CB8AC3E}">
        <p14:creationId xmlns:p14="http://schemas.microsoft.com/office/powerpoint/2010/main" val="9673436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1B14-1CA6-4038-B1C8-EA7891C2B2DB}"/>
              </a:ext>
            </a:extLst>
          </p:cNvPr>
          <p:cNvSpPr>
            <a:spLocks noGrp="1"/>
          </p:cNvSpPr>
          <p:nvPr>
            <p:ph type="title"/>
          </p:nvPr>
        </p:nvSpPr>
        <p:spPr/>
        <p:txBody>
          <a:bodyPr/>
          <a:lstStyle/>
          <a:p>
            <a:r>
              <a:rPr lang="en-US" dirty="0"/>
              <a:t>Exercise: Skim the passage and tell: 1. Topic of the paragraph 2. Purpose of the author </a:t>
            </a:r>
            <a:endParaRPr lang="en-IN" dirty="0"/>
          </a:p>
        </p:txBody>
      </p:sp>
      <p:sp>
        <p:nvSpPr>
          <p:cNvPr id="3" name="Content Placeholder 2">
            <a:extLst>
              <a:ext uri="{FF2B5EF4-FFF2-40B4-BE49-F238E27FC236}">
                <a16:creationId xmlns:a16="http://schemas.microsoft.com/office/drawing/2014/main" id="{26E76911-3599-4388-9DC2-A7A0131BF0E7}"/>
              </a:ext>
            </a:extLst>
          </p:cNvPr>
          <p:cNvSpPr>
            <a:spLocks noGrp="1"/>
          </p:cNvSpPr>
          <p:nvPr>
            <p:ph idx="1"/>
          </p:nvPr>
        </p:nvSpPr>
        <p:spPr/>
        <p:txBody>
          <a:bodyPr/>
          <a:lstStyle/>
          <a:p>
            <a:r>
              <a:rPr lang="en-US" dirty="0"/>
              <a:t>Movies are an essential part of our lives. Surely, they entertain us most of the time. But besides that, they also inform us—of people, events, culture an tradition. </a:t>
            </a:r>
            <a:endParaRPr lang="en-IN" dirty="0"/>
          </a:p>
        </p:txBody>
      </p:sp>
    </p:spTree>
    <p:extLst>
      <p:ext uri="{BB962C8B-B14F-4D97-AF65-F5344CB8AC3E}">
        <p14:creationId xmlns:p14="http://schemas.microsoft.com/office/powerpoint/2010/main" val="21527585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5243-9D8E-4F93-A3CC-FC7FFF9CEF86}"/>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E8EC1BB5-D399-46DB-9A98-D8DB31E0621B}"/>
              </a:ext>
            </a:extLst>
          </p:cNvPr>
          <p:cNvSpPr>
            <a:spLocks noGrp="1"/>
          </p:cNvSpPr>
          <p:nvPr>
            <p:ph idx="1"/>
          </p:nvPr>
        </p:nvSpPr>
        <p:spPr/>
        <p:txBody>
          <a:bodyPr>
            <a:normAutofit/>
          </a:bodyPr>
          <a:lstStyle/>
          <a:p>
            <a:r>
              <a:rPr lang="en-US" sz="3600" dirty="0"/>
              <a:t>Topic = Movies </a:t>
            </a:r>
          </a:p>
          <a:p>
            <a:r>
              <a:rPr lang="en-US" sz="3600" dirty="0"/>
              <a:t>Purpose = Argue in favor of movies</a:t>
            </a:r>
            <a:endParaRPr lang="en-IN" sz="3600" dirty="0"/>
          </a:p>
        </p:txBody>
      </p:sp>
    </p:spTree>
    <p:extLst>
      <p:ext uri="{BB962C8B-B14F-4D97-AF65-F5344CB8AC3E}">
        <p14:creationId xmlns:p14="http://schemas.microsoft.com/office/powerpoint/2010/main" val="21678983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0951-2361-4524-82CD-BCB98104424F}"/>
              </a:ext>
            </a:extLst>
          </p:cNvPr>
          <p:cNvSpPr>
            <a:spLocks noGrp="1"/>
          </p:cNvSpPr>
          <p:nvPr>
            <p:ph type="title"/>
          </p:nvPr>
        </p:nvSpPr>
        <p:spPr/>
        <p:txBody>
          <a:bodyPr/>
          <a:lstStyle/>
          <a:p>
            <a:r>
              <a:rPr lang="en-US" dirty="0"/>
              <a:t>Exercise: Skim the passage and tell: 1. Topic of the paragraph 2. Purpose of the author</a:t>
            </a:r>
            <a:endParaRPr lang="en-IN" dirty="0"/>
          </a:p>
        </p:txBody>
      </p:sp>
      <p:sp>
        <p:nvSpPr>
          <p:cNvPr id="3" name="Content Placeholder 2">
            <a:extLst>
              <a:ext uri="{FF2B5EF4-FFF2-40B4-BE49-F238E27FC236}">
                <a16:creationId xmlns:a16="http://schemas.microsoft.com/office/drawing/2014/main" id="{6E14049B-FCDB-4318-BC30-A04F152FDB47}"/>
              </a:ext>
            </a:extLst>
          </p:cNvPr>
          <p:cNvSpPr>
            <a:spLocks noGrp="1"/>
          </p:cNvSpPr>
          <p:nvPr>
            <p:ph idx="1"/>
          </p:nvPr>
        </p:nvSpPr>
        <p:spPr/>
        <p:txBody>
          <a:bodyPr>
            <a:normAutofit/>
          </a:bodyPr>
          <a:lstStyle/>
          <a:p>
            <a:r>
              <a:rPr lang="en-US" sz="4000" dirty="0"/>
              <a:t>A break in Goa can be much more than just a holiday on beautiful beaches. The Indian state has a fast-developing food and drink scene, that embraces local and international </a:t>
            </a:r>
            <a:r>
              <a:rPr lang="en-US" sz="4000" dirty="0" err="1"/>
              <a:t>flavours</a:t>
            </a:r>
            <a:r>
              <a:rPr lang="en-US" sz="4000" dirty="0"/>
              <a:t>. The stylish modern hotels provide a luxury holiday experience in food and accommodation. </a:t>
            </a:r>
            <a:endParaRPr lang="en-IN" sz="4000" dirty="0"/>
          </a:p>
        </p:txBody>
      </p:sp>
    </p:spTree>
    <p:extLst>
      <p:ext uri="{BB962C8B-B14F-4D97-AF65-F5344CB8AC3E}">
        <p14:creationId xmlns:p14="http://schemas.microsoft.com/office/powerpoint/2010/main" val="256542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Process / Stages of Communication / Communication Cycle</a:t>
            </a:r>
            <a:endParaRPr lang="en-US" dirty="0"/>
          </a:p>
        </p:txBody>
      </p:sp>
      <p:sp>
        <p:nvSpPr>
          <p:cNvPr id="4" name="Content Placeholder 3"/>
          <p:cNvSpPr>
            <a:spLocks noGrp="1"/>
          </p:cNvSpPr>
          <p:nvPr>
            <p:ph idx="1"/>
          </p:nvPr>
        </p:nvSpPr>
        <p:spPr/>
        <p:txBody>
          <a:bodyPr>
            <a:normAutofit fontScale="70000" lnSpcReduction="20000"/>
          </a:bodyPr>
          <a:lstStyle/>
          <a:p>
            <a:pPr>
              <a:buAutoNum type="arabicParenR"/>
            </a:pPr>
            <a:r>
              <a:rPr lang="en-US" b="1" dirty="0"/>
              <a:t>Ideation:</a:t>
            </a:r>
          </a:p>
          <a:p>
            <a:r>
              <a:rPr lang="en-US" dirty="0"/>
              <a:t>Process of communication begins with ideation which refers to the formation of idea or selection of message. It consist of 'what ‘ communication and is concerned with the content the specific message to be presented . The scope of ideation is generally determined by the sender’s :</a:t>
            </a:r>
          </a:p>
          <a:p>
            <a:pPr>
              <a:buFont typeface="+mj-lt"/>
              <a:buAutoNum type="arabicPeriod"/>
            </a:pPr>
            <a:r>
              <a:rPr lang="en-US" dirty="0"/>
              <a:t>Knowledge</a:t>
            </a:r>
          </a:p>
          <a:p>
            <a:pPr>
              <a:buFont typeface="+mj-lt"/>
              <a:buAutoNum type="arabicPeriod"/>
            </a:pPr>
            <a:r>
              <a:rPr lang="en-US" dirty="0"/>
              <a:t>Experience</a:t>
            </a:r>
          </a:p>
          <a:p>
            <a:pPr>
              <a:buFont typeface="+mj-lt"/>
              <a:buAutoNum type="arabicPeriod"/>
            </a:pPr>
            <a:r>
              <a:rPr lang="en-US" dirty="0"/>
              <a:t>Abilities</a:t>
            </a:r>
          </a:p>
          <a:p>
            <a:pPr>
              <a:buFont typeface="+mj-lt"/>
              <a:buAutoNum type="arabicPeriod"/>
            </a:pPr>
            <a:r>
              <a:rPr lang="en-US" dirty="0"/>
              <a:t>Purpose of communication</a:t>
            </a:r>
          </a:p>
          <a:p>
            <a:pPr>
              <a:buFont typeface="+mj-lt"/>
              <a:buAutoNum type="arabicPeriod"/>
            </a:pPr>
            <a:r>
              <a:rPr lang="en-US" dirty="0"/>
              <a:t>Context of the communicative situation</a:t>
            </a:r>
          </a:p>
          <a:p>
            <a:pPr marL="0" indent="0">
              <a:buNone/>
            </a:pPr>
            <a:r>
              <a:rPr lang="en-US" dirty="0"/>
              <a:t>Messages generally have two kinds of content</a:t>
            </a:r>
          </a:p>
          <a:p>
            <a:pPr marL="0" indent="0">
              <a:buNone/>
            </a:pPr>
            <a:endParaRPr lang="en-US" dirty="0"/>
          </a:p>
          <a:p>
            <a:r>
              <a:rPr lang="en-US" b="1" dirty="0"/>
              <a:t>Logical </a:t>
            </a:r>
            <a:r>
              <a:rPr lang="en-US" dirty="0"/>
              <a:t>– Such messages consist of factual information.</a:t>
            </a:r>
          </a:p>
          <a:p>
            <a:r>
              <a:rPr lang="en-US" b="1" dirty="0"/>
              <a:t>Emotional </a:t>
            </a:r>
            <a:r>
              <a:rPr lang="en-US" dirty="0"/>
              <a:t>– Such messages consist of feelings and emotions.</a:t>
            </a:r>
          </a:p>
        </p:txBody>
      </p:sp>
    </p:spTree>
    <p:extLst>
      <p:ext uri="{BB962C8B-B14F-4D97-AF65-F5344CB8AC3E}">
        <p14:creationId xmlns:p14="http://schemas.microsoft.com/office/powerpoint/2010/main" val="4266497803"/>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6035-6CC3-434D-A676-035A843DF32C}"/>
              </a:ext>
            </a:extLst>
          </p:cNvPr>
          <p:cNvSpPr>
            <a:spLocks noGrp="1"/>
          </p:cNvSpPr>
          <p:nvPr>
            <p:ph type="title"/>
          </p:nvPr>
        </p:nvSpPr>
        <p:spPr/>
        <p:txBody>
          <a:bodyPr/>
          <a:lstStyle/>
          <a:p>
            <a:r>
              <a:rPr lang="en-IN" dirty="0"/>
              <a:t>Answers</a:t>
            </a:r>
          </a:p>
        </p:txBody>
      </p:sp>
      <p:sp>
        <p:nvSpPr>
          <p:cNvPr id="3" name="Content Placeholder 2">
            <a:extLst>
              <a:ext uri="{FF2B5EF4-FFF2-40B4-BE49-F238E27FC236}">
                <a16:creationId xmlns:a16="http://schemas.microsoft.com/office/drawing/2014/main" id="{062A3A53-4307-4B1F-9D7C-EE21F2A12DCA}"/>
              </a:ext>
            </a:extLst>
          </p:cNvPr>
          <p:cNvSpPr>
            <a:spLocks noGrp="1"/>
          </p:cNvSpPr>
          <p:nvPr>
            <p:ph idx="1"/>
          </p:nvPr>
        </p:nvSpPr>
        <p:spPr/>
        <p:txBody>
          <a:bodyPr>
            <a:normAutofit/>
          </a:bodyPr>
          <a:lstStyle/>
          <a:p>
            <a:r>
              <a:rPr lang="en-US" sz="3200" dirty="0"/>
              <a:t>Topic: Goa as a holiday destination. </a:t>
            </a:r>
          </a:p>
          <a:p>
            <a:r>
              <a:rPr lang="en-US" sz="3200" dirty="0"/>
              <a:t>Purpose: Persuade readers to visit Goa</a:t>
            </a:r>
            <a:endParaRPr lang="en-IN" sz="3200" dirty="0"/>
          </a:p>
        </p:txBody>
      </p:sp>
    </p:spTree>
    <p:extLst>
      <p:ext uri="{BB962C8B-B14F-4D97-AF65-F5344CB8AC3E}">
        <p14:creationId xmlns:p14="http://schemas.microsoft.com/office/powerpoint/2010/main" val="3710910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5C38-67B5-4B11-88A1-22063CD263F5}"/>
              </a:ext>
            </a:extLst>
          </p:cNvPr>
          <p:cNvSpPr>
            <a:spLocks noGrp="1"/>
          </p:cNvSpPr>
          <p:nvPr>
            <p:ph type="title"/>
          </p:nvPr>
        </p:nvSpPr>
        <p:spPr/>
        <p:txBody>
          <a:bodyPr/>
          <a:lstStyle/>
          <a:p>
            <a:r>
              <a:rPr lang="en-IN" dirty="0"/>
              <a:t>Style 1 : Skimming</a:t>
            </a:r>
          </a:p>
        </p:txBody>
      </p:sp>
      <p:sp>
        <p:nvSpPr>
          <p:cNvPr id="3" name="Content Placeholder 2">
            <a:extLst>
              <a:ext uri="{FF2B5EF4-FFF2-40B4-BE49-F238E27FC236}">
                <a16:creationId xmlns:a16="http://schemas.microsoft.com/office/drawing/2014/main" id="{3736894D-083B-4FD7-9334-FD957C1BBBDC}"/>
              </a:ext>
            </a:extLst>
          </p:cNvPr>
          <p:cNvSpPr>
            <a:spLocks noGrp="1"/>
          </p:cNvSpPr>
          <p:nvPr>
            <p:ph idx="1"/>
          </p:nvPr>
        </p:nvSpPr>
        <p:spPr/>
        <p:txBody>
          <a:bodyPr/>
          <a:lstStyle/>
          <a:p>
            <a:pPr>
              <a:buFont typeface="Wingdings" panose="05000000000000000000" pitchFamily="2" charset="2"/>
              <a:buChar char="q"/>
            </a:pPr>
            <a:r>
              <a:rPr lang="en-US" dirty="0"/>
              <a:t>Fast browsing of the entire passage.</a:t>
            </a:r>
          </a:p>
          <a:p>
            <a:pPr>
              <a:buFont typeface="Wingdings" panose="05000000000000000000" pitchFamily="2" charset="2"/>
              <a:buChar char="q"/>
            </a:pPr>
            <a:r>
              <a:rPr lang="en-US" dirty="0"/>
              <a:t>We get a rough idea about the topic of the passage</a:t>
            </a:r>
          </a:p>
          <a:p>
            <a:pPr>
              <a:buFont typeface="Wingdings" panose="05000000000000000000" pitchFamily="2" charset="2"/>
              <a:buChar char="q"/>
            </a:pPr>
            <a:r>
              <a:rPr lang="en-US" dirty="0"/>
              <a:t>Humans have an inborn habit of trying to do things efficiently. They need to save time.</a:t>
            </a:r>
          </a:p>
          <a:p>
            <a:pPr>
              <a:buFont typeface="Wingdings" panose="05000000000000000000" pitchFamily="2" charset="2"/>
              <a:buChar char="q"/>
            </a:pPr>
            <a:r>
              <a:rPr lang="en-US" dirty="0"/>
              <a:t>When we are searching for an information, and we have a large number of texts to choose from, we do a fast-browsing to decide which texts to read, and which to reject. </a:t>
            </a:r>
            <a:endParaRPr lang="en-IN" dirty="0"/>
          </a:p>
        </p:txBody>
      </p:sp>
    </p:spTree>
    <p:extLst>
      <p:ext uri="{BB962C8B-B14F-4D97-AF65-F5344CB8AC3E}">
        <p14:creationId xmlns:p14="http://schemas.microsoft.com/office/powerpoint/2010/main" val="11686876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A5AA-A1C6-4F60-857E-D2CF6C80A8F6}"/>
              </a:ext>
            </a:extLst>
          </p:cNvPr>
          <p:cNvSpPr>
            <a:spLocks noGrp="1"/>
          </p:cNvSpPr>
          <p:nvPr>
            <p:ph type="title"/>
          </p:nvPr>
        </p:nvSpPr>
        <p:spPr/>
        <p:txBody>
          <a:bodyPr/>
          <a:lstStyle/>
          <a:p>
            <a:r>
              <a:rPr lang="en-IN" dirty="0"/>
              <a:t>Targets of skimming</a:t>
            </a:r>
          </a:p>
        </p:txBody>
      </p:sp>
      <p:sp>
        <p:nvSpPr>
          <p:cNvPr id="3" name="Content Placeholder 2">
            <a:extLst>
              <a:ext uri="{FF2B5EF4-FFF2-40B4-BE49-F238E27FC236}">
                <a16:creationId xmlns:a16="http://schemas.microsoft.com/office/drawing/2014/main" id="{46605CCD-4E7B-4EEC-9A68-CB4BB9E943FA}"/>
              </a:ext>
            </a:extLst>
          </p:cNvPr>
          <p:cNvSpPr>
            <a:spLocks noGrp="1"/>
          </p:cNvSpPr>
          <p:nvPr>
            <p:ph idx="1"/>
          </p:nvPr>
        </p:nvSpPr>
        <p:spPr/>
        <p:txBody>
          <a:bodyPr/>
          <a:lstStyle/>
          <a:p>
            <a:r>
              <a:rPr lang="en-IN" dirty="0"/>
              <a:t>To understand: </a:t>
            </a:r>
          </a:p>
          <a:p>
            <a:pPr>
              <a:buFont typeface="Wingdings" panose="05000000000000000000" pitchFamily="2" charset="2"/>
              <a:buChar char="v"/>
            </a:pPr>
            <a:r>
              <a:rPr lang="en-US" dirty="0"/>
              <a:t>what the topic is about</a:t>
            </a:r>
          </a:p>
          <a:p>
            <a:pPr>
              <a:buFont typeface="Wingdings" panose="05000000000000000000" pitchFamily="2" charset="2"/>
              <a:buChar char="v"/>
            </a:pPr>
            <a:r>
              <a:rPr lang="en-US" dirty="0"/>
              <a:t> Who is the target audience </a:t>
            </a:r>
          </a:p>
          <a:p>
            <a:pPr>
              <a:buFont typeface="Wingdings" panose="05000000000000000000" pitchFamily="2" charset="2"/>
              <a:buChar char="v"/>
            </a:pPr>
            <a:r>
              <a:rPr lang="en-US" dirty="0"/>
              <a:t>Which type of text it is, i.e. Report, advertisement, article, </a:t>
            </a:r>
            <a:r>
              <a:rPr lang="en-US" dirty="0" err="1"/>
              <a:t>etc</a:t>
            </a:r>
            <a:r>
              <a:rPr lang="en-US" dirty="0"/>
              <a:t> </a:t>
            </a:r>
          </a:p>
          <a:p>
            <a:pPr>
              <a:buFont typeface="Wingdings" panose="05000000000000000000" pitchFamily="2" charset="2"/>
              <a:buChar char="v"/>
            </a:pPr>
            <a:r>
              <a:rPr lang="en-US" dirty="0"/>
              <a:t>What is the purpose of the text? To inform? To explain? Or to persuade? </a:t>
            </a:r>
          </a:p>
          <a:p>
            <a:r>
              <a:rPr lang="en-US" dirty="0"/>
              <a:t>The above questions give us a frame of mind to judge the text.</a:t>
            </a:r>
            <a:endParaRPr lang="en-IN" dirty="0"/>
          </a:p>
        </p:txBody>
      </p:sp>
    </p:spTree>
    <p:extLst>
      <p:ext uri="{BB962C8B-B14F-4D97-AF65-F5344CB8AC3E}">
        <p14:creationId xmlns:p14="http://schemas.microsoft.com/office/powerpoint/2010/main" val="1191501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33B7-1E20-474E-8C87-A707860ACA46}"/>
              </a:ext>
            </a:extLst>
          </p:cNvPr>
          <p:cNvSpPr>
            <a:spLocks noGrp="1"/>
          </p:cNvSpPr>
          <p:nvPr>
            <p:ph type="title"/>
          </p:nvPr>
        </p:nvSpPr>
        <p:spPr/>
        <p:txBody>
          <a:bodyPr/>
          <a:lstStyle/>
          <a:p>
            <a:r>
              <a:rPr lang="en-IN" dirty="0"/>
              <a:t>Style 2 : Scanning</a:t>
            </a:r>
          </a:p>
        </p:txBody>
      </p:sp>
      <p:sp>
        <p:nvSpPr>
          <p:cNvPr id="3" name="Content Placeholder 2">
            <a:extLst>
              <a:ext uri="{FF2B5EF4-FFF2-40B4-BE49-F238E27FC236}">
                <a16:creationId xmlns:a16="http://schemas.microsoft.com/office/drawing/2014/main" id="{50390C38-F13E-4247-991E-147DC9E79079}"/>
              </a:ext>
            </a:extLst>
          </p:cNvPr>
          <p:cNvSpPr>
            <a:spLocks noGrp="1"/>
          </p:cNvSpPr>
          <p:nvPr>
            <p:ph idx="1"/>
          </p:nvPr>
        </p:nvSpPr>
        <p:spPr/>
        <p:txBody>
          <a:bodyPr>
            <a:normAutofit/>
          </a:bodyPr>
          <a:lstStyle/>
          <a:p>
            <a:r>
              <a:rPr lang="en-US" sz="2400" dirty="0"/>
              <a:t>In this, we look for more specific information in a text. </a:t>
            </a:r>
          </a:p>
          <a:p>
            <a:r>
              <a:rPr lang="en-US" sz="2400" dirty="0"/>
              <a:t>• While doing a reading comprehension, we take a look at the questions asked on the passage. </a:t>
            </a:r>
          </a:p>
          <a:p>
            <a:r>
              <a:rPr lang="en-US" sz="2400" dirty="0"/>
              <a:t>• When we re-read the text to locate those specific information, it is called scanning.</a:t>
            </a:r>
            <a:endParaRPr lang="en-IN" sz="2400" dirty="0"/>
          </a:p>
        </p:txBody>
      </p:sp>
    </p:spTree>
    <p:extLst>
      <p:ext uri="{BB962C8B-B14F-4D97-AF65-F5344CB8AC3E}">
        <p14:creationId xmlns:p14="http://schemas.microsoft.com/office/powerpoint/2010/main" val="13613816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ACD3-700D-4E94-8614-22E86EDF34F8}"/>
              </a:ext>
            </a:extLst>
          </p:cNvPr>
          <p:cNvSpPr>
            <a:spLocks noGrp="1"/>
          </p:cNvSpPr>
          <p:nvPr>
            <p:ph type="title"/>
          </p:nvPr>
        </p:nvSpPr>
        <p:spPr/>
        <p:txBody>
          <a:bodyPr/>
          <a:lstStyle/>
          <a:p>
            <a:r>
              <a:rPr lang="en-IN" dirty="0"/>
              <a:t>Activity: </a:t>
            </a:r>
          </a:p>
        </p:txBody>
      </p:sp>
      <p:sp>
        <p:nvSpPr>
          <p:cNvPr id="3" name="Content Placeholder 2">
            <a:extLst>
              <a:ext uri="{FF2B5EF4-FFF2-40B4-BE49-F238E27FC236}">
                <a16:creationId xmlns:a16="http://schemas.microsoft.com/office/drawing/2014/main" id="{5DBE5097-9DA9-4437-8787-DDA54F31998D}"/>
              </a:ext>
            </a:extLst>
          </p:cNvPr>
          <p:cNvSpPr>
            <a:spLocks noGrp="1"/>
          </p:cNvSpPr>
          <p:nvPr>
            <p:ph idx="1"/>
          </p:nvPr>
        </p:nvSpPr>
        <p:spPr/>
        <p:txBody>
          <a:bodyPr>
            <a:normAutofit/>
          </a:bodyPr>
          <a:lstStyle/>
          <a:p>
            <a:r>
              <a:rPr lang="en-US" sz="2400" dirty="0"/>
              <a:t>You will read description about a Projector </a:t>
            </a:r>
          </a:p>
          <a:p>
            <a:endParaRPr lang="en-US" sz="2400" dirty="0"/>
          </a:p>
          <a:p>
            <a:r>
              <a:rPr lang="en-US" sz="2400" dirty="0"/>
              <a:t>Scan the Text and find:</a:t>
            </a:r>
          </a:p>
          <a:p>
            <a:endParaRPr lang="en-US" sz="2400" dirty="0"/>
          </a:p>
          <a:p>
            <a:r>
              <a:rPr lang="en-US" sz="2400" dirty="0"/>
              <a:t>What are the connectivity details of this product?</a:t>
            </a:r>
            <a:endParaRPr lang="en-IN" sz="2400" dirty="0"/>
          </a:p>
        </p:txBody>
      </p:sp>
    </p:spTree>
    <p:extLst>
      <p:ext uri="{BB962C8B-B14F-4D97-AF65-F5344CB8AC3E}">
        <p14:creationId xmlns:p14="http://schemas.microsoft.com/office/powerpoint/2010/main" val="10517206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9850-CF49-4A14-BE97-A5FAE9845DB3}"/>
              </a:ext>
            </a:extLst>
          </p:cNvPr>
          <p:cNvSpPr>
            <a:spLocks noGrp="1"/>
          </p:cNvSpPr>
          <p:nvPr>
            <p:ph type="title"/>
          </p:nvPr>
        </p:nvSpPr>
        <p:spPr/>
        <p:txBody>
          <a:bodyPr/>
          <a:lstStyle/>
          <a:p>
            <a:r>
              <a:rPr lang="en-US" dirty="0"/>
              <a:t>EGATE i9 LED HD Projector (Black) HD 1920 x 1080 - 120-inch Display</a:t>
            </a:r>
            <a:endParaRPr lang="en-IN" dirty="0"/>
          </a:p>
        </p:txBody>
      </p:sp>
      <p:sp>
        <p:nvSpPr>
          <p:cNvPr id="3" name="Content Placeholder 2">
            <a:extLst>
              <a:ext uri="{FF2B5EF4-FFF2-40B4-BE49-F238E27FC236}">
                <a16:creationId xmlns:a16="http://schemas.microsoft.com/office/drawing/2014/main" id="{9E5FD64D-74A2-48C5-B2AF-7C36D10F89D5}"/>
              </a:ext>
            </a:extLst>
          </p:cNvPr>
          <p:cNvSpPr>
            <a:spLocks noGrp="1"/>
          </p:cNvSpPr>
          <p:nvPr>
            <p:ph idx="1"/>
          </p:nvPr>
        </p:nvSpPr>
        <p:spPr/>
        <p:txBody>
          <a:bodyPr>
            <a:normAutofit/>
          </a:bodyPr>
          <a:lstStyle/>
          <a:p>
            <a:r>
              <a:rPr lang="en-US" sz="2400" dirty="0"/>
              <a:t>INDIAN BRAND – INDIA SERVICE CENTRE – TOLL FREE NO. 1800 123 6847 </a:t>
            </a:r>
          </a:p>
          <a:p>
            <a:r>
              <a:rPr lang="en-US" sz="2400" dirty="0"/>
              <a:t>• 1 year warranty provided by the manufacturer from date of purchase </a:t>
            </a:r>
          </a:p>
          <a:p>
            <a:r>
              <a:rPr lang="en-US" sz="2400" dirty="0"/>
              <a:t>• 30000 </a:t>
            </a:r>
            <a:r>
              <a:rPr lang="en-US" sz="2400" dirty="0" err="1"/>
              <a:t>hrs</a:t>
            </a:r>
            <a:r>
              <a:rPr lang="en-US" sz="2400" dirty="0"/>
              <a:t> life long LED lamp • HD 1920 X 1080 Support &amp; 800 X 480 Native Resolution</a:t>
            </a:r>
          </a:p>
          <a:p>
            <a:r>
              <a:rPr lang="en-US" sz="2400" dirty="0"/>
              <a:t> • 1000 : 1 High Contrast Ratio; 120” Large screen display </a:t>
            </a:r>
          </a:p>
          <a:p>
            <a:r>
              <a:rPr lang="en-US" sz="2400" dirty="0"/>
              <a:t>• 1500 Lumen* / 120 </a:t>
            </a:r>
            <a:r>
              <a:rPr lang="en-US" sz="2400" dirty="0" err="1"/>
              <a:t>Ansi</a:t>
            </a:r>
            <a:r>
              <a:rPr lang="en-US" sz="2400" dirty="0"/>
              <a:t>; Direct Play From USB </a:t>
            </a:r>
          </a:p>
          <a:p>
            <a:r>
              <a:rPr lang="en-US" sz="2400" dirty="0"/>
              <a:t>• Multiple Interface – HDMI/ VGA / USB / AV / Sd Card / Audio Out </a:t>
            </a:r>
          </a:p>
          <a:p>
            <a:r>
              <a:rPr lang="en-US" sz="2400" dirty="0"/>
              <a:t>• Home theatre projection from set-top box , DVD, Blue ray &amp; pen drive</a:t>
            </a:r>
            <a:endParaRPr lang="en-IN" sz="2400" dirty="0"/>
          </a:p>
        </p:txBody>
      </p:sp>
    </p:spTree>
    <p:extLst>
      <p:ext uri="{BB962C8B-B14F-4D97-AF65-F5344CB8AC3E}">
        <p14:creationId xmlns:p14="http://schemas.microsoft.com/office/powerpoint/2010/main" val="4916043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FC31-7EAC-4786-8667-DEB08FA0D8E2}"/>
              </a:ext>
            </a:extLst>
          </p:cNvPr>
          <p:cNvSpPr>
            <a:spLocks noGrp="1"/>
          </p:cNvSpPr>
          <p:nvPr>
            <p:ph type="title"/>
          </p:nvPr>
        </p:nvSpPr>
        <p:spPr/>
        <p:txBody>
          <a:bodyPr/>
          <a:lstStyle/>
          <a:p>
            <a:r>
              <a:rPr lang="en-IN" dirty="0"/>
              <a:t>Style 3 : Churning</a:t>
            </a:r>
          </a:p>
        </p:txBody>
      </p:sp>
      <p:sp>
        <p:nvSpPr>
          <p:cNvPr id="3" name="Content Placeholder 2">
            <a:extLst>
              <a:ext uri="{FF2B5EF4-FFF2-40B4-BE49-F238E27FC236}">
                <a16:creationId xmlns:a16="http://schemas.microsoft.com/office/drawing/2014/main" id="{88EB2C76-E92F-41D0-9F61-F6AC73CF4AFC}"/>
              </a:ext>
            </a:extLst>
          </p:cNvPr>
          <p:cNvSpPr>
            <a:spLocks noGrp="1"/>
          </p:cNvSpPr>
          <p:nvPr>
            <p:ph idx="1"/>
          </p:nvPr>
        </p:nvSpPr>
        <p:spPr>
          <a:xfrm>
            <a:off x="845438" y="1933575"/>
            <a:ext cx="9720073" cy="4023360"/>
          </a:xfrm>
        </p:spPr>
        <p:txBody>
          <a:bodyPr/>
          <a:lstStyle/>
          <a:p>
            <a:r>
              <a:rPr lang="en-US" dirty="0"/>
              <a:t>Churning means interpretation and inference.</a:t>
            </a:r>
          </a:p>
          <a:p>
            <a:endParaRPr lang="en-IN" dirty="0"/>
          </a:p>
        </p:txBody>
      </p:sp>
      <p:sp>
        <p:nvSpPr>
          <p:cNvPr id="4" name="Oval 3">
            <a:extLst>
              <a:ext uri="{FF2B5EF4-FFF2-40B4-BE49-F238E27FC236}">
                <a16:creationId xmlns:a16="http://schemas.microsoft.com/office/drawing/2014/main" id="{7484752D-B6E9-4EB7-B735-A0830926D021}"/>
              </a:ext>
            </a:extLst>
          </p:cNvPr>
          <p:cNvSpPr/>
          <p:nvPr/>
        </p:nvSpPr>
        <p:spPr>
          <a:xfrm>
            <a:off x="3552825" y="2838450"/>
            <a:ext cx="33909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Churning</a:t>
            </a:r>
          </a:p>
        </p:txBody>
      </p:sp>
      <p:sp>
        <p:nvSpPr>
          <p:cNvPr id="5" name="Minus Sign 4">
            <a:extLst>
              <a:ext uri="{FF2B5EF4-FFF2-40B4-BE49-F238E27FC236}">
                <a16:creationId xmlns:a16="http://schemas.microsoft.com/office/drawing/2014/main" id="{2C7A4900-9724-417E-B062-54AF0F8ECC92}"/>
              </a:ext>
            </a:extLst>
          </p:cNvPr>
          <p:cNvSpPr/>
          <p:nvPr/>
        </p:nvSpPr>
        <p:spPr>
          <a:xfrm>
            <a:off x="4791075" y="3659505"/>
            <a:ext cx="914400"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inus Sign 5">
            <a:extLst>
              <a:ext uri="{FF2B5EF4-FFF2-40B4-BE49-F238E27FC236}">
                <a16:creationId xmlns:a16="http://schemas.microsoft.com/office/drawing/2014/main" id="{D93A4E64-0F07-49EB-AFE0-B2A80C69A299}"/>
              </a:ext>
            </a:extLst>
          </p:cNvPr>
          <p:cNvSpPr/>
          <p:nvPr/>
        </p:nvSpPr>
        <p:spPr>
          <a:xfrm>
            <a:off x="4791075" y="4116705"/>
            <a:ext cx="914400" cy="914400"/>
          </a:xfrm>
          <a:prstGeom prst="mathMinus">
            <a:avLst>
              <a:gd name="adj1" fmla="val 256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8BBF840-0E5C-4E1A-9501-08A4123B67BC}"/>
              </a:ext>
            </a:extLst>
          </p:cNvPr>
          <p:cNvSpPr/>
          <p:nvPr/>
        </p:nvSpPr>
        <p:spPr>
          <a:xfrm>
            <a:off x="1269492" y="5019675"/>
            <a:ext cx="3588258" cy="169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Interpretation:</a:t>
            </a:r>
            <a:r>
              <a:rPr lang="en-US" dirty="0"/>
              <a:t> Getting the summary of all the important points on a topic.</a:t>
            </a:r>
            <a:endParaRPr lang="en-IN" dirty="0"/>
          </a:p>
        </p:txBody>
      </p:sp>
      <p:sp>
        <p:nvSpPr>
          <p:cNvPr id="9" name="Oval 8">
            <a:extLst>
              <a:ext uri="{FF2B5EF4-FFF2-40B4-BE49-F238E27FC236}">
                <a16:creationId xmlns:a16="http://schemas.microsoft.com/office/drawing/2014/main" id="{FCCA0490-3319-46EB-BAEA-2E17F0E7F299}"/>
              </a:ext>
            </a:extLst>
          </p:cNvPr>
          <p:cNvSpPr/>
          <p:nvPr/>
        </p:nvSpPr>
        <p:spPr>
          <a:xfrm>
            <a:off x="6831711" y="4962525"/>
            <a:ext cx="3733800" cy="180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Inference</a:t>
            </a:r>
            <a:r>
              <a:rPr lang="en-US" dirty="0"/>
              <a:t>: Reading between the lines. Understanding facts that are not stated openly.</a:t>
            </a:r>
            <a:endParaRPr lang="en-IN" dirty="0"/>
          </a:p>
        </p:txBody>
      </p:sp>
      <p:sp>
        <p:nvSpPr>
          <p:cNvPr id="10" name="Cross 9">
            <a:extLst>
              <a:ext uri="{FF2B5EF4-FFF2-40B4-BE49-F238E27FC236}">
                <a16:creationId xmlns:a16="http://schemas.microsoft.com/office/drawing/2014/main" id="{E3652F33-D738-4FEB-B24B-9C3939F23528}"/>
              </a:ext>
            </a:extLst>
          </p:cNvPr>
          <p:cNvSpPr/>
          <p:nvPr/>
        </p:nvSpPr>
        <p:spPr>
          <a:xfrm>
            <a:off x="5354193" y="5421630"/>
            <a:ext cx="914400" cy="9144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91915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980F-CEC8-4F35-BBA9-AF8D8951B9EC}"/>
              </a:ext>
            </a:extLst>
          </p:cNvPr>
          <p:cNvSpPr>
            <a:spLocks noGrp="1"/>
          </p:cNvSpPr>
          <p:nvPr>
            <p:ph type="title"/>
          </p:nvPr>
        </p:nvSpPr>
        <p:spPr/>
        <p:txBody>
          <a:bodyPr/>
          <a:lstStyle/>
          <a:p>
            <a:r>
              <a:rPr lang="en-US" dirty="0"/>
              <a:t>Interpretation: How is it done?</a:t>
            </a:r>
            <a:endParaRPr lang="en-IN" dirty="0"/>
          </a:p>
        </p:txBody>
      </p:sp>
      <p:sp>
        <p:nvSpPr>
          <p:cNvPr id="3" name="Content Placeholder 2">
            <a:extLst>
              <a:ext uri="{FF2B5EF4-FFF2-40B4-BE49-F238E27FC236}">
                <a16:creationId xmlns:a16="http://schemas.microsoft.com/office/drawing/2014/main" id="{0D177D42-3CDC-483C-819C-81B6D71073F2}"/>
              </a:ext>
            </a:extLst>
          </p:cNvPr>
          <p:cNvSpPr>
            <a:spLocks noGrp="1"/>
          </p:cNvSpPr>
          <p:nvPr>
            <p:ph idx="1"/>
          </p:nvPr>
        </p:nvSpPr>
        <p:spPr/>
        <p:txBody>
          <a:bodyPr>
            <a:normAutofit/>
          </a:bodyPr>
          <a:lstStyle/>
          <a:p>
            <a:r>
              <a:rPr lang="en-US" sz="2800" dirty="0"/>
              <a:t>Depending on the question, we need to decide what angle we are going to take, to interpret a text.</a:t>
            </a:r>
          </a:p>
          <a:p>
            <a:r>
              <a:rPr lang="en-US" sz="2800" dirty="0"/>
              <a:t>Generally, a text contains </a:t>
            </a:r>
            <a:r>
              <a:rPr lang="en-US" sz="2800" b="1" dirty="0">
                <a:solidFill>
                  <a:srgbClr val="0070C0"/>
                </a:solidFill>
              </a:rPr>
              <a:t>discussion on more than one keyword</a:t>
            </a:r>
            <a:r>
              <a:rPr lang="en-US" sz="2800" dirty="0"/>
              <a:t>. You have to collect information on the specific keyword that is asked in the question. </a:t>
            </a:r>
            <a:endParaRPr lang="en-IN" sz="2800" dirty="0"/>
          </a:p>
        </p:txBody>
      </p:sp>
    </p:spTree>
    <p:extLst>
      <p:ext uri="{BB962C8B-B14F-4D97-AF65-F5344CB8AC3E}">
        <p14:creationId xmlns:p14="http://schemas.microsoft.com/office/powerpoint/2010/main" val="41837488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5FE2-3343-49AE-9CF4-481C34812F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686643-BC01-492D-8430-3F8654C04526}"/>
              </a:ext>
            </a:extLst>
          </p:cNvPr>
          <p:cNvSpPr>
            <a:spLocks noGrp="1"/>
          </p:cNvSpPr>
          <p:nvPr>
            <p:ph idx="1"/>
          </p:nvPr>
        </p:nvSpPr>
        <p:spPr/>
        <p:txBody>
          <a:bodyPr>
            <a:normAutofit/>
          </a:bodyPr>
          <a:lstStyle/>
          <a:p>
            <a:r>
              <a:rPr lang="en-US" sz="3200" dirty="0"/>
              <a:t>Let us do a quick activity: Read the paragraph next slide</a:t>
            </a:r>
            <a:endParaRPr lang="en-IN" sz="3200" dirty="0"/>
          </a:p>
        </p:txBody>
      </p:sp>
    </p:spTree>
    <p:extLst>
      <p:ext uri="{BB962C8B-B14F-4D97-AF65-F5344CB8AC3E}">
        <p14:creationId xmlns:p14="http://schemas.microsoft.com/office/powerpoint/2010/main" val="22631429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033565-96D1-4BA1-B3A9-5AE3EA283A2F}"/>
              </a:ext>
            </a:extLst>
          </p:cNvPr>
          <p:cNvSpPr/>
          <p:nvPr/>
        </p:nvSpPr>
        <p:spPr>
          <a:xfrm>
            <a:off x="342900" y="88464"/>
            <a:ext cx="10801350" cy="5632311"/>
          </a:xfrm>
          <a:prstGeom prst="rect">
            <a:avLst/>
          </a:prstGeom>
        </p:spPr>
        <p:txBody>
          <a:bodyPr wrap="square">
            <a:spAutoFit/>
          </a:bodyPr>
          <a:lstStyle/>
          <a:p>
            <a:r>
              <a:rPr lang="en-US" sz="3600" dirty="0"/>
              <a:t>The Vikings were people who lived in northern Europe and the Scandinavian countries. They were fierce warriors and excellent sea-farers. Their ship could travel fast in rough seas. They were a hardy race, who lived in harsh climatic conditions. In 793 AD, the Vikings crossed the dangerous North Sea, and invaded England. Their plan was to loot. However, the warm weather and the rich soil changed their hearts, and they decided to settle. So, they defeated the Anglo-Saxon kings, and captured their lands. By 800 AD, most of England was under the Vikings.</a:t>
            </a:r>
            <a:endParaRPr lang="en-IN" sz="3600" dirty="0"/>
          </a:p>
        </p:txBody>
      </p:sp>
    </p:spTree>
    <p:extLst>
      <p:ext uri="{BB962C8B-B14F-4D97-AF65-F5344CB8AC3E}">
        <p14:creationId xmlns:p14="http://schemas.microsoft.com/office/powerpoint/2010/main" val="4265099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663472-8054-41BD-AFF8-1BFE85DAAC29}"/>
</file>

<file path=customXml/itemProps2.xml><?xml version="1.0" encoding="utf-8"?>
<ds:datastoreItem xmlns:ds="http://schemas.openxmlformats.org/officeDocument/2006/customXml" ds:itemID="{19E000B2-0E4B-4477-ACB5-90355A343EF1}"/>
</file>

<file path=customXml/itemProps3.xml><?xml version="1.0" encoding="utf-8"?>
<ds:datastoreItem xmlns:ds="http://schemas.openxmlformats.org/officeDocument/2006/customXml" ds:itemID="{1E28BAE6-6B63-4821-A5AA-CA0500DB7370}"/>
</file>

<file path=docProps/app.xml><?xml version="1.0" encoding="utf-8"?>
<Properties xmlns="http://schemas.openxmlformats.org/officeDocument/2006/extended-properties" xmlns:vt="http://schemas.openxmlformats.org/officeDocument/2006/docPropsVTypes">
  <TotalTime>88</TotalTime>
  <Words>12452</Words>
  <Application>Microsoft Office PowerPoint</Application>
  <PresentationFormat>Widescreen</PresentationFormat>
  <Paragraphs>1068</Paragraphs>
  <Slides>197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197</vt:i4>
      </vt:variant>
    </vt:vector>
  </HeadingPairs>
  <TitlesOfParts>
    <vt:vector size="208" baseType="lpstr">
      <vt:lpstr>Arial</vt:lpstr>
      <vt:lpstr>Calibri</vt:lpstr>
      <vt:lpstr>Calibri Light</vt:lpstr>
      <vt:lpstr>Georgia</vt:lpstr>
      <vt:lpstr>Times New Roman</vt:lpstr>
      <vt:lpstr>Tw Cen MT</vt:lpstr>
      <vt:lpstr>Tw Cen MT Condensed</vt:lpstr>
      <vt:lpstr>Wingdings</vt:lpstr>
      <vt:lpstr>Wingdings 3</vt:lpstr>
      <vt:lpstr>Integral</vt:lpstr>
      <vt:lpstr>Office Theme</vt:lpstr>
      <vt:lpstr>Module 1- Basics of Technical English </vt:lpstr>
      <vt:lpstr>After Studying this Module you will be able to know</vt:lpstr>
      <vt:lpstr>What is communication?</vt:lpstr>
      <vt:lpstr>What is communication? Contd…</vt:lpstr>
      <vt:lpstr>Nature of Communication</vt:lpstr>
      <vt:lpstr>Purposes of Communication:</vt:lpstr>
      <vt:lpstr>Communication Process / Stages of Communication / Communication Cycle</vt:lpstr>
      <vt:lpstr>PowerPoint Presentation</vt:lpstr>
      <vt:lpstr>Communication Process / Stages of Communication / Communication Cycle</vt:lpstr>
      <vt:lpstr>2) Encoding:</vt:lpstr>
      <vt:lpstr>PowerPoint Presentation</vt:lpstr>
      <vt:lpstr>Transmission</vt:lpstr>
      <vt:lpstr>Decoding</vt:lpstr>
      <vt:lpstr>Feed back / Response</vt:lpstr>
      <vt:lpstr>NOISE</vt:lpstr>
      <vt:lpstr>Types of Noise:</vt:lpstr>
      <vt:lpstr>PowerPoint Presentation</vt:lpstr>
      <vt:lpstr>Levels of Communication</vt:lpstr>
      <vt:lpstr>Extra-personal communication:</vt:lpstr>
      <vt:lpstr>Intrapersonal Communication</vt:lpstr>
      <vt:lpstr>Interpersonal Communication</vt:lpstr>
      <vt:lpstr>Organizational Communication</vt:lpstr>
      <vt:lpstr>PowerPoint Presentation</vt:lpstr>
      <vt:lpstr>Mass Communication</vt:lpstr>
      <vt:lpstr>PowerPoint Presentation</vt:lpstr>
      <vt:lpstr>PowerPoint Presentation</vt:lpstr>
      <vt:lpstr>PowerPoint Presentation</vt:lpstr>
      <vt:lpstr>PowerPoint Presentation</vt:lpstr>
      <vt:lpstr>What is Technical English ?</vt:lpstr>
      <vt:lpstr>Definition</vt:lpstr>
      <vt:lpstr>Extent &amp; coverage</vt:lpstr>
      <vt:lpstr>Check points for technical English</vt:lpstr>
      <vt:lpstr>Technical English Forms</vt:lpstr>
      <vt:lpstr>Dimensions</vt:lpstr>
      <vt:lpstr>Listening </vt:lpstr>
      <vt:lpstr>Listening </vt:lpstr>
      <vt:lpstr>DEFINITIONS OF HEARING AND LISTENING</vt:lpstr>
      <vt:lpstr>Hearing vs. Listening</vt:lpstr>
      <vt:lpstr>Hearing vs. Listening</vt:lpstr>
      <vt:lpstr>Most people tend to be "hard of listening" rather than "hard of hearing." </vt:lpstr>
      <vt:lpstr>Difference between hearing and  LISTENING</vt:lpstr>
      <vt:lpstr>PowerPoint Presentation</vt:lpstr>
      <vt:lpstr>PowerPoint Presentation</vt:lpstr>
      <vt:lpstr>PowerPoint Presentation</vt:lpstr>
      <vt:lpstr>The Process of Listening</vt:lpstr>
      <vt:lpstr>PowerPoint Presentation</vt:lpstr>
      <vt:lpstr>Active Listening</vt:lpstr>
      <vt:lpstr>Active Listening Requires…</vt:lpstr>
      <vt:lpstr>Active Listening (4 Steps)</vt:lpstr>
      <vt:lpstr>Step 1: Listen</vt:lpstr>
      <vt:lpstr>Step 2:  Question</vt:lpstr>
      <vt:lpstr>Step 3: Reflect-Paraphrase</vt:lpstr>
      <vt:lpstr>Step 4:  Agree</vt:lpstr>
      <vt:lpstr>Active Listening -the listener participates fully in the communication process -view communication as a dynamic, transactional process of sending and receiving messages </vt:lpstr>
      <vt:lpstr>Passive Listening -the listener does not actively participate in interaction</vt:lpstr>
      <vt:lpstr>PowerPoint Presentation</vt:lpstr>
      <vt:lpstr>Active Versus Passive listening</vt:lpstr>
      <vt:lpstr>Types Of Listening</vt:lpstr>
      <vt:lpstr>PowerPoint Presentation</vt:lpstr>
      <vt:lpstr>PowerPoint Presentation</vt:lpstr>
      <vt:lpstr>Effective Listening</vt:lpstr>
      <vt:lpstr>Kinds of Listeners</vt:lpstr>
      <vt:lpstr>PowerPoint Presentation</vt:lpstr>
      <vt:lpstr>PowerPoint Presentation</vt:lpstr>
      <vt:lpstr>PowerPoint Presentation</vt:lpstr>
      <vt:lpstr>PowerPoint Presentation</vt:lpstr>
      <vt:lpstr>PowerPoint Presentation</vt:lpstr>
      <vt:lpstr>How to Improve Your Passive Listening Skills</vt:lpstr>
      <vt:lpstr>PowerPoint Presentation</vt:lpstr>
      <vt:lpstr>PowerPoint Presentation</vt:lpstr>
      <vt:lpstr>The 10 Principles of Listening</vt:lpstr>
      <vt:lpstr>PowerPoint Presentation</vt:lpstr>
      <vt:lpstr>PowerPoint Presentation</vt:lpstr>
      <vt:lpstr>PowerPoint Presentation</vt:lpstr>
      <vt:lpstr>SPEAKING SKILLS</vt:lpstr>
      <vt:lpstr>Tips to improve the speaking skill</vt:lpstr>
      <vt:lpstr>PowerPoint Presentation</vt:lpstr>
      <vt:lpstr>Strategies for Developing Speaking Skills </vt:lpstr>
      <vt:lpstr>PowerPoint Presentation</vt:lpstr>
      <vt:lpstr>Reading Comprehension Skills </vt:lpstr>
      <vt:lpstr>When do we use reading</vt:lpstr>
      <vt:lpstr>How is reading different from listening?</vt:lpstr>
      <vt:lpstr>4 styles of reading a text</vt:lpstr>
      <vt:lpstr>Activity</vt:lpstr>
      <vt:lpstr>PowerPoint Presentation</vt:lpstr>
      <vt:lpstr>How to skim?</vt:lpstr>
      <vt:lpstr>Exercise: Skim the passage and tell: 1. Topic of the paragraph 2. Purpose of the author </vt:lpstr>
      <vt:lpstr>Answer:</vt:lpstr>
      <vt:lpstr>Exercise: Skim the passage and tell: 1. Topic of the paragraph 2. Purpose of the author</vt:lpstr>
      <vt:lpstr>Answers</vt:lpstr>
      <vt:lpstr>Style 1 : Skimming</vt:lpstr>
      <vt:lpstr>Targets of skimming</vt:lpstr>
      <vt:lpstr>Style 2 : Scanning</vt:lpstr>
      <vt:lpstr>Activity: </vt:lpstr>
      <vt:lpstr>EGATE i9 LED HD Projector (Black) HD 1920 x 1080 - 120-inch Display</vt:lpstr>
      <vt:lpstr>Style 3 : Churning</vt:lpstr>
      <vt:lpstr>Interpretation: How is it done?</vt:lpstr>
      <vt:lpstr>PowerPoint Presentation</vt:lpstr>
      <vt:lpstr>PowerPoint Presentation</vt:lpstr>
      <vt:lpstr>Now recall the passage on the basis of the two keywords:</vt:lpstr>
      <vt:lpstr>Answers</vt:lpstr>
      <vt:lpstr>Answers </vt:lpstr>
      <vt:lpstr>Inference: How is it drawn?</vt:lpstr>
      <vt:lpstr>How to draw inference?</vt:lpstr>
      <vt:lpstr>How to draw inference? </vt:lpstr>
      <vt:lpstr>Techniques to do Churning</vt:lpstr>
      <vt:lpstr>PowerPoint Presentation</vt:lpstr>
      <vt:lpstr>PowerPoint Presentation</vt:lpstr>
      <vt:lpstr>Word Meanings</vt:lpstr>
      <vt:lpstr>Understanding different meanings based on context</vt:lpstr>
      <vt:lpstr>PowerPoint Presentation</vt:lpstr>
      <vt:lpstr>b. Unknown word = meaning guessed via context</vt:lpstr>
      <vt:lpstr>PowerPoint Presentation</vt:lpstr>
      <vt:lpstr>c. Guess meaning from root words </vt:lpstr>
      <vt:lpstr>d. Read not the sentence, but sense-groups</vt:lpstr>
      <vt:lpstr>Example</vt:lpstr>
      <vt:lpstr>Example</vt:lpstr>
      <vt:lpstr>e. Try to get an overview of the topic beforehand</vt:lpstr>
      <vt:lpstr>Discourse Markers</vt:lpstr>
      <vt:lpstr>Reading Style 4 : Assimilating</vt:lpstr>
      <vt:lpstr>Steps to do Assimilation: </vt:lpstr>
      <vt:lpstr>Aspects of Assimilation:</vt:lpstr>
      <vt:lpstr>PowerPoint Presentation</vt:lpstr>
      <vt:lpstr>Writing Methods </vt:lpstr>
      <vt:lpstr>Can you guess the starting lines? </vt:lpstr>
      <vt:lpstr>Can you guess the starting and ending lines? </vt:lpstr>
      <vt:lpstr>Can you trace the most important line? </vt:lpstr>
      <vt:lpstr>Can you trace the most important line? </vt:lpstr>
      <vt:lpstr>Can you trace the most important line? </vt:lpstr>
      <vt:lpstr>PowerPoint Presentation</vt:lpstr>
      <vt:lpstr>So, what you have learnt so far </vt:lpstr>
      <vt:lpstr>Definition: What is a Paragraph? </vt:lpstr>
      <vt:lpstr>Methods of Paragraph Writing </vt:lpstr>
      <vt:lpstr>Purpose: Defending an idea </vt:lpstr>
      <vt:lpstr>Deductive paragraph: Example </vt:lpstr>
      <vt:lpstr>Purpose: To make an inference </vt:lpstr>
      <vt:lpstr>Inductive Paragraph: Example </vt:lpstr>
      <vt:lpstr>Purpose: Explaining a concept </vt:lpstr>
      <vt:lpstr>Expository Method: Example </vt:lpstr>
      <vt:lpstr>Purpose: Giving background information </vt:lpstr>
      <vt:lpstr>Chronological Method: Example </vt:lpstr>
      <vt:lpstr>Purpose: Describing objects in a place </vt:lpstr>
      <vt:lpstr>Spatial Method: Example </vt:lpstr>
      <vt:lpstr>Purpose: Step-by-Step description of a Process </vt:lpstr>
      <vt:lpstr>Linear method: Example </vt:lpstr>
      <vt:lpstr>Purpose: Narrating an experience in a dramatic way </vt:lpstr>
      <vt:lpstr>Interrupted Method: Example </vt:lpstr>
      <vt:lpstr>Methods of Paragraph Writing </vt:lpstr>
      <vt:lpstr>Features of technical writing</vt:lpstr>
      <vt:lpstr>Accuracy</vt:lpstr>
      <vt:lpstr>Characteristics of Precision</vt:lpstr>
      <vt:lpstr>Simple and familiar words.</vt:lpstr>
      <vt:lpstr>Word Choice:</vt:lpstr>
      <vt:lpstr>Word Choice</vt:lpstr>
      <vt:lpstr>II-Using exact words And Phrases</vt:lpstr>
      <vt:lpstr>III-Avoid difficult words and complex Jargon</vt:lpstr>
      <vt:lpstr>Brevity</vt:lpstr>
      <vt:lpstr>PowerPoint Presentation</vt:lpstr>
      <vt:lpstr>PowerPoint Presentation</vt:lpstr>
      <vt:lpstr>PowerPoint Presentation</vt:lpstr>
      <vt:lpstr>PowerPoint Presentation</vt:lpstr>
      <vt:lpstr>Avoid Ambiguity </vt:lpstr>
      <vt:lpstr>PowerPoint Presentation</vt:lpstr>
      <vt:lpstr>Clarity: Define the Unfamiliar </vt:lpstr>
      <vt:lpstr>Grammatical Clarity </vt:lpstr>
      <vt:lpstr>Pronoun reference</vt:lpstr>
      <vt:lpstr>Conceptual Clarity</vt:lpstr>
      <vt:lpstr>Techniques of Clarity</vt:lpstr>
      <vt:lpstr>Avoid roundabout constructions</vt:lpstr>
      <vt:lpstr>Denotation and Connotation</vt:lpstr>
      <vt:lpstr>PowerPoint Presentation</vt:lpstr>
      <vt:lpstr>PowerPoint Presentation</vt:lpstr>
      <vt:lpstr>PowerPoint Presentation</vt:lpstr>
      <vt:lpstr>Nuances or Methods of Delivery / Presentation</vt:lpstr>
      <vt:lpstr>PowerPoint Presentation</vt:lpstr>
      <vt:lpstr>Memorizing the Manuscript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THINKING STRATEGIES : POSITIVE AND LOGICAL THINKING </vt:lpstr>
      <vt:lpstr>ADVANTAGES OF POSITIVE THINKING:  </vt:lpstr>
      <vt:lpstr>HOW TO BE A POSITIVE THINKER </vt:lpstr>
      <vt:lpstr>LOGICAL THINKING </vt:lpstr>
      <vt:lpstr>Role of Logical thinking </vt:lpstr>
      <vt:lpstr>Examples of logical thinking:- </vt:lpstr>
      <vt:lpstr>SRATEGIES TO DEVELOP LOGICAL THINKING;-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Basics of Technical English</dc:title>
  <dc:creator>91987</dc:creator>
  <cp:lastModifiedBy>Seema Verma</cp:lastModifiedBy>
  <cp:revision>32</cp:revision>
  <dcterms:created xsi:type="dcterms:W3CDTF">2020-01-24T04:14:44Z</dcterms:created>
  <dcterms:modified xsi:type="dcterms:W3CDTF">2021-05-05T15:23:03Z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