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7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D039D206-8A07-45B5-B4AE-FA10FFD7595B}" type="datetimeFigureOut">
              <a:rPr lang="en-US" smtClean="0"/>
              <a:pPr/>
              <a:t>5/10/2023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11F5EBF-4D37-4968-BF35-CD50F0FC3942}"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39D206-8A07-45B5-B4AE-FA10FFD7595B}"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39D206-8A07-45B5-B4AE-FA10FFD7595B}"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39D206-8A07-45B5-B4AE-FA10FFD7595B}"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39D206-8A07-45B5-B4AE-FA10FFD7595B}"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11F5EBF-4D37-4968-BF35-CD50F0FC39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39D206-8A07-45B5-B4AE-FA10FFD7595B}"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39D206-8A07-45B5-B4AE-FA10FFD7595B}"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039D206-8A07-45B5-B4AE-FA10FFD7595B}"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9D206-8A07-45B5-B4AE-FA10FFD7595B}"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39D206-8A07-45B5-B4AE-FA10FFD7595B}"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39D206-8A07-45B5-B4AE-FA10FFD7595B}"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F5EBF-4D37-4968-BF35-CD50F0FC3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039D206-8A07-45B5-B4AE-FA10FFD7595B}" type="datetimeFigureOut">
              <a:rPr lang="en-US" smtClean="0"/>
              <a:pPr/>
              <a:t>5/10/2023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11F5EBF-4D37-4968-BF35-CD50F0FC394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533400"/>
            <a:ext cx="8264770" cy="1447800"/>
          </a:xfrm>
        </p:spPr>
        <p:txBody>
          <a:bodyPr/>
          <a:lstStyle/>
          <a:p>
            <a:r>
              <a:rPr lang="en-US" dirty="0"/>
              <a:t>Unit-2</a:t>
            </a:r>
          </a:p>
        </p:txBody>
      </p:sp>
      <p:sp>
        <p:nvSpPr>
          <p:cNvPr id="5" name="Subtitle 4"/>
          <p:cNvSpPr>
            <a:spLocks noGrp="1"/>
          </p:cNvSpPr>
          <p:nvPr>
            <p:ph type="subTitle" idx="1"/>
          </p:nvPr>
        </p:nvSpPr>
        <p:spPr>
          <a:xfrm>
            <a:off x="1371600" y="2667000"/>
            <a:ext cx="6400800" cy="2057400"/>
          </a:xfrm>
        </p:spPr>
        <p:txBody>
          <a:bodyPr/>
          <a:lstStyle/>
          <a:p>
            <a:r>
              <a:rPr lang="en-US" dirty="0"/>
              <a:t>Expert Technical Lecture: Theme clarity; Analysis &amp; Findings;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457200"/>
            <a:ext cx="8229600" cy="914400"/>
          </a:xfrm>
        </p:spPr>
        <p:txBody>
          <a:bodyPr/>
          <a:lstStyle/>
          <a:p>
            <a:r>
              <a:rPr lang="en-US" dirty="0"/>
              <a:t>Analysis &amp; findings</a:t>
            </a:r>
          </a:p>
        </p:txBody>
      </p:sp>
      <p:sp>
        <p:nvSpPr>
          <p:cNvPr id="5" name="Subtitle 4"/>
          <p:cNvSpPr>
            <a:spLocks noGrp="1"/>
          </p:cNvSpPr>
          <p:nvPr>
            <p:ph type="subTitle" idx="1"/>
          </p:nvPr>
        </p:nvSpPr>
        <p:spPr>
          <a:xfrm>
            <a:off x="304800" y="1828800"/>
            <a:ext cx="8686800" cy="4267200"/>
          </a:xfrm>
        </p:spPr>
        <p:txBody>
          <a:bodyPr>
            <a:normAutofit/>
          </a:bodyPr>
          <a:lstStyle/>
          <a:p>
            <a:pPr algn="l" fontAlgn="t"/>
            <a:r>
              <a:rPr lang="en-US" dirty="0"/>
              <a:t>Data analysis is the most crucial part of any research. Data analysis summarizes collected data. It involves the interpretation of data gathered through the use of analytical and logical reasoning to determine patterns, relationships or trends. </a:t>
            </a:r>
          </a:p>
          <a:p>
            <a:pPr algn="l"/>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1371600"/>
            <a:ext cx="8229600" cy="4800600"/>
          </a:xfrm>
        </p:spPr>
        <p:txBody>
          <a:bodyPr/>
          <a:lstStyle/>
          <a:p>
            <a:endParaRPr lang="en-US" dirty="0"/>
          </a:p>
        </p:txBody>
      </p:sp>
      <p:sp>
        <p:nvSpPr>
          <p:cNvPr id="5" name="Subtitle 4"/>
          <p:cNvSpPr>
            <a:spLocks noGrp="1"/>
          </p:cNvSpPr>
          <p:nvPr>
            <p:ph type="subTitle" idx="1"/>
          </p:nvPr>
        </p:nvSpPr>
        <p:spPr/>
        <p:txBody>
          <a:bodyPr>
            <a:normAutofit/>
          </a:bodyPr>
          <a:lstStyle/>
          <a:p>
            <a:r>
              <a:rPr lang="en-US" sz="44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81000"/>
            <a:ext cx="8229600" cy="1295400"/>
          </a:xfrm>
        </p:spPr>
        <p:txBody>
          <a:bodyPr>
            <a:normAutofit fontScale="90000"/>
          </a:bodyPr>
          <a:lstStyle/>
          <a:p>
            <a:r>
              <a:rPr lang="en-US" dirty="0"/>
              <a:t>Expert Technical Lecture</a:t>
            </a:r>
          </a:p>
        </p:txBody>
      </p:sp>
      <p:sp>
        <p:nvSpPr>
          <p:cNvPr id="3" name="Subtitle 2"/>
          <p:cNvSpPr>
            <a:spLocks noGrp="1"/>
          </p:cNvSpPr>
          <p:nvPr>
            <p:ph type="subTitle" idx="1"/>
          </p:nvPr>
        </p:nvSpPr>
        <p:spPr>
          <a:xfrm>
            <a:off x="228600" y="2057400"/>
            <a:ext cx="8763000" cy="4343400"/>
          </a:xfrm>
        </p:spPr>
        <p:txBody>
          <a:bodyPr>
            <a:normAutofit fontScale="70000" lnSpcReduction="20000"/>
          </a:bodyPr>
          <a:lstStyle/>
          <a:p>
            <a:pPr algn="l"/>
            <a:r>
              <a:rPr lang="en-US" dirty="0"/>
              <a:t>Expert technical lectures are the lectures delivered by experts in the field, informing the audience about the subject matter. The experts are the people who have a wide knowledge of the subject at hand.</a:t>
            </a:r>
          </a:p>
          <a:p>
            <a:pPr algn="l"/>
            <a:endParaRPr lang="en-US" dirty="0"/>
          </a:p>
          <a:p>
            <a:pPr algn="l"/>
            <a:r>
              <a:rPr lang="en-US" dirty="0"/>
              <a:t>Technical lectures are a means to convey scientific, engineering or other technical information.</a:t>
            </a:r>
          </a:p>
          <a:p>
            <a:pPr algn="l"/>
            <a:endParaRPr lang="en-US" dirty="0"/>
          </a:p>
          <a:p>
            <a:pPr algn="l"/>
            <a:r>
              <a:rPr lang="en-US" dirty="0"/>
              <a:t>Technical lectures are delivered after research, observation, processing and analyzing the topic. These lectures are not only confined to classrooms alone. They may be delivered in a seminar, conference or a symposium.</a:t>
            </a:r>
          </a:p>
          <a:p>
            <a:pPr algn="l"/>
            <a:r>
              <a:rPr lang="en-US" dirty="0"/>
              <a:t> </a:t>
            </a:r>
          </a:p>
          <a:p>
            <a:pPr algn="l"/>
            <a:r>
              <a:rPr lang="en-US" dirty="0"/>
              <a:t>These lectures are simple in form and use technical style and language. They are delivered to a specific audience and the speaker enjoys the liberty of using the jargons that are common in the field of study.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457200"/>
            <a:ext cx="8229600" cy="1295400"/>
          </a:xfrm>
        </p:spPr>
        <p:txBody>
          <a:bodyPr>
            <a:normAutofit fontScale="90000"/>
          </a:bodyPr>
          <a:lstStyle/>
          <a:p>
            <a:r>
              <a:rPr lang="en-US" dirty="0"/>
              <a:t>Preparing a technical lecture</a:t>
            </a:r>
          </a:p>
        </p:txBody>
      </p:sp>
      <p:sp>
        <p:nvSpPr>
          <p:cNvPr id="5" name="Subtitle 4"/>
          <p:cNvSpPr>
            <a:spLocks noGrp="1"/>
          </p:cNvSpPr>
          <p:nvPr>
            <p:ph type="subTitle" idx="1"/>
          </p:nvPr>
        </p:nvSpPr>
        <p:spPr>
          <a:xfrm>
            <a:off x="304800" y="1828800"/>
            <a:ext cx="8610600" cy="4724400"/>
          </a:xfrm>
        </p:spPr>
        <p:txBody>
          <a:bodyPr/>
          <a:lstStyle/>
          <a:p>
            <a:pPr algn="l"/>
            <a:r>
              <a:rPr lang="en-US" dirty="0"/>
              <a:t>The lecture should be interesting, captivating and informative. The following points should be considered while preparing for an expert Technical Lecture.</a:t>
            </a:r>
          </a:p>
          <a:p>
            <a:pPr algn="l"/>
            <a:endParaRPr lang="en-US" dirty="0"/>
          </a:p>
          <a:p>
            <a:pPr algn="l"/>
            <a:r>
              <a:rPr lang="en-US" dirty="0"/>
              <a:t>Introduction</a:t>
            </a:r>
          </a:p>
          <a:p>
            <a:pPr algn="l"/>
            <a:r>
              <a:rPr lang="en-US" dirty="0"/>
              <a:t>Body</a:t>
            </a:r>
          </a:p>
          <a:p>
            <a:pPr algn="l"/>
            <a:r>
              <a:rPr lang="en-US" dirty="0"/>
              <a:t>Conclusion</a:t>
            </a:r>
          </a:p>
          <a:p>
            <a:pPr algn="l"/>
            <a:endParaRPr lang="en-US" dirty="0"/>
          </a:p>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304800"/>
            <a:ext cx="8229600" cy="1600200"/>
          </a:xfrm>
        </p:spPr>
        <p:txBody>
          <a:bodyPr/>
          <a:lstStyle/>
          <a:p>
            <a:r>
              <a:rPr lang="en-US" dirty="0"/>
              <a:t>Delivering a technical lecture</a:t>
            </a:r>
          </a:p>
        </p:txBody>
      </p:sp>
      <p:sp>
        <p:nvSpPr>
          <p:cNvPr id="5" name="Subtitle 4"/>
          <p:cNvSpPr>
            <a:spLocks noGrp="1"/>
          </p:cNvSpPr>
          <p:nvPr>
            <p:ph type="subTitle" idx="1"/>
          </p:nvPr>
        </p:nvSpPr>
        <p:spPr>
          <a:xfrm>
            <a:off x="228600" y="2133600"/>
            <a:ext cx="8763000" cy="4343400"/>
          </a:xfrm>
        </p:spPr>
        <p:txBody>
          <a:bodyPr/>
          <a:lstStyle/>
          <a:p>
            <a:pPr algn="l"/>
            <a:r>
              <a:rPr lang="en-US" dirty="0"/>
              <a:t>A technical lecture is meant to share information on technical topics. Here is how to deliver an effective technical lecture</a:t>
            </a:r>
          </a:p>
          <a:p>
            <a:pPr algn="l"/>
            <a:r>
              <a:rPr lang="en-US" dirty="0"/>
              <a:t>Maintain the focus</a:t>
            </a:r>
          </a:p>
          <a:p>
            <a:pPr algn="l"/>
            <a:r>
              <a:rPr lang="en-US" dirty="0"/>
              <a:t>Use multimedia</a:t>
            </a:r>
          </a:p>
          <a:p>
            <a:pPr algn="l"/>
            <a:r>
              <a:rPr lang="en-US" dirty="0"/>
              <a:t>Emphasize the objectives</a:t>
            </a:r>
          </a:p>
          <a:p>
            <a:pPr algn="l"/>
            <a:r>
              <a:rPr lang="en-US" dirty="0"/>
              <a:t>Basic presentation skills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533400"/>
            <a:ext cx="8229600" cy="1981200"/>
          </a:xfrm>
        </p:spPr>
        <p:txBody>
          <a:bodyPr>
            <a:normAutofit fontScale="90000"/>
          </a:bodyPr>
          <a:lstStyle/>
          <a:p>
            <a:r>
              <a:rPr lang="en-US" dirty="0"/>
              <a:t>Theme clarity; Analysis &amp; Findings</a:t>
            </a:r>
            <a:br>
              <a:rPr lang="en-US" dirty="0"/>
            </a:br>
            <a:endParaRPr lang="en-US" dirty="0"/>
          </a:p>
        </p:txBody>
      </p:sp>
      <p:sp>
        <p:nvSpPr>
          <p:cNvPr id="5" name="Subtitle 4"/>
          <p:cNvSpPr>
            <a:spLocks noGrp="1"/>
          </p:cNvSpPr>
          <p:nvPr>
            <p:ph type="subTitle" idx="1"/>
          </p:nvPr>
        </p:nvSpPr>
        <p:spPr>
          <a:xfrm>
            <a:off x="304800" y="1905000"/>
            <a:ext cx="8534400" cy="4648200"/>
          </a:xfrm>
        </p:spPr>
        <p:txBody>
          <a:bodyPr>
            <a:normAutofit fontScale="77500" lnSpcReduction="20000"/>
          </a:bodyPr>
          <a:lstStyle/>
          <a:p>
            <a:pPr algn="l"/>
            <a:r>
              <a:rPr lang="en-US" dirty="0"/>
              <a:t>Clarity which refers to ease of understanding is a special problem in technical and professional writing.</a:t>
            </a:r>
          </a:p>
          <a:p>
            <a:pPr algn="l"/>
            <a:endParaRPr lang="en-US" dirty="0"/>
          </a:p>
          <a:p>
            <a:pPr algn="l"/>
            <a:r>
              <a:rPr lang="en-US" dirty="0"/>
              <a:t>Specialized languages, mathematically detailed analyses and complex conceptual schemes can make technical subjects hard to grasp even when prepared by skilled writers and read by expert readers</a:t>
            </a:r>
          </a:p>
          <a:p>
            <a:pPr algn="l"/>
            <a:endParaRPr lang="en-US" dirty="0"/>
          </a:p>
          <a:p>
            <a:pPr algn="l"/>
            <a:r>
              <a:rPr lang="en-US" dirty="0"/>
              <a:t>One can increase theme clarity in following ways:</a:t>
            </a:r>
          </a:p>
          <a:p>
            <a:pPr algn="l">
              <a:buFont typeface="Arial" pitchFamily="34" charset="0"/>
              <a:buChar char="•"/>
            </a:pPr>
            <a:r>
              <a:rPr lang="en-US" dirty="0"/>
              <a:t>Structural clarity</a:t>
            </a:r>
          </a:p>
          <a:p>
            <a:pPr algn="l">
              <a:buFont typeface="Arial" pitchFamily="34" charset="0"/>
              <a:buChar char="•"/>
            </a:pPr>
            <a:r>
              <a:rPr lang="en-US" dirty="0"/>
              <a:t>Stylistic clarity</a:t>
            </a:r>
          </a:p>
          <a:p>
            <a:pPr algn="l">
              <a:buFont typeface="Arial" pitchFamily="34" charset="0"/>
              <a:buChar char="•"/>
            </a:pPr>
            <a:r>
              <a:rPr lang="en-US" dirty="0"/>
              <a:t>Contextual clarity</a:t>
            </a:r>
          </a:p>
          <a:p>
            <a:pPr algn="l"/>
            <a:endParaRPr lang="en-US" dirty="0"/>
          </a:p>
          <a:p>
            <a:pPr algn="l"/>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229600" cy="1828800"/>
          </a:xfrm>
        </p:spPr>
        <p:txBody>
          <a:bodyPr>
            <a:normAutofit/>
          </a:bodyPr>
          <a:lstStyle/>
          <a:p>
            <a:r>
              <a:rPr lang="en-US" sz="3600" dirty="0"/>
              <a:t>What is structural clarity ? Why it is important?</a:t>
            </a:r>
            <a:br>
              <a:rPr lang="en-US" sz="3600" dirty="0"/>
            </a:br>
            <a:endParaRPr lang="en-US" sz="3600" dirty="0"/>
          </a:p>
        </p:txBody>
      </p:sp>
      <p:sp>
        <p:nvSpPr>
          <p:cNvPr id="3" name="Subtitle 2"/>
          <p:cNvSpPr>
            <a:spLocks noGrp="1"/>
          </p:cNvSpPr>
          <p:nvPr>
            <p:ph type="subTitle" idx="1"/>
          </p:nvPr>
        </p:nvSpPr>
        <p:spPr>
          <a:xfrm>
            <a:off x="152400" y="2362200"/>
            <a:ext cx="8839200" cy="4114800"/>
          </a:xfrm>
        </p:spPr>
        <p:txBody>
          <a:bodyPr/>
          <a:lstStyle/>
          <a:p>
            <a:pPr algn="l"/>
            <a:r>
              <a:rPr lang="en-US" dirty="0"/>
              <a:t>At the level of the whole document, you can promote structural clarity, making it easy for the reader to get the large picture</a:t>
            </a:r>
          </a:p>
          <a:p>
            <a:pPr algn="l"/>
            <a:r>
              <a:rPr lang="en-US" dirty="0"/>
              <a:t>Use abstracts and other forecasting strategies such as introductions that state the purpose and scope of the document.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228600"/>
            <a:ext cx="8229600" cy="1447800"/>
          </a:xfrm>
        </p:spPr>
        <p:txBody>
          <a:bodyPr>
            <a:normAutofit fontScale="90000"/>
          </a:bodyPr>
          <a:lstStyle/>
          <a:p>
            <a:r>
              <a:rPr lang="en-US" dirty="0"/>
              <a:t>How can you promote structural clarity</a:t>
            </a:r>
          </a:p>
        </p:txBody>
      </p:sp>
      <p:sp>
        <p:nvSpPr>
          <p:cNvPr id="5" name="Subtitle 4"/>
          <p:cNvSpPr>
            <a:spLocks noGrp="1"/>
          </p:cNvSpPr>
          <p:nvPr>
            <p:ph type="subTitle" idx="1"/>
          </p:nvPr>
        </p:nvSpPr>
        <p:spPr>
          <a:xfrm>
            <a:off x="304800" y="1752600"/>
            <a:ext cx="8534400" cy="4800600"/>
          </a:xfrm>
        </p:spPr>
        <p:txBody>
          <a:bodyPr/>
          <a:lstStyle/>
          <a:p>
            <a:pPr algn="l"/>
            <a:r>
              <a:rPr lang="en-US" dirty="0"/>
              <a:t>Table of contents, problem statements and even strategic repetitions also promote structural clarity.</a:t>
            </a:r>
          </a:p>
          <a:p>
            <a:pPr algn="l"/>
            <a:endParaRPr lang="en-US" dirty="0"/>
          </a:p>
          <a:p>
            <a:pPr algn="l"/>
            <a:r>
              <a:rPr lang="en-US" dirty="0"/>
              <a:t>Graphs and tables, effectively designed and placed, help focus and clarify information.</a:t>
            </a:r>
          </a:p>
          <a:p>
            <a:pPr algn="l"/>
            <a:endParaRPr lang="en-US" dirty="0"/>
          </a:p>
          <a:p>
            <a:pPr algn="l"/>
            <a:r>
              <a:rPr lang="en-US" dirty="0"/>
              <a:t>Descriptive titles and frequent subject headings guide readers and help keep the large picture in focus.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228600"/>
            <a:ext cx="8763000" cy="2057400"/>
          </a:xfrm>
        </p:spPr>
        <p:txBody>
          <a:bodyPr>
            <a:normAutofit fontScale="90000"/>
          </a:bodyPr>
          <a:lstStyle/>
          <a:p>
            <a:r>
              <a:rPr lang="en-US" dirty="0"/>
              <a:t>What is stylistic clarity ? Why it is important?</a:t>
            </a:r>
            <a:br>
              <a:rPr lang="en-US" dirty="0"/>
            </a:br>
            <a:endParaRPr lang="en-US" dirty="0"/>
          </a:p>
        </p:txBody>
      </p:sp>
      <p:sp>
        <p:nvSpPr>
          <p:cNvPr id="5" name="Subtitle 4"/>
          <p:cNvSpPr>
            <a:spLocks noGrp="1"/>
          </p:cNvSpPr>
          <p:nvPr>
            <p:ph type="subTitle" idx="1"/>
          </p:nvPr>
        </p:nvSpPr>
        <p:spPr>
          <a:xfrm>
            <a:off x="304800" y="1676400"/>
            <a:ext cx="8610600" cy="4800600"/>
          </a:xfrm>
        </p:spPr>
        <p:txBody>
          <a:bodyPr/>
          <a:lstStyle/>
          <a:p>
            <a:pPr algn="l"/>
            <a:r>
              <a:rPr lang="en-US" dirty="0"/>
              <a:t>Stylistic clarity is promoted by simple, direct language</a:t>
            </a:r>
          </a:p>
          <a:p>
            <a:pPr algn="l"/>
            <a:r>
              <a:rPr lang="en-US" dirty="0"/>
              <a:t>Simplicity in language is attained with directly worded sentences</a:t>
            </a:r>
          </a:p>
          <a:p>
            <a:pPr algn="l"/>
            <a:r>
              <a:rPr lang="en-US" dirty="0"/>
              <a:t>Using simple sentences, and avoiding overloaded sentences also contribute to clarity.</a:t>
            </a:r>
          </a:p>
          <a:p>
            <a:pPr algn="l"/>
            <a:r>
              <a:rPr lang="en-US" dirty="0"/>
              <a:t>Word choice is a factor in stylistic clarity.</a:t>
            </a:r>
          </a:p>
          <a:p>
            <a:pPr algn="l"/>
            <a:r>
              <a:rPr lang="en-US" dirty="0"/>
              <a:t>Avoid using abstract, highly specialized terms of science and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04800"/>
            <a:ext cx="8839200" cy="1447800"/>
          </a:xfrm>
        </p:spPr>
        <p:txBody>
          <a:bodyPr>
            <a:normAutofit/>
          </a:bodyPr>
          <a:lstStyle/>
          <a:p>
            <a:r>
              <a:rPr lang="en-US" sz="3600" dirty="0"/>
              <a:t>What is contextual clarity ? Why it is important?</a:t>
            </a:r>
          </a:p>
        </p:txBody>
      </p:sp>
      <p:sp>
        <p:nvSpPr>
          <p:cNvPr id="5" name="Subtitle 4"/>
          <p:cNvSpPr>
            <a:spLocks noGrp="1"/>
          </p:cNvSpPr>
          <p:nvPr>
            <p:ph type="subTitle" idx="1"/>
          </p:nvPr>
        </p:nvSpPr>
        <p:spPr>
          <a:xfrm>
            <a:off x="304800" y="1828800"/>
            <a:ext cx="8534400" cy="4572000"/>
          </a:xfrm>
        </p:spPr>
        <p:txBody>
          <a:bodyPr>
            <a:normAutofit fontScale="92500"/>
          </a:bodyPr>
          <a:lstStyle/>
          <a:p>
            <a:pPr algn="l"/>
            <a:r>
              <a:rPr lang="en-US" dirty="0"/>
              <a:t>Contextual clarity, in which the importance, authorization, and implications of your work are made available also contributes to ease of understanding.</a:t>
            </a:r>
          </a:p>
          <a:p>
            <a:pPr algn="l"/>
            <a:r>
              <a:rPr lang="en-US" dirty="0"/>
              <a:t>All work has a context, and your readers want to understand what the context of your document is</a:t>
            </a:r>
          </a:p>
          <a:p>
            <a:pPr algn="l">
              <a:buFont typeface="Arial" pitchFamily="34" charset="0"/>
              <a:buChar char="•"/>
            </a:pPr>
            <a:r>
              <a:rPr lang="en-US" dirty="0"/>
              <a:t>What prompts you to write?</a:t>
            </a:r>
          </a:p>
          <a:p>
            <a:pPr algn="l">
              <a:buFont typeface="Arial" pitchFamily="34" charset="0"/>
              <a:buChar char="•"/>
            </a:pPr>
            <a:r>
              <a:rPr lang="en-US" dirty="0"/>
              <a:t>What is your purpose?</a:t>
            </a:r>
          </a:p>
          <a:p>
            <a:pPr algn="l">
              <a:buFont typeface="Arial" pitchFamily="34" charset="0"/>
              <a:buChar char="•"/>
            </a:pPr>
            <a:r>
              <a:rPr lang="en-US" dirty="0"/>
              <a:t>Whose work precede has influenced yours?</a:t>
            </a:r>
          </a:p>
          <a:p>
            <a:pPr algn="l">
              <a:buFont typeface="Arial" pitchFamily="34" charset="0"/>
              <a:buChar char="•"/>
            </a:pPr>
            <a:r>
              <a:rPr lang="en-US" dirty="0"/>
              <a:t>What is the organizational and intellectual context of your document?</a:t>
            </a:r>
          </a:p>
          <a:p>
            <a:pPr algn="l"/>
            <a:endParaRPr lang="en-US" dirty="0"/>
          </a:p>
          <a:p>
            <a:pPr algn="l"/>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35EE37-E3E2-4C88-8AF9-F21E41742390}"/>
</file>

<file path=customXml/itemProps2.xml><?xml version="1.0" encoding="utf-8"?>
<ds:datastoreItem xmlns:ds="http://schemas.openxmlformats.org/officeDocument/2006/customXml" ds:itemID="{B9F41389-E29C-4CD8-A738-32D2F2FDAC47}"/>
</file>

<file path=customXml/itemProps3.xml><?xml version="1.0" encoding="utf-8"?>
<ds:datastoreItem xmlns:ds="http://schemas.openxmlformats.org/officeDocument/2006/customXml" ds:itemID="{3EDC7E69-CA77-4CF9-8D62-26EF67792FD2}"/>
</file>

<file path=docProps/app.xml><?xml version="1.0" encoding="utf-8"?>
<Properties xmlns="http://schemas.openxmlformats.org/officeDocument/2006/extended-properties" xmlns:vt="http://schemas.openxmlformats.org/officeDocument/2006/docPropsVTypes">
  <Template>Apex</Template>
  <TotalTime>523</TotalTime>
  <Words>580</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 Antiqua</vt:lpstr>
      <vt:lpstr>Lucida Sans</vt:lpstr>
      <vt:lpstr>Wingdings</vt:lpstr>
      <vt:lpstr>Wingdings 2</vt:lpstr>
      <vt:lpstr>Wingdings 3</vt:lpstr>
      <vt:lpstr>Apex</vt:lpstr>
      <vt:lpstr>Unit-2</vt:lpstr>
      <vt:lpstr>Expert Technical Lecture</vt:lpstr>
      <vt:lpstr>Preparing a technical lecture</vt:lpstr>
      <vt:lpstr>Delivering a technical lecture</vt:lpstr>
      <vt:lpstr>Theme clarity; Analysis &amp; Findings </vt:lpstr>
      <vt:lpstr>What is structural clarity ? Why it is important? </vt:lpstr>
      <vt:lpstr>How can you promote structural clarity</vt:lpstr>
      <vt:lpstr>What is stylistic clarity ? Why it is important? </vt:lpstr>
      <vt:lpstr>What is contextual clarity ? Why it is important?</vt:lpstr>
      <vt:lpstr>Analysis &amp;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Bhanu</dc:creator>
  <cp:lastModifiedBy>Seema Verma</cp:lastModifiedBy>
  <cp:revision>46</cp:revision>
  <dcterms:created xsi:type="dcterms:W3CDTF">2020-09-24T04:20:16Z</dcterms:created>
  <dcterms:modified xsi:type="dcterms:W3CDTF">2023-05-10T06:40:06Z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