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82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283FFE6-09A8-49D8-9EF4-101BADFBC604}" type="datetimeFigureOut">
              <a:rPr lang="en-US" smtClean="0"/>
              <a:t>10/20/2020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B937BA2-A87C-4C99-BF06-4894999A15E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83FFE6-09A8-49D8-9EF4-101BADFBC604}"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937BA2-A87C-4C99-BF06-4894999A15E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83FFE6-09A8-49D8-9EF4-101BADFBC604}"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937BA2-A87C-4C99-BF06-4894999A15E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83FFE6-09A8-49D8-9EF4-101BADFBC604}"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937BA2-A87C-4C99-BF06-4894999A15E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283FFE6-09A8-49D8-9EF4-101BADFBC604}"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937BA2-A87C-4C99-BF06-4894999A15E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283FFE6-09A8-49D8-9EF4-101BADFBC604}"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937BA2-A87C-4C99-BF06-4894999A15E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283FFE6-09A8-49D8-9EF4-101BADFBC604}" type="datetimeFigureOut">
              <a:rPr lang="en-US" smtClean="0"/>
              <a:t>10/20/2020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937BA2-A87C-4C99-BF06-4894999A15E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283FFE6-09A8-49D8-9EF4-101BADFBC604}" type="datetimeFigureOut">
              <a:rPr lang="en-US" smtClean="0"/>
              <a:t>10/20/2020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937BA2-A87C-4C99-BF06-4894999A15E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83FFE6-09A8-49D8-9EF4-101BADFBC604}" type="datetimeFigureOut">
              <a:rPr lang="en-US" smtClean="0"/>
              <a:t>10/20/2020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937BA2-A87C-4C99-BF06-4894999A15E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283FFE6-09A8-49D8-9EF4-101BADFBC604}"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937BA2-A87C-4C99-BF06-4894999A15E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283FFE6-09A8-49D8-9EF4-101BADFBC604}"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B937BA2-A87C-4C99-BF06-4894999A15E8}"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283FFE6-09A8-49D8-9EF4-101BADFBC604}" type="datetimeFigureOut">
              <a:rPr lang="en-US" smtClean="0"/>
              <a:t>10/20/2020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B937BA2-A87C-4C99-BF06-4894999A15E8}"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8605"/>
            <a:ext cx="7772400" cy="1428759"/>
          </a:xfrm>
        </p:spPr>
        <p:txBody>
          <a:bodyPr/>
          <a:lstStyle/>
          <a:p>
            <a:pPr algn="l"/>
            <a:r>
              <a:rPr lang="en-IN" dirty="0" smtClean="0"/>
              <a:t>Interjecting</a:t>
            </a:r>
            <a:endParaRPr lang="en-US" dirty="0"/>
          </a:p>
        </p:txBody>
      </p:sp>
      <p:sp>
        <p:nvSpPr>
          <p:cNvPr id="3" name="Subtitle 2"/>
          <p:cNvSpPr>
            <a:spLocks noGrp="1"/>
          </p:cNvSpPr>
          <p:nvPr>
            <p:ph type="subTitle" idx="1"/>
          </p:nvPr>
        </p:nvSpPr>
        <p:spPr>
          <a:xfrm>
            <a:off x="500034" y="2000240"/>
            <a:ext cx="7272366" cy="4143404"/>
          </a:xfrm>
        </p:spPr>
        <p:txBody>
          <a:bodyPr>
            <a:normAutofit lnSpcReduction="10000"/>
          </a:bodyPr>
          <a:lstStyle/>
          <a:p>
            <a:pPr algn="l"/>
            <a:r>
              <a:rPr lang="en-US" dirty="0" smtClean="0">
                <a:latin typeface="Constantia" pitchFamily="18" charset="0"/>
              </a:rPr>
              <a:t>Have you ever found yourself in a conversation where you really liked what the other person had to say and wanted to show them that you’re </a:t>
            </a:r>
            <a:r>
              <a:rPr lang="en-US" b="1" dirty="0" smtClean="0">
                <a:latin typeface="Constantia" pitchFamily="18" charset="0"/>
              </a:rPr>
              <a:t>looking forward to hearing more</a:t>
            </a:r>
            <a:r>
              <a:rPr lang="en-US" dirty="0" smtClean="0">
                <a:latin typeface="Constantia" pitchFamily="18" charset="0"/>
              </a:rPr>
              <a:t>?</a:t>
            </a:r>
          </a:p>
          <a:p>
            <a:pPr algn="l"/>
            <a:endParaRPr lang="en-US" dirty="0" smtClean="0">
              <a:latin typeface="Constantia" pitchFamily="18" charset="0"/>
            </a:endParaRPr>
          </a:p>
          <a:p>
            <a:pPr algn="l"/>
            <a:r>
              <a:rPr lang="en-US" dirty="0" smtClean="0">
                <a:latin typeface="Constantia" pitchFamily="18" charset="0"/>
              </a:rPr>
              <a:t>Or realized that you </a:t>
            </a:r>
            <a:r>
              <a:rPr lang="en-US" b="1" dirty="0" smtClean="0">
                <a:latin typeface="Constantia" pitchFamily="18" charset="0"/>
              </a:rPr>
              <a:t>missed something</a:t>
            </a:r>
            <a:r>
              <a:rPr lang="en-US" dirty="0" smtClean="0">
                <a:latin typeface="Constantia" pitchFamily="18" charset="0"/>
              </a:rPr>
              <a:t> but knew it was central to the conversation?</a:t>
            </a:r>
          </a:p>
          <a:p>
            <a:pPr algn="l"/>
            <a:r>
              <a:rPr lang="en-US" dirty="0" smtClean="0">
                <a:latin typeface="Constantia" pitchFamily="18" charset="0"/>
              </a:rPr>
              <a:t>Or maybe felt that you had something to add but you weren’t quite sure how to </a:t>
            </a:r>
            <a:r>
              <a:rPr lang="en-US" b="1" dirty="0" smtClean="0">
                <a:latin typeface="Constantia" pitchFamily="18" charset="0"/>
              </a:rPr>
              <a:t>interject your idea</a:t>
            </a:r>
            <a:r>
              <a:rPr lang="en-US" dirty="0" smtClean="0">
                <a:latin typeface="Constantia" pitchFamily="18" charset="0"/>
              </a:rPr>
              <a:t> without sounding rude?</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r>
              <a:rPr lang="en-IN" sz="6600" dirty="0" smtClean="0">
                <a:solidFill>
                  <a:schemeClr val="bg1"/>
                </a:solidFill>
              </a:rPr>
              <a:t>Thank You</a:t>
            </a:r>
            <a:endParaRPr lang="en-US" sz="66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1357346"/>
            <a:ext cx="7772400" cy="3286148"/>
          </a:xfrm>
        </p:spPr>
        <p:txBody>
          <a:bodyPr/>
          <a:lstStyle/>
          <a:p>
            <a:r>
              <a:rPr sz="3200" smtClean="0"/>
              <a:t>Guidelines for Interrupting Conversations in English</a:t>
            </a:r>
            <a:br>
              <a:rPr sz="3200" smtClean="0"/>
            </a:br>
            <a:endParaRPr lang="en-US" sz="3200" dirty="0"/>
          </a:p>
        </p:txBody>
      </p:sp>
      <p:sp>
        <p:nvSpPr>
          <p:cNvPr id="3" name="Text Placeholder 2"/>
          <p:cNvSpPr>
            <a:spLocks noGrp="1"/>
          </p:cNvSpPr>
          <p:nvPr>
            <p:ph type="body" idx="1"/>
          </p:nvPr>
        </p:nvSpPr>
        <p:spPr>
          <a:xfrm>
            <a:off x="530352" y="1785926"/>
            <a:ext cx="7772400" cy="5072074"/>
          </a:xfrm>
        </p:spPr>
        <p:txBody>
          <a:bodyPr>
            <a:normAutofit/>
          </a:bodyPr>
          <a:lstStyle/>
          <a:p>
            <a:r>
              <a:rPr lang="en-US" b="1" dirty="0" smtClean="0">
                <a:solidFill>
                  <a:schemeClr val="bg1"/>
                </a:solidFill>
              </a:rPr>
              <a:t>Guidelines for Interrupting Conversations in English</a:t>
            </a:r>
          </a:p>
          <a:p>
            <a:r>
              <a:rPr lang="en-US" dirty="0" smtClean="0">
                <a:solidFill>
                  <a:schemeClr val="bg1"/>
                </a:solidFill>
              </a:rPr>
              <a:t>The most important thing to remember when interrupting a conversation in English is that you want to </a:t>
            </a:r>
            <a:r>
              <a:rPr lang="en-US" b="1" dirty="0" smtClean="0">
                <a:solidFill>
                  <a:schemeClr val="bg1"/>
                </a:solidFill>
              </a:rPr>
              <a:t>interrupt in order to create connection with the person</a:t>
            </a:r>
            <a:r>
              <a:rPr lang="en-US" dirty="0" smtClean="0">
                <a:solidFill>
                  <a:schemeClr val="bg1"/>
                </a:solidFill>
              </a:rPr>
              <a:t> you are talking to.</a:t>
            </a:r>
          </a:p>
          <a:p>
            <a:r>
              <a:rPr lang="en-US" dirty="0" smtClean="0">
                <a:solidFill>
                  <a:schemeClr val="bg1"/>
                </a:solidFill>
              </a:rPr>
              <a:t>Many people think that interrupting is rude, but it’s only truly impolite when you are interrupting in order to </a:t>
            </a:r>
            <a:r>
              <a:rPr lang="en-US" b="1" dirty="0" smtClean="0">
                <a:solidFill>
                  <a:schemeClr val="bg1"/>
                </a:solidFill>
              </a:rPr>
              <a:t>change the topic or disagree</a:t>
            </a:r>
            <a:r>
              <a:rPr lang="en-US" dirty="0" smtClean="0">
                <a:solidFill>
                  <a:schemeClr val="bg1"/>
                </a:solidFill>
              </a:rPr>
              <a:t> with the other person before they’ve completely finished their idea.</a:t>
            </a:r>
          </a:p>
          <a:p>
            <a:r>
              <a:rPr lang="en-US" dirty="0" smtClean="0">
                <a:solidFill>
                  <a:schemeClr val="bg1"/>
                </a:solidFill>
              </a:rPr>
              <a:t>If you interrupt politely and with the purpose of connecting with the other person by </a:t>
            </a:r>
            <a:r>
              <a:rPr lang="en-US" b="1" dirty="0" smtClean="0">
                <a:solidFill>
                  <a:schemeClr val="bg1"/>
                </a:solidFill>
              </a:rPr>
              <a:t>sharing your interest and your own ideas or experiences</a:t>
            </a:r>
            <a:r>
              <a:rPr lang="en-US" dirty="0" smtClean="0">
                <a:solidFill>
                  <a:schemeClr val="bg1"/>
                </a:solidFill>
              </a:rPr>
              <a:t>, interrupting can actually show that you’re actively participating in the conversation and make the conversation even better.</a:t>
            </a:r>
          </a:p>
          <a:p>
            <a:endParaRPr lang="en-US"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Good </a:t>
            </a:r>
            <a:r>
              <a:rPr smtClean="0"/>
              <a:t>reasons to interrupt a conversation</a:t>
            </a:r>
            <a:endParaRPr lang="en-US" dirty="0"/>
          </a:p>
        </p:txBody>
      </p:sp>
      <p:sp>
        <p:nvSpPr>
          <p:cNvPr id="3" name="Text Placeholder 2"/>
          <p:cNvSpPr>
            <a:spLocks noGrp="1"/>
          </p:cNvSpPr>
          <p:nvPr>
            <p:ph type="body" idx="1"/>
          </p:nvPr>
        </p:nvSpPr>
        <p:spPr>
          <a:xfrm>
            <a:off x="530352" y="2704664"/>
            <a:ext cx="7772400" cy="3653294"/>
          </a:xfrm>
        </p:spPr>
        <p:txBody>
          <a:bodyPr>
            <a:normAutofit/>
          </a:bodyPr>
          <a:lstStyle/>
          <a:p>
            <a:r>
              <a:rPr lang="en-US" b="1" dirty="0" smtClean="0">
                <a:solidFill>
                  <a:schemeClr val="bg1"/>
                </a:solidFill>
              </a:rPr>
              <a:t>Good </a:t>
            </a:r>
            <a:r>
              <a:rPr lang="en-US" b="1" dirty="0" smtClean="0">
                <a:solidFill>
                  <a:schemeClr val="bg1"/>
                </a:solidFill>
              </a:rPr>
              <a:t>reasons to interrupt</a:t>
            </a:r>
            <a:r>
              <a:rPr lang="en-US" dirty="0" smtClean="0">
                <a:solidFill>
                  <a:schemeClr val="bg1"/>
                </a:solidFill>
              </a:rPr>
              <a:t> a conversation:</a:t>
            </a:r>
          </a:p>
          <a:p>
            <a:r>
              <a:rPr lang="en-US" dirty="0" smtClean="0">
                <a:solidFill>
                  <a:schemeClr val="bg1"/>
                </a:solidFill>
              </a:rPr>
              <a:t>You can interrupt to ask for </a:t>
            </a:r>
            <a:r>
              <a:rPr lang="en-US" b="1" dirty="0" smtClean="0">
                <a:solidFill>
                  <a:schemeClr val="bg1"/>
                </a:solidFill>
              </a:rPr>
              <a:t>clarification</a:t>
            </a:r>
            <a:r>
              <a:rPr lang="en-US" dirty="0" smtClean="0">
                <a:solidFill>
                  <a:schemeClr val="bg1"/>
                </a:solidFill>
              </a:rPr>
              <a:t> or greater detail.</a:t>
            </a:r>
          </a:p>
          <a:p>
            <a:r>
              <a:rPr lang="en-US" dirty="0" smtClean="0">
                <a:solidFill>
                  <a:schemeClr val="bg1"/>
                </a:solidFill>
              </a:rPr>
              <a:t>You can interrupt to </a:t>
            </a:r>
            <a:r>
              <a:rPr lang="en-US" b="1" dirty="0" smtClean="0">
                <a:solidFill>
                  <a:schemeClr val="bg1"/>
                </a:solidFill>
              </a:rPr>
              <a:t>agree</a:t>
            </a:r>
            <a:r>
              <a:rPr lang="en-US" dirty="0" smtClean="0">
                <a:solidFill>
                  <a:schemeClr val="bg1"/>
                </a:solidFill>
              </a:rPr>
              <a:t> with the other person.</a:t>
            </a:r>
          </a:p>
          <a:p>
            <a:r>
              <a:rPr lang="en-US" dirty="0" smtClean="0">
                <a:solidFill>
                  <a:schemeClr val="bg1"/>
                </a:solidFill>
              </a:rPr>
              <a:t>You can interrupt to </a:t>
            </a:r>
            <a:r>
              <a:rPr lang="en-US" b="1" dirty="0" smtClean="0">
                <a:solidFill>
                  <a:schemeClr val="bg1"/>
                </a:solidFill>
              </a:rPr>
              <a:t>show interest and enthusiasm</a:t>
            </a:r>
            <a:r>
              <a:rPr lang="en-US" dirty="0" smtClean="0">
                <a:solidFill>
                  <a:schemeClr val="bg1"/>
                </a:solidFill>
              </a:rPr>
              <a:t>.</a:t>
            </a:r>
          </a:p>
          <a:p>
            <a:r>
              <a:rPr lang="en-US" dirty="0" smtClean="0">
                <a:solidFill>
                  <a:schemeClr val="bg1"/>
                </a:solidFill>
              </a:rPr>
              <a:t>You can interrupt to mention that they’ve reminded you of </a:t>
            </a:r>
            <a:r>
              <a:rPr lang="en-US" b="1" dirty="0" smtClean="0">
                <a:solidFill>
                  <a:schemeClr val="bg1"/>
                </a:solidFill>
              </a:rPr>
              <a:t>something similar that you’ll talk about later</a:t>
            </a:r>
            <a:r>
              <a:rPr lang="en-US" dirty="0" smtClean="0">
                <a:solidFill>
                  <a:schemeClr val="bg1"/>
                </a:solidFill>
              </a:rPr>
              <a: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6153912"/>
          </a:xfrm>
        </p:spPr>
        <p:txBody>
          <a:bodyPr>
            <a:normAutofit fontScale="90000"/>
          </a:bodyPr>
          <a:lstStyle/>
          <a:p>
            <a:r>
              <a:rPr lang="en-US" sz="2700" b="1" dirty="0" smtClean="0">
                <a:latin typeface="Constantia" pitchFamily="18" charset="0"/>
              </a:rPr>
              <a:t/>
            </a:r>
            <a:br>
              <a:rPr lang="en-US" sz="2700" b="1" dirty="0" smtClean="0">
                <a:latin typeface="Constantia" pitchFamily="18" charset="0"/>
              </a:rPr>
            </a:br>
            <a:r>
              <a:rPr lang="en-US" sz="2700" b="1" dirty="0" smtClean="0">
                <a:latin typeface="Constantia" pitchFamily="18" charset="0"/>
              </a:rPr>
              <a:t/>
            </a:r>
            <a:br>
              <a:rPr lang="en-US" sz="2700" b="1" dirty="0" smtClean="0">
                <a:latin typeface="Constantia" pitchFamily="18" charset="0"/>
              </a:rPr>
            </a:br>
            <a:r>
              <a:rPr lang="en-US" sz="2700" b="1" dirty="0" smtClean="0">
                <a:latin typeface="Constantia" pitchFamily="18" charset="0"/>
              </a:rPr>
              <a:t/>
            </a:r>
            <a:br>
              <a:rPr lang="en-US" sz="2700" b="1" dirty="0" smtClean="0">
                <a:latin typeface="Constantia" pitchFamily="18" charset="0"/>
              </a:rPr>
            </a:br>
            <a:r>
              <a:rPr lang="en-US" sz="2700" b="1" dirty="0" smtClean="0">
                <a:latin typeface="Constantia" pitchFamily="18" charset="0"/>
              </a:rPr>
              <a:t>Why do we interrupt?</a:t>
            </a:r>
            <a:br>
              <a:rPr lang="en-US" sz="2700" b="1" dirty="0" smtClean="0">
                <a:latin typeface="Constantia" pitchFamily="18" charset="0"/>
              </a:rPr>
            </a:br>
            <a:r>
              <a:rPr lang="en-US" sz="2700" b="1" dirty="0" smtClean="0">
                <a:latin typeface="Constantia" pitchFamily="18" charset="0"/>
              </a:rPr>
              <a:t/>
            </a:r>
            <a:br>
              <a:rPr lang="en-US" sz="2700" b="1" dirty="0" smtClean="0">
                <a:latin typeface="Constantia" pitchFamily="18" charset="0"/>
              </a:rPr>
            </a:br>
            <a:r>
              <a:rPr lang="en-US" sz="2700" b="1" dirty="0" smtClean="0">
                <a:latin typeface="Constantia" pitchFamily="18" charset="0"/>
              </a:rPr>
              <a:t>I</a:t>
            </a:r>
            <a:r>
              <a:rPr lang="en-US" sz="2700" b="1" dirty="0" smtClean="0">
                <a:latin typeface="Constantia" pitchFamily="18" charset="0"/>
              </a:rPr>
              <a:t>nterrupting </a:t>
            </a:r>
            <a:r>
              <a:rPr lang="en-US" sz="2700" b="1" dirty="0" smtClean="0">
                <a:latin typeface="Constantia" pitchFamily="18" charset="0"/>
              </a:rPr>
              <a:t>to ask for </a:t>
            </a:r>
            <a:r>
              <a:rPr lang="en-US" sz="2700" b="1" dirty="0" smtClean="0">
                <a:latin typeface="Constantia" pitchFamily="18" charset="0"/>
              </a:rPr>
              <a:t>clarification</a:t>
            </a:r>
            <a:br>
              <a:rPr lang="en-US" sz="2700" b="1" dirty="0" smtClean="0">
                <a:latin typeface="Constantia" pitchFamily="18" charset="0"/>
              </a:rPr>
            </a:br>
            <a:r>
              <a:rPr lang="en-US" sz="2700" b="1" dirty="0" smtClean="0">
                <a:latin typeface="Constantia" pitchFamily="18" charset="0"/>
              </a:rPr>
              <a:t/>
            </a:r>
            <a:br>
              <a:rPr lang="en-US" sz="2700" b="1" dirty="0" smtClean="0">
                <a:latin typeface="Constantia" pitchFamily="18" charset="0"/>
              </a:rPr>
            </a:br>
            <a:r>
              <a:rPr lang="en-US" sz="2700" b="1" dirty="0" smtClean="0">
                <a:latin typeface="Constantia" pitchFamily="18" charset="0"/>
              </a:rPr>
              <a:t> Interrupting to agree with the other </a:t>
            </a:r>
            <a:r>
              <a:rPr lang="en-US" sz="2700" b="1" dirty="0" smtClean="0">
                <a:latin typeface="Constantia" pitchFamily="18" charset="0"/>
              </a:rPr>
              <a:t>person</a:t>
            </a:r>
            <a:br>
              <a:rPr lang="en-US" sz="2700" b="1" dirty="0" smtClean="0">
                <a:latin typeface="Constantia" pitchFamily="18" charset="0"/>
              </a:rPr>
            </a:br>
            <a:r>
              <a:rPr lang="en-US" sz="2700" b="1" dirty="0" smtClean="0">
                <a:latin typeface="Constantia" pitchFamily="18" charset="0"/>
              </a:rPr>
              <a:t/>
            </a:r>
            <a:br>
              <a:rPr lang="en-US" sz="2700" b="1" dirty="0" smtClean="0">
                <a:latin typeface="Constantia" pitchFamily="18" charset="0"/>
              </a:rPr>
            </a:br>
            <a:r>
              <a:rPr lang="en-US" sz="2700" b="1" dirty="0" smtClean="0">
                <a:latin typeface="Constantia" pitchFamily="18" charset="0"/>
              </a:rPr>
              <a:t> </a:t>
            </a:r>
            <a:r>
              <a:rPr lang="en-US" sz="2700" b="1" dirty="0" smtClean="0">
                <a:latin typeface="Constantia" pitchFamily="18" charset="0"/>
              </a:rPr>
              <a:t>Interrupting to show interest and </a:t>
            </a:r>
            <a:r>
              <a:rPr lang="en-US" sz="2700" b="1" dirty="0" smtClean="0">
                <a:latin typeface="Constantia" pitchFamily="18" charset="0"/>
              </a:rPr>
              <a:t>enthusiasm</a:t>
            </a:r>
            <a:br>
              <a:rPr lang="en-US" sz="2700" b="1" dirty="0" smtClean="0">
                <a:latin typeface="Constantia" pitchFamily="18" charset="0"/>
              </a:rPr>
            </a:br>
            <a:r>
              <a:rPr lang="en-US" sz="2700" b="1" dirty="0" smtClean="0"/>
              <a:t> </a:t>
            </a:r>
            <a:r>
              <a:rPr lang="en-US" sz="2700" b="1" dirty="0" smtClean="0">
                <a:latin typeface="+mn-lt"/>
              </a:rPr>
              <a:t>How Be Polite When Interrupting in </a:t>
            </a:r>
            <a:r>
              <a:rPr lang="en-US" sz="2700" b="1" dirty="0" smtClean="0">
                <a:latin typeface="+mn-lt"/>
              </a:rPr>
              <a:t>Conversation</a:t>
            </a:r>
            <a:br>
              <a:rPr lang="en-US" sz="2700" b="1" dirty="0" smtClean="0">
                <a:latin typeface="+mn-lt"/>
              </a:rPr>
            </a:br>
            <a:r>
              <a:rPr lang="en-US" sz="2700" b="1" dirty="0" smtClean="0"/>
              <a:t> </a:t>
            </a:r>
            <a:r>
              <a:rPr lang="en-US" sz="2700" b="1" dirty="0" smtClean="0"/>
              <a:t>Interrupting </a:t>
            </a:r>
            <a:r>
              <a:rPr lang="en-US" sz="2700" b="1" dirty="0" smtClean="0"/>
              <a:t>to mention something similar that you’ll talk about later</a:t>
            </a:r>
            <a:r>
              <a:rPr lang="en-US" sz="2700" dirty="0" smtClean="0"/>
              <a:t/>
            </a:r>
            <a:br>
              <a:rPr lang="en-US" sz="2700" dirty="0" smtClean="0"/>
            </a:br>
            <a:r>
              <a:rPr lang="en-US" sz="2700" b="1" dirty="0" smtClean="0">
                <a:latin typeface="+mn-lt"/>
              </a:rPr>
              <a:t/>
            </a:r>
            <a:br>
              <a:rPr lang="en-US" sz="2700" b="1" dirty="0" smtClean="0">
                <a:latin typeface="+mn-lt"/>
              </a:rPr>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Ways to Interject?</a:t>
            </a:r>
            <a:endParaRPr lang="en-US" dirty="0"/>
          </a:p>
        </p:txBody>
      </p:sp>
      <p:sp>
        <p:nvSpPr>
          <p:cNvPr id="3" name="Text Placeholder 2"/>
          <p:cNvSpPr>
            <a:spLocks noGrp="1"/>
          </p:cNvSpPr>
          <p:nvPr>
            <p:ph type="body" idx="1"/>
          </p:nvPr>
        </p:nvSpPr>
        <p:spPr>
          <a:xfrm>
            <a:off x="530352" y="2704664"/>
            <a:ext cx="7772400" cy="3581856"/>
          </a:xfrm>
        </p:spPr>
        <p:txBody>
          <a:bodyPr>
            <a:normAutofit/>
          </a:bodyPr>
          <a:lstStyle/>
          <a:p>
            <a:pPr lvl="0"/>
            <a:r>
              <a:rPr lang="en-US" dirty="0" smtClean="0">
                <a:solidFill>
                  <a:schemeClr val="bg1"/>
                </a:solidFill>
              </a:rPr>
              <a:t>Sorry, but could you go over that again</a:t>
            </a:r>
            <a:r>
              <a:rPr lang="en-US" dirty="0" smtClean="0">
                <a:solidFill>
                  <a:schemeClr val="bg1"/>
                </a:solidFill>
              </a:rPr>
              <a:t>?</a:t>
            </a:r>
          </a:p>
          <a:p>
            <a:pPr lvl="0"/>
            <a:endParaRPr lang="en-US" dirty="0" smtClean="0">
              <a:solidFill>
                <a:schemeClr val="bg1"/>
              </a:solidFill>
            </a:endParaRPr>
          </a:p>
          <a:p>
            <a:pPr lvl="0"/>
            <a:r>
              <a:rPr lang="en-US" dirty="0" smtClean="0">
                <a:solidFill>
                  <a:schemeClr val="bg1"/>
                </a:solidFill>
              </a:rPr>
              <a:t>Sorry, but would you mind repeating that</a:t>
            </a:r>
            <a:r>
              <a:rPr lang="en-US" dirty="0" smtClean="0">
                <a:solidFill>
                  <a:schemeClr val="bg1"/>
                </a:solidFill>
              </a:rPr>
              <a:t>?</a:t>
            </a:r>
          </a:p>
          <a:p>
            <a:pPr lvl="0"/>
            <a:endParaRPr lang="en-US" dirty="0" smtClean="0">
              <a:solidFill>
                <a:schemeClr val="bg1"/>
              </a:solidFill>
            </a:endParaRPr>
          </a:p>
          <a:p>
            <a:pPr lvl="0"/>
            <a:r>
              <a:rPr lang="en-US" dirty="0" smtClean="0">
                <a:solidFill>
                  <a:schemeClr val="bg1"/>
                </a:solidFill>
              </a:rPr>
              <a:t>Excuse me for interrupting, but I’m not sure I follow. Could you repeat that</a:t>
            </a:r>
            <a:r>
              <a:rPr lang="en-US" dirty="0" smtClean="0">
                <a:solidFill>
                  <a:schemeClr val="bg1"/>
                </a:solidFill>
              </a:rPr>
              <a:t>?</a:t>
            </a:r>
          </a:p>
          <a:p>
            <a:pPr lvl="0"/>
            <a:endParaRPr lang="en-US" dirty="0" smtClean="0">
              <a:solidFill>
                <a:schemeClr val="bg1"/>
              </a:solidFill>
            </a:endParaRPr>
          </a:p>
          <a:p>
            <a:pPr lvl="0"/>
            <a:r>
              <a:rPr lang="en-US" dirty="0" smtClean="0">
                <a:solidFill>
                  <a:schemeClr val="bg1"/>
                </a:solidFill>
              </a:rPr>
              <a:t>Sorry for interrupting, but I’m not sure what you mean. What was that again?</a:t>
            </a:r>
          </a:p>
          <a:p>
            <a:endParaRPr lang="en-US"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More Examples</a:t>
            </a:r>
            <a:endParaRPr lang="en-US" dirty="0"/>
          </a:p>
        </p:txBody>
      </p:sp>
      <p:sp>
        <p:nvSpPr>
          <p:cNvPr id="3" name="Text Placeholder 2"/>
          <p:cNvSpPr>
            <a:spLocks noGrp="1"/>
          </p:cNvSpPr>
          <p:nvPr>
            <p:ph type="body" idx="1"/>
          </p:nvPr>
        </p:nvSpPr>
        <p:spPr>
          <a:xfrm>
            <a:off x="530352" y="2704664"/>
            <a:ext cx="7772400" cy="3724732"/>
          </a:xfrm>
        </p:spPr>
        <p:txBody>
          <a:bodyPr>
            <a:normAutofit lnSpcReduction="10000"/>
          </a:bodyPr>
          <a:lstStyle/>
          <a:p>
            <a:pPr lvl="0"/>
            <a:r>
              <a:rPr lang="en-US" dirty="0" smtClean="0">
                <a:solidFill>
                  <a:schemeClr val="bg1"/>
                </a:solidFill>
              </a:rPr>
              <a:t>I loved that book</a:t>
            </a:r>
            <a:r>
              <a:rPr lang="en-US" dirty="0" smtClean="0">
                <a:solidFill>
                  <a:schemeClr val="bg1"/>
                </a:solidFill>
              </a:rPr>
              <a:t>!</a:t>
            </a:r>
          </a:p>
          <a:p>
            <a:pPr lvl="0"/>
            <a:endParaRPr lang="en-US" dirty="0" smtClean="0">
              <a:solidFill>
                <a:schemeClr val="bg1"/>
              </a:solidFill>
            </a:endParaRPr>
          </a:p>
          <a:p>
            <a:pPr lvl="0"/>
            <a:r>
              <a:rPr lang="en-US" dirty="0" smtClean="0">
                <a:solidFill>
                  <a:schemeClr val="bg1"/>
                </a:solidFill>
              </a:rPr>
              <a:t>That last episode of Game of Thrones was so crazy</a:t>
            </a:r>
            <a:r>
              <a:rPr lang="en-US" dirty="0" smtClean="0">
                <a:solidFill>
                  <a:schemeClr val="bg1"/>
                </a:solidFill>
              </a:rPr>
              <a:t>!</a:t>
            </a:r>
          </a:p>
          <a:p>
            <a:pPr lvl="0"/>
            <a:endParaRPr lang="en-US" dirty="0" smtClean="0">
              <a:solidFill>
                <a:schemeClr val="bg1"/>
              </a:solidFill>
            </a:endParaRPr>
          </a:p>
          <a:p>
            <a:pPr lvl="0"/>
            <a:r>
              <a:rPr lang="en-US" dirty="0" smtClean="0">
                <a:solidFill>
                  <a:schemeClr val="bg1"/>
                </a:solidFill>
              </a:rPr>
              <a:t>I love kayaking in the summer</a:t>
            </a:r>
            <a:r>
              <a:rPr lang="en-US" dirty="0" smtClean="0">
                <a:solidFill>
                  <a:schemeClr val="bg1"/>
                </a:solidFill>
              </a:rPr>
              <a:t>!</a:t>
            </a:r>
          </a:p>
          <a:p>
            <a:pPr lvl="0"/>
            <a:endParaRPr lang="en-US" dirty="0" smtClean="0">
              <a:solidFill>
                <a:schemeClr val="bg1"/>
              </a:solidFill>
            </a:endParaRPr>
          </a:p>
          <a:p>
            <a:pPr lvl="0"/>
            <a:r>
              <a:rPr lang="en-US" dirty="0" smtClean="0">
                <a:solidFill>
                  <a:schemeClr val="bg1"/>
                </a:solidFill>
              </a:rPr>
              <a:t>I also thought his latest book was disappointing</a:t>
            </a:r>
            <a:r>
              <a:rPr lang="en-US" dirty="0" smtClean="0">
                <a:solidFill>
                  <a:schemeClr val="bg1"/>
                </a:solidFill>
              </a:rPr>
              <a:t>.</a:t>
            </a:r>
          </a:p>
          <a:p>
            <a:pPr lvl="0"/>
            <a:endParaRPr lang="en-US" dirty="0" smtClean="0">
              <a:solidFill>
                <a:schemeClr val="bg1"/>
              </a:solidFill>
            </a:endParaRPr>
          </a:p>
          <a:p>
            <a:pPr lvl="0"/>
            <a:r>
              <a:rPr lang="en-US" dirty="0" smtClean="0">
                <a:solidFill>
                  <a:schemeClr val="bg1"/>
                </a:solidFill>
              </a:rPr>
              <a:t>I know, I didn’t understand what happened in the last show either!</a:t>
            </a:r>
          </a:p>
          <a:p>
            <a:endParaRPr lang="en-US"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939622"/>
          </a:xfrm>
        </p:spPr>
        <p:txBody>
          <a:bodyPr>
            <a:normAutofit fontScale="90000"/>
          </a:bodyPr>
          <a:lstStyle/>
          <a:p>
            <a:r>
              <a:rPr lang="en-US" sz="3100" dirty="0" smtClean="0">
                <a:latin typeface="Constantia" pitchFamily="18" charset="0"/>
              </a:rPr>
              <a:t>If he or she is talking about a </a:t>
            </a:r>
            <a:r>
              <a:rPr lang="en-US" sz="3100" b="1" dirty="0" smtClean="0">
                <a:latin typeface="Constantia" pitchFamily="18" charset="0"/>
              </a:rPr>
              <a:t>personal experience, emotions, or feelings that you’ve also shared</a:t>
            </a:r>
            <a:r>
              <a:rPr lang="en-US" sz="3100" dirty="0" smtClean="0">
                <a:latin typeface="Constantia" pitchFamily="18" charset="0"/>
              </a:rPr>
              <a:t>, you can use one of the following expressions</a:t>
            </a:r>
            <a:r>
              <a:rPr lang="en-US" sz="3100" dirty="0" smtClean="0">
                <a:latin typeface="Constantia" pitchFamily="18" charset="0"/>
              </a:rPr>
              <a:t>:</a:t>
            </a:r>
            <a:br>
              <a:rPr lang="en-US" sz="3100" dirty="0" smtClean="0">
                <a:latin typeface="Constantia" pitchFamily="18" charset="0"/>
              </a:rPr>
            </a:br>
            <a:r>
              <a:rPr lang="en-US" sz="3100" dirty="0" smtClean="0">
                <a:latin typeface="Constantia" pitchFamily="18" charset="0"/>
              </a:rPr>
              <a:t/>
            </a:r>
            <a:br>
              <a:rPr lang="en-US" sz="3100" dirty="0" smtClean="0">
                <a:latin typeface="Constantia" pitchFamily="18" charset="0"/>
              </a:rPr>
            </a:br>
            <a:r>
              <a:rPr lang="en-US" sz="3100" dirty="0" smtClean="0">
                <a:latin typeface="Constantia" pitchFamily="18" charset="0"/>
              </a:rPr>
              <a:t>I can totally relate.</a:t>
            </a:r>
            <a:br>
              <a:rPr lang="en-US" sz="3100" dirty="0" smtClean="0">
                <a:latin typeface="Constantia" pitchFamily="18" charset="0"/>
              </a:rPr>
            </a:br>
            <a:r>
              <a:rPr lang="en-US" sz="3100" dirty="0" smtClean="0">
                <a:latin typeface="Constantia" pitchFamily="18" charset="0"/>
              </a:rPr>
              <a:t>I’ve been there.</a:t>
            </a:r>
            <a:br>
              <a:rPr lang="en-US" sz="3100" dirty="0" smtClean="0">
                <a:latin typeface="Constantia" pitchFamily="18" charset="0"/>
              </a:rPr>
            </a:br>
            <a:r>
              <a:rPr lang="en-US" sz="3100" dirty="0" smtClean="0">
                <a:latin typeface="Constantia" pitchFamily="18" charset="0"/>
              </a:rPr>
              <a:t>I know exactly how you feel.</a:t>
            </a:r>
            <a:br>
              <a:rPr lang="en-US" sz="3100" dirty="0" smtClean="0">
                <a:latin typeface="Constantia" pitchFamily="18" charset="0"/>
              </a:rPr>
            </a:br>
            <a:r>
              <a:rPr lang="en-US" sz="3100" dirty="0" smtClean="0">
                <a:latin typeface="Constantia" pitchFamily="18" charset="0"/>
              </a:rPr>
              <a:t>That’s happened to me.</a:t>
            </a:r>
            <a:br>
              <a:rPr lang="en-US" sz="3100" dirty="0" smtClean="0">
                <a:latin typeface="Constantia" pitchFamily="18" charset="0"/>
              </a:rPr>
            </a:br>
            <a:r>
              <a:rPr lang="en-US" sz="3100" dirty="0" smtClean="0">
                <a:latin typeface="Constantia" pitchFamily="18" charset="0"/>
              </a:rPr>
              <a:t>I know what you mean, that’s so </a:t>
            </a:r>
            <a:r>
              <a:rPr lang="en-US" sz="3100" dirty="0" smtClean="0">
                <a:latin typeface="Constantia" pitchFamily="18" charset="0"/>
              </a:rPr>
              <a:t>frustrating/challenging/nerve wracking</a:t>
            </a:r>
            <a:r>
              <a:rPr lang="en-US" sz="3100" dirty="0" smtClean="0">
                <a:latin typeface="Constantia" pitchFamily="18" charset="0"/>
              </a:rPr>
              <a:t>.</a:t>
            </a:r>
            <a:r>
              <a:rPr lang="en-US" dirty="0" smtClean="0"/>
              <a:t/>
            </a:r>
            <a:br>
              <a:rPr lang="en-US" dirty="0" smtClean="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2400" smtClean="0">
                <a:solidFill>
                  <a:schemeClr val="bg1"/>
                </a:solidFill>
              </a:rPr>
              <a:t>If you are in a conversation where the person is mentioning something you’re intrigued by, interested in, or otherwise enthusiastic about, you can interject with a comment to briefly share your opinion.</a:t>
            </a:r>
            <a:r>
              <a:rPr sz="2400" smtClean="0"/>
              <a:t/>
            </a:r>
            <a:br>
              <a:rPr sz="2400" smtClean="0"/>
            </a:br>
            <a:endParaRPr lang="en-US" sz="2400" dirty="0"/>
          </a:p>
        </p:txBody>
      </p:sp>
      <p:sp>
        <p:nvSpPr>
          <p:cNvPr id="3" name="Text Placeholder 2"/>
          <p:cNvSpPr>
            <a:spLocks noGrp="1"/>
          </p:cNvSpPr>
          <p:nvPr>
            <p:ph type="body" idx="1"/>
          </p:nvPr>
        </p:nvSpPr>
        <p:spPr>
          <a:xfrm>
            <a:off x="530352" y="2704664"/>
            <a:ext cx="7772400" cy="3939046"/>
          </a:xfrm>
        </p:spPr>
        <p:txBody>
          <a:bodyPr>
            <a:normAutofit fontScale="92500" lnSpcReduction="20000"/>
          </a:bodyPr>
          <a:lstStyle/>
          <a:p>
            <a:r>
              <a:rPr lang="en-US" dirty="0" smtClean="0">
                <a:solidFill>
                  <a:schemeClr val="bg1"/>
                </a:solidFill>
              </a:rPr>
              <a:t>If you are in a conversation where the person is mentioning something you’re intrigued by, interested in, or otherwise enthusiastic about, you can interject with a comment to briefly share your opinion.</a:t>
            </a:r>
          </a:p>
          <a:p>
            <a:r>
              <a:rPr lang="en-US" dirty="0" smtClean="0">
                <a:solidFill>
                  <a:schemeClr val="bg1"/>
                </a:solidFill>
              </a:rPr>
              <a:t>This shows the person you care what they are talking about.</a:t>
            </a:r>
          </a:p>
          <a:p>
            <a:r>
              <a:rPr lang="en-US" dirty="0" smtClean="0">
                <a:solidFill>
                  <a:schemeClr val="bg1"/>
                </a:solidFill>
              </a:rPr>
              <a:t>Use one of these </a:t>
            </a:r>
            <a:r>
              <a:rPr lang="en-US" b="1" dirty="0" smtClean="0">
                <a:solidFill>
                  <a:schemeClr val="bg1"/>
                </a:solidFill>
              </a:rPr>
              <a:t>expressions to show interest</a:t>
            </a:r>
            <a:r>
              <a:rPr lang="en-US" dirty="0" smtClean="0">
                <a:solidFill>
                  <a:schemeClr val="bg1"/>
                </a:solidFill>
              </a:rPr>
              <a:t>:</a:t>
            </a:r>
          </a:p>
          <a:p>
            <a:endParaRPr lang="en-US" dirty="0" smtClean="0">
              <a:solidFill>
                <a:schemeClr val="bg1"/>
              </a:solidFill>
            </a:endParaRPr>
          </a:p>
          <a:p>
            <a:pPr lvl="0"/>
            <a:r>
              <a:rPr lang="en-US" dirty="0" smtClean="0">
                <a:solidFill>
                  <a:schemeClr val="bg1"/>
                </a:solidFill>
              </a:rPr>
              <a:t>I’ve been wanting to see that!</a:t>
            </a:r>
          </a:p>
          <a:p>
            <a:pPr lvl="0"/>
            <a:r>
              <a:rPr lang="en-US" dirty="0" smtClean="0">
                <a:solidFill>
                  <a:schemeClr val="bg1"/>
                </a:solidFill>
              </a:rPr>
              <a:t>I haven’t had a chance to read that yet.</a:t>
            </a:r>
          </a:p>
          <a:p>
            <a:pPr lvl="0"/>
            <a:r>
              <a:rPr lang="en-US" dirty="0" smtClean="0">
                <a:solidFill>
                  <a:schemeClr val="bg1"/>
                </a:solidFill>
              </a:rPr>
              <a:t>Oh, I’ve been meaning to download that app.</a:t>
            </a:r>
          </a:p>
          <a:p>
            <a:pPr lvl="0"/>
            <a:r>
              <a:rPr lang="en-US" dirty="0" smtClean="0">
                <a:solidFill>
                  <a:schemeClr val="bg1"/>
                </a:solidFill>
              </a:rPr>
              <a:t>I’ve been wondering how that is.</a:t>
            </a:r>
          </a:p>
          <a:p>
            <a:pPr lvl="0"/>
            <a:r>
              <a:rPr lang="en-US" dirty="0" smtClean="0">
                <a:solidFill>
                  <a:schemeClr val="bg1"/>
                </a:solidFill>
              </a:rPr>
              <a:t>I’ve wanted to know how that works.</a:t>
            </a:r>
          </a:p>
          <a:p>
            <a:pPr lvl="0"/>
            <a:r>
              <a:rPr lang="en-US" dirty="0" smtClean="0">
                <a:solidFill>
                  <a:schemeClr val="bg1"/>
                </a:solidFill>
              </a:rPr>
              <a:t>I’m curious how you handled that.</a:t>
            </a:r>
          </a:p>
          <a:p>
            <a:pPr lvl="0"/>
            <a:r>
              <a:rPr lang="en-US" dirty="0" smtClean="0">
                <a:solidFill>
                  <a:schemeClr val="bg1"/>
                </a:solidFill>
              </a:rPr>
              <a:t>I’m interested in hearing more…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0352" y="2704664"/>
            <a:ext cx="7772400" cy="3724732"/>
          </a:xfrm>
        </p:spPr>
        <p:txBody>
          <a:bodyPr>
            <a:normAutofit/>
          </a:bodyPr>
          <a:lstStyle/>
          <a:p>
            <a:r>
              <a:rPr lang="en-US" dirty="0" smtClean="0"/>
              <a:t>This way you can go back to </a:t>
            </a:r>
            <a:r>
              <a:rPr lang="en-US" b="1" dirty="0" smtClean="0"/>
              <a:t>listening carefully</a:t>
            </a:r>
            <a:r>
              <a:rPr lang="en-US" dirty="0" smtClean="0"/>
              <a:t> to the other person</a:t>
            </a:r>
            <a:r>
              <a:rPr lang="en-US" dirty="0" smtClean="0"/>
              <a:t>.</a:t>
            </a:r>
          </a:p>
          <a:p>
            <a:endParaRPr lang="en-US" dirty="0" smtClean="0"/>
          </a:p>
          <a:p>
            <a:r>
              <a:rPr lang="en-US" b="1" dirty="0" smtClean="0"/>
              <a:t>Be sure not to interrupt with a long story of your own, as this can distract the person from their main point and isn’t very polite.</a:t>
            </a:r>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FE2698980F344CBC5DFE123CC81923" ma:contentTypeVersion="2" ma:contentTypeDescription="Create a new document." ma:contentTypeScope="" ma:versionID="94a02ab2ef950b5a6c10701970d054ec">
  <xsd:schema xmlns:xsd="http://www.w3.org/2001/XMLSchema" xmlns:xs="http://www.w3.org/2001/XMLSchema" xmlns:p="http://schemas.microsoft.com/office/2006/metadata/properties" xmlns:ns2="096d8380-acb4-43f1-b154-828ce32864f4" targetNamespace="http://schemas.microsoft.com/office/2006/metadata/properties" ma:root="true" ma:fieldsID="5fe6afda06cd577bdc0b365efcb8ea83" ns2:_="">
    <xsd:import namespace="096d8380-acb4-43f1-b154-828ce32864f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6d8380-acb4-43f1-b154-828ce32864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02BA078-7A25-4F7D-B30E-E2B89D7F3C07}"/>
</file>

<file path=customXml/itemProps2.xml><?xml version="1.0" encoding="utf-8"?>
<ds:datastoreItem xmlns:ds="http://schemas.openxmlformats.org/officeDocument/2006/customXml" ds:itemID="{C3246D5C-8BED-400F-8E74-1719FB79C069}"/>
</file>

<file path=customXml/itemProps3.xml><?xml version="1.0" encoding="utf-8"?>
<ds:datastoreItem xmlns:ds="http://schemas.openxmlformats.org/officeDocument/2006/customXml" ds:itemID="{E3D0AFAD-7056-4BDB-990A-6E8436C99BF2}"/>
</file>

<file path=docProps/app.xml><?xml version="1.0" encoding="utf-8"?>
<Properties xmlns="http://schemas.openxmlformats.org/officeDocument/2006/extended-properties" xmlns:vt="http://schemas.openxmlformats.org/officeDocument/2006/docPropsVTypes">
  <Template>Flow</Template>
  <TotalTime>21</TotalTime>
  <Words>464</Words>
  <Application>Microsoft Office PowerPoint</Application>
  <PresentationFormat>On-screen Show (4:3)</PresentationFormat>
  <Paragraphs>52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Interjecting</vt:lpstr>
      <vt:lpstr>Guidelines for Interrupting Conversations in English </vt:lpstr>
      <vt:lpstr>Good reasons to interrupt a conversation</vt:lpstr>
      <vt:lpstr>   Why do we interrupt?  Interrupting to ask for clarification   Interrupting to agree with the other person   Interrupting to show interest and enthusiasm  How Be Polite When Interrupting in Conversation  Interrupting to mention something similar that you’ll talk about later     </vt:lpstr>
      <vt:lpstr>Ways to Interject?</vt:lpstr>
      <vt:lpstr>More Examples</vt:lpstr>
      <vt:lpstr>If he or she is talking about a personal experience, emotions, or feelings that you’ve also shared, you can use one of the following expressions:  I can totally relate. I’ve been there. I know exactly how you feel. That’s happened to me. I know what you mean, that’s so frustrating/challenging/nerve wracking. </vt:lpstr>
      <vt:lpstr>If you are in a conversation where the person is mentioning something you’re intrigued by, interested in, or otherwise enthusiastic about, you can interject with a comment to briefly share your opinion. </vt:lpstr>
      <vt:lpstr>Slide 9</vt:lpstr>
      <vt:lpstr>Slide 10</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Interjecting</dc:title>
  <dc:creator>00461</dc:creator>
  <cp:lastModifiedBy>00461</cp:lastModifiedBy>
  <cp:revision>3</cp:revision>
  <dcterms:created xsi:type="dcterms:W3CDTF">2020-10-20T05:00:49Z</dcterms:created>
  <dcterms:modified xsi:type="dcterms:W3CDTF">2020-10-20T05:22:30Z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0x010100D4FE2698980F344CBC5DFE123CC81923</vt:lpwstr>
  </property>
</Properties>
</file>