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3A7442-1B93-BC68-0411-D9222FFA0175}" v="15" dt="2021-05-05T08:07:02.6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sorterViewPr>
    <p:cViewPr>
      <p:scale>
        <a:sx n="100" d="100"/>
        <a:sy n="100" d="100"/>
      </p:scale>
      <p:origin x="0" y="-237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33"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ema Verma" userId="S::seema.verma@abes.ac.in::72215f51-acac-47c7-894d-c3be7ffcc488" providerId="AD" clId="Web-{C63A7442-1B93-BC68-0411-D9222FFA0175}"/>
    <pc:docChg chg="modSld">
      <pc:chgData name="Seema Verma" userId="S::seema.verma@abes.ac.in::72215f51-acac-47c7-894d-c3be7ffcc488" providerId="AD" clId="Web-{C63A7442-1B93-BC68-0411-D9222FFA0175}" dt="2021-05-05T08:07:00.121" v="5" actId="20577"/>
      <pc:docMkLst>
        <pc:docMk/>
      </pc:docMkLst>
      <pc:sldChg chg="modSp">
        <pc:chgData name="Seema Verma" userId="S::seema.verma@abes.ac.in::72215f51-acac-47c7-894d-c3be7ffcc488" providerId="AD" clId="Web-{C63A7442-1B93-BC68-0411-D9222FFA0175}" dt="2021-05-05T08:07:00.121" v="5" actId="20577"/>
        <pc:sldMkLst>
          <pc:docMk/>
          <pc:sldMk cId="2267274975" sldId="256"/>
        </pc:sldMkLst>
        <pc:spChg chg="mod">
          <ac:chgData name="Seema Verma" userId="S::seema.verma@abes.ac.in::72215f51-acac-47c7-894d-c3be7ffcc488" providerId="AD" clId="Web-{C63A7442-1B93-BC68-0411-D9222FFA0175}" dt="2021-05-05T08:07:00.121" v="5" actId="20577"/>
          <ac:spMkLst>
            <pc:docMk/>
            <pc:sldMk cId="2267274975" sldId="256"/>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F5B52B-4E5F-436D-94CF-1CAA5AB8383B}" type="datetimeFigureOut">
              <a:rPr lang="en-US" smtClean="0"/>
              <a:t>5/5/2021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847B9F-4E73-4447-9976-FD45240E2FA7}" type="slidenum">
              <a:rPr lang="en-US" smtClean="0"/>
              <a:t>‹#›</a:t>
            </a:fld>
            <a:endParaRPr lang="en-US"/>
          </a:p>
        </p:txBody>
      </p:sp>
    </p:spTree>
    <p:extLst>
      <p:ext uri="{BB962C8B-B14F-4D97-AF65-F5344CB8AC3E}">
        <p14:creationId xmlns:p14="http://schemas.microsoft.com/office/powerpoint/2010/main" val="2559641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F5B52B-4E5F-436D-94CF-1CAA5AB8383B}" type="datetimeFigureOut">
              <a:rPr lang="en-US" smtClean="0"/>
              <a:t>5/5/2021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847B9F-4E73-4447-9976-FD45240E2FA7}" type="slidenum">
              <a:rPr lang="en-US" smtClean="0"/>
              <a:t>‹#›</a:t>
            </a:fld>
            <a:endParaRPr lang="en-US"/>
          </a:p>
        </p:txBody>
      </p:sp>
    </p:spTree>
    <p:extLst>
      <p:ext uri="{BB962C8B-B14F-4D97-AF65-F5344CB8AC3E}">
        <p14:creationId xmlns:p14="http://schemas.microsoft.com/office/powerpoint/2010/main" val="813168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3F5B52B-4E5F-436D-94CF-1CAA5AB8383B}" type="datetimeFigureOut">
              <a:rPr lang="en-US" smtClean="0"/>
              <a:t>5/5/2021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847B9F-4E73-4447-9976-FD45240E2FA7}" type="slidenum">
              <a:rPr lang="en-US" smtClean="0"/>
              <a:t>‹#›</a:t>
            </a:fld>
            <a:endParaRPr lang="en-US"/>
          </a:p>
        </p:txBody>
      </p:sp>
    </p:spTree>
    <p:extLst>
      <p:ext uri="{BB962C8B-B14F-4D97-AF65-F5344CB8AC3E}">
        <p14:creationId xmlns:p14="http://schemas.microsoft.com/office/powerpoint/2010/main" val="18407997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3F5B52B-4E5F-436D-94CF-1CAA5AB8383B}" type="datetimeFigureOut">
              <a:rPr lang="en-US" smtClean="0"/>
              <a:t>5/5/2021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847B9F-4E73-4447-9976-FD45240E2FA7}"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8866989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F5B52B-4E5F-436D-94CF-1CAA5AB8383B}" type="datetimeFigureOut">
              <a:rPr lang="en-US" smtClean="0"/>
              <a:t>5/5/2021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847B9F-4E73-4447-9976-FD45240E2FA7}" type="slidenum">
              <a:rPr lang="en-US" smtClean="0"/>
              <a:t>‹#›</a:t>
            </a:fld>
            <a:endParaRPr lang="en-US"/>
          </a:p>
        </p:txBody>
      </p:sp>
    </p:spTree>
    <p:extLst>
      <p:ext uri="{BB962C8B-B14F-4D97-AF65-F5344CB8AC3E}">
        <p14:creationId xmlns:p14="http://schemas.microsoft.com/office/powerpoint/2010/main" val="24404198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3F5B52B-4E5F-436D-94CF-1CAA5AB8383B}" type="datetimeFigureOut">
              <a:rPr lang="en-US" smtClean="0"/>
              <a:t>5/5/2021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847B9F-4E73-4447-9976-FD45240E2FA7}" type="slidenum">
              <a:rPr lang="en-US" smtClean="0"/>
              <a:t>‹#›</a:t>
            </a:fld>
            <a:endParaRPr lang="en-US"/>
          </a:p>
        </p:txBody>
      </p:sp>
    </p:spTree>
    <p:extLst>
      <p:ext uri="{BB962C8B-B14F-4D97-AF65-F5344CB8AC3E}">
        <p14:creationId xmlns:p14="http://schemas.microsoft.com/office/powerpoint/2010/main" val="1803067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3F5B52B-4E5F-436D-94CF-1CAA5AB8383B}" type="datetimeFigureOut">
              <a:rPr lang="en-US" smtClean="0"/>
              <a:t>5/5/2021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847B9F-4E73-4447-9976-FD45240E2FA7}" type="slidenum">
              <a:rPr lang="en-US" smtClean="0"/>
              <a:t>‹#›</a:t>
            </a:fld>
            <a:endParaRPr lang="en-US"/>
          </a:p>
        </p:txBody>
      </p:sp>
    </p:spTree>
    <p:extLst>
      <p:ext uri="{BB962C8B-B14F-4D97-AF65-F5344CB8AC3E}">
        <p14:creationId xmlns:p14="http://schemas.microsoft.com/office/powerpoint/2010/main" val="41583273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F5B52B-4E5F-436D-94CF-1CAA5AB8383B}" type="datetimeFigureOut">
              <a:rPr lang="en-US" smtClean="0"/>
              <a:t>5/5/2021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847B9F-4E73-4447-9976-FD45240E2FA7}" type="slidenum">
              <a:rPr lang="en-US" smtClean="0"/>
              <a:t>‹#›</a:t>
            </a:fld>
            <a:endParaRPr lang="en-US"/>
          </a:p>
        </p:txBody>
      </p:sp>
    </p:spTree>
    <p:extLst>
      <p:ext uri="{BB962C8B-B14F-4D97-AF65-F5344CB8AC3E}">
        <p14:creationId xmlns:p14="http://schemas.microsoft.com/office/powerpoint/2010/main" val="14615629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F5B52B-4E5F-436D-94CF-1CAA5AB8383B}" type="datetimeFigureOut">
              <a:rPr lang="en-US" smtClean="0"/>
              <a:t>5/5/2021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847B9F-4E73-4447-9976-FD45240E2FA7}" type="slidenum">
              <a:rPr lang="en-US" smtClean="0"/>
              <a:t>‹#›</a:t>
            </a:fld>
            <a:endParaRPr lang="en-US"/>
          </a:p>
        </p:txBody>
      </p:sp>
    </p:spTree>
    <p:extLst>
      <p:ext uri="{BB962C8B-B14F-4D97-AF65-F5344CB8AC3E}">
        <p14:creationId xmlns:p14="http://schemas.microsoft.com/office/powerpoint/2010/main" val="2681740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3F5B52B-4E5F-436D-94CF-1CAA5AB8383B}" type="datetimeFigureOut">
              <a:rPr lang="en-US" smtClean="0"/>
              <a:t>5/5/2021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847B9F-4E73-4447-9976-FD45240E2FA7}" type="slidenum">
              <a:rPr lang="en-US" smtClean="0"/>
              <a:t>‹#›</a:t>
            </a:fld>
            <a:endParaRPr lang="en-US"/>
          </a:p>
        </p:txBody>
      </p:sp>
    </p:spTree>
    <p:extLst>
      <p:ext uri="{BB962C8B-B14F-4D97-AF65-F5344CB8AC3E}">
        <p14:creationId xmlns:p14="http://schemas.microsoft.com/office/powerpoint/2010/main" val="44834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F5B52B-4E5F-436D-94CF-1CAA5AB8383B}" type="datetimeFigureOut">
              <a:rPr lang="en-US" smtClean="0"/>
              <a:t>5/5/2021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847B9F-4E73-4447-9976-FD45240E2FA7}" type="slidenum">
              <a:rPr lang="en-US" smtClean="0"/>
              <a:t>‹#›</a:t>
            </a:fld>
            <a:endParaRPr lang="en-US"/>
          </a:p>
        </p:txBody>
      </p:sp>
    </p:spTree>
    <p:extLst>
      <p:ext uri="{BB962C8B-B14F-4D97-AF65-F5344CB8AC3E}">
        <p14:creationId xmlns:p14="http://schemas.microsoft.com/office/powerpoint/2010/main" val="4187799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F5B52B-4E5F-436D-94CF-1CAA5AB8383B}" type="datetimeFigureOut">
              <a:rPr lang="en-US" smtClean="0"/>
              <a:t>5/5/2021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847B9F-4E73-4447-9976-FD45240E2FA7}" type="slidenum">
              <a:rPr lang="en-US" smtClean="0"/>
              <a:t>‹#›</a:t>
            </a:fld>
            <a:endParaRPr lang="en-US"/>
          </a:p>
        </p:txBody>
      </p:sp>
    </p:spTree>
    <p:extLst>
      <p:ext uri="{BB962C8B-B14F-4D97-AF65-F5344CB8AC3E}">
        <p14:creationId xmlns:p14="http://schemas.microsoft.com/office/powerpoint/2010/main" val="1124106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F5B52B-4E5F-436D-94CF-1CAA5AB8383B}" type="datetimeFigureOut">
              <a:rPr lang="en-US" smtClean="0"/>
              <a:t>5/5/2021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847B9F-4E73-4447-9976-FD45240E2FA7}" type="slidenum">
              <a:rPr lang="en-US" smtClean="0"/>
              <a:t>‹#›</a:t>
            </a:fld>
            <a:endParaRPr lang="en-US"/>
          </a:p>
        </p:txBody>
      </p:sp>
    </p:spTree>
    <p:extLst>
      <p:ext uri="{BB962C8B-B14F-4D97-AF65-F5344CB8AC3E}">
        <p14:creationId xmlns:p14="http://schemas.microsoft.com/office/powerpoint/2010/main" val="2286966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3F5B52B-4E5F-436D-94CF-1CAA5AB8383B}" type="datetimeFigureOut">
              <a:rPr lang="en-US" smtClean="0"/>
              <a:t>5/5/2021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E2847B9F-4E73-4447-9976-FD45240E2FA7}" type="slidenum">
              <a:rPr lang="en-US" smtClean="0"/>
              <a:t>‹#›</a:t>
            </a:fld>
            <a:endParaRPr lang="en-US"/>
          </a:p>
        </p:txBody>
      </p:sp>
    </p:spTree>
    <p:extLst>
      <p:ext uri="{BB962C8B-B14F-4D97-AF65-F5344CB8AC3E}">
        <p14:creationId xmlns:p14="http://schemas.microsoft.com/office/powerpoint/2010/main" val="178146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3F5B52B-4E5F-436D-94CF-1CAA5AB8383B}" type="datetimeFigureOut">
              <a:rPr lang="en-US" smtClean="0"/>
              <a:t>5/5/2021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E2847B9F-4E73-4447-9976-FD45240E2FA7}" type="slidenum">
              <a:rPr lang="en-US" smtClean="0"/>
              <a:t>‹#›</a:t>
            </a:fld>
            <a:endParaRPr lang="en-US"/>
          </a:p>
        </p:txBody>
      </p:sp>
    </p:spTree>
    <p:extLst>
      <p:ext uri="{BB962C8B-B14F-4D97-AF65-F5344CB8AC3E}">
        <p14:creationId xmlns:p14="http://schemas.microsoft.com/office/powerpoint/2010/main" val="2205232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3F5B52B-4E5F-436D-94CF-1CAA5AB8383B}" type="datetimeFigureOut">
              <a:rPr lang="en-US" smtClean="0"/>
              <a:t>5/5/2021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E2847B9F-4E73-4447-9976-FD45240E2FA7}" type="slidenum">
              <a:rPr lang="en-US" smtClean="0"/>
              <a:t>‹#›</a:t>
            </a:fld>
            <a:endParaRPr lang="en-US"/>
          </a:p>
        </p:txBody>
      </p:sp>
    </p:spTree>
    <p:extLst>
      <p:ext uri="{BB962C8B-B14F-4D97-AF65-F5344CB8AC3E}">
        <p14:creationId xmlns:p14="http://schemas.microsoft.com/office/powerpoint/2010/main" val="3411178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F5B52B-4E5F-436D-94CF-1CAA5AB8383B}" type="datetimeFigureOut">
              <a:rPr lang="en-US" smtClean="0"/>
              <a:t>5/5/2021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847B9F-4E73-4447-9976-FD45240E2FA7}" type="slidenum">
              <a:rPr lang="en-US" smtClean="0"/>
              <a:t>‹#›</a:t>
            </a:fld>
            <a:endParaRPr lang="en-US"/>
          </a:p>
        </p:txBody>
      </p:sp>
    </p:spTree>
    <p:extLst>
      <p:ext uri="{BB962C8B-B14F-4D97-AF65-F5344CB8AC3E}">
        <p14:creationId xmlns:p14="http://schemas.microsoft.com/office/powerpoint/2010/main" val="1035412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3F5B52B-4E5F-436D-94CF-1CAA5AB8383B}" type="datetimeFigureOut">
              <a:rPr lang="en-US" smtClean="0"/>
              <a:t>5/5/2021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2847B9F-4E73-4447-9976-FD45240E2FA7}" type="slidenum">
              <a:rPr lang="en-US" smtClean="0"/>
              <a:t>‹#›</a:t>
            </a:fld>
            <a:endParaRPr lang="en-US"/>
          </a:p>
        </p:txBody>
      </p:sp>
    </p:spTree>
    <p:extLst>
      <p:ext uri="{BB962C8B-B14F-4D97-AF65-F5344CB8AC3E}">
        <p14:creationId xmlns:p14="http://schemas.microsoft.com/office/powerpoint/2010/main" val="4016072732"/>
      </p:ext>
    </p:extLst>
  </p:cSld>
  <p:clrMap bg1="dk1" tx1="lt1" bg2="dk2" tx2="lt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mailto:xyz@hotmail.com"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mailto:xyz@gmail.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Job Application Letters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267274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Guidelines for Writing Good Resume:</a:t>
            </a:r>
            <a:endParaRPr lang="en-US" dirty="0"/>
          </a:p>
        </p:txBody>
      </p:sp>
      <p:sp>
        <p:nvSpPr>
          <p:cNvPr id="3" name="Content Placeholder 2"/>
          <p:cNvSpPr>
            <a:spLocks noGrp="1"/>
          </p:cNvSpPr>
          <p:nvPr>
            <p:ph idx="1"/>
          </p:nvPr>
        </p:nvSpPr>
        <p:spPr/>
        <p:txBody>
          <a:bodyPr/>
          <a:lstStyle/>
          <a:p>
            <a:r>
              <a:rPr lang="en-US" dirty="0" err="1"/>
              <a:t>i</a:t>
            </a:r>
            <a:r>
              <a:rPr lang="en-US" dirty="0"/>
              <a:t>) The resume should be well written, sentences and paragraphs should be short and simple.</a:t>
            </a:r>
          </a:p>
          <a:p>
            <a:r>
              <a:rPr lang="en-US" dirty="0"/>
              <a:t>(ii) Use of Jargons should be avoided.</a:t>
            </a:r>
          </a:p>
          <a:p>
            <a:r>
              <a:rPr lang="en-US" dirty="0"/>
              <a:t>(iii) It should provide all necessary information, relating to the applicants education and experience.</a:t>
            </a:r>
          </a:p>
          <a:p>
            <a:r>
              <a:rPr lang="en-US" dirty="0"/>
              <a:t>(iv) Any personal information which is not directly related to the job should not be included.</a:t>
            </a:r>
          </a:p>
          <a:p>
            <a:r>
              <a:rPr lang="en-US" dirty="0"/>
              <a:t>(v) It should be complete in all respects.</a:t>
            </a:r>
          </a:p>
        </p:txBody>
      </p:sp>
    </p:spTree>
    <p:extLst>
      <p:ext uri="{BB962C8B-B14F-4D97-AF65-F5344CB8AC3E}">
        <p14:creationId xmlns:p14="http://schemas.microsoft.com/office/powerpoint/2010/main" val="3718586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RESUME TYPES:</a:t>
            </a:r>
            <a:endParaRPr lang="en-US" dirty="0"/>
          </a:p>
        </p:txBody>
      </p:sp>
      <p:sp>
        <p:nvSpPr>
          <p:cNvPr id="3" name="Content Placeholder 2"/>
          <p:cNvSpPr>
            <a:spLocks noGrp="1"/>
          </p:cNvSpPr>
          <p:nvPr>
            <p:ph idx="1"/>
          </p:nvPr>
        </p:nvSpPr>
        <p:spPr/>
        <p:txBody>
          <a:bodyPr/>
          <a:lstStyle/>
          <a:p>
            <a:pPr marL="0" indent="0">
              <a:buNone/>
            </a:pPr>
            <a:r>
              <a:rPr lang="en-US" dirty="0"/>
              <a:t>Resume is mainly of following four types:</a:t>
            </a:r>
          </a:p>
          <a:p>
            <a:r>
              <a:rPr lang="en-US" dirty="0"/>
              <a:t>(</a:t>
            </a:r>
            <a:r>
              <a:rPr lang="en-US" dirty="0" err="1"/>
              <a:t>i</a:t>
            </a:r>
            <a:r>
              <a:rPr lang="en-US" dirty="0"/>
              <a:t>) Chronological Resume</a:t>
            </a:r>
          </a:p>
          <a:p>
            <a:r>
              <a:rPr lang="en-US" dirty="0"/>
              <a:t>(ii) Functional Resume</a:t>
            </a:r>
          </a:p>
          <a:p>
            <a:r>
              <a:rPr lang="en-US" dirty="0"/>
              <a:t>(iii) Hybrid / Combination Resume</a:t>
            </a:r>
          </a:p>
          <a:p>
            <a:r>
              <a:rPr lang="en-US" dirty="0"/>
              <a:t>(iv) Electronic Resume – ASCII (American Standard Code for Information Interchange / HTML (Hyper Text Markup Language) formats.</a:t>
            </a:r>
          </a:p>
        </p:txBody>
      </p:sp>
    </p:spTree>
    <p:extLst>
      <p:ext uri="{BB962C8B-B14F-4D97-AF65-F5344CB8AC3E}">
        <p14:creationId xmlns:p14="http://schemas.microsoft.com/office/powerpoint/2010/main" val="1238035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Chronological Resume:</a:t>
            </a:r>
            <a:endParaRPr lang="en-US" dirty="0"/>
          </a:p>
        </p:txBody>
      </p:sp>
      <p:sp>
        <p:nvSpPr>
          <p:cNvPr id="3" name="Content Placeholder 2"/>
          <p:cNvSpPr>
            <a:spLocks noGrp="1"/>
          </p:cNvSpPr>
          <p:nvPr>
            <p:ph idx="1"/>
          </p:nvPr>
        </p:nvSpPr>
        <p:spPr/>
        <p:txBody>
          <a:bodyPr/>
          <a:lstStyle/>
          <a:p>
            <a:pPr marL="0" indent="0">
              <a:buNone/>
            </a:pPr>
            <a:r>
              <a:rPr lang="en-US" dirty="0"/>
              <a:t>In this type of resume the information is chronologically (as per time) arranged. This makes it easy to get an idea about the previous work experience of the candidate. The main sections of the chronological resume are as follows:</a:t>
            </a:r>
          </a:p>
          <a:p>
            <a:r>
              <a:rPr lang="en-US" dirty="0"/>
              <a:t>a) Career Objective</a:t>
            </a:r>
          </a:p>
          <a:p>
            <a:r>
              <a:rPr lang="en-US" dirty="0"/>
              <a:t>b) Summary (optional)</a:t>
            </a:r>
          </a:p>
          <a:p>
            <a:r>
              <a:rPr lang="en-US" dirty="0"/>
              <a:t>c) Educational History</a:t>
            </a:r>
          </a:p>
          <a:p>
            <a:r>
              <a:rPr lang="en-US" dirty="0"/>
              <a:t>d) Personal Data</a:t>
            </a:r>
          </a:p>
          <a:p>
            <a:r>
              <a:rPr lang="en-US" dirty="0"/>
              <a:t>e) Work History</a:t>
            </a:r>
          </a:p>
        </p:txBody>
      </p:sp>
    </p:spTree>
    <p:extLst>
      <p:ext uri="{BB962C8B-B14F-4D97-AF65-F5344CB8AC3E}">
        <p14:creationId xmlns:p14="http://schemas.microsoft.com/office/powerpoint/2010/main" val="3935810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Functional Resume</a:t>
            </a:r>
            <a:endParaRPr lang="en-US" dirty="0"/>
          </a:p>
        </p:txBody>
      </p:sp>
      <p:sp>
        <p:nvSpPr>
          <p:cNvPr id="3" name="Content Placeholder 2"/>
          <p:cNvSpPr>
            <a:spLocks noGrp="1"/>
          </p:cNvSpPr>
          <p:nvPr>
            <p:ph idx="1"/>
          </p:nvPr>
        </p:nvSpPr>
        <p:spPr/>
        <p:txBody>
          <a:bodyPr/>
          <a:lstStyle/>
          <a:p>
            <a:pPr marL="0" indent="0">
              <a:buNone/>
            </a:pPr>
            <a:r>
              <a:rPr lang="en-US" dirty="0"/>
              <a:t>In functional resume, the main focus is laid on skills &amp; experience. In this type of resume the candidate mentions his skills and work experience pertaining to the post applied for. The main sections of the functional resume are as following:</a:t>
            </a:r>
          </a:p>
          <a:p>
            <a:r>
              <a:rPr lang="en-US" dirty="0"/>
              <a:t>a) Career Objective</a:t>
            </a:r>
          </a:p>
          <a:p>
            <a:r>
              <a:rPr lang="en-US" dirty="0"/>
              <a:t>b) Personal Data</a:t>
            </a:r>
          </a:p>
          <a:p>
            <a:r>
              <a:rPr lang="en-US" dirty="0"/>
              <a:t>c) Educational details</a:t>
            </a:r>
          </a:p>
          <a:p>
            <a:r>
              <a:rPr lang="en-US" dirty="0"/>
              <a:t>d) Work Experience</a:t>
            </a:r>
          </a:p>
          <a:p>
            <a:r>
              <a:rPr lang="en-US" dirty="0"/>
              <a:t>e) Skills and Certifications</a:t>
            </a:r>
          </a:p>
        </p:txBody>
      </p:sp>
    </p:spTree>
    <p:extLst>
      <p:ext uri="{BB962C8B-B14F-4D97-AF65-F5344CB8AC3E}">
        <p14:creationId xmlns:p14="http://schemas.microsoft.com/office/powerpoint/2010/main" val="2910062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Hybrid / Combination Resume</a:t>
            </a:r>
            <a:endParaRPr lang="en-US" dirty="0"/>
          </a:p>
        </p:txBody>
      </p:sp>
      <p:sp>
        <p:nvSpPr>
          <p:cNvPr id="3" name="Content Placeholder 2"/>
          <p:cNvSpPr>
            <a:spLocks noGrp="1"/>
          </p:cNvSpPr>
          <p:nvPr>
            <p:ph idx="1"/>
          </p:nvPr>
        </p:nvSpPr>
        <p:spPr/>
        <p:txBody>
          <a:bodyPr/>
          <a:lstStyle/>
          <a:p>
            <a:pPr marL="0" indent="0">
              <a:buNone/>
            </a:pPr>
            <a:r>
              <a:rPr lang="en-US" dirty="0"/>
              <a:t>These are combination of Chronological and Functional resumes</a:t>
            </a:r>
          </a:p>
        </p:txBody>
      </p:sp>
    </p:spTree>
    <p:extLst>
      <p:ext uri="{BB962C8B-B14F-4D97-AF65-F5344CB8AC3E}">
        <p14:creationId xmlns:p14="http://schemas.microsoft.com/office/powerpoint/2010/main" val="20141283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Electronic Resume</a:t>
            </a:r>
            <a:endParaRPr lang="en-US" dirty="0"/>
          </a:p>
        </p:txBody>
      </p:sp>
      <p:sp>
        <p:nvSpPr>
          <p:cNvPr id="3" name="Content Placeholder 2"/>
          <p:cNvSpPr>
            <a:spLocks noGrp="1"/>
          </p:cNvSpPr>
          <p:nvPr>
            <p:ph idx="1"/>
          </p:nvPr>
        </p:nvSpPr>
        <p:spPr/>
        <p:txBody>
          <a:bodyPr/>
          <a:lstStyle/>
          <a:p>
            <a:r>
              <a:rPr lang="en-US" dirty="0"/>
              <a:t>Electronic resumes are prepared for the purpose of uploading on the world wide web’s using ASCII (American Standard Code for Information Interchange) or HTML (Hyper Text Markup Language) formats, so that prospective employers can view them.</a:t>
            </a:r>
          </a:p>
        </p:txBody>
      </p:sp>
    </p:spTree>
    <p:extLst>
      <p:ext uri="{BB962C8B-B14F-4D97-AF65-F5344CB8AC3E}">
        <p14:creationId xmlns:p14="http://schemas.microsoft.com/office/powerpoint/2010/main" val="31969489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Differentiate between Resume, C.V. &amp; Bio-Data</a:t>
            </a:r>
            <a:endParaRPr lang="en-US" dirty="0"/>
          </a:p>
        </p:txBody>
      </p:sp>
      <p:sp>
        <p:nvSpPr>
          <p:cNvPr id="3" name="Content Placeholder 2"/>
          <p:cNvSpPr>
            <a:spLocks noGrp="1"/>
          </p:cNvSpPr>
          <p:nvPr>
            <p:ph idx="1"/>
          </p:nvPr>
        </p:nvSpPr>
        <p:spPr/>
        <p:txBody>
          <a:bodyPr/>
          <a:lstStyle/>
          <a:p>
            <a:r>
              <a:rPr lang="en-US" b="1" dirty="0"/>
              <a:t>Bio-Data:</a:t>
            </a:r>
          </a:p>
          <a:p>
            <a:r>
              <a:rPr lang="en-US" dirty="0"/>
              <a:t>Information about a person and about what they have done in their life.</a:t>
            </a:r>
          </a:p>
          <a:p>
            <a:r>
              <a:rPr lang="en-US" b="1" dirty="0"/>
              <a:t>Resume: </a:t>
            </a:r>
            <a:r>
              <a:rPr lang="en-US" dirty="0"/>
              <a:t>A short summary or account of something.</a:t>
            </a:r>
          </a:p>
          <a:p>
            <a:r>
              <a:rPr lang="en-US" b="1" dirty="0"/>
              <a:t>Curriculum Vitae: </a:t>
            </a:r>
            <a:r>
              <a:rPr lang="en-US" dirty="0"/>
              <a:t>A written record of your education and the jobs you have done, that you send when you are applying for a job.</a:t>
            </a:r>
          </a:p>
        </p:txBody>
      </p:sp>
    </p:spTree>
    <p:extLst>
      <p:ext uri="{BB962C8B-B14F-4D97-AF65-F5344CB8AC3E}">
        <p14:creationId xmlns:p14="http://schemas.microsoft.com/office/powerpoint/2010/main" val="786435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DIFFERENCE BETWEEN C.V., RESUME AND BIO DATA:</a:t>
            </a:r>
            <a:endParaRPr lang="en-US" dirty="0"/>
          </a:p>
        </p:txBody>
      </p:sp>
      <p:sp>
        <p:nvSpPr>
          <p:cNvPr id="3" name="Content Placeholder 2"/>
          <p:cNvSpPr>
            <a:spLocks noGrp="1"/>
          </p:cNvSpPr>
          <p:nvPr>
            <p:ph idx="1"/>
          </p:nvPr>
        </p:nvSpPr>
        <p:spPr/>
        <p:txBody>
          <a:bodyPr/>
          <a:lstStyle/>
          <a:p>
            <a:pPr marL="0" indent="0">
              <a:buNone/>
            </a:pPr>
            <a:r>
              <a:rPr lang="en-US" dirty="0"/>
              <a:t>People use the words RESUME, C.V., and BIO-DATA interchangeably for the document highlighting skills, education, and experience that a candidate submits when applying for a job. On the surface level, all the three mean the same. However, there are intricate differences</a:t>
            </a:r>
          </a:p>
          <a:p>
            <a:pPr marL="0" indent="0">
              <a:buNone/>
            </a:pPr>
            <a:endParaRPr lang="en-US" dirty="0"/>
          </a:p>
          <a:p>
            <a:pPr marL="0" indent="0">
              <a:buNone/>
            </a:pPr>
            <a:r>
              <a:rPr lang="en-US" b="1" dirty="0"/>
              <a:t>RESUME:</a:t>
            </a:r>
          </a:p>
          <a:p>
            <a:pPr marL="0" indent="0">
              <a:buNone/>
            </a:pPr>
            <a:endParaRPr lang="en-US" dirty="0"/>
          </a:p>
        </p:txBody>
      </p:sp>
    </p:spTree>
    <p:extLst>
      <p:ext uri="{BB962C8B-B14F-4D97-AF65-F5344CB8AC3E}">
        <p14:creationId xmlns:p14="http://schemas.microsoft.com/office/powerpoint/2010/main" val="14918015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Resume</a:t>
            </a:r>
          </a:p>
        </p:txBody>
      </p:sp>
      <p:sp>
        <p:nvSpPr>
          <p:cNvPr id="3" name="Content Placeholder 2"/>
          <p:cNvSpPr>
            <a:spLocks noGrp="1"/>
          </p:cNvSpPr>
          <p:nvPr>
            <p:ph idx="1"/>
          </p:nvPr>
        </p:nvSpPr>
        <p:spPr>
          <a:xfrm>
            <a:off x="477672" y="1173708"/>
            <a:ext cx="11423176" cy="5074692"/>
          </a:xfrm>
        </p:spPr>
        <p:txBody>
          <a:bodyPr>
            <a:noAutofit/>
          </a:bodyPr>
          <a:lstStyle/>
          <a:p>
            <a:pPr marL="0" indent="0">
              <a:buNone/>
            </a:pPr>
            <a:r>
              <a:rPr lang="en-US" dirty="0">
                <a:latin typeface="Times New Roman" panose="02020603050405020304" pitchFamily="18" charset="0"/>
                <a:cs typeface="Times New Roman" panose="02020603050405020304" pitchFamily="18" charset="0"/>
              </a:rPr>
              <a:t>One of the biggest differences between a résumé and a CV is in the audience. A CV speaks</a:t>
            </a:r>
          </a:p>
          <a:p>
            <a:pPr marL="0" indent="0">
              <a:buNone/>
            </a:pPr>
            <a:r>
              <a:rPr lang="en-US" dirty="0">
                <a:latin typeface="Times New Roman" panose="02020603050405020304" pitchFamily="18" charset="0"/>
                <a:cs typeface="Times New Roman" panose="02020603050405020304" pitchFamily="18" charset="0"/>
              </a:rPr>
              <a:t>largely to an academic audience and documents your academic and intellectual accomplishments. A</a:t>
            </a:r>
          </a:p>
          <a:p>
            <a:pPr marL="0" indent="0">
              <a:buNone/>
            </a:pPr>
            <a:r>
              <a:rPr lang="en-US" dirty="0">
                <a:latin typeface="Times New Roman" panose="02020603050405020304" pitchFamily="18" charset="0"/>
                <a:cs typeface="Times New Roman" panose="02020603050405020304" pitchFamily="18" charset="0"/>
              </a:rPr>
              <a:t>résumé is read by hiring managers in a nonacademic organization and should be tailored to this group.</a:t>
            </a:r>
          </a:p>
          <a:p>
            <a:pPr marL="0" indent="0">
              <a:buNone/>
            </a:pPr>
            <a:r>
              <a:rPr lang="en-US" dirty="0">
                <a:latin typeface="Times New Roman" panose="02020603050405020304" pitchFamily="18" charset="0"/>
                <a:cs typeface="Times New Roman" panose="02020603050405020304" pitchFamily="18" charset="0"/>
              </a:rPr>
              <a:t>Resume is a French word meaning "summary", and true to its meaning, it signifies a summary of one’s</a:t>
            </a:r>
          </a:p>
          <a:p>
            <a:pPr marL="0" indent="0">
              <a:buNone/>
            </a:pPr>
            <a:r>
              <a:rPr lang="en-US" dirty="0">
                <a:latin typeface="Times New Roman" panose="02020603050405020304" pitchFamily="18" charset="0"/>
                <a:cs typeface="Times New Roman" panose="02020603050405020304" pitchFamily="18" charset="0"/>
              </a:rPr>
              <a:t>employment, education, and other skills, used in applying for a new position. A resume seldom exceeds</a:t>
            </a:r>
          </a:p>
          <a:p>
            <a:pPr marL="0" indent="0">
              <a:buNone/>
            </a:pPr>
            <a:r>
              <a:rPr lang="en-US" dirty="0">
                <a:latin typeface="Times New Roman" panose="02020603050405020304" pitchFamily="18" charset="0"/>
                <a:cs typeface="Times New Roman" panose="02020603050405020304" pitchFamily="18" charset="0"/>
              </a:rPr>
              <a:t>one side of an A4 sheet, and at the most two sides. They do not list out all the education and</a:t>
            </a:r>
          </a:p>
          <a:p>
            <a:pPr marL="0" indent="0">
              <a:buNone/>
            </a:pPr>
            <a:r>
              <a:rPr lang="en-US" dirty="0">
                <a:latin typeface="Times New Roman" panose="02020603050405020304" pitchFamily="18" charset="0"/>
                <a:cs typeface="Times New Roman" panose="02020603050405020304" pitchFamily="18" charset="0"/>
              </a:rPr>
              <a:t>qualifications, but only highlight specific skills Customized to target the job profile in question.</a:t>
            </a:r>
          </a:p>
          <a:p>
            <a:pPr marL="0" indent="0">
              <a:buNone/>
            </a:pPr>
            <a:r>
              <a:rPr lang="en-US" dirty="0">
                <a:latin typeface="Times New Roman" panose="02020603050405020304" pitchFamily="18" charset="0"/>
                <a:cs typeface="Times New Roman" panose="02020603050405020304" pitchFamily="18" charset="0"/>
              </a:rPr>
              <a:t>A resume is usually broken into bullets and written in the third person to appear objective and</a:t>
            </a:r>
          </a:p>
          <a:p>
            <a:pPr marL="0" indent="0">
              <a:buNone/>
            </a:pPr>
            <a:r>
              <a:rPr lang="en-US" dirty="0">
                <a:latin typeface="Times New Roman" panose="02020603050405020304" pitchFamily="18" charset="0"/>
                <a:cs typeface="Times New Roman" panose="02020603050405020304" pitchFamily="18" charset="0"/>
              </a:rPr>
              <a:t>formal. A good resume starts with a brief Summary of Qualifications, followed by areas of strength or</a:t>
            </a:r>
          </a:p>
          <a:p>
            <a:pPr marL="0" indent="0">
              <a:buNone/>
            </a:pPr>
            <a:r>
              <a:rPr lang="en-US" dirty="0">
                <a:latin typeface="Times New Roman" panose="02020603050405020304" pitchFamily="18" charset="0"/>
                <a:cs typeface="Times New Roman" panose="02020603050405020304" pitchFamily="18" charset="0"/>
              </a:rPr>
              <a:t>Industry Expertise in keywords, followed by Professional experience in reverse chronological order.</a:t>
            </a:r>
          </a:p>
          <a:p>
            <a:pPr marL="0" indent="0">
              <a:buNone/>
            </a:pPr>
            <a:r>
              <a:rPr lang="en-US" dirty="0">
                <a:latin typeface="Times New Roman" panose="02020603050405020304" pitchFamily="18" charset="0"/>
                <a:cs typeface="Times New Roman" panose="02020603050405020304" pitchFamily="18" charset="0"/>
              </a:rPr>
              <a:t>Focus is on the most recent experiences, and prior experiences summarized. The content aims at</a:t>
            </a:r>
          </a:p>
          <a:p>
            <a:pPr marL="0" indent="0">
              <a:buNone/>
            </a:pPr>
            <a:r>
              <a:rPr lang="en-US" dirty="0">
                <a:latin typeface="Times New Roman" panose="02020603050405020304" pitchFamily="18" charset="0"/>
                <a:cs typeface="Times New Roman" panose="02020603050405020304" pitchFamily="18" charset="0"/>
              </a:rPr>
              <a:t>providing the reader a balance of responsibilities and accomplishments for each position. After work</a:t>
            </a:r>
          </a:p>
          <a:p>
            <a:pPr marL="0" indent="0">
              <a:buNone/>
            </a:pPr>
            <a:r>
              <a:rPr lang="en-US" dirty="0">
                <a:latin typeface="Times New Roman" panose="02020603050405020304" pitchFamily="18" charset="0"/>
                <a:cs typeface="Times New Roman" panose="02020603050405020304" pitchFamily="18" charset="0"/>
              </a:rPr>
              <a:t>experience come Professional Affiliations, Computer Skills, and Educations’.</a:t>
            </a:r>
          </a:p>
        </p:txBody>
      </p:sp>
    </p:spTree>
    <p:extLst>
      <p:ext uri="{BB962C8B-B14F-4D97-AF65-F5344CB8AC3E}">
        <p14:creationId xmlns:p14="http://schemas.microsoft.com/office/powerpoint/2010/main" val="20016927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CURRICULUM VITAE:</a:t>
            </a:r>
            <a:endParaRPr lang="en-US" dirty="0"/>
          </a:p>
        </p:txBody>
      </p:sp>
      <p:sp>
        <p:nvSpPr>
          <p:cNvPr id="3" name="Content Placeholder 2"/>
          <p:cNvSpPr>
            <a:spLocks noGrp="1"/>
          </p:cNvSpPr>
          <p:nvPr>
            <p:ph idx="1"/>
          </p:nvPr>
        </p:nvSpPr>
        <p:spPr/>
        <p:txBody>
          <a:bodyPr/>
          <a:lstStyle/>
          <a:p>
            <a:r>
              <a:rPr lang="en-US" dirty="0"/>
              <a:t>C.V. is a Latin word meaning "course of life". Curriculum Vitae (C.V.) is therefore a regular or particular course of study pertaining to education and life. A C.V. is more detailed than a resume, usually 2 to 3 pages, but can run even longer as per the requirement.</a:t>
            </a:r>
          </a:p>
          <a:p>
            <a:r>
              <a:rPr lang="en-US" dirty="0"/>
              <a:t>A C.V. generally lists out every skills, jobs, degrees, and professional affiliations the applicant has acquired, usually in chronological order.</a:t>
            </a:r>
          </a:p>
          <a:p>
            <a:r>
              <a:rPr lang="en-US" dirty="0"/>
              <a:t>A C.V. displays general talent rather than specific skills for any specific positions.</a:t>
            </a:r>
          </a:p>
        </p:txBody>
      </p:sp>
    </p:spTree>
    <p:extLst>
      <p:ext uri="{BB962C8B-B14F-4D97-AF65-F5344CB8AC3E}">
        <p14:creationId xmlns:p14="http://schemas.microsoft.com/office/powerpoint/2010/main" val="2662110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Job Application Letters</a:t>
            </a:r>
            <a:endParaRPr lang="en-US" dirty="0"/>
          </a:p>
        </p:txBody>
      </p:sp>
      <p:sp>
        <p:nvSpPr>
          <p:cNvPr id="3" name="Content Placeholder 2"/>
          <p:cNvSpPr>
            <a:spLocks noGrp="1"/>
          </p:cNvSpPr>
          <p:nvPr>
            <p:ph idx="1"/>
          </p:nvPr>
        </p:nvSpPr>
        <p:spPr/>
        <p:txBody>
          <a:bodyPr>
            <a:normAutofit/>
          </a:bodyPr>
          <a:lstStyle/>
          <a:p>
            <a:pPr marL="0" indent="0">
              <a:buNone/>
            </a:pPr>
            <a:r>
              <a:rPr lang="en-US" dirty="0"/>
              <a:t>Job application letters are written while applying for a job. Job application letter is written for offering one’s services to the prospective employer. Through this letter, one tries to sell his services. It is accompanied with resume or curriculum vitae including all the essential principles of formal business letter.</a:t>
            </a:r>
          </a:p>
          <a:p>
            <a:pPr marL="0" indent="0">
              <a:buNone/>
            </a:pPr>
            <a:r>
              <a:rPr lang="en-US" dirty="0"/>
              <a:t>The purpose of job application letter is to persuade targeted employers to read the attached resume or curriculum vitae. Through this process, one motivates the employer to contact him for further interview.</a:t>
            </a:r>
          </a:p>
          <a:p>
            <a:pPr marL="0" indent="0">
              <a:buNone/>
            </a:pPr>
            <a:r>
              <a:rPr lang="en-US" dirty="0"/>
              <a:t>So, it plays very important role in the job search procedure for professionals.</a:t>
            </a:r>
          </a:p>
        </p:txBody>
      </p:sp>
    </p:spTree>
    <p:extLst>
      <p:ext uri="{BB962C8B-B14F-4D97-AF65-F5344CB8AC3E}">
        <p14:creationId xmlns:p14="http://schemas.microsoft.com/office/powerpoint/2010/main" val="5718882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BIO-DATA:</a:t>
            </a:r>
            <a:endParaRPr lang="en-US" dirty="0"/>
          </a:p>
        </p:txBody>
      </p:sp>
      <p:sp>
        <p:nvSpPr>
          <p:cNvPr id="3" name="Content Placeholder 2"/>
          <p:cNvSpPr>
            <a:spLocks noGrp="1"/>
          </p:cNvSpPr>
          <p:nvPr>
            <p:ph idx="1"/>
          </p:nvPr>
        </p:nvSpPr>
        <p:spPr/>
        <p:txBody>
          <a:bodyPr/>
          <a:lstStyle/>
          <a:p>
            <a:r>
              <a:rPr lang="en-US" dirty="0"/>
              <a:t>Bio-Data the short form for Biographical Data, is the old-fashioned terminology for Résumé or C.V. The emphasis in a bio data is on personal particulars like date of birth, religion, gender race, nationality, residence, marital status, and the like. Next comes a chronological listing of education and experience. The things normally found in a resume, that is specific skills for the job in question comes last, and are seldom included. Bio-data also includes applications made in specified formats as required by the company.</a:t>
            </a:r>
          </a:p>
        </p:txBody>
      </p:sp>
    </p:spTree>
    <p:extLst>
      <p:ext uri="{BB962C8B-B14F-4D97-AF65-F5344CB8AC3E}">
        <p14:creationId xmlns:p14="http://schemas.microsoft.com/office/powerpoint/2010/main" val="29519923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89228"/>
          </a:xfrm>
        </p:spPr>
        <p:txBody>
          <a:bodyPr/>
          <a:lstStyle/>
          <a:p>
            <a:r>
              <a:rPr lang="en-US" b="1" dirty="0"/>
              <a:t>EXAMPLE OF A RESUME</a:t>
            </a:r>
            <a:br>
              <a:rPr lang="en-US" b="1" dirty="0"/>
            </a:br>
            <a:r>
              <a:rPr lang="en-US" b="1" dirty="0" err="1"/>
              <a:t>RESUME</a:t>
            </a:r>
            <a:br>
              <a:rPr lang="en-US" b="1" dirty="0"/>
            </a:br>
            <a:r>
              <a:rPr lang="en-US" dirty="0"/>
              <a:t>XYZ</a:t>
            </a:r>
            <a:endParaRPr lang="en-US" b="1" dirty="0"/>
          </a:p>
        </p:txBody>
      </p:sp>
      <p:sp>
        <p:nvSpPr>
          <p:cNvPr id="3" name="Content Placeholder 2"/>
          <p:cNvSpPr>
            <a:spLocks noGrp="1"/>
          </p:cNvSpPr>
          <p:nvPr>
            <p:ph idx="1"/>
          </p:nvPr>
        </p:nvSpPr>
        <p:spPr>
          <a:xfrm>
            <a:off x="502810" y="2456598"/>
            <a:ext cx="11689190" cy="3764506"/>
          </a:xfrm>
        </p:spPr>
        <p:txBody>
          <a:bodyPr/>
          <a:lstStyle/>
          <a:p>
            <a:pPr marL="0" indent="0">
              <a:buNone/>
            </a:pPr>
            <a:r>
              <a:rPr lang="en-US" dirty="0"/>
              <a:t>H. No. – 141, 									                                       Age: 27 Years</a:t>
            </a:r>
          </a:p>
          <a:p>
            <a:pPr marL="0" indent="0">
              <a:buNone/>
            </a:pPr>
            <a:r>
              <a:rPr lang="en-US" dirty="0"/>
              <a:t>Satyam Enclave,						                                                   Marital Status: Unmarried</a:t>
            </a:r>
          </a:p>
          <a:p>
            <a:pPr marL="0" indent="0">
              <a:buNone/>
            </a:pPr>
            <a:r>
              <a:rPr lang="en-US" dirty="0"/>
              <a:t>Sahibabad, Ghaziabad 							                              </a:t>
            </a:r>
          </a:p>
          <a:p>
            <a:pPr marL="0" indent="0">
              <a:buNone/>
            </a:pPr>
            <a:r>
              <a:rPr lang="en-US" dirty="0"/>
              <a:t>(U.P.), 201002 										                                 Nationality: Indian</a:t>
            </a:r>
          </a:p>
          <a:p>
            <a:pPr marL="0" indent="0">
              <a:buNone/>
            </a:pPr>
            <a:r>
              <a:rPr lang="en-US" dirty="0"/>
              <a:t>Mob. – 09015698452</a:t>
            </a:r>
          </a:p>
          <a:p>
            <a:pPr marL="0" indent="0">
              <a:buNone/>
            </a:pPr>
            <a:r>
              <a:rPr lang="en-US" dirty="0"/>
              <a:t>Email: </a:t>
            </a:r>
            <a:r>
              <a:rPr lang="en-US" dirty="0">
                <a:hlinkClick r:id="rId2"/>
              </a:rPr>
              <a:t>xyz@hotmail.com</a:t>
            </a:r>
            <a:endParaRPr lang="en-US" dirty="0"/>
          </a:p>
          <a:p>
            <a:pPr marL="0" indent="0">
              <a:buNone/>
            </a:pPr>
            <a:endParaRPr lang="en-US" dirty="0"/>
          </a:p>
          <a:p>
            <a:pPr marL="0" indent="0">
              <a:buNone/>
            </a:pPr>
            <a:r>
              <a:rPr lang="en-US" b="1" dirty="0"/>
              <a:t>Post applied for: </a:t>
            </a:r>
            <a:r>
              <a:rPr lang="en-US" dirty="0"/>
              <a:t>Maintenance Manager</a:t>
            </a:r>
          </a:p>
        </p:txBody>
      </p:sp>
    </p:spTree>
    <p:extLst>
      <p:ext uri="{BB962C8B-B14F-4D97-AF65-F5344CB8AC3E}">
        <p14:creationId xmlns:p14="http://schemas.microsoft.com/office/powerpoint/2010/main" val="35434423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5515" y="469777"/>
            <a:ext cx="10524581" cy="6258569"/>
          </a:xfrm>
        </p:spPr>
        <p:txBody>
          <a:bodyPr/>
          <a:lstStyle/>
          <a:p>
            <a:pPr marL="0" indent="0">
              <a:buNone/>
            </a:pPr>
            <a:r>
              <a:rPr lang="en-US" b="1" dirty="0"/>
              <a:t>Career Objective: </a:t>
            </a:r>
            <a:r>
              <a:rPr lang="en-US" dirty="0"/>
              <a:t>To work in a caring environment, where I can get an opportunity to showcase my talent</a:t>
            </a:r>
          </a:p>
          <a:p>
            <a:pPr marL="0" indent="0">
              <a:buNone/>
            </a:pPr>
            <a:endParaRPr lang="en-US" dirty="0"/>
          </a:p>
          <a:p>
            <a:pPr marL="0" indent="0">
              <a:buNone/>
            </a:pPr>
            <a:r>
              <a:rPr lang="en-US" b="1" dirty="0"/>
              <a:t>Educational Details: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b="1" dirty="0"/>
              <a:t>Intern Experience: </a:t>
            </a:r>
            <a:r>
              <a:rPr lang="en-US" dirty="0"/>
              <a:t>July 2011 to December 2011 at Spice Communications Ltd, Noida (U.P.)</a:t>
            </a:r>
          </a:p>
          <a:p>
            <a:pPr marL="0" indent="0">
              <a:buNone/>
            </a:pPr>
            <a:r>
              <a:rPr lang="en-US" b="1" dirty="0"/>
              <a:t>Work Experience: </a:t>
            </a:r>
            <a:r>
              <a:rPr lang="en-US" dirty="0"/>
              <a:t>As an Assistant Engineer at HCL Technologies Ltd. Noida for two years from 2011 to 2013</a:t>
            </a:r>
          </a:p>
          <a:p>
            <a:pPr marL="0" indent="0">
              <a:buNone/>
            </a:pPr>
            <a:endParaRPr lang="en-US" dirty="0"/>
          </a:p>
          <a:p>
            <a:pPr marL="0" indent="0">
              <a:buNone/>
            </a:pPr>
            <a:r>
              <a:rPr lang="en-US" b="1" dirty="0" err="1"/>
              <a:t>Honours</a:t>
            </a:r>
            <a:r>
              <a:rPr lang="en-US" b="1" dirty="0"/>
              <a:t>: </a:t>
            </a:r>
            <a:r>
              <a:rPr lang="en-US" dirty="0"/>
              <a:t>Chancellors award for Academic excellence (All semesters) in B. Tech.</a:t>
            </a:r>
          </a:p>
        </p:txBody>
      </p:sp>
      <p:pic>
        <p:nvPicPr>
          <p:cNvPr id="2" name="Picture 1"/>
          <p:cNvPicPr>
            <a:picLocks noChangeAspect="1"/>
          </p:cNvPicPr>
          <p:nvPr/>
        </p:nvPicPr>
        <p:blipFill>
          <a:blip r:embed="rId2"/>
          <a:stretch>
            <a:fillRect/>
          </a:stretch>
        </p:blipFill>
        <p:spPr>
          <a:xfrm>
            <a:off x="945054" y="2500099"/>
            <a:ext cx="9585501" cy="1362217"/>
          </a:xfrm>
          <a:prstGeom prst="rect">
            <a:avLst/>
          </a:prstGeom>
        </p:spPr>
      </p:pic>
    </p:spTree>
    <p:extLst>
      <p:ext uri="{BB962C8B-B14F-4D97-AF65-F5344CB8AC3E}">
        <p14:creationId xmlns:p14="http://schemas.microsoft.com/office/powerpoint/2010/main" val="1021129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0" indent="0">
              <a:buNone/>
            </a:pPr>
            <a:r>
              <a:rPr lang="pt-BR" b="1" dirty="0"/>
              <a:t>References: </a:t>
            </a:r>
            <a:r>
              <a:rPr lang="pt-BR" dirty="0"/>
              <a:t>1. Prof. T. Ramanujam</a:t>
            </a:r>
          </a:p>
          <a:p>
            <a:pPr marL="0" indent="0">
              <a:buNone/>
            </a:pPr>
            <a:r>
              <a:rPr lang="en-US" dirty="0"/>
              <a:t>                        Director,</a:t>
            </a:r>
          </a:p>
          <a:p>
            <a:pPr marL="0" indent="0">
              <a:buNone/>
            </a:pPr>
            <a:r>
              <a:rPr lang="en-US" dirty="0"/>
              <a:t>                       K. E. C.</a:t>
            </a:r>
          </a:p>
          <a:p>
            <a:pPr marL="0" indent="0">
              <a:buNone/>
            </a:pPr>
            <a:r>
              <a:rPr lang="en-US" dirty="0"/>
              <a:t>                        Ghaziabad (U.P)</a:t>
            </a:r>
          </a:p>
          <a:p>
            <a:pPr marL="0" indent="0">
              <a:buNone/>
            </a:pPr>
            <a:r>
              <a:rPr lang="en-US" dirty="0"/>
              <a:t>                         </a:t>
            </a:r>
          </a:p>
          <a:p>
            <a:pPr marL="0" indent="0">
              <a:buNone/>
            </a:pPr>
            <a:r>
              <a:rPr lang="en-US" dirty="0"/>
              <a:t>                   2. Prof. Deepak Malhotra</a:t>
            </a:r>
          </a:p>
          <a:p>
            <a:pPr marL="0" indent="0">
              <a:buNone/>
            </a:pPr>
            <a:r>
              <a:rPr lang="en-US" dirty="0"/>
              <a:t>                       Director,</a:t>
            </a:r>
          </a:p>
          <a:p>
            <a:pPr marL="0" indent="0">
              <a:buNone/>
            </a:pPr>
            <a:r>
              <a:rPr lang="en-US" dirty="0"/>
              <a:t>I                     MT, Ghaziabad (U.P.)</a:t>
            </a:r>
          </a:p>
          <a:p>
            <a:pPr marL="0" indent="0">
              <a:buNone/>
            </a:pPr>
            <a:endParaRPr lang="en-US" dirty="0"/>
          </a:p>
          <a:p>
            <a:pPr marL="0" indent="0">
              <a:buNone/>
            </a:pPr>
            <a:r>
              <a:rPr lang="en-US" b="1" dirty="0"/>
              <a:t>Place: </a:t>
            </a:r>
            <a:r>
              <a:rPr lang="en-US" dirty="0"/>
              <a:t>Ghaziabad</a:t>
            </a:r>
          </a:p>
          <a:p>
            <a:pPr marL="0" indent="0">
              <a:buNone/>
            </a:pPr>
            <a:r>
              <a:rPr lang="en-US" b="1" dirty="0"/>
              <a:t>Date: </a:t>
            </a:r>
            <a:r>
              <a:rPr lang="en-US" dirty="0"/>
              <a:t>07 October, 2015</a:t>
            </a:r>
          </a:p>
        </p:txBody>
      </p:sp>
    </p:spTree>
    <p:extLst>
      <p:ext uri="{BB962C8B-B14F-4D97-AF65-F5344CB8AC3E}">
        <p14:creationId xmlns:p14="http://schemas.microsoft.com/office/powerpoint/2010/main" val="535530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Types of Job Application Letters</a:t>
            </a:r>
            <a:endParaRPr lang="en-US"/>
          </a:p>
        </p:txBody>
      </p:sp>
      <p:sp>
        <p:nvSpPr>
          <p:cNvPr id="3" name="Content Placeholder 2"/>
          <p:cNvSpPr>
            <a:spLocks noGrp="1"/>
          </p:cNvSpPr>
          <p:nvPr>
            <p:ph idx="1"/>
          </p:nvPr>
        </p:nvSpPr>
        <p:spPr/>
        <p:txBody>
          <a:bodyPr/>
          <a:lstStyle/>
          <a:p>
            <a:r>
              <a:rPr lang="en-US" dirty="0"/>
              <a:t>Job application letters are of following two types:</a:t>
            </a:r>
          </a:p>
          <a:p>
            <a:pPr marL="0" indent="0">
              <a:buNone/>
            </a:pPr>
            <a:r>
              <a:rPr lang="en-US" dirty="0"/>
              <a:t>   </a:t>
            </a:r>
            <a:r>
              <a:rPr lang="en-US" b="1" dirty="0"/>
              <a:t>(a) Solicited Job Application Letters:</a:t>
            </a:r>
          </a:p>
          <a:p>
            <a:pPr marL="0" indent="0">
              <a:buNone/>
            </a:pPr>
            <a:r>
              <a:rPr lang="en-US" b="1" dirty="0"/>
              <a:t>       </a:t>
            </a:r>
            <a:r>
              <a:rPr lang="en-US" dirty="0"/>
              <a:t>These are written in response to an announced or advertised post.</a:t>
            </a:r>
          </a:p>
          <a:p>
            <a:pPr marL="0" indent="0">
              <a:buNone/>
            </a:pPr>
            <a:r>
              <a:rPr lang="en-US" dirty="0"/>
              <a:t>    </a:t>
            </a:r>
            <a:r>
              <a:rPr lang="en-US" b="1" dirty="0"/>
              <a:t>(b) Unsolicited Job Application Letter:</a:t>
            </a:r>
          </a:p>
          <a:p>
            <a:pPr marL="0" indent="0">
              <a:buNone/>
            </a:pPr>
            <a:r>
              <a:rPr lang="en-US" b="1" dirty="0"/>
              <a:t>      </a:t>
            </a:r>
            <a:r>
              <a:rPr lang="en-US" dirty="0"/>
              <a:t>These are written and sent to an organization that has not announced or advertised a post.</a:t>
            </a:r>
          </a:p>
        </p:txBody>
      </p:sp>
    </p:spTree>
    <p:extLst>
      <p:ext uri="{BB962C8B-B14F-4D97-AF65-F5344CB8AC3E}">
        <p14:creationId xmlns:p14="http://schemas.microsoft.com/office/powerpoint/2010/main" val="134565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Job Application Letters are written in three parts:</a:t>
            </a:r>
          </a:p>
          <a:p>
            <a:pPr marL="0" indent="0">
              <a:buNone/>
            </a:pPr>
            <a:r>
              <a:rPr lang="en-US" dirty="0"/>
              <a:t>a) Opening</a:t>
            </a:r>
          </a:p>
          <a:p>
            <a:pPr marL="0" indent="0">
              <a:buNone/>
            </a:pPr>
            <a:r>
              <a:rPr lang="en-US" dirty="0"/>
              <a:t>b) Main Body</a:t>
            </a:r>
          </a:p>
          <a:p>
            <a:pPr marL="0" indent="0">
              <a:buNone/>
            </a:pPr>
            <a:r>
              <a:rPr lang="en-US" dirty="0"/>
              <a:t>c) Close</a:t>
            </a:r>
          </a:p>
        </p:txBody>
      </p:sp>
    </p:spTree>
    <p:extLst>
      <p:ext uri="{BB962C8B-B14F-4D97-AF65-F5344CB8AC3E}">
        <p14:creationId xmlns:p14="http://schemas.microsoft.com/office/powerpoint/2010/main" val="2747855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3278"/>
            <a:ext cx="9404723" cy="1400530"/>
          </a:xfrm>
        </p:spPr>
        <p:txBody>
          <a:bodyPr/>
          <a:lstStyle/>
          <a:p>
            <a:r>
              <a:rPr lang="en-US" sz="2000" b="1" dirty="0"/>
              <a:t>EXAMPLE OF A ‘SOLICITED JOB APPLICATION LETTER’/ Cover letter</a:t>
            </a:r>
            <a:endParaRPr lang="en-US" sz="2000" dirty="0"/>
          </a:p>
        </p:txBody>
      </p:sp>
      <p:sp>
        <p:nvSpPr>
          <p:cNvPr id="3" name="Content Placeholder 2"/>
          <p:cNvSpPr>
            <a:spLocks noGrp="1"/>
          </p:cNvSpPr>
          <p:nvPr>
            <p:ph idx="1"/>
          </p:nvPr>
        </p:nvSpPr>
        <p:spPr>
          <a:xfrm>
            <a:off x="611991" y="633553"/>
            <a:ext cx="11580009" cy="6108441"/>
          </a:xfrm>
        </p:spPr>
        <p:txBody>
          <a:bodyPr>
            <a:normAutofit/>
          </a:bodyPr>
          <a:lstStyle/>
          <a:p>
            <a:pPr marL="0" indent="0">
              <a:buNone/>
            </a:pPr>
            <a:r>
              <a:rPr lang="en-US" sz="1400" dirty="0"/>
              <a:t>XYZ</a:t>
            </a:r>
          </a:p>
          <a:p>
            <a:pPr marL="0" indent="0">
              <a:buNone/>
            </a:pPr>
            <a:r>
              <a:rPr lang="en-US" sz="1400" dirty="0"/>
              <a:t>H. No. – 48, Sector III</a:t>
            </a:r>
          </a:p>
          <a:p>
            <a:pPr marL="0" indent="0">
              <a:buNone/>
            </a:pPr>
            <a:r>
              <a:rPr lang="en-US" sz="1400" dirty="0" err="1"/>
              <a:t>Rajendra</a:t>
            </a:r>
            <a:r>
              <a:rPr lang="en-US" sz="1400" dirty="0"/>
              <a:t> Nagar</a:t>
            </a:r>
          </a:p>
          <a:p>
            <a:pPr marL="0" indent="0">
              <a:buNone/>
            </a:pPr>
            <a:r>
              <a:rPr lang="en-US" sz="1400" dirty="0"/>
              <a:t>Sahibabad, Ghaziabad</a:t>
            </a:r>
          </a:p>
          <a:p>
            <a:pPr marL="0" indent="0">
              <a:buNone/>
            </a:pPr>
            <a:r>
              <a:rPr lang="en-US" sz="1400" dirty="0"/>
              <a:t>(U.P.) 201007</a:t>
            </a:r>
          </a:p>
          <a:p>
            <a:pPr marL="0" indent="0">
              <a:buNone/>
            </a:pPr>
            <a:r>
              <a:rPr lang="en-US" sz="1400" dirty="0"/>
              <a:t>0120-2897438</a:t>
            </a:r>
          </a:p>
          <a:p>
            <a:pPr marL="0" indent="0">
              <a:buNone/>
            </a:pPr>
            <a:r>
              <a:rPr lang="en-US" sz="1400" dirty="0">
                <a:hlinkClick r:id="rId2"/>
              </a:rPr>
              <a:t>xyz@gmail.com</a:t>
            </a:r>
            <a:endParaRPr lang="en-US" sz="1400" dirty="0"/>
          </a:p>
          <a:p>
            <a:pPr marL="0" indent="0">
              <a:buNone/>
            </a:pPr>
            <a:endParaRPr lang="en-US" sz="1400" dirty="0"/>
          </a:p>
          <a:p>
            <a:pPr marL="0" indent="0">
              <a:buNone/>
            </a:pPr>
            <a:r>
              <a:rPr lang="en-US" sz="1400" dirty="0"/>
              <a:t>07 October, 2015</a:t>
            </a:r>
          </a:p>
          <a:p>
            <a:pPr marL="0" indent="0">
              <a:buNone/>
            </a:pPr>
            <a:endParaRPr lang="en-US" sz="1400" dirty="0"/>
          </a:p>
          <a:p>
            <a:pPr marL="0" indent="0">
              <a:buNone/>
            </a:pPr>
            <a:r>
              <a:rPr lang="en-US" sz="1400" dirty="0"/>
              <a:t>HR Manager</a:t>
            </a:r>
          </a:p>
          <a:p>
            <a:pPr marL="0" indent="0">
              <a:buNone/>
            </a:pPr>
            <a:r>
              <a:rPr lang="en-US" sz="1400" dirty="0"/>
              <a:t>Reliance Communications Ltd.</a:t>
            </a:r>
          </a:p>
          <a:p>
            <a:pPr marL="0" indent="0">
              <a:buNone/>
            </a:pPr>
            <a:r>
              <a:rPr lang="en-US" sz="1400" dirty="0"/>
              <a:t>Sector 8, Noida</a:t>
            </a:r>
          </a:p>
          <a:p>
            <a:pPr marL="0" indent="0">
              <a:buNone/>
            </a:pPr>
            <a:r>
              <a:rPr lang="en-US" sz="1400" dirty="0"/>
              <a:t>(U.P.) 203201</a:t>
            </a:r>
          </a:p>
          <a:p>
            <a:pPr marL="0" indent="0">
              <a:buNone/>
            </a:pPr>
            <a:endParaRPr lang="en-US" sz="1400" dirty="0"/>
          </a:p>
          <a:p>
            <a:pPr marL="0" indent="0">
              <a:buNone/>
            </a:pPr>
            <a:r>
              <a:rPr lang="en-US" sz="1400" dirty="0"/>
              <a:t>Dear Sir / Madam,</a:t>
            </a:r>
          </a:p>
          <a:p>
            <a:pPr marL="0" indent="0">
              <a:buNone/>
            </a:pPr>
            <a:endParaRPr lang="en-US" sz="1400" dirty="0"/>
          </a:p>
          <a:p>
            <a:pPr marL="0" indent="0">
              <a:buNone/>
            </a:pPr>
            <a:r>
              <a:rPr lang="en-US" sz="1400" dirty="0"/>
              <a:t>Subject: </a:t>
            </a:r>
            <a:r>
              <a:rPr lang="en-US" sz="1400" b="1" dirty="0"/>
              <a:t>Application for the post of Maintenance Manager</a:t>
            </a:r>
            <a:endParaRPr lang="en-US" sz="1400" dirty="0"/>
          </a:p>
        </p:txBody>
      </p:sp>
    </p:spTree>
    <p:extLst>
      <p:ext uri="{BB962C8B-B14F-4D97-AF65-F5344CB8AC3E}">
        <p14:creationId xmlns:p14="http://schemas.microsoft.com/office/powerpoint/2010/main" val="2019765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0802" y="73985"/>
            <a:ext cx="11921198" cy="6913669"/>
          </a:xfrm>
        </p:spPr>
        <p:txBody>
          <a:bodyPr>
            <a:normAutofit/>
          </a:bodyPr>
          <a:lstStyle/>
          <a:p>
            <a:pPr marL="0" indent="0">
              <a:buNone/>
            </a:pPr>
            <a:r>
              <a:rPr lang="en-US" dirty="0"/>
              <a:t>Through the ‘Job Vacancy’ column of the newspaper ‘The Times of India’ dated 24 September, 2015, I have learned that there is a vacancy for the post of Maintenance Manager in your esteemed organization. I would like to offer my candidature for  the same. I have two years of experience in the relevant field. My resume is enclosed here with for your ready reference.</a:t>
            </a:r>
          </a:p>
          <a:p>
            <a:pPr marL="0" indent="0">
              <a:buNone/>
            </a:pPr>
            <a:endParaRPr lang="en-US" dirty="0"/>
          </a:p>
          <a:p>
            <a:pPr marL="0" indent="0">
              <a:buNone/>
            </a:pPr>
            <a:r>
              <a:rPr lang="en-US" dirty="0"/>
              <a:t>As “proven skills” are best explained in person, I would appreciate an interview with you. Please phone me any afternoon between 2 and 5 p.m. to let me know the day and time most convenient for you.</a:t>
            </a:r>
          </a:p>
          <a:p>
            <a:pPr marL="0" indent="0">
              <a:buNone/>
            </a:pPr>
            <a:endParaRPr lang="en-US" dirty="0"/>
          </a:p>
          <a:p>
            <a:pPr marL="0" indent="0">
              <a:buNone/>
            </a:pPr>
            <a:r>
              <a:rPr lang="en-US" dirty="0"/>
              <a:t>Yours sincerely,</a:t>
            </a:r>
          </a:p>
          <a:p>
            <a:pPr marL="0" indent="0">
              <a:buNone/>
            </a:pPr>
            <a:r>
              <a:rPr lang="en-US" dirty="0"/>
              <a:t>XYZ</a:t>
            </a:r>
          </a:p>
          <a:p>
            <a:pPr marL="0" indent="0">
              <a:buNone/>
            </a:pPr>
            <a:endParaRPr lang="en-US" dirty="0"/>
          </a:p>
          <a:p>
            <a:pPr marL="0" indent="0">
              <a:buNone/>
            </a:pPr>
            <a:r>
              <a:rPr lang="en-US" dirty="0" err="1"/>
              <a:t>Enc</a:t>
            </a:r>
            <a:r>
              <a:rPr lang="en-US" dirty="0"/>
              <a:t>: Resume</a:t>
            </a:r>
          </a:p>
        </p:txBody>
      </p:sp>
    </p:spTree>
    <p:extLst>
      <p:ext uri="{BB962C8B-B14F-4D97-AF65-F5344CB8AC3E}">
        <p14:creationId xmlns:p14="http://schemas.microsoft.com/office/powerpoint/2010/main" val="1255069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967" y="452718"/>
            <a:ext cx="9545867" cy="338852"/>
          </a:xfrm>
        </p:spPr>
        <p:txBody>
          <a:bodyPr/>
          <a:lstStyle/>
          <a:p>
            <a:r>
              <a:rPr lang="en-US" sz="2000" b="1" dirty="0"/>
              <a:t>EXAMPLE OF AN ‘UNSOLICITED JOB APPLICATION LETTER’</a:t>
            </a:r>
            <a:endParaRPr lang="en-US" sz="2000" dirty="0"/>
          </a:p>
        </p:txBody>
      </p:sp>
      <p:sp>
        <p:nvSpPr>
          <p:cNvPr id="3" name="Content Placeholder 2"/>
          <p:cNvSpPr>
            <a:spLocks noGrp="1"/>
          </p:cNvSpPr>
          <p:nvPr>
            <p:ph idx="1"/>
          </p:nvPr>
        </p:nvSpPr>
        <p:spPr>
          <a:xfrm>
            <a:off x="379981" y="947449"/>
            <a:ext cx="11452628" cy="5910551"/>
          </a:xfrm>
        </p:spPr>
        <p:txBody>
          <a:bodyPr>
            <a:normAutofit/>
          </a:bodyPr>
          <a:lstStyle/>
          <a:p>
            <a:pPr marL="0" indent="0">
              <a:buNone/>
            </a:pPr>
            <a:r>
              <a:rPr lang="en-US" sz="1200" dirty="0"/>
              <a:t>H. No. – 48, Sector III</a:t>
            </a:r>
          </a:p>
          <a:p>
            <a:pPr marL="0" indent="0">
              <a:buNone/>
            </a:pPr>
            <a:r>
              <a:rPr lang="en-US" sz="1200" dirty="0" err="1"/>
              <a:t>Rajendra</a:t>
            </a:r>
            <a:r>
              <a:rPr lang="en-US" sz="1200" dirty="0"/>
              <a:t> Nagar</a:t>
            </a:r>
          </a:p>
          <a:p>
            <a:pPr marL="0" indent="0">
              <a:buNone/>
            </a:pPr>
            <a:r>
              <a:rPr lang="en-US" sz="1200" dirty="0"/>
              <a:t>Sahibabad, Ghaziabad</a:t>
            </a:r>
          </a:p>
          <a:p>
            <a:pPr marL="0" indent="0">
              <a:buNone/>
            </a:pPr>
            <a:r>
              <a:rPr lang="en-US" sz="1200" dirty="0"/>
              <a:t>(U.P.) 201007</a:t>
            </a:r>
          </a:p>
          <a:p>
            <a:pPr marL="0" indent="0">
              <a:buNone/>
            </a:pPr>
            <a:r>
              <a:rPr lang="en-US" sz="1200" dirty="0"/>
              <a:t>0120-2897438</a:t>
            </a:r>
          </a:p>
          <a:p>
            <a:pPr marL="0" indent="0">
              <a:buNone/>
            </a:pPr>
            <a:r>
              <a:rPr lang="en-US" sz="1200" dirty="0"/>
              <a:t>xyz@gmail.com</a:t>
            </a:r>
          </a:p>
          <a:p>
            <a:pPr marL="0" indent="0">
              <a:buNone/>
            </a:pPr>
            <a:endParaRPr lang="en-US" sz="1200" dirty="0"/>
          </a:p>
          <a:p>
            <a:pPr marL="0" indent="0">
              <a:buNone/>
            </a:pPr>
            <a:r>
              <a:rPr lang="en-US" sz="1200" dirty="0"/>
              <a:t>10 Nov, 2009</a:t>
            </a:r>
          </a:p>
          <a:p>
            <a:pPr marL="0" indent="0">
              <a:buNone/>
            </a:pPr>
            <a:endParaRPr lang="en-US" sz="1200" dirty="0"/>
          </a:p>
          <a:p>
            <a:pPr marL="0" indent="0">
              <a:buNone/>
            </a:pPr>
            <a:r>
              <a:rPr lang="en-US" sz="1200" dirty="0"/>
              <a:t>HR Manager</a:t>
            </a:r>
          </a:p>
          <a:p>
            <a:pPr marL="0" indent="0">
              <a:buNone/>
            </a:pPr>
            <a:r>
              <a:rPr lang="en-US" sz="1200" dirty="0"/>
              <a:t>Reliance Communications Ltd.</a:t>
            </a:r>
          </a:p>
          <a:p>
            <a:pPr marL="0" indent="0">
              <a:buNone/>
            </a:pPr>
            <a:r>
              <a:rPr lang="en-US" sz="1200" dirty="0"/>
              <a:t>Sector 8, Noida</a:t>
            </a:r>
          </a:p>
          <a:p>
            <a:pPr marL="0" indent="0">
              <a:buNone/>
            </a:pPr>
            <a:r>
              <a:rPr lang="en-US" sz="1200" dirty="0"/>
              <a:t>(U.P.) 203201</a:t>
            </a:r>
          </a:p>
          <a:p>
            <a:pPr marL="0" indent="0">
              <a:buNone/>
            </a:pPr>
            <a:endParaRPr lang="en-US" sz="1200" dirty="0"/>
          </a:p>
          <a:p>
            <a:pPr marL="0" indent="0">
              <a:buNone/>
            </a:pPr>
            <a:r>
              <a:rPr lang="en-US" sz="1200" dirty="0"/>
              <a:t>Dear Sir,</a:t>
            </a:r>
          </a:p>
          <a:p>
            <a:pPr marL="0" indent="0">
              <a:buNone/>
            </a:pPr>
            <a:endParaRPr lang="en-US" sz="1200" dirty="0"/>
          </a:p>
          <a:p>
            <a:pPr marL="0" indent="0">
              <a:buNone/>
            </a:pPr>
            <a:r>
              <a:rPr lang="en-US" sz="1200" dirty="0"/>
              <a:t>Subject: </a:t>
            </a:r>
            <a:r>
              <a:rPr lang="en-US" sz="1200" b="1" dirty="0"/>
              <a:t>Application for the post of Maintenance Manager</a:t>
            </a:r>
            <a:endParaRPr lang="en-US" sz="1200" dirty="0"/>
          </a:p>
        </p:txBody>
      </p:sp>
    </p:spTree>
    <p:extLst>
      <p:ext uri="{BB962C8B-B14F-4D97-AF65-F5344CB8AC3E}">
        <p14:creationId xmlns:p14="http://schemas.microsoft.com/office/powerpoint/2010/main" val="3949476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992" y="401539"/>
            <a:ext cx="11138730" cy="6217625"/>
          </a:xfrm>
        </p:spPr>
        <p:txBody>
          <a:bodyPr/>
          <a:lstStyle/>
          <a:p>
            <a:pPr marL="0" indent="0">
              <a:buNone/>
            </a:pPr>
            <a:r>
              <a:rPr lang="en-US" dirty="0"/>
              <a:t>I, most respectfully would like to  to offer my services for the post of Maintenance Manager in your esteemed organization. I have two years of experience in the relevant field. My resume is enclosed herewith for your ready reference.</a:t>
            </a:r>
          </a:p>
          <a:p>
            <a:pPr marL="0" indent="0">
              <a:buNone/>
            </a:pPr>
            <a:r>
              <a:rPr lang="en-US" dirty="0"/>
              <a:t>As “proven skills” are best explained in person, I would appreciate an interview with you. Please phone</a:t>
            </a:r>
          </a:p>
          <a:p>
            <a:pPr marL="0" indent="0">
              <a:buNone/>
            </a:pPr>
            <a:r>
              <a:rPr lang="en-US" dirty="0"/>
              <a:t>me any afternoon between 2 and 5 p.m. to let me know the day and time most convenient for you.</a:t>
            </a:r>
          </a:p>
          <a:p>
            <a:pPr marL="0" indent="0">
              <a:buNone/>
            </a:pPr>
            <a:r>
              <a:rPr lang="en-US" dirty="0"/>
              <a:t>Yours sincerely,</a:t>
            </a:r>
          </a:p>
          <a:p>
            <a:pPr marL="0" indent="0">
              <a:buNone/>
            </a:pPr>
            <a:r>
              <a:rPr lang="en-US" dirty="0"/>
              <a:t>XYZ</a:t>
            </a:r>
          </a:p>
          <a:p>
            <a:pPr marL="0" indent="0">
              <a:buNone/>
            </a:pPr>
            <a:r>
              <a:rPr lang="en-US" dirty="0" err="1"/>
              <a:t>Enc</a:t>
            </a:r>
            <a:r>
              <a:rPr lang="en-US" dirty="0"/>
              <a:t>: Resume</a:t>
            </a:r>
          </a:p>
        </p:txBody>
      </p:sp>
    </p:spTree>
    <p:extLst>
      <p:ext uri="{BB962C8B-B14F-4D97-AF65-F5344CB8AC3E}">
        <p14:creationId xmlns:p14="http://schemas.microsoft.com/office/powerpoint/2010/main" val="3844248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Resume Making</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In modern world of Science and Technology resume writing has become an art.</a:t>
            </a:r>
          </a:p>
          <a:p>
            <a:pPr marL="0" indent="0">
              <a:buNone/>
            </a:pPr>
            <a:r>
              <a:rPr lang="en-US" b="1" i="1" dirty="0"/>
              <a:t>A ‘resume’ is an abstract (summary) or selective record of one’s achievements including education, work experience, abilities and so on.</a:t>
            </a:r>
          </a:p>
          <a:p>
            <a:pPr marL="0" indent="0">
              <a:buNone/>
            </a:pPr>
            <a:endParaRPr lang="en-US" b="1" i="1" dirty="0"/>
          </a:p>
          <a:p>
            <a:pPr marL="0" indent="0">
              <a:buNone/>
            </a:pPr>
            <a:r>
              <a:rPr lang="en-US" dirty="0"/>
              <a:t>As per Pauley and Riordan</a:t>
            </a:r>
          </a:p>
          <a:p>
            <a:r>
              <a:rPr lang="en-US" b="1" i="1" dirty="0"/>
              <a:t>“Your resume is a one-page (sometimes two page) document that summarizes your skills, experiences and qualifications for a position in your field”.</a:t>
            </a:r>
          </a:p>
          <a:p>
            <a:r>
              <a:rPr lang="en-US" dirty="0"/>
              <a:t> The words like Bio-data and Curriculum Vitae are often used for a resume.</a:t>
            </a:r>
            <a:endParaRPr lang="en-US" i="1" dirty="0"/>
          </a:p>
        </p:txBody>
      </p:sp>
    </p:spTree>
    <p:extLst>
      <p:ext uri="{BB962C8B-B14F-4D97-AF65-F5344CB8AC3E}">
        <p14:creationId xmlns:p14="http://schemas.microsoft.com/office/powerpoint/2010/main" val="39473348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4FE2698980F344CBC5DFE123CC81923" ma:contentTypeVersion="2" ma:contentTypeDescription="Create a new document." ma:contentTypeScope="" ma:versionID="94a02ab2ef950b5a6c10701970d054ec">
  <xsd:schema xmlns:xsd="http://www.w3.org/2001/XMLSchema" xmlns:xs="http://www.w3.org/2001/XMLSchema" xmlns:p="http://schemas.microsoft.com/office/2006/metadata/properties" xmlns:ns2="096d8380-acb4-43f1-b154-828ce32864f4" targetNamespace="http://schemas.microsoft.com/office/2006/metadata/properties" ma:root="true" ma:fieldsID="5fe6afda06cd577bdc0b365efcb8ea83" ns2:_="">
    <xsd:import namespace="096d8380-acb4-43f1-b154-828ce32864f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96d8380-acb4-43f1-b154-828ce32864f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83F7142-C511-4EA9-B78F-5DD83254375B}"/>
</file>

<file path=customXml/itemProps2.xml><?xml version="1.0" encoding="utf-8"?>
<ds:datastoreItem xmlns:ds="http://schemas.openxmlformats.org/officeDocument/2006/customXml" ds:itemID="{187C5118-0A51-46A2-9E6B-D15DF7FDDBB1}"/>
</file>

<file path=customXml/itemProps3.xml><?xml version="1.0" encoding="utf-8"?>
<ds:datastoreItem xmlns:ds="http://schemas.openxmlformats.org/officeDocument/2006/customXml" ds:itemID="{5055B295-4A26-499C-88C5-6CDB3E57AC87}"/>
</file>

<file path=docProps/app.xml><?xml version="1.0" encoding="utf-8"?>
<Properties xmlns="http://schemas.openxmlformats.org/officeDocument/2006/extended-properties" xmlns:vt="http://schemas.openxmlformats.org/officeDocument/2006/docPropsVTypes">
  <Template>Ion</Template>
  <TotalTime>88</TotalTime>
  <Words>1638</Words>
  <Application>Microsoft Office PowerPoint</Application>
  <PresentationFormat>Widescreen</PresentationFormat>
  <Paragraphs>166</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Ion</vt:lpstr>
      <vt:lpstr>Job Application Letters</vt:lpstr>
      <vt:lpstr>Job Application Letters</vt:lpstr>
      <vt:lpstr>Types of Job Application Letters</vt:lpstr>
      <vt:lpstr>PowerPoint Presentation</vt:lpstr>
      <vt:lpstr>EXAMPLE OF A ‘SOLICITED JOB APPLICATION LETTER’/ Cover letter</vt:lpstr>
      <vt:lpstr>PowerPoint Presentation</vt:lpstr>
      <vt:lpstr>EXAMPLE OF AN ‘UNSOLICITED JOB APPLICATION LETTER’</vt:lpstr>
      <vt:lpstr>PowerPoint Presentation</vt:lpstr>
      <vt:lpstr>Resume Making</vt:lpstr>
      <vt:lpstr>Guidelines for Writing Good Resume:</vt:lpstr>
      <vt:lpstr>RESUME TYPES:</vt:lpstr>
      <vt:lpstr>Chronological Resume:</vt:lpstr>
      <vt:lpstr>Functional Resume</vt:lpstr>
      <vt:lpstr>Hybrid / Combination Resume</vt:lpstr>
      <vt:lpstr>Electronic Resume</vt:lpstr>
      <vt:lpstr>Differentiate between Resume, C.V. &amp; Bio-Data</vt:lpstr>
      <vt:lpstr>DIFFERENCE BETWEEN C.V., RESUME AND BIO DATA:</vt:lpstr>
      <vt:lpstr>Resume</vt:lpstr>
      <vt:lpstr>CURRICULUM VITAE:</vt:lpstr>
      <vt:lpstr>BIO-DATA:</vt:lpstr>
      <vt:lpstr>EXAMPLE OF A RESUME RESUME XYZ</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 Application Letters</dc:title>
  <dc:creator>ANSHU</dc:creator>
  <cp:lastModifiedBy>ANSHU</cp:lastModifiedBy>
  <cp:revision>11</cp:revision>
  <dcterms:created xsi:type="dcterms:W3CDTF">2017-03-23T17:01:15Z</dcterms:created>
  <dcterms:modified xsi:type="dcterms:W3CDTF">2021-05-05T08:07:09Z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0x010100D4FE2698980F344CBC5DFE123CC81923</vt:lpwstr>
  </property>
</Properties>
</file>