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FCA48A-6E80-4FA4-A6A5-DFFD4E6010B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1220145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CA48A-6E80-4FA4-A6A5-DFFD4E6010B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318347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CA48A-6E80-4FA4-A6A5-DFFD4E6010B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9CD70B-20A7-44B1-9EEF-B319ACE2050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8545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FCA48A-6E80-4FA4-A6A5-DFFD4E6010BA}"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4183617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FCA48A-6E80-4FA4-A6A5-DFFD4E6010BA}"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9CD70B-20A7-44B1-9EEF-B319ACE2050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0761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FCA48A-6E80-4FA4-A6A5-DFFD4E6010BA}"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288446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CA48A-6E80-4FA4-A6A5-DFFD4E6010B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2615189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CA48A-6E80-4FA4-A6A5-DFFD4E6010B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124423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CA48A-6E80-4FA4-A6A5-DFFD4E6010B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196454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CA48A-6E80-4FA4-A6A5-DFFD4E6010BA}"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275921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FCA48A-6E80-4FA4-A6A5-DFFD4E6010BA}"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130033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FCA48A-6E80-4FA4-A6A5-DFFD4E6010BA}"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57943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FCA48A-6E80-4FA4-A6A5-DFFD4E6010BA}"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14974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CA48A-6E80-4FA4-A6A5-DFFD4E6010BA}"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405023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FCA48A-6E80-4FA4-A6A5-DFFD4E6010BA}"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13683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FCA48A-6E80-4FA4-A6A5-DFFD4E6010BA}"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9CD70B-20A7-44B1-9EEF-B319ACE20505}" type="slidenum">
              <a:rPr lang="en-US" smtClean="0"/>
              <a:t>‹#›</a:t>
            </a:fld>
            <a:endParaRPr lang="en-US"/>
          </a:p>
        </p:txBody>
      </p:sp>
    </p:spTree>
    <p:extLst>
      <p:ext uri="{BB962C8B-B14F-4D97-AF65-F5344CB8AC3E}">
        <p14:creationId xmlns:p14="http://schemas.microsoft.com/office/powerpoint/2010/main" val="221301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2FCA48A-6E80-4FA4-A6A5-DFFD4E6010BA}" type="datetimeFigureOut">
              <a:rPr lang="en-US" smtClean="0"/>
              <a:t>11/8/2021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9CD70B-20A7-44B1-9EEF-B319ACE20505}" type="slidenum">
              <a:rPr lang="en-US" smtClean="0"/>
              <a:t>‹#›</a:t>
            </a:fld>
            <a:endParaRPr lang="en-US"/>
          </a:p>
        </p:txBody>
      </p:sp>
    </p:spTree>
    <p:extLst>
      <p:ext uri="{BB962C8B-B14F-4D97-AF65-F5344CB8AC3E}">
        <p14:creationId xmlns:p14="http://schemas.microsoft.com/office/powerpoint/2010/main" val="1211561370"/>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Globalcomputers@gmai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Technical Proposal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76355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0638" y="487633"/>
            <a:ext cx="8911687" cy="1280890"/>
          </a:xfrm>
        </p:spPr>
        <p:txBody>
          <a:bodyPr/>
          <a:lstStyle/>
          <a:p>
            <a:r>
              <a:rPr lang="en-US" b="1" dirty="0"/>
              <a:t>Front Matter</a:t>
            </a:r>
            <a:endParaRPr lang="en-US" dirty="0"/>
          </a:p>
        </p:txBody>
      </p:sp>
      <p:sp>
        <p:nvSpPr>
          <p:cNvPr id="3" name="Content Placeholder 2"/>
          <p:cNvSpPr>
            <a:spLocks noGrp="1"/>
          </p:cNvSpPr>
          <p:nvPr>
            <p:ph idx="1"/>
          </p:nvPr>
        </p:nvSpPr>
        <p:spPr>
          <a:xfrm>
            <a:off x="1688460" y="1505803"/>
            <a:ext cx="8915400" cy="3777622"/>
          </a:xfrm>
        </p:spPr>
        <p:txBody>
          <a:bodyPr/>
          <a:lstStyle/>
          <a:p>
            <a:pPr marL="0" indent="0">
              <a:buNone/>
            </a:pPr>
            <a:r>
              <a:rPr lang="en-US" dirty="0"/>
              <a:t>It includes the following elements</a:t>
            </a:r>
          </a:p>
          <a:p>
            <a:r>
              <a:rPr lang="en-US" dirty="0"/>
              <a:t>1. </a:t>
            </a:r>
            <a:r>
              <a:rPr lang="en-US" b="1" dirty="0"/>
              <a:t>Cover Page: </a:t>
            </a:r>
            <a:r>
              <a:rPr lang="en-US" dirty="0"/>
              <a:t>Title of Proposal, Name of Proposer, Address &amp; Date</a:t>
            </a:r>
          </a:p>
          <a:p>
            <a:r>
              <a:rPr lang="en-US" dirty="0"/>
              <a:t>2. </a:t>
            </a:r>
            <a:r>
              <a:rPr lang="en-US" b="1" dirty="0"/>
              <a:t>Title Page: </a:t>
            </a:r>
            <a:r>
              <a:rPr lang="en-US" dirty="0"/>
              <a:t>Title of Proposal, Name of Proposer, Date &amp; Company Name</a:t>
            </a:r>
          </a:p>
          <a:p>
            <a:r>
              <a:rPr lang="en-US" dirty="0"/>
              <a:t>3. </a:t>
            </a:r>
            <a:r>
              <a:rPr lang="en-US" b="1" dirty="0"/>
              <a:t>Table of Contents: </a:t>
            </a:r>
            <a:r>
              <a:rPr lang="en-US" dirty="0"/>
              <a:t>It lists various sections of the proposal and page numbers on which that appear. Lists of headings and subheadings into which the content of the proposal has been organized.</a:t>
            </a:r>
          </a:p>
          <a:p>
            <a:r>
              <a:rPr lang="en-US" dirty="0"/>
              <a:t>4. </a:t>
            </a:r>
            <a:r>
              <a:rPr lang="en-US" b="1" dirty="0"/>
              <a:t>Abstract or Summary: </a:t>
            </a:r>
            <a:r>
              <a:rPr lang="en-US" dirty="0"/>
              <a:t>Summary or abstract is the shorter version of the proposal.</a:t>
            </a:r>
          </a:p>
        </p:txBody>
      </p:sp>
    </p:spTree>
    <p:extLst>
      <p:ext uri="{BB962C8B-B14F-4D97-AF65-F5344CB8AC3E}">
        <p14:creationId xmlns:p14="http://schemas.microsoft.com/office/powerpoint/2010/main" val="112267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Section</a:t>
            </a:r>
            <a:endParaRPr lang="en-US" dirty="0"/>
          </a:p>
        </p:txBody>
      </p:sp>
      <p:sp>
        <p:nvSpPr>
          <p:cNvPr id="3" name="Content Placeholder 2"/>
          <p:cNvSpPr>
            <a:spLocks noGrp="1"/>
          </p:cNvSpPr>
          <p:nvPr>
            <p:ph idx="1"/>
          </p:nvPr>
        </p:nvSpPr>
        <p:spPr/>
        <p:txBody>
          <a:bodyPr/>
          <a:lstStyle/>
          <a:p>
            <a:r>
              <a:rPr lang="en-US" dirty="0"/>
              <a:t>In this section the proposer highlights two things: (</a:t>
            </a:r>
            <a:r>
              <a:rPr lang="en-US" dirty="0" err="1"/>
              <a:t>i</a:t>
            </a:r>
            <a:r>
              <a:rPr lang="en-US" dirty="0"/>
              <a:t>) Problem and (ii) Its solution. The writer should organize the proposal around four questions:</a:t>
            </a:r>
          </a:p>
          <a:p>
            <a:r>
              <a:rPr lang="en-US" dirty="0"/>
              <a:t>What is the problem?</a:t>
            </a:r>
          </a:p>
          <a:p>
            <a:r>
              <a:rPr lang="en-US" dirty="0"/>
              <a:t>What is the solution?</a:t>
            </a:r>
          </a:p>
          <a:p>
            <a:r>
              <a:rPr lang="en-US" dirty="0"/>
              <a:t> Can the solution be implemented?</a:t>
            </a:r>
          </a:p>
          <a:p>
            <a:r>
              <a:rPr lang="en-US" dirty="0"/>
              <a:t>Should the solution be implemented?</a:t>
            </a:r>
          </a:p>
          <a:p>
            <a:endParaRPr lang="en-US" dirty="0"/>
          </a:p>
        </p:txBody>
      </p:sp>
    </p:spTree>
    <p:extLst>
      <p:ext uri="{BB962C8B-B14F-4D97-AF65-F5344CB8AC3E}">
        <p14:creationId xmlns:p14="http://schemas.microsoft.com/office/powerpoint/2010/main" val="334419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Managerial Section</a:t>
            </a:r>
            <a:endParaRPr lang="en-US" dirty="0"/>
          </a:p>
        </p:txBody>
      </p:sp>
      <p:sp>
        <p:nvSpPr>
          <p:cNvPr id="3" name="Content Placeholder 2"/>
          <p:cNvSpPr>
            <a:spLocks noGrp="1"/>
          </p:cNvSpPr>
          <p:nvPr>
            <p:ph idx="1"/>
          </p:nvPr>
        </p:nvSpPr>
        <p:spPr/>
        <p:txBody>
          <a:bodyPr/>
          <a:lstStyle/>
          <a:p>
            <a:pPr marL="0" indent="0">
              <a:buNone/>
            </a:pPr>
            <a:r>
              <a:rPr lang="en-US" dirty="0"/>
              <a:t>The managerial section describes the personnel who will work directly on the project. All the details such as their qualifications, achievements and experiences are mentioned in this section.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1709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Financial Section</a:t>
            </a:r>
            <a:endParaRPr lang="en-US" dirty="0"/>
          </a:p>
        </p:txBody>
      </p:sp>
      <p:sp>
        <p:nvSpPr>
          <p:cNvPr id="3" name="Content Placeholder 2"/>
          <p:cNvSpPr>
            <a:spLocks noGrp="1"/>
          </p:cNvSpPr>
          <p:nvPr>
            <p:ph idx="1"/>
          </p:nvPr>
        </p:nvSpPr>
        <p:spPr/>
        <p:txBody>
          <a:bodyPr/>
          <a:lstStyle/>
          <a:p>
            <a:r>
              <a:rPr lang="en-US" dirty="0"/>
              <a:t>It includes a chart of anticipated expenditure. The estimate should be realistic and complete. There should be a detailed account of the amount required for several items such as equipment, lab testing, salaries of personnel, office contingencies and infrastructural facilities such as building, water, electricity, machines and so on.</a:t>
            </a:r>
          </a:p>
        </p:txBody>
      </p:sp>
    </p:spTree>
    <p:extLst>
      <p:ext uri="{BB962C8B-B14F-4D97-AF65-F5344CB8AC3E}">
        <p14:creationId xmlns:p14="http://schemas.microsoft.com/office/powerpoint/2010/main" val="304137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SIMPLIFIED STRUCTURE / FORMAT FOR WRITING A PROPOSAL:</a:t>
            </a:r>
            <a:endParaRPr lang="en-US" dirty="0"/>
          </a:p>
        </p:txBody>
      </p:sp>
      <p:sp>
        <p:nvSpPr>
          <p:cNvPr id="3" name="Content Placeholder 2"/>
          <p:cNvSpPr>
            <a:spLocks noGrp="1"/>
          </p:cNvSpPr>
          <p:nvPr>
            <p:ph idx="1"/>
          </p:nvPr>
        </p:nvSpPr>
        <p:spPr>
          <a:xfrm>
            <a:off x="1869743" y="2079008"/>
            <a:ext cx="9634869" cy="4724400"/>
          </a:xfrm>
        </p:spPr>
        <p:txBody>
          <a:bodyPr>
            <a:normAutofit fontScale="92500" lnSpcReduction="20000"/>
          </a:bodyPr>
          <a:lstStyle/>
          <a:p>
            <a:r>
              <a:rPr lang="en-US" dirty="0"/>
              <a:t>1. Date</a:t>
            </a:r>
          </a:p>
          <a:p>
            <a:r>
              <a:rPr lang="en-US" dirty="0"/>
              <a:t>2. To</a:t>
            </a:r>
          </a:p>
          <a:p>
            <a:r>
              <a:rPr lang="en-US" dirty="0"/>
              <a:t>3. From</a:t>
            </a:r>
          </a:p>
          <a:p>
            <a:r>
              <a:rPr lang="en-US" dirty="0"/>
              <a:t>4. Subject</a:t>
            </a:r>
          </a:p>
          <a:p>
            <a:r>
              <a:rPr lang="en-US" dirty="0"/>
              <a:t>5. Summary or abstract</a:t>
            </a:r>
          </a:p>
          <a:p>
            <a:r>
              <a:rPr lang="en-US" dirty="0"/>
              <a:t>6. Purpose</a:t>
            </a:r>
          </a:p>
          <a:p>
            <a:r>
              <a:rPr lang="en-US" dirty="0"/>
              <a:t>7. Problem</a:t>
            </a:r>
          </a:p>
          <a:p>
            <a:r>
              <a:rPr lang="en-US" dirty="0"/>
              <a:t>8. Solution</a:t>
            </a:r>
          </a:p>
          <a:p>
            <a:r>
              <a:rPr lang="en-US" dirty="0"/>
              <a:t>9. Procedure</a:t>
            </a:r>
          </a:p>
          <a:p>
            <a:r>
              <a:rPr lang="en-US" dirty="0"/>
              <a:t>10. Methodology 1) Design unit - Details of personnel working in Design Unit</a:t>
            </a:r>
          </a:p>
          <a:p>
            <a:pPr marL="0" indent="0">
              <a:buNone/>
            </a:pPr>
            <a:r>
              <a:rPr lang="en-US" dirty="0"/>
              <a:t>                                    2) Material unit - Details of personnel working in Material Unit</a:t>
            </a:r>
          </a:p>
          <a:p>
            <a:pPr marL="0" indent="0">
              <a:buNone/>
            </a:pPr>
            <a:r>
              <a:rPr lang="en-US" dirty="0"/>
              <a:t>                               3) Management unit - Details of personnel working in Management Unit</a:t>
            </a:r>
          </a:p>
          <a:p>
            <a:r>
              <a:rPr lang="en-US" dirty="0"/>
              <a:t>11. Benefits</a:t>
            </a:r>
          </a:p>
          <a:p>
            <a:r>
              <a:rPr lang="en-US" dirty="0"/>
              <a:t>12. Cost estimate</a:t>
            </a:r>
          </a:p>
        </p:txBody>
      </p:sp>
    </p:spTree>
    <p:extLst>
      <p:ext uri="{BB962C8B-B14F-4D97-AF65-F5344CB8AC3E}">
        <p14:creationId xmlns:p14="http://schemas.microsoft.com/office/powerpoint/2010/main" val="1526773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RFP – ‘Request for Proposal’ or ‘Statement of Request’</a:t>
            </a:r>
            <a:endParaRPr lang="en-US" dirty="0"/>
          </a:p>
        </p:txBody>
      </p:sp>
      <p:sp>
        <p:nvSpPr>
          <p:cNvPr id="3" name="Content Placeholder 2"/>
          <p:cNvSpPr>
            <a:spLocks noGrp="1"/>
          </p:cNvSpPr>
          <p:nvPr>
            <p:ph idx="1"/>
          </p:nvPr>
        </p:nvSpPr>
        <p:spPr/>
        <p:txBody>
          <a:bodyPr/>
          <a:lstStyle/>
          <a:p>
            <a:r>
              <a:rPr lang="en-US" dirty="0"/>
              <a:t>The RFP - Request for Proposal or the statement of Request forms the main body of the proposal. Often a request for proposal is issued by some Government Agency or small and large corporation. This RFP explains the project details and also its significance precisely. The companies that receive RFP now work hard to find out the ways to develop the project. After developing the project the companies reply the RFP sent by various organizations by their RFP, which helps them to win the contract for the Project</a:t>
            </a:r>
          </a:p>
        </p:txBody>
      </p:sp>
    </p:spTree>
    <p:extLst>
      <p:ext uri="{BB962C8B-B14F-4D97-AF65-F5344CB8AC3E}">
        <p14:creationId xmlns:p14="http://schemas.microsoft.com/office/powerpoint/2010/main" val="116526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Invitation for bid (IFB)</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tx1"/>
                </a:solidFill>
              </a:rPr>
              <a:t>An </a:t>
            </a:r>
            <a:r>
              <a:rPr lang="en-US" b="1" dirty="0">
                <a:solidFill>
                  <a:schemeClr val="tx1"/>
                </a:solidFill>
              </a:rPr>
              <a:t>invitation for bid</a:t>
            </a:r>
            <a:r>
              <a:rPr lang="en-US" dirty="0">
                <a:solidFill>
                  <a:schemeClr val="tx1"/>
                </a:solidFill>
              </a:rPr>
              <a:t> (</a:t>
            </a:r>
            <a:r>
              <a:rPr lang="en-US" b="1" dirty="0">
                <a:solidFill>
                  <a:schemeClr val="tx1"/>
                </a:solidFill>
              </a:rPr>
              <a:t>IFB</a:t>
            </a:r>
            <a:r>
              <a:rPr lang="en-US" dirty="0">
                <a:solidFill>
                  <a:schemeClr val="tx1"/>
                </a:solidFill>
              </a:rPr>
              <a:t>) or </a:t>
            </a:r>
            <a:r>
              <a:rPr lang="en-US" b="1" dirty="0">
                <a:solidFill>
                  <a:schemeClr val="tx1"/>
                </a:solidFill>
              </a:rPr>
              <a:t>invitation to bid</a:t>
            </a:r>
            <a:r>
              <a:rPr lang="en-US" dirty="0">
                <a:solidFill>
                  <a:schemeClr val="tx1"/>
                </a:solidFill>
              </a:rPr>
              <a:t> (</a:t>
            </a:r>
            <a:r>
              <a:rPr lang="en-US" b="1" dirty="0">
                <a:solidFill>
                  <a:schemeClr val="tx1"/>
                </a:solidFill>
              </a:rPr>
              <a:t>ITB</a:t>
            </a:r>
            <a:r>
              <a:rPr lang="en-US" dirty="0">
                <a:solidFill>
                  <a:schemeClr val="tx1"/>
                </a:solidFill>
              </a:rPr>
              <a:t>) is an invitation to contractors or equipment suppliers, through a bidding process, to submit a proposal on a specific project to be realized or product or service to be furnished. IFB is generally the same thing as Request for Quotation (RFQ).The IFB or RFQ is focused on pricing, and not on ideas or concepts.</a:t>
            </a:r>
          </a:p>
          <a:p>
            <a:r>
              <a:rPr lang="en-US" dirty="0">
                <a:solidFill>
                  <a:schemeClr val="tx1"/>
                </a:solidFill>
              </a:rPr>
              <a:t>If not stated otherwise, the contractor or supplier with the lowest bid is awarded the contract, provided that they meet the minimum criteria for the bid. This is in contrast to a request for proposal (RFP), in which case other reasons (technology used, quality) might cause or allow choice of the second best offer. An RFP is a request for a price from a buyer but the buyer would also expect suggestions and ideas on how the project work should be done. RFPs are thus focused on more than just pricing/cost, they entail a bit of consulting from the contractor or vendor.</a:t>
            </a:r>
          </a:p>
        </p:txBody>
      </p:sp>
    </p:spTree>
    <p:extLst>
      <p:ext uri="{BB962C8B-B14F-4D97-AF65-F5344CB8AC3E}">
        <p14:creationId xmlns:p14="http://schemas.microsoft.com/office/powerpoint/2010/main" val="1042891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788" y="146440"/>
            <a:ext cx="9730403" cy="454062"/>
          </a:xfrm>
        </p:spPr>
        <p:txBody>
          <a:bodyPr>
            <a:noAutofit/>
          </a:bodyPr>
          <a:lstStyle/>
          <a:p>
            <a:r>
              <a:rPr lang="en-US" sz="2000" b="1" dirty="0"/>
              <a:t>EXAMPLE OF RFP- REQUEST FOR PROPOSAL OR EOI– EXPRESSION OF INTEREST</a:t>
            </a:r>
            <a:endParaRPr lang="en-US" sz="2000" dirty="0"/>
          </a:p>
        </p:txBody>
      </p:sp>
      <p:sp>
        <p:nvSpPr>
          <p:cNvPr id="3" name="Content Placeholder 2"/>
          <p:cNvSpPr>
            <a:spLocks noGrp="1"/>
          </p:cNvSpPr>
          <p:nvPr>
            <p:ph idx="1"/>
          </p:nvPr>
        </p:nvSpPr>
        <p:spPr>
          <a:xfrm>
            <a:off x="1596788" y="600501"/>
            <a:ext cx="10276764" cy="6257499"/>
          </a:xfrm>
        </p:spPr>
        <p:txBody>
          <a:bodyPr>
            <a:normAutofit/>
          </a:bodyPr>
          <a:lstStyle/>
          <a:p>
            <a:pPr marL="0" indent="0">
              <a:buNone/>
            </a:pPr>
            <a:r>
              <a:rPr lang="en-US" dirty="0"/>
              <a:t>Global Computer Solutions</a:t>
            </a:r>
          </a:p>
          <a:p>
            <a:pPr marL="0" indent="0">
              <a:buNone/>
            </a:pPr>
            <a:r>
              <a:rPr lang="en-US" dirty="0"/>
              <a:t>Plot No. 24, Sector 32</a:t>
            </a:r>
          </a:p>
          <a:p>
            <a:pPr marL="0" indent="0">
              <a:buNone/>
            </a:pPr>
            <a:r>
              <a:rPr lang="en-US" dirty="0"/>
              <a:t>Noida, U.P.,</a:t>
            </a:r>
          </a:p>
          <a:p>
            <a:pPr marL="0" indent="0">
              <a:buNone/>
            </a:pPr>
            <a:r>
              <a:rPr lang="en-US" dirty="0"/>
              <a:t>0120348449</a:t>
            </a:r>
          </a:p>
          <a:p>
            <a:pPr marL="0" indent="0">
              <a:buNone/>
            </a:pPr>
            <a:r>
              <a:rPr lang="en-US" dirty="0">
                <a:hlinkClick r:id="rId2"/>
              </a:rPr>
              <a:t>Globalcomputers@gmail.com</a:t>
            </a:r>
            <a:endParaRPr lang="en-US" dirty="0"/>
          </a:p>
          <a:p>
            <a:pPr marL="0" indent="0">
              <a:buNone/>
            </a:pPr>
            <a:endParaRPr lang="en-US" dirty="0"/>
          </a:p>
          <a:p>
            <a:pPr marL="0" indent="0">
              <a:buNone/>
            </a:pPr>
            <a:r>
              <a:rPr lang="en-US" dirty="0"/>
              <a:t>04 April, 2017</a:t>
            </a:r>
          </a:p>
          <a:p>
            <a:pPr marL="0" indent="0">
              <a:buNone/>
            </a:pPr>
            <a:endParaRPr lang="en-US" dirty="0"/>
          </a:p>
          <a:p>
            <a:pPr marL="0" indent="0">
              <a:buNone/>
            </a:pPr>
            <a:r>
              <a:rPr lang="en-US" dirty="0"/>
              <a:t>The Director</a:t>
            </a:r>
          </a:p>
          <a:p>
            <a:pPr marL="0" indent="0">
              <a:buNone/>
            </a:pPr>
            <a:r>
              <a:rPr lang="en-US" dirty="0"/>
              <a:t>Institute of Management Studies</a:t>
            </a:r>
          </a:p>
          <a:p>
            <a:pPr marL="0" indent="0">
              <a:buNone/>
            </a:pPr>
            <a:r>
              <a:rPr lang="en-US" dirty="0"/>
              <a:t>Plot No. 10, Sector – 62</a:t>
            </a:r>
          </a:p>
          <a:p>
            <a:pPr marL="0" indent="0">
              <a:buNone/>
            </a:pPr>
            <a:r>
              <a:rPr lang="en-US" dirty="0"/>
              <a:t>Noida, U.P.</a:t>
            </a:r>
          </a:p>
          <a:p>
            <a:pPr marL="0" indent="0">
              <a:buNone/>
            </a:pPr>
            <a:endParaRPr lang="en-US" dirty="0"/>
          </a:p>
          <a:p>
            <a:pPr marL="0" indent="0">
              <a:buNone/>
            </a:pPr>
            <a:r>
              <a:rPr lang="en-US" dirty="0"/>
              <a:t>Subject: </a:t>
            </a:r>
            <a:r>
              <a:rPr lang="en-US" b="1" dirty="0"/>
              <a:t>SETTING UP OF COMPUTER LABORATORY</a:t>
            </a:r>
            <a:endParaRPr lang="en-US" dirty="0"/>
          </a:p>
        </p:txBody>
      </p:sp>
    </p:spTree>
    <p:extLst>
      <p:ext uri="{BB962C8B-B14F-4D97-AF65-F5344CB8AC3E}">
        <p14:creationId xmlns:p14="http://schemas.microsoft.com/office/powerpoint/2010/main" val="2996662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6949" y="427629"/>
            <a:ext cx="8915400" cy="3777622"/>
          </a:xfrm>
        </p:spPr>
        <p:txBody>
          <a:bodyPr>
            <a:normAutofit lnSpcReduction="10000"/>
          </a:bodyPr>
          <a:lstStyle/>
          <a:p>
            <a:pPr marL="0" indent="0">
              <a:buNone/>
            </a:pPr>
            <a:r>
              <a:rPr lang="en-US" dirty="0"/>
              <a:t>Sir,</a:t>
            </a:r>
          </a:p>
          <a:p>
            <a:pPr marL="0" indent="0">
              <a:buNone/>
            </a:pPr>
            <a:r>
              <a:rPr lang="en-US" dirty="0"/>
              <a:t>1. In response to your advertisement published in The Times of India dated 31 March, 2015, I would like to submit a proposal enclosed herewith.</a:t>
            </a:r>
          </a:p>
          <a:p>
            <a:pPr marL="0" indent="0">
              <a:buNone/>
            </a:pPr>
            <a:endParaRPr lang="en-US" dirty="0"/>
          </a:p>
          <a:p>
            <a:pPr marL="0" indent="0">
              <a:buNone/>
            </a:pPr>
            <a:r>
              <a:rPr lang="en-US" dirty="0"/>
              <a:t>2. I shall be very grateful to you, for an early reply at your end</a:t>
            </a:r>
          </a:p>
          <a:p>
            <a:pPr marL="0" indent="0">
              <a:buNone/>
            </a:pPr>
            <a:endParaRPr lang="en-US" dirty="0"/>
          </a:p>
          <a:p>
            <a:pPr marL="0" indent="0">
              <a:buNone/>
            </a:pPr>
            <a:r>
              <a:rPr lang="en-US" dirty="0"/>
              <a:t>Yours faithfully</a:t>
            </a:r>
          </a:p>
          <a:p>
            <a:pPr marL="0" indent="0">
              <a:buNone/>
            </a:pPr>
            <a:r>
              <a:rPr lang="en-US" dirty="0"/>
              <a:t>XYZ</a:t>
            </a:r>
          </a:p>
          <a:p>
            <a:pPr marL="0" indent="0">
              <a:buNone/>
            </a:pPr>
            <a:r>
              <a:rPr lang="en-US" dirty="0"/>
              <a:t>Senior Manager</a:t>
            </a:r>
          </a:p>
          <a:p>
            <a:pPr marL="0" indent="0">
              <a:buNone/>
            </a:pPr>
            <a:r>
              <a:rPr lang="en-US" dirty="0" err="1"/>
              <a:t>Encl</a:t>
            </a:r>
            <a:r>
              <a:rPr lang="en-US" dirty="0"/>
              <a:t>: Proposal</a:t>
            </a:r>
          </a:p>
        </p:txBody>
      </p:sp>
    </p:spTree>
    <p:extLst>
      <p:ext uri="{BB962C8B-B14F-4D97-AF65-F5344CB8AC3E}">
        <p14:creationId xmlns:p14="http://schemas.microsoft.com/office/powerpoint/2010/main" val="1682032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significance of proposal writing</a:t>
            </a:r>
            <a:endParaRPr lang="en-US" dirty="0"/>
          </a:p>
        </p:txBody>
      </p:sp>
      <p:sp>
        <p:nvSpPr>
          <p:cNvPr id="3" name="Content Placeholder 2"/>
          <p:cNvSpPr>
            <a:spLocks noGrp="1"/>
          </p:cNvSpPr>
          <p:nvPr>
            <p:ph idx="1"/>
          </p:nvPr>
        </p:nvSpPr>
        <p:spPr/>
        <p:txBody>
          <a:bodyPr>
            <a:normAutofit fontScale="92500"/>
          </a:bodyPr>
          <a:lstStyle/>
          <a:p>
            <a:r>
              <a:rPr lang="en-US" b="1" dirty="0"/>
              <a:t>Good Proposals win contracts for work: </a:t>
            </a:r>
            <a:r>
              <a:rPr lang="en-US" dirty="0"/>
              <a:t>Good Proposals help to win contracts for carrying out various project and infrastructure works.</a:t>
            </a:r>
          </a:p>
          <a:p>
            <a:r>
              <a:rPr lang="en-US" b="1" dirty="0"/>
              <a:t>Increases Business Activity: </a:t>
            </a:r>
            <a:r>
              <a:rPr lang="en-US" dirty="0"/>
              <a:t>Proposal improves the business activity as it is written in order to propose a product or service to a prospective customer or buyer. It helps businesses to compete without even needing to send marketers or representatives physically to the prospective customers to pitch or to try and sell their products or services. The business proposal, if written very well would on its own be able to do all the promotion and selling.</a:t>
            </a:r>
          </a:p>
          <a:p>
            <a:r>
              <a:rPr lang="en-US" b="1" dirty="0"/>
              <a:t>Offer solution to problems: </a:t>
            </a:r>
            <a:r>
              <a:rPr lang="en-US" dirty="0"/>
              <a:t>Business proposals are written in order to offer solutions to the problems faced by prospective customers.</a:t>
            </a:r>
          </a:p>
          <a:p>
            <a:r>
              <a:rPr lang="en-US" b="1" dirty="0"/>
              <a:t>Improves Interpersonal Communication Skills: </a:t>
            </a:r>
            <a:r>
              <a:rPr lang="en-US" dirty="0"/>
              <a:t>The proposal writers better their interpersonal communication skills by writing various types of proposals.</a:t>
            </a:r>
          </a:p>
        </p:txBody>
      </p:sp>
    </p:spTree>
    <p:extLst>
      <p:ext uri="{BB962C8B-B14F-4D97-AF65-F5344CB8AC3E}">
        <p14:creationId xmlns:p14="http://schemas.microsoft.com/office/powerpoint/2010/main" val="174444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a:bodyPr>
          <a:lstStyle/>
          <a:p>
            <a:r>
              <a:rPr lang="en-US" dirty="0"/>
              <a:t>The word proposal has been derived from the word ‘propose’ that means to offer or put forward for consideration- a suggestion, plan or scheme.</a:t>
            </a:r>
          </a:p>
          <a:p>
            <a:r>
              <a:rPr lang="en-US" dirty="0"/>
              <a:t>Proposal thus means ‘something proposed’: plan or scheme. It is often defined as a plan or scheme that persuades its readers to accept the writer’s idea.</a:t>
            </a:r>
          </a:p>
          <a:p>
            <a:r>
              <a:rPr lang="en-US" dirty="0"/>
              <a:t>In other terms, a proposal is a properly conceived idea or plan, an action oriented report. But it is different from a report. The proposal is a suggestive plan of future task where the proposer aims at getting the acceptance or the approval of the authorities but a report deals with what has already been done.</a:t>
            </a:r>
          </a:p>
        </p:txBody>
      </p:sp>
    </p:spTree>
    <p:extLst>
      <p:ext uri="{BB962C8B-B14F-4D97-AF65-F5344CB8AC3E}">
        <p14:creationId xmlns:p14="http://schemas.microsoft.com/office/powerpoint/2010/main" val="125180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Enhances Personal Growth: </a:t>
            </a:r>
            <a:r>
              <a:rPr lang="en-US" dirty="0"/>
              <a:t>The good proposal writer gets appreciated by the authorities which fetches him better pay and promotions.</a:t>
            </a:r>
          </a:p>
          <a:p>
            <a:r>
              <a:rPr lang="en-US" b="1" dirty="0"/>
              <a:t>Saves Time: </a:t>
            </a:r>
            <a:r>
              <a:rPr lang="en-US" dirty="0"/>
              <a:t>The project work is executed in a well planned manner through proposals which saves the man hours in the project completion.</a:t>
            </a:r>
          </a:p>
          <a:p>
            <a:endParaRPr lang="en-US" dirty="0"/>
          </a:p>
          <a:p>
            <a:r>
              <a:rPr lang="en-US" b="1" dirty="0"/>
              <a:t>Saves Money: </a:t>
            </a:r>
            <a:r>
              <a:rPr lang="en-US" dirty="0"/>
              <a:t>The execution of projects through well planned proposals saves money by employing only required human resource on the project.</a:t>
            </a:r>
          </a:p>
        </p:txBody>
      </p:sp>
    </p:spTree>
    <p:extLst>
      <p:ext uri="{BB962C8B-B14F-4D97-AF65-F5344CB8AC3E}">
        <p14:creationId xmlns:p14="http://schemas.microsoft.com/office/powerpoint/2010/main" val="175192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Purposes of Proposal</a:t>
            </a:r>
          </a:p>
        </p:txBody>
      </p:sp>
      <p:sp>
        <p:nvSpPr>
          <p:cNvPr id="3" name="Content Placeholder 2"/>
          <p:cNvSpPr>
            <a:spLocks noGrp="1"/>
          </p:cNvSpPr>
          <p:nvPr>
            <p:ph idx="1"/>
          </p:nvPr>
        </p:nvSpPr>
        <p:spPr/>
        <p:txBody>
          <a:bodyPr/>
          <a:lstStyle/>
          <a:p>
            <a:r>
              <a:rPr lang="en-US" dirty="0"/>
              <a:t>To construct parking slots, buildings, bridges , highways.</a:t>
            </a:r>
          </a:p>
          <a:p>
            <a:r>
              <a:rPr lang="en-US" dirty="0"/>
              <a:t>To sell property, such as buildings, machines, airplanes.</a:t>
            </a:r>
          </a:p>
          <a:p>
            <a:r>
              <a:rPr lang="en-US" dirty="0"/>
              <a:t>To survey areas for possible water sources.</a:t>
            </a:r>
          </a:p>
          <a:p>
            <a:r>
              <a:rPr lang="en-US" dirty="0"/>
              <a:t>To plan &amp; construct airport baggage conveyor system.</a:t>
            </a:r>
          </a:p>
          <a:p>
            <a:r>
              <a:rPr lang="en-US" dirty="0"/>
              <a:t>To train international managers for work in foreign countries.</a:t>
            </a:r>
          </a:p>
          <a:p>
            <a:r>
              <a:rPr lang="en-US" dirty="0"/>
              <a:t>To conduct basic research before developing an automobile factory in foreign country.</a:t>
            </a:r>
          </a:p>
          <a:p>
            <a:endParaRPr lang="en-US" dirty="0"/>
          </a:p>
          <a:p>
            <a:endParaRPr lang="en-US" dirty="0"/>
          </a:p>
        </p:txBody>
      </p:sp>
    </p:spTree>
    <p:extLst>
      <p:ext uri="{BB962C8B-B14F-4D97-AF65-F5344CB8AC3E}">
        <p14:creationId xmlns:p14="http://schemas.microsoft.com/office/powerpoint/2010/main" val="172111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Proposals</a:t>
            </a:r>
            <a:endParaRPr lang="en-US" dirty="0"/>
          </a:p>
        </p:txBody>
      </p:sp>
      <p:sp>
        <p:nvSpPr>
          <p:cNvPr id="3" name="Content Placeholder 2"/>
          <p:cNvSpPr>
            <a:spLocks noGrp="1"/>
          </p:cNvSpPr>
          <p:nvPr>
            <p:ph idx="1"/>
          </p:nvPr>
        </p:nvSpPr>
        <p:spPr/>
        <p:txBody>
          <a:bodyPr/>
          <a:lstStyle/>
          <a:p>
            <a:pPr marL="0" indent="0">
              <a:buNone/>
            </a:pPr>
            <a:r>
              <a:rPr lang="en-US" dirty="0"/>
              <a:t>Proposals are written for </a:t>
            </a:r>
            <a:r>
              <a:rPr lang="en-US" b="1" dirty="0"/>
              <a:t>business enhancement, scientific enquiry, technical knowledge and so on. </a:t>
            </a:r>
            <a:r>
              <a:rPr lang="en-US" dirty="0"/>
              <a:t>Some of the main types of proposals are mentioned below:</a:t>
            </a:r>
          </a:p>
          <a:p>
            <a:r>
              <a:rPr lang="en-US" dirty="0"/>
              <a:t>1. </a:t>
            </a:r>
            <a:r>
              <a:rPr lang="en-US" b="1" dirty="0"/>
              <a:t>Business Proposals: </a:t>
            </a:r>
            <a:r>
              <a:rPr lang="en-US" dirty="0"/>
              <a:t>Proposals dealing with any aspect of business, trade and commerce are called business proposals.</a:t>
            </a:r>
          </a:p>
          <a:p>
            <a:r>
              <a:rPr lang="en-US" dirty="0"/>
              <a:t>2. </a:t>
            </a:r>
            <a:r>
              <a:rPr lang="en-US" b="1" dirty="0"/>
              <a:t>Research Proposals: </a:t>
            </a:r>
            <a:r>
              <a:rPr lang="en-US" dirty="0"/>
              <a:t>Proposals concerned with a project requiring scientific enquiry or systematic investigation are known as research proposals.</a:t>
            </a:r>
          </a:p>
          <a:p>
            <a:r>
              <a:rPr lang="en-US" dirty="0"/>
              <a:t>3. </a:t>
            </a:r>
            <a:r>
              <a:rPr lang="en-US" b="1" dirty="0"/>
              <a:t>Technical Proposals: </a:t>
            </a:r>
            <a:r>
              <a:rPr lang="en-US" dirty="0"/>
              <a:t>Proposals relating to technical knowledge and skills are known as Technical Proposals.</a:t>
            </a:r>
          </a:p>
        </p:txBody>
      </p:sp>
    </p:spTree>
    <p:extLst>
      <p:ext uri="{BB962C8B-B14F-4D97-AF65-F5344CB8AC3E}">
        <p14:creationId xmlns:p14="http://schemas.microsoft.com/office/powerpoint/2010/main" val="228762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652" y="1587690"/>
            <a:ext cx="9894177" cy="5263486"/>
          </a:xfrm>
        </p:spPr>
        <p:txBody>
          <a:bodyPr>
            <a:normAutofit/>
          </a:bodyPr>
          <a:lstStyle/>
          <a:p>
            <a:pPr marL="0" indent="0">
              <a:buNone/>
            </a:pPr>
            <a:r>
              <a:rPr lang="en-US" dirty="0"/>
              <a:t>Proposals related to an organization may be categorized in to following two types:</a:t>
            </a:r>
          </a:p>
          <a:p>
            <a:pPr marL="0" indent="0">
              <a:buNone/>
            </a:pPr>
            <a:endParaRPr lang="en-US" dirty="0"/>
          </a:p>
          <a:p>
            <a:r>
              <a:rPr lang="en-US" dirty="0"/>
              <a:t>1. </a:t>
            </a:r>
            <a:r>
              <a:rPr lang="en-US" b="1" dirty="0"/>
              <a:t>External Proposal: </a:t>
            </a:r>
            <a:r>
              <a:rPr lang="en-US" dirty="0"/>
              <a:t>A proposal written by a firm in order to win contracts for work is called External Proposal.</a:t>
            </a:r>
          </a:p>
          <a:p>
            <a:endParaRPr lang="en-US" dirty="0"/>
          </a:p>
          <a:p>
            <a:r>
              <a:rPr lang="en-US" dirty="0"/>
              <a:t>2. </a:t>
            </a:r>
            <a:r>
              <a:rPr lang="en-US" b="1" dirty="0"/>
              <a:t>Internal Proposals: </a:t>
            </a:r>
            <a:r>
              <a:rPr lang="en-US" dirty="0"/>
              <a:t>The writer prepares an internal proposal with a motive to convince the person or group in authority to allow him to implement his ideas. Internal proposals are thus, submitted within a company.</a:t>
            </a:r>
          </a:p>
          <a:p>
            <a:endParaRPr lang="en-US" dirty="0"/>
          </a:p>
        </p:txBody>
      </p:sp>
    </p:spTree>
    <p:extLst>
      <p:ext uri="{BB962C8B-B14F-4D97-AF65-F5344CB8AC3E}">
        <p14:creationId xmlns:p14="http://schemas.microsoft.com/office/powerpoint/2010/main" val="317012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6946" y="359388"/>
            <a:ext cx="9475412" cy="6150594"/>
          </a:xfrm>
        </p:spPr>
        <p:txBody>
          <a:bodyPr>
            <a:normAutofit/>
          </a:bodyPr>
          <a:lstStyle/>
          <a:p>
            <a:pPr marL="0" indent="0">
              <a:buNone/>
            </a:pPr>
            <a:r>
              <a:rPr lang="en-US" dirty="0"/>
              <a:t>All the above proposals may be broadly classified into following two categories:</a:t>
            </a:r>
          </a:p>
          <a:p>
            <a:endParaRPr lang="en-US" dirty="0"/>
          </a:p>
          <a:p>
            <a:r>
              <a:rPr lang="en-US" dirty="0"/>
              <a:t>1. </a:t>
            </a:r>
            <a:r>
              <a:rPr lang="en-US" b="1" dirty="0"/>
              <a:t>Solicited Proposal: </a:t>
            </a:r>
            <a:r>
              <a:rPr lang="en-US" dirty="0"/>
              <a:t>When a proposal is prepared in response to an invitation from a firm or some government or non government organization, it is known as solicited proposal. In such forms of proposals, the proposer receives a form from the firm inviting the proposals. The writer is required to supply the relevant particulars as demanded by the firm. Solicited proposals are generally prepared in response to some advertisement.</a:t>
            </a:r>
          </a:p>
          <a:p>
            <a:endParaRPr lang="en-US" dirty="0"/>
          </a:p>
          <a:p>
            <a:endParaRPr lang="en-US" b="1" dirty="0"/>
          </a:p>
          <a:p>
            <a:r>
              <a:rPr lang="en-US" b="1" dirty="0"/>
              <a:t>2. Unsolicited Proposal: </a:t>
            </a:r>
            <a:r>
              <a:rPr lang="en-US" dirty="0"/>
              <a:t>Sometimes a proposer prepares a proposal about the solution of a problem. This type of proposal is developed by an individual without being asked or without any external encouragement. Such proposals are commonly known as unsolicited proposals where the proposer tries hard to rouse the interest of the people to whom he has sent his proposal.</a:t>
            </a:r>
          </a:p>
          <a:p>
            <a:endParaRPr lang="en-US" dirty="0"/>
          </a:p>
        </p:txBody>
      </p:sp>
    </p:spTree>
    <p:extLst>
      <p:ext uri="{BB962C8B-B14F-4D97-AF65-F5344CB8AC3E}">
        <p14:creationId xmlns:p14="http://schemas.microsoft.com/office/powerpoint/2010/main" val="33022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Following points should be followed for writing a good proposal</a:t>
            </a:r>
          </a:p>
        </p:txBody>
      </p:sp>
      <p:sp>
        <p:nvSpPr>
          <p:cNvPr id="3" name="Content Placeholder 2"/>
          <p:cNvSpPr>
            <a:spLocks noGrp="1"/>
          </p:cNvSpPr>
          <p:nvPr>
            <p:ph idx="1"/>
          </p:nvPr>
        </p:nvSpPr>
        <p:spPr>
          <a:xfrm>
            <a:off x="2589211" y="2133600"/>
            <a:ext cx="9106919" cy="4724400"/>
          </a:xfrm>
        </p:spPr>
        <p:txBody>
          <a:bodyPr>
            <a:normAutofit/>
          </a:bodyPr>
          <a:lstStyle/>
          <a:p>
            <a:r>
              <a:rPr lang="en-US" dirty="0"/>
              <a:t>Proposer should keep in mind his customer’s needs as well as his own product or service</a:t>
            </a:r>
          </a:p>
          <a:p>
            <a:r>
              <a:rPr lang="en-US" dirty="0"/>
              <a:t>Proposer should suggest the benefits, likely to accrue to the customer.</a:t>
            </a:r>
          </a:p>
          <a:p>
            <a:r>
              <a:rPr lang="en-US" dirty="0"/>
              <a:t>Certain visual aids may be appropriately used by the proposer to present his proposal in an effective way.</a:t>
            </a:r>
          </a:p>
          <a:p>
            <a:r>
              <a:rPr lang="en-US" dirty="0"/>
              <a:t>Proposer should describe the approach to solve the problem.</a:t>
            </a:r>
          </a:p>
          <a:p>
            <a:r>
              <a:rPr lang="en-US" dirty="0"/>
              <a:t>The proposer must explain the expertise of the people responsible for the project.</a:t>
            </a:r>
          </a:p>
          <a:p>
            <a:r>
              <a:rPr lang="en-US" dirty="0"/>
              <a:t>Time and money required for the execution of the proposed project should be estimated and clearly mentioned.</a:t>
            </a:r>
          </a:p>
          <a:p>
            <a:r>
              <a:rPr lang="en-US" dirty="0"/>
              <a:t>Proposals should be written in simple language</a:t>
            </a:r>
          </a:p>
        </p:txBody>
      </p:sp>
    </p:spTree>
    <p:extLst>
      <p:ext uri="{BB962C8B-B14F-4D97-AF65-F5344CB8AC3E}">
        <p14:creationId xmlns:p14="http://schemas.microsoft.com/office/powerpoint/2010/main" val="350112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7541" y="41803"/>
            <a:ext cx="9007072" cy="545051"/>
          </a:xfrm>
        </p:spPr>
        <p:txBody>
          <a:bodyPr>
            <a:normAutofit fontScale="90000"/>
          </a:bodyPr>
          <a:lstStyle/>
          <a:p>
            <a:r>
              <a:rPr lang="en-US" b="1" dirty="0"/>
              <a:t>PROPOSAL: STRUCTURE / FORMAT</a:t>
            </a:r>
            <a:endParaRPr lang="en-US" dirty="0"/>
          </a:p>
        </p:txBody>
      </p:sp>
      <p:sp>
        <p:nvSpPr>
          <p:cNvPr id="3" name="Content Placeholder 2"/>
          <p:cNvSpPr>
            <a:spLocks noGrp="1"/>
          </p:cNvSpPr>
          <p:nvPr>
            <p:ph idx="1"/>
          </p:nvPr>
        </p:nvSpPr>
        <p:spPr>
          <a:xfrm>
            <a:off x="1569492" y="586854"/>
            <a:ext cx="9744501" cy="5957248"/>
          </a:xfrm>
        </p:spPr>
        <p:txBody>
          <a:bodyPr>
            <a:normAutofit/>
          </a:bodyPr>
          <a:lstStyle/>
          <a:p>
            <a:pPr marL="400050" indent="-400050">
              <a:buAutoNum type="romanUcPeriod"/>
            </a:pPr>
            <a:r>
              <a:rPr lang="en-US" sz="1400" b="1" dirty="0"/>
              <a:t>Prefatory Parts.</a:t>
            </a:r>
          </a:p>
          <a:p>
            <a:r>
              <a:rPr lang="en-US" sz="1400" dirty="0"/>
              <a:t>Title Page</a:t>
            </a:r>
          </a:p>
          <a:p>
            <a:r>
              <a:rPr lang="en-US" sz="1400" dirty="0"/>
              <a:t>Letter of transmittal.</a:t>
            </a:r>
          </a:p>
          <a:p>
            <a:r>
              <a:rPr lang="en-US" sz="1400" dirty="0"/>
              <a:t>Draft Contract</a:t>
            </a:r>
          </a:p>
          <a:p>
            <a:r>
              <a:rPr lang="en-US" sz="1400" dirty="0"/>
              <a:t>Table of Contents</a:t>
            </a:r>
          </a:p>
          <a:p>
            <a:r>
              <a:rPr lang="en-US" sz="1400" dirty="0"/>
              <a:t>List of Tables/Figures</a:t>
            </a:r>
          </a:p>
          <a:p>
            <a:r>
              <a:rPr lang="en-US" sz="1400" dirty="0"/>
              <a:t>Executive Summary</a:t>
            </a:r>
          </a:p>
          <a:p>
            <a:pPr marL="0" indent="0">
              <a:buNone/>
            </a:pPr>
            <a:r>
              <a:rPr lang="en-US" sz="1400" b="1" dirty="0"/>
              <a:t>II. Body of Proposal</a:t>
            </a:r>
          </a:p>
          <a:p>
            <a:r>
              <a:rPr lang="en-US" sz="1400" b="1" dirty="0"/>
              <a:t>Introduction</a:t>
            </a:r>
          </a:p>
          <a:p>
            <a:pPr>
              <a:buFont typeface="Arial" panose="020B0604020202020204" pitchFamily="34" charset="0"/>
              <a:buChar char="•"/>
            </a:pPr>
            <a:r>
              <a:rPr lang="en-US" sz="1400" b="1" dirty="0"/>
              <a:t>Problem</a:t>
            </a:r>
          </a:p>
          <a:p>
            <a:pPr>
              <a:buFont typeface="Arial" panose="020B0604020202020204" pitchFamily="34" charset="0"/>
              <a:buChar char="•"/>
            </a:pPr>
            <a:r>
              <a:rPr lang="en-US" sz="1400" b="1" dirty="0"/>
              <a:t>Need</a:t>
            </a:r>
          </a:p>
          <a:p>
            <a:pPr>
              <a:buFont typeface="Arial" panose="020B0604020202020204" pitchFamily="34" charset="0"/>
              <a:buChar char="•"/>
            </a:pPr>
            <a:r>
              <a:rPr lang="en-US" sz="1400" b="1" dirty="0"/>
              <a:t>Background</a:t>
            </a:r>
          </a:p>
          <a:p>
            <a:pPr>
              <a:buFont typeface="Arial" panose="020B0604020202020204" pitchFamily="34" charset="0"/>
              <a:buChar char="•"/>
            </a:pPr>
            <a:r>
              <a:rPr lang="en-US" sz="1400" b="1" dirty="0"/>
              <a:t>Objectives or Purpose</a:t>
            </a:r>
          </a:p>
          <a:p>
            <a:pPr>
              <a:buFont typeface="Arial" panose="020B0604020202020204" pitchFamily="34" charset="0"/>
              <a:buChar char="•"/>
            </a:pPr>
            <a:r>
              <a:rPr lang="en-US" sz="1400" b="1" dirty="0"/>
              <a:t>Scope &amp; Limitations</a:t>
            </a:r>
          </a:p>
          <a:p>
            <a:r>
              <a:rPr lang="en-US" sz="1400" b="1" dirty="0"/>
              <a:t>Technical Procedure </a:t>
            </a:r>
          </a:p>
          <a:p>
            <a:pPr>
              <a:buFont typeface="Arial" panose="020B0604020202020204" pitchFamily="34" charset="0"/>
              <a:buChar char="•"/>
            </a:pPr>
            <a:r>
              <a:rPr lang="en-US" sz="1400" b="1" dirty="0"/>
              <a:t>Methods &amp; Sources </a:t>
            </a:r>
          </a:p>
          <a:p>
            <a:pPr>
              <a:buFont typeface="Arial" panose="020B0604020202020204" pitchFamily="34" charset="0"/>
              <a:buChar char="•"/>
            </a:pPr>
            <a:r>
              <a:rPr lang="en-US" sz="1400" b="1" dirty="0"/>
              <a:t>Plan Of Attack</a:t>
            </a:r>
          </a:p>
          <a:p>
            <a:endParaRPr lang="en-US" sz="1400" b="1" dirty="0"/>
          </a:p>
          <a:p>
            <a:endParaRPr lang="en-US" sz="1400" b="1" dirty="0"/>
          </a:p>
          <a:p>
            <a:endParaRPr lang="en-US" sz="1400" b="1" dirty="0"/>
          </a:p>
          <a:p>
            <a:endParaRPr lang="en-US" sz="1400" b="1" dirty="0"/>
          </a:p>
        </p:txBody>
      </p:sp>
    </p:spTree>
    <p:extLst>
      <p:ext uri="{BB962C8B-B14F-4D97-AF65-F5344CB8AC3E}">
        <p14:creationId xmlns:p14="http://schemas.microsoft.com/office/powerpoint/2010/main" val="138007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7642" y="127378"/>
            <a:ext cx="10103206" cy="6628263"/>
          </a:xfrm>
        </p:spPr>
        <p:txBody>
          <a:bodyPr/>
          <a:lstStyle/>
          <a:p>
            <a:r>
              <a:rPr lang="en-US" dirty="0"/>
              <a:t>Managerial Procedure</a:t>
            </a:r>
          </a:p>
          <a:p>
            <a:pPr>
              <a:buFont typeface="Arial" panose="020B0604020202020204" pitchFamily="34" charset="0"/>
              <a:buChar char="•"/>
            </a:pPr>
            <a:r>
              <a:rPr lang="en-US" dirty="0"/>
              <a:t>Sequence of Activities</a:t>
            </a:r>
          </a:p>
          <a:p>
            <a:pPr>
              <a:buFont typeface="Arial" panose="020B0604020202020204" pitchFamily="34" charset="0"/>
              <a:buChar char="•"/>
            </a:pPr>
            <a:r>
              <a:rPr lang="en-US" dirty="0"/>
              <a:t>Personnel qualification</a:t>
            </a:r>
          </a:p>
          <a:p>
            <a:pPr>
              <a:buFont typeface="Arial" panose="020B0604020202020204" pitchFamily="34" charset="0"/>
              <a:buChar char="•"/>
            </a:pPr>
            <a:r>
              <a:rPr lang="en-US" dirty="0"/>
              <a:t>Equipment , Facilities , Products.</a:t>
            </a:r>
          </a:p>
          <a:p>
            <a:r>
              <a:rPr lang="en-US" dirty="0"/>
              <a:t>Cost Estimate</a:t>
            </a:r>
          </a:p>
          <a:p>
            <a:r>
              <a:rPr lang="en-US" dirty="0"/>
              <a:t>Conclusion</a:t>
            </a:r>
          </a:p>
          <a:p>
            <a:pPr marL="0" indent="0">
              <a:buNone/>
            </a:pPr>
            <a:endParaRPr lang="en-US" dirty="0"/>
          </a:p>
          <a:p>
            <a:pPr marL="0" indent="0">
              <a:buNone/>
            </a:pPr>
            <a:r>
              <a:rPr lang="en-US" b="1" dirty="0"/>
              <a:t>III. Supplementary Parts</a:t>
            </a:r>
          </a:p>
          <a:p>
            <a:r>
              <a:rPr lang="en-US" b="1" dirty="0"/>
              <a:t>Appendix</a:t>
            </a:r>
          </a:p>
          <a:p>
            <a:r>
              <a:rPr lang="en-US" b="1" dirty="0"/>
              <a:t>References</a:t>
            </a:r>
          </a:p>
        </p:txBody>
      </p:sp>
    </p:spTree>
    <p:extLst>
      <p:ext uri="{BB962C8B-B14F-4D97-AF65-F5344CB8AC3E}">
        <p14:creationId xmlns:p14="http://schemas.microsoft.com/office/powerpoint/2010/main" val="6653520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4" ma:contentTypeDescription="Create a new document." ma:contentTypeScope="" ma:versionID="f9cfb8fa27991a30dd9e3bdc6b69b844">
  <xsd:schema xmlns:xsd="http://www.w3.org/2001/XMLSchema" xmlns:xs="http://www.w3.org/2001/XMLSchema" xmlns:p="http://schemas.microsoft.com/office/2006/metadata/properties" xmlns:ns2="096d8380-acb4-43f1-b154-828ce32864f4" xmlns:ns3="06ca1288-74ea-444d-a1ba-c600a4a2625e" targetNamespace="http://schemas.microsoft.com/office/2006/metadata/properties" ma:root="true" ma:fieldsID="6021b43d7607a9665aa1cc9ec9566bb6" ns2:_="" ns3:_="">
    <xsd:import namespace="096d8380-acb4-43f1-b154-828ce32864f4"/>
    <xsd:import namespace="06ca1288-74ea-444d-a1ba-c600a4a2625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ca1288-74ea-444d-a1ba-c600a4a2625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79AC0A-7EC8-4DB8-83B9-94C1D50B8706}"/>
</file>

<file path=customXml/itemProps2.xml><?xml version="1.0" encoding="utf-8"?>
<ds:datastoreItem xmlns:ds="http://schemas.openxmlformats.org/officeDocument/2006/customXml" ds:itemID="{F1B692CB-9BB1-4773-A3E3-DA18B0FECAFD}"/>
</file>

<file path=customXml/itemProps3.xml><?xml version="1.0" encoding="utf-8"?>
<ds:datastoreItem xmlns:ds="http://schemas.openxmlformats.org/officeDocument/2006/customXml" ds:itemID="{09F203EA-9275-47DD-93C8-F07ABF0AEA82}"/>
</file>

<file path=docProps/app.xml><?xml version="1.0" encoding="utf-8"?>
<Properties xmlns="http://schemas.openxmlformats.org/officeDocument/2006/extended-properties" xmlns:vt="http://schemas.openxmlformats.org/officeDocument/2006/docPropsVTypes">
  <Template>Wisp</Template>
  <TotalTime>73</TotalTime>
  <Words>1660</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Technical Proposal</vt:lpstr>
      <vt:lpstr>Definition</vt:lpstr>
      <vt:lpstr>Examples Purposes of Proposal</vt:lpstr>
      <vt:lpstr>Types of Proposals</vt:lpstr>
      <vt:lpstr>PowerPoint Presentation</vt:lpstr>
      <vt:lpstr>PowerPoint Presentation</vt:lpstr>
      <vt:lpstr>Following points should be followed for writing a good proposal</vt:lpstr>
      <vt:lpstr>PROPOSAL: STRUCTURE / FORMAT</vt:lpstr>
      <vt:lpstr>PowerPoint Presentation</vt:lpstr>
      <vt:lpstr>Front Matter</vt:lpstr>
      <vt:lpstr>Technical Section</vt:lpstr>
      <vt:lpstr>Managerial Section</vt:lpstr>
      <vt:lpstr>Financial Section</vt:lpstr>
      <vt:lpstr>SIMPLIFIED STRUCTURE / FORMAT FOR WRITING A PROPOSAL:</vt:lpstr>
      <vt:lpstr>RFP – ‘Request for Proposal’ or ‘Statement of Request’</vt:lpstr>
      <vt:lpstr>Invitation for bid (IFB) </vt:lpstr>
      <vt:lpstr>EXAMPLE OF RFP- REQUEST FOR PROPOSAL OR EOI– EXPRESSION OF INTEREST</vt:lpstr>
      <vt:lpstr>PowerPoint Presentation</vt:lpstr>
      <vt:lpstr>significance of proposal writing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Proposal</dc:title>
  <dc:creator>ANSHU</dc:creator>
  <cp:lastModifiedBy>Seema Verma</cp:lastModifiedBy>
  <cp:revision>13</cp:revision>
  <dcterms:created xsi:type="dcterms:W3CDTF">2017-04-03T03:24:57Z</dcterms:created>
  <dcterms:modified xsi:type="dcterms:W3CDTF">2021-11-08T09:57:19Z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