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2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E3943CC5-53A5-4B4C-8820-2D2A7D5B85F2}" type="datetimeFigureOut">
              <a:rPr lang="en-IN" smtClean="0"/>
              <a:t>23-06-2022</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DB48453-5859-40FC-90FE-6D83DEA939C2}"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9661627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43CC5-53A5-4B4C-8820-2D2A7D5B85F2}"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48453-5859-40FC-90FE-6D83DEA939C2}" type="slidenum">
              <a:rPr lang="en-IN" smtClean="0"/>
              <a:t>‹#›</a:t>
            </a:fld>
            <a:endParaRPr lang="en-IN"/>
          </a:p>
        </p:txBody>
      </p:sp>
    </p:spTree>
    <p:extLst>
      <p:ext uri="{BB962C8B-B14F-4D97-AF65-F5344CB8AC3E}">
        <p14:creationId xmlns:p14="http://schemas.microsoft.com/office/powerpoint/2010/main" val="416393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3943CC5-53A5-4B4C-8820-2D2A7D5B85F2}" type="datetimeFigureOut">
              <a:rPr lang="en-IN" smtClean="0"/>
              <a:t>23-06-2022</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DB48453-5859-40FC-90FE-6D83DEA939C2}"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99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943CC5-53A5-4B4C-8820-2D2A7D5B85F2}" type="datetimeFigureOut">
              <a:rPr lang="en-IN" smtClean="0"/>
              <a:t>23-06-2022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B48453-5859-40FC-90FE-6D83DEA939C2}" type="slidenum">
              <a:rPr lang="en-IN" smtClean="0"/>
              <a:t>‹#›</a:t>
            </a:fld>
            <a:endParaRPr lang="en-IN"/>
          </a:p>
        </p:txBody>
      </p:sp>
    </p:spTree>
    <p:extLst>
      <p:ext uri="{BB962C8B-B14F-4D97-AF65-F5344CB8AC3E}">
        <p14:creationId xmlns:p14="http://schemas.microsoft.com/office/powerpoint/2010/main" val="344113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3943CC5-53A5-4B4C-8820-2D2A7D5B85F2}" type="datetimeFigureOut">
              <a:rPr lang="en-IN" smtClean="0"/>
              <a:t>23-06-2022</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DB48453-5859-40FC-90FE-6D83DEA939C2}"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9756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943CC5-53A5-4B4C-8820-2D2A7D5B85F2}" type="datetimeFigureOut">
              <a:rPr lang="en-IN" smtClean="0"/>
              <a:t>23-06-2022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B48453-5859-40FC-90FE-6D83DEA939C2}" type="slidenum">
              <a:rPr lang="en-IN" smtClean="0"/>
              <a:t>‹#›</a:t>
            </a:fld>
            <a:endParaRPr lang="en-IN"/>
          </a:p>
        </p:txBody>
      </p:sp>
    </p:spTree>
    <p:extLst>
      <p:ext uri="{BB962C8B-B14F-4D97-AF65-F5344CB8AC3E}">
        <p14:creationId xmlns:p14="http://schemas.microsoft.com/office/powerpoint/2010/main" val="22896017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43CC5-53A5-4B4C-8820-2D2A7D5B85F2}" type="datetimeFigureOut">
              <a:rPr lang="en-IN" smtClean="0"/>
              <a:t>23-06-2022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B48453-5859-40FC-90FE-6D83DEA939C2}" type="slidenum">
              <a:rPr lang="en-IN" smtClean="0"/>
              <a:t>‹#›</a:t>
            </a:fld>
            <a:endParaRPr lang="en-IN"/>
          </a:p>
        </p:txBody>
      </p:sp>
    </p:spTree>
    <p:extLst>
      <p:ext uri="{BB962C8B-B14F-4D97-AF65-F5344CB8AC3E}">
        <p14:creationId xmlns:p14="http://schemas.microsoft.com/office/powerpoint/2010/main" val="37661228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943CC5-53A5-4B4C-8820-2D2A7D5B85F2}" type="datetimeFigureOut">
              <a:rPr lang="en-IN" smtClean="0"/>
              <a:t>23-06-2022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B48453-5859-40FC-90FE-6D83DEA939C2}" type="slidenum">
              <a:rPr lang="en-IN" smtClean="0"/>
              <a:t>‹#›</a:t>
            </a:fld>
            <a:endParaRPr lang="en-IN"/>
          </a:p>
        </p:txBody>
      </p:sp>
    </p:spTree>
    <p:extLst>
      <p:ext uri="{BB962C8B-B14F-4D97-AF65-F5344CB8AC3E}">
        <p14:creationId xmlns:p14="http://schemas.microsoft.com/office/powerpoint/2010/main" val="281538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E3943CC5-53A5-4B4C-8820-2D2A7D5B85F2}" type="datetimeFigureOut">
              <a:rPr lang="en-IN" smtClean="0"/>
              <a:t>23-06-2022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B48453-5859-40FC-90FE-6D83DEA939C2}" type="slidenum">
              <a:rPr lang="en-IN" smtClean="0"/>
              <a:t>‹#›</a:t>
            </a:fld>
            <a:endParaRPr lang="en-IN"/>
          </a:p>
        </p:txBody>
      </p:sp>
    </p:spTree>
    <p:extLst>
      <p:ext uri="{BB962C8B-B14F-4D97-AF65-F5344CB8AC3E}">
        <p14:creationId xmlns:p14="http://schemas.microsoft.com/office/powerpoint/2010/main" val="409077141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3943CC5-53A5-4B4C-8820-2D2A7D5B85F2}" type="datetimeFigureOut">
              <a:rPr lang="en-IN" smtClean="0"/>
              <a:t>23-06-2022</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DB48453-5859-40FC-90FE-6D83DEA939C2}" type="slidenum">
              <a:rPr lang="en-IN" smtClean="0"/>
              <a:t>‹#›</a:t>
            </a:fld>
            <a:endParaRPr lang="en-IN"/>
          </a:p>
        </p:txBody>
      </p:sp>
    </p:spTree>
    <p:extLst>
      <p:ext uri="{BB962C8B-B14F-4D97-AF65-F5344CB8AC3E}">
        <p14:creationId xmlns:p14="http://schemas.microsoft.com/office/powerpoint/2010/main" val="347987652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3943CC5-53A5-4B4C-8820-2D2A7D5B85F2}" type="datetimeFigureOut">
              <a:rPr lang="en-IN" smtClean="0"/>
              <a:t>23-06-2022</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DB48453-5859-40FC-90FE-6D83DEA939C2}" type="slidenum">
              <a:rPr lang="en-IN" smtClean="0"/>
              <a:t>‹#›</a:t>
            </a:fld>
            <a:endParaRPr lang="en-IN"/>
          </a:p>
        </p:txBody>
      </p:sp>
    </p:spTree>
    <p:extLst>
      <p:ext uri="{BB962C8B-B14F-4D97-AF65-F5344CB8AC3E}">
        <p14:creationId xmlns:p14="http://schemas.microsoft.com/office/powerpoint/2010/main" val="99630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E3943CC5-53A5-4B4C-8820-2D2A7D5B85F2}" type="datetimeFigureOut">
              <a:rPr lang="en-IN" smtClean="0"/>
              <a:t>23-06-2022</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DB48453-5859-40FC-90FE-6D83DEA939C2}"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802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FFC2-FECC-43C8-B259-846A9A0ED578}"/>
              </a:ext>
            </a:extLst>
          </p:cNvPr>
          <p:cNvSpPr>
            <a:spLocks noGrp="1"/>
          </p:cNvSpPr>
          <p:nvPr>
            <p:ph type="ctrTitle"/>
          </p:nvPr>
        </p:nvSpPr>
        <p:spPr/>
        <p:txBody>
          <a:bodyPr/>
          <a:lstStyle/>
          <a:p>
            <a:r>
              <a:rPr lang="en-IN" dirty="0"/>
              <a:t>Thesis/ Project Writing </a:t>
            </a:r>
          </a:p>
        </p:txBody>
      </p:sp>
      <p:sp>
        <p:nvSpPr>
          <p:cNvPr id="3" name="Subtitle 2">
            <a:extLst>
              <a:ext uri="{FF2B5EF4-FFF2-40B4-BE49-F238E27FC236}">
                <a16:creationId xmlns:a16="http://schemas.microsoft.com/office/drawing/2014/main" id="{DE8965DE-00B6-4861-895C-7DDECCFDA718}"/>
              </a:ext>
            </a:extLst>
          </p:cNvPr>
          <p:cNvSpPr>
            <a:spLocks noGrp="1"/>
          </p:cNvSpPr>
          <p:nvPr>
            <p:ph type="subTitle" idx="1"/>
          </p:nvPr>
        </p:nvSpPr>
        <p:spPr/>
        <p:txBody>
          <a:bodyPr/>
          <a:lstStyle/>
          <a:p>
            <a:r>
              <a:rPr lang="en-IN" dirty="0"/>
              <a:t>Presentation By</a:t>
            </a:r>
          </a:p>
          <a:p>
            <a:r>
              <a:rPr lang="en-IN" dirty="0"/>
              <a:t>Seema Verma</a:t>
            </a:r>
          </a:p>
        </p:txBody>
      </p:sp>
    </p:spTree>
    <p:extLst>
      <p:ext uri="{BB962C8B-B14F-4D97-AF65-F5344CB8AC3E}">
        <p14:creationId xmlns:p14="http://schemas.microsoft.com/office/powerpoint/2010/main" val="2361138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6289-7872-47BD-BD57-DCFF640A17AB}"/>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A2E471E4-D722-4279-B69C-8DD8DB43C047}"/>
              </a:ext>
            </a:extLst>
          </p:cNvPr>
          <p:cNvSpPr>
            <a:spLocks noGrp="1"/>
          </p:cNvSpPr>
          <p:nvPr>
            <p:ph idx="1"/>
          </p:nvPr>
        </p:nvSpPr>
        <p:spPr/>
        <p:txBody>
          <a:bodyPr>
            <a:normAutofit lnSpcReduction="10000"/>
          </a:bodyPr>
          <a:lstStyle/>
          <a:p>
            <a:r>
              <a:rPr lang="en-US" dirty="0"/>
              <a:t>The term Literature Review refers to the process of reading, analyzing, evaluating and summarizing scholarly materials pertinent to the project topic. In other words, it is an account of what has been published on the topic by reputed scholars and researchers. It is the first step in your project research and helps you formulate your research questions which eventually turn into your project objectives. Answer the following questions while conducting literature review</a:t>
            </a:r>
          </a:p>
          <a:p>
            <a:r>
              <a:rPr lang="en-US" dirty="0"/>
              <a:t>What—exact views of the author on the topic </a:t>
            </a:r>
          </a:p>
          <a:p>
            <a:r>
              <a:rPr lang="en-US" dirty="0"/>
              <a:t>Why—reasons for the views or opinions </a:t>
            </a:r>
          </a:p>
          <a:p>
            <a:r>
              <a:rPr lang="en-US" dirty="0"/>
              <a:t>Where—context in which the views are expressed </a:t>
            </a:r>
            <a:endParaRPr lang="en-IN" dirty="0"/>
          </a:p>
        </p:txBody>
      </p:sp>
    </p:spTree>
    <p:extLst>
      <p:ext uri="{BB962C8B-B14F-4D97-AF65-F5344CB8AC3E}">
        <p14:creationId xmlns:p14="http://schemas.microsoft.com/office/powerpoint/2010/main" val="155522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2DFE-A2D9-4278-9658-FAE976BC28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2171E8-F577-4492-9171-6206930C441C}"/>
              </a:ext>
            </a:extLst>
          </p:cNvPr>
          <p:cNvSpPr>
            <a:spLocks noGrp="1"/>
          </p:cNvSpPr>
          <p:nvPr>
            <p:ph idx="1"/>
          </p:nvPr>
        </p:nvSpPr>
        <p:spPr/>
        <p:txBody>
          <a:bodyPr/>
          <a:lstStyle/>
          <a:p>
            <a:r>
              <a:rPr lang="en-US" dirty="0"/>
              <a:t>For instance, when you are taking up a project on setting up a biogas plant on your campus, you need to go through the books, journals, newspaper articles, reports, etc., to understand what concepts are involved, why the system is beneficial, what are the difficulties involved, etc., so that you can come up with some remedies through your project thus helping future researchers</a:t>
            </a:r>
            <a:endParaRPr lang="en-IN" dirty="0"/>
          </a:p>
        </p:txBody>
      </p:sp>
    </p:spTree>
    <p:extLst>
      <p:ext uri="{BB962C8B-B14F-4D97-AF65-F5344CB8AC3E}">
        <p14:creationId xmlns:p14="http://schemas.microsoft.com/office/powerpoint/2010/main" val="321617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F121-CFA9-4E6F-8721-BFD761B04E99}"/>
              </a:ext>
            </a:extLst>
          </p:cNvPr>
          <p:cNvSpPr>
            <a:spLocks noGrp="1"/>
          </p:cNvSpPr>
          <p:nvPr>
            <p:ph type="title"/>
          </p:nvPr>
        </p:nvSpPr>
        <p:spPr/>
        <p:txBody>
          <a:bodyPr/>
          <a:lstStyle/>
          <a:p>
            <a:r>
              <a:rPr lang="en-IN" dirty="0"/>
              <a:t>Description of the project </a:t>
            </a:r>
          </a:p>
        </p:txBody>
      </p:sp>
      <p:sp>
        <p:nvSpPr>
          <p:cNvPr id="3" name="Content Placeholder 2">
            <a:extLst>
              <a:ext uri="{FF2B5EF4-FFF2-40B4-BE49-F238E27FC236}">
                <a16:creationId xmlns:a16="http://schemas.microsoft.com/office/drawing/2014/main" id="{7D41D6E2-D39B-492E-A93E-3DB610BCC21F}"/>
              </a:ext>
            </a:extLst>
          </p:cNvPr>
          <p:cNvSpPr>
            <a:spLocks noGrp="1"/>
          </p:cNvSpPr>
          <p:nvPr>
            <p:ph idx="1"/>
          </p:nvPr>
        </p:nvSpPr>
        <p:spPr/>
        <p:txBody>
          <a:bodyPr/>
          <a:lstStyle/>
          <a:p>
            <a:r>
              <a:rPr lang="en-US" dirty="0"/>
              <a:t>Describing the project details, include Design, Target population, Project evaluation and Timeline. Design refers to the plan and its specifications. For example, the design for a project on Biogas system installation would give a detailed explanation of the steps involved with detailed illustrations—flowcharts, diagram, pictures, etc. </a:t>
            </a:r>
          </a:p>
          <a:p>
            <a:r>
              <a:rPr lang="en-US" dirty="0"/>
              <a:t>In fact, the design serves as a roadmap for the readers to understand the various steps, equipment, process, end product, etc., clearly. If necessary, you can also include the relevant detailed documents in the Appendix part of your report</a:t>
            </a:r>
            <a:endParaRPr lang="en-IN" dirty="0"/>
          </a:p>
        </p:txBody>
      </p:sp>
    </p:spTree>
    <p:extLst>
      <p:ext uri="{BB962C8B-B14F-4D97-AF65-F5344CB8AC3E}">
        <p14:creationId xmlns:p14="http://schemas.microsoft.com/office/powerpoint/2010/main" val="9362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CA8A-C1B6-4765-BEF0-3EE7609E12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0724B6-3556-4C4C-AD9E-016B76A93856}"/>
              </a:ext>
            </a:extLst>
          </p:cNvPr>
          <p:cNvSpPr>
            <a:spLocks noGrp="1"/>
          </p:cNvSpPr>
          <p:nvPr>
            <p:ph idx="1"/>
          </p:nvPr>
        </p:nvSpPr>
        <p:spPr/>
        <p:txBody>
          <a:bodyPr/>
          <a:lstStyle/>
          <a:p>
            <a:r>
              <a:rPr lang="en-US" dirty="0"/>
              <a:t>Discuss how your project would benefit your target audience. In case of biogas installation, for instance, you need to discuss how your campus residents would get benefitted and how the environment would become more hygienic with the recycling of waste. Justify that your project is effective and efficient by comparing your product with the other popular products. Also include the timeline or time taken to complete your product. </a:t>
            </a:r>
            <a:endParaRPr lang="en-IN" dirty="0"/>
          </a:p>
        </p:txBody>
      </p:sp>
    </p:spTree>
    <p:extLst>
      <p:ext uri="{BB962C8B-B14F-4D97-AF65-F5344CB8AC3E}">
        <p14:creationId xmlns:p14="http://schemas.microsoft.com/office/powerpoint/2010/main" val="69490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1D74-5D05-4FCE-9DE5-145C9D41B060}"/>
              </a:ext>
            </a:extLst>
          </p:cNvPr>
          <p:cNvSpPr>
            <a:spLocks noGrp="1"/>
          </p:cNvSpPr>
          <p:nvPr>
            <p:ph type="title"/>
          </p:nvPr>
        </p:nvSpPr>
        <p:spPr/>
        <p:txBody>
          <a:bodyPr/>
          <a:lstStyle/>
          <a:p>
            <a:r>
              <a:rPr lang="en-IN" dirty="0"/>
              <a:t>Summary, Conclusions and Recommendations </a:t>
            </a:r>
          </a:p>
        </p:txBody>
      </p:sp>
      <p:sp>
        <p:nvSpPr>
          <p:cNvPr id="3" name="Content Placeholder 2">
            <a:extLst>
              <a:ext uri="{FF2B5EF4-FFF2-40B4-BE49-F238E27FC236}">
                <a16:creationId xmlns:a16="http://schemas.microsoft.com/office/drawing/2014/main" id="{1AE90668-71C9-49C3-843D-E8BAB931D379}"/>
              </a:ext>
            </a:extLst>
          </p:cNvPr>
          <p:cNvSpPr>
            <a:spLocks noGrp="1"/>
          </p:cNvSpPr>
          <p:nvPr>
            <p:ph idx="1"/>
          </p:nvPr>
        </p:nvSpPr>
        <p:spPr/>
        <p:txBody>
          <a:bodyPr/>
          <a:lstStyle/>
          <a:p>
            <a:r>
              <a:rPr lang="en-US" dirty="0"/>
              <a:t>The summary section gives an overall view of the entire process and procedures you had discussed. You need to draw inferences from your project evaluation and present them logically as conclusions. Use the recommendations section to give some suggestions to modify or improve upon the product/ system.</a:t>
            </a:r>
            <a:endParaRPr lang="en-IN" dirty="0"/>
          </a:p>
        </p:txBody>
      </p:sp>
    </p:spTree>
    <p:extLst>
      <p:ext uri="{BB962C8B-B14F-4D97-AF65-F5344CB8AC3E}">
        <p14:creationId xmlns:p14="http://schemas.microsoft.com/office/powerpoint/2010/main" val="1977053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CB6F-CD26-4517-A9B8-53A71E00C738}"/>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D1670151-936B-4BA0-AEBA-9FF94568A517}"/>
              </a:ext>
            </a:extLst>
          </p:cNvPr>
          <p:cNvSpPr>
            <a:spLocks noGrp="1"/>
          </p:cNvSpPr>
          <p:nvPr>
            <p:ph idx="1"/>
          </p:nvPr>
        </p:nvSpPr>
        <p:spPr/>
        <p:txBody>
          <a:bodyPr/>
          <a:lstStyle/>
          <a:p>
            <a:r>
              <a:rPr lang="en-US" dirty="0"/>
              <a:t>All research-based writing such as project writing, dissertation and thesis writing include a References section which informs the readers the sources you have consulted and used in your research. Sources, as you are aware may be books, journals, newspaper articles, government reports, web sources, etc. </a:t>
            </a:r>
            <a:endParaRPr lang="en-IN" dirty="0"/>
          </a:p>
        </p:txBody>
      </p:sp>
    </p:spTree>
    <p:extLst>
      <p:ext uri="{BB962C8B-B14F-4D97-AF65-F5344CB8AC3E}">
        <p14:creationId xmlns:p14="http://schemas.microsoft.com/office/powerpoint/2010/main" val="301186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D59D-982B-4D40-9034-0BAF09397888}"/>
              </a:ext>
            </a:extLst>
          </p:cNvPr>
          <p:cNvSpPr>
            <a:spLocks noGrp="1"/>
          </p:cNvSpPr>
          <p:nvPr>
            <p:ph type="title"/>
          </p:nvPr>
        </p:nvSpPr>
        <p:spPr/>
        <p:txBody>
          <a:bodyPr/>
          <a:lstStyle/>
          <a:p>
            <a:r>
              <a:rPr lang="en-IN" dirty="0"/>
              <a:t>Thesis Writing </a:t>
            </a:r>
          </a:p>
        </p:txBody>
      </p:sp>
      <p:sp>
        <p:nvSpPr>
          <p:cNvPr id="3" name="Content Placeholder 2">
            <a:extLst>
              <a:ext uri="{FF2B5EF4-FFF2-40B4-BE49-F238E27FC236}">
                <a16:creationId xmlns:a16="http://schemas.microsoft.com/office/drawing/2014/main" id="{6B52646D-B4B9-4512-A47C-1A8E3E2F0574}"/>
              </a:ext>
            </a:extLst>
          </p:cNvPr>
          <p:cNvSpPr>
            <a:spLocks noGrp="1"/>
          </p:cNvSpPr>
          <p:nvPr>
            <p:ph idx="1"/>
          </p:nvPr>
        </p:nvSpPr>
        <p:spPr/>
        <p:txBody>
          <a:bodyPr/>
          <a:lstStyle/>
          <a:p>
            <a:r>
              <a:rPr lang="en-US" dirty="0"/>
              <a:t>Thesis is a long research report. The report concerns a problem or series of problems in your area of research and it should describe what was known about it previously, what you did towards solving it, what you think your results mean, and where or how further progress in the field can be made. A thesis is not an answer to an assignment question. One important difference is this: the reader of an assignment is usually the one who has set it. She/he already knows the answer (or one of the answers), not to mention the background, the literature, the assumptions and theories and the strengths and weaknesses of them. The readers of a thesis do not know what the ‘answer’ is.</a:t>
            </a:r>
            <a:endParaRPr lang="en-IN" dirty="0"/>
          </a:p>
        </p:txBody>
      </p:sp>
    </p:spTree>
    <p:extLst>
      <p:ext uri="{BB962C8B-B14F-4D97-AF65-F5344CB8AC3E}">
        <p14:creationId xmlns:p14="http://schemas.microsoft.com/office/powerpoint/2010/main" val="3631008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161C-BF85-48EC-8EA9-6D1B215977E7}"/>
              </a:ext>
            </a:extLst>
          </p:cNvPr>
          <p:cNvSpPr>
            <a:spLocks noGrp="1"/>
          </p:cNvSpPr>
          <p:nvPr>
            <p:ph type="title"/>
          </p:nvPr>
        </p:nvSpPr>
        <p:spPr/>
        <p:txBody>
          <a:bodyPr/>
          <a:lstStyle/>
          <a:p>
            <a:r>
              <a:rPr lang="en-IN" dirty="0"/>
              <a:t>Structure of Thesis</a:t>
            </a:r>
          </a:p>
        </p:txBody>
      </p:sp>
      <p:sp>
        <p:nvSpPr>
          <p:cNvPr id="3" name="Content Placeholder 2">
            <a:extLst>
              <a:ext uri="{FF2B5EF4-FFF2-40B4-BE49-F238E27FC236}">
                <a16:creationId xmlns:a16="http://schemas.microsoft.com/office/drawing/2014/main" id="{B1F9B7F4-75B7-4028-A459-0CAB65536230}"/>
              </a:ext>
            </a:extLst>
          </p:cNvPr>
          <p:cNvSpPr>
            <a:spLocks noGrp="1"/>
          </p:cNvSpPr>
          <p:nvPr>
            <p:ph idx="1"/>
          </p:nvPr>
        </p:nvSpPr>
        <p:spPr>
          <a:xfrm>
            <a:off x="3129280" y="2570480"/>
            <a:ext cx="8574991" cy="3606800"/>
          </a:xfrm>
        </p:spPr>
        <p:txBody>
          <a:bodyPr>
            <a:normAutofit/>
          </a:bodyPr>
          <a:lstStyle/>
          <a:p>
            <a:r>
              <a:rPr lang="en-IN" dirty="0"/>
              <a:t>Title page </a:t>
            </a:r>
          </a:p>
          <a:p>
            <a:r>
              <a:rPr lang="en-IN" dirty="0"/>
              <a:t>Declaration/Certificate </a:t>
            </a:r>
          </a:p>
          <a:p>
            <a:r>
              <a:rPr lang="en-IN" dirty="0"/>
              <a:t>Acknowledgements </a:t>
            </a:r>
          </a:p>
          <a:p>
            <a:r>
              <a:rPr lang="en-IN" dirty="0"/>
              <a:t>Table of Contents </a:t>
            </a:r>
          </a:p>
          <a:p>
            <a:r>
              <a:rPr lang="en-IN" dirty="0"/>
              <a:t>Abstract </a:t>
            </a:r>
          </a:p>
          <a:p>
            <a:r>
              <a:rPr lang="en-IN" dirty="0"/>
              <a:t>Introduction </a:t>
            </a:r>
          </a:p>
          <a:p>
            <a:r>
              <a:rPr lang="en-IN" dirty="0"/>
              <a:t>Literature Review </a:t>
            </a:r>
          </a:p>
          <a:p>
            <a:endParaRPr lang="en-IN" dirty="0"/>
          </a:p>
        </p:txBody>
      </p:sp>
    </p:spTree>
    <p:extLst>
      <p:ext uri="{BB962C8B-B14F-4D97-AF65-F5344CB8AC3E}">
        <p14:creationId xmlns:p14="http://schemas.microsoft.com/office/powerpoint/2010/main" val="4101272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D749-C625-454F-A124-DA9D1689392F}"/>
              </a:ext>
            </a:extLst>
          </p:cNvPr>
          <p:cNvSpPr>
            <a:spLocks noGrp="1"/>
          </p:cNvSpPr>
          <p:nvPr>
            <p:ph type="title"/>
          </p:nvPr>
        </p:nvSpPr>
        <p:spPr/>
        <p:txBody>
          <a:bodyPr/>
          <a:lstStyle/>
          <a:p>
            <a:r>
              <a:rPr lang="en-IN" dirty="0"/>
              <a:t>Structure of Thesis</a:t>
            </a:r>
          </a:p>
        </p:txBody>
      </p:sp>
      <p:sp>
        <p:nvSpPr>
          <p:cNvPr id="3" name="Content Placeholder 2">
            <a:extLst>
              <a:ext uri="{FF2B5EF4-FFF2-40B4-BE49-F238E27FC236}">
                <a16:creationId xmlns:a16="http://schemas.microsoft.com/office/drawing/2014/main" id="{99C52539-B35D-483B-8339-0534B583FA99}"/>
              </a:ext>
            </a:extLst>
          </p:cNvPr>
          <p:cNvSpPr>
            <a:spLocks noGrp="1"/>
          </p:cNvSpPr>
          <p:nvPr>
            <p:ph idx="1"/>
          </p:nvPr>
        </p:nvSpPr>
        <p:spPr/>
        <p:txBody>
          <a:bodyPr/>
          <a:lstStyle/>
          <a:p>
            <a:r>
              <a:rPr lang="en-IN" sz="2000" dirty="0"/>
              <a:t>Middle Chapters </a:t>
            </a:r>
          </a:p>
          <a:p>
            <a:r>
              <a:rPr lang="en-IN" sz="2000" dirty="0"/>
              <a:t>Materials and Methods</a:t>
            </a:r>
          </a:p>
          <a:p>
            <a:r>
              <a:rPr lang="en-IN" sz="2000" dirty="0"/>
              <a:t>Theory </a:t>
            </a:r>
          </a:p>
          <a:p>
            <a:r>
              <a:rPr lang="en-IN" sz="2000" dirty="0"/>
              <a:t>Results and Discussion</a:t>
            </a:r>
          </a:p>
          <a:p>
            <a:r>
              <a:rPr lang="en-US" sz="2000" dirty="0"/>
              <a:t>Conclusions and Suggestions for Further Work </a:t>
            </a:r>
          </a:p>
          <a:p>
            <a:r>
              <a:rPr lang="en-IN" sz="2000" dirty="0"/>
              <a:t>References </a:t>
            </a:r>
          </a:p>
          <a:p>
            <a:r>
              <a:rPr lang="en-IN" sz="2000" dirty="0"/>
              <a:t>Appendices</a:t>
            </a:r>
            <a:endParaRPr lang="en-IN" dirty="0"/>
          </a:p>
        </p:txBody>
      </p:sp>
    </p:spTree>
    <p:extLst>
      <p:ext uri="{BB962C8B-B14F-4D97-AF65-F5344CB8AC3E}">
        <p14:creationId xmlns:p14="http://schemas.microsoft.com/office/powerpoint/2010/main" val="146145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9D93-BC83-4209-8286-37CCC93B6D44}"/>
              </a:ext>
            </a:extLst>
          </p:cNvPr>
          <p:cNvSpPr>
            <a:spLocks noGrp="1"/>
          </p:cNvSpPr>
          <p:nvPr>
            <p:ph type="title"/>
          </p:nvPr>
        </p:nvSpPr>
        <p:spPr/>
        <p:txBody>
          <a:bodyPr/>
          <a:lstStyle/>
          <a:p>
            <a:r>
              <a:rPr lang="en-IN" dirty="0"/>
              <a:t>Title page </a:t>
            </a:r>
          </a:p>
        </p:txBody>
      </p:sp>
      <p:sp>
        <p:nvSpPr>
          <p:cNvPr id="4" name="Content Placeholder 2">
            <a:extLst>
              <a:ext uri="{FF2B5EF4-FFF2-40B4-BE49-F238E27FC236}">
                <a16:creationId xmlns:a16="http://schemas.microsoft.com/office/drawing/2014/main" id="{5CBE94F3-0BCA-4D6A-B96C-D0F269BE23CC}"/>
              </a:ext>
            </a:extLst>
          </p:cNvPr>
          <p:cNvSpPr>
            <a:spLocks noGrp="1"/>
          </p:cNvSpPr>
          <p:nvPr>
            <p:ph idx="1"/>
          </p:nvPr>
        </p:nvSpPr>
        <p:spPr>
          <a:xfrm>
            <a:off x="2933700" y="2438400"/>
            <a:ext cx="8770938" cy="3651250"/>
          </a:xfrm>
        </p:spPr>
        <p:txBody>
          <a:bodyPr/>
          <a:lstStyle/>
          <a:p>
            <a:pPr lvl="0"/>
            <a:r>
              <a:rPr lang="en-US" dirty="0"/>
              <a:t>More or less similar to cover page.</a:t>
            </a:r>
          </a:p>
          <a:p>
            <a:pPr lvl="0"/>
            <a:r>
              <a:rPr lang="en-US" dirty="0"/>
              <a:t>Contains </a:t>
            </a:r>
          </a:p>
          <a:p>
            <a:pPr lvl="1"/>
            <a:r>
              <a:rPr lang="en-US" dirty="0"/>
              <a:t>Title of the Proposal</a:t>
            </a:r>
          </a:p>
          <a:p>
            <a:pPr lvl="1"/>
            <a:r>
              <a:rPr lang="en-IN" dirty="0"/>
              <a:t>Name of the writer</a:t>
            </a:r>
            <a:endParaRPr lang="en-US" dirty="0"/>
          </a:p>
          <a:p>
            <a:pPr lvl="1"/>
            <a:r>
              <a:rPr lang="en-US" dirty="0"/>
              <a:t>Name of the person or organization to which the report is being submitted/approving authority</a:t>
            </a:r>
          </a:p>
          <a:p>
            <a:pPr lvl="1"/>
            <a:r>
              <a:rPr lang="en-IN" dirty="0"/>
              <a:t>Date </a:t>
            </a:r>
            <a:endParaRPr lang="en-US" dirty="0"/>
          </a:p>
          <a:p>
            <a:endParaRPr lang="en-US" dirty="0"/>
          </a:p>
        </p:txBody>
      </p:sp>
      <p:pic>
        <p:nvPicPr>
          <p:cNvPr id="6" name="Picture 5" descr="594px-Hurt_Report_cover_page.png">
            <a:extLst>
              <a:ext uri="{FF2B5EF4-FFF2-40B4-BE49-F238E27FC236}">
                <a16:creationId xmlns:a16="http://schemas.microsoft.com/office/drawing/2014/main" id="{44D14840-AE2A-4718-89C1-A2CB48A16B9A}"/>
              </a:ext>
            </a:extLst>
          </p:cNvPr>
          <p:cNvPicPr>
            <a:picLocks noChangeAspect="1"/>
          </p:cNvPicPr>
          <p:nvPr/>
        </p:nvPicPr>
        <p:blipFill>
          <a:blip r:embed="rId2"/>
          <a:stretch>
            <a:fillRect/>
          </a:stretch>
        </p:blipFill>
        <p:spPr>
          <a:xfrm>
            <a:off x="91439" y="1029653"/>
            <a:ext cx="2842261" cy="5411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711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F106-22EA-481C-807A-A69320B677C9}"/>
              </a:ext>
            </a:extLst>
          </p:cNvPr>
          <p:cNvSpPr>
            <a:spLocks noGrp="1"/>
          </p:cNvSpPr>
          <p:nvPr>
            <p:ph type="title"/>
          </p:nvPr>
        </p:nvSpPr>
        <p:spPr/>
        <p:txBody>
          <a:bodyPr/>
          <a:lstStyle/>
          <a:p>
            <a:r>
              <a:rPr lang="en-IN" dirty="0"/>
              <a:t>Project/Thesis</a:t>
            </a:r>
          </a:p>
        </p:txBody>
      </p:sp>
      <p:sp>
        <p:nvSpPr>
          <p:cNvPr id="3" name="Content Placeholder 2">
            <a:extLst>
              <a:ext uri="{FF2B5EF4-FFF2-40B4-BE49-F238E27FC236}">
                <a16:creationId xmlns:a16="http://schemas.microsoft.com/office/drawing/2014/main" id="{B456315D-1D10-4BB4-B0F8-B9F21FE9BB4F}"/>
              </a:ext>
            </a:extLst>
          </p:cNvPr>
          <p:cNvSpPr>
            <a:spLocks noGrp="1"/>
          </p:cNvSpPr>
          <p:nvPr>
            <p:ph idx="1"/>
          </p:nvPr>
        </p:nvSpPr>
        <p:spPr/>
        <p:txBody>
          <a:bodyPr/>
          <a:lstStyle/>
          <a:p>
            <a:r>
              <a:rPr lang="en-US" dirty="0"/>
              <a:t>A Project or Thesis involves research carried out by an individual or a team.</a:t>
            </a:r>
          </a:p>
          <a:p>
            <a:r>
              <a:rPr lang="en-US" dirty="0"/>
              <a:t>It is a planned activity that spans over a short or long period of time.</a:t>
            </a:r>
          </a:p>
          <a:p>
            <a:r>
              <a:rPr lang="en-US" dirty="0"/>
              <a:t>For instance, a student may take two years to complete a research project on setting up a biogas plant on her university campus while she may take five years to complete her thesis on a topic.</a:t>
            </a:r>
            <a:endParaRPr lang="en-IN" dirty="0"/>
          </a:p>
        </p:txBody>
      </p:sp>
    </p:spTree>
    <p:extLst>
      <p:ext uri="{BB962C8B-B14F-4D97-AF65-F5344CB8AC3E}">
        <p14:creationId xmlns:p14="http://schemas.microsoft.com/office/powerpoint/2010/main" val="4137725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E09473-A5BC-44E9-BAE1-C3A8C7425261}"/>
              </a:ext>
            </a:extLst>
          </p:cNvPr>
          <p:cNvSpPr txBox="1">
            <a:spLocks/>
          </p:cNvSpPr>
          <p:nvPr/>
        </p:nvSpPr>
        <p:spPr>
          <a:xfrm>
            <a:off x="3312160" y="277813"/>
            <a:ext cx="8229600" cy="1139825"/>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defRPr/>
            </a:pPr>
            <a:r>
              <a:rPr lang="en-US"/>
              <a:t>Certificate</a:t>
            </a:r>
            <a:endParaRPr lang="en-US" dirty="0"/>
          </a:p>
        </p:txBody>
      </p:sp>
      <p:sp>
        <p:nvSpPr>
          <p:cNvPr id="5" name="Content Placeholder 2">
            <a:extLst>
              <a:ext uri="{FF2B5EF4-FFF2-40B4-BE49-F238E27FC236}">
                <a16:creationId xmlns:a16="http://schemas.microsoft.com/office/drawing/2014/main" id="{12A0F07E-2256-41C8-BA4F-6A014BF76741}"/>
              </a:ext>
            </a:extLst>
          </p:cNvPr>
          <p:cNvSpPr txBox="1">
            <a:spLocks/>
          </p:cNvSpPr>
          <p:nvPr/>
        </p:nvSpPr>
        <p:spPr>
          <a:xfrm>
            <a:off x="3312160" y="1447800"/>
            <a:ext cx="8229600" cy="4911725"/>
          </a:xfrm>
          <a:prstGeom prst="rect">
            <a:avLst/>
          </a:prstGeom>
        </p:spPr>
        <p:txBody>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defRPr/>
            </a:pPr>
            <a:r>
              <a:rPr lang="en-US" dirty="0"/>
              <a:t>They vouch for the original </a:t>
            </a:r>
          </a:p>
          <a:p>
            <a:pPr>
              <a:buFont typeface="Wingdings" panose="05000000000000000000" pitchFamily="2" charset="2"/>
              <a:buNone/>
              <a:defRPr/>
            </a:pPr>
            <a:r>
              <a:rPr lang="en-US" dirty="0"/>
              <a:t>contribution of the thesis writer.</a:t>
            </a:r>
          </a:p>
        </p:txBody>
      </p:sp>
    </p:spTree>
    <p:extLst>
      <p:ext uri="{BB962C8B-B14F-4D97-AF65-F5344CB8AC3E}">
        <p14:creationId xmlns:p14="http://schemas.microsoft.com/office/powerpoint/2010/main" val="16348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CF5E-1139-4AC6-8E96-83F08472E7D1}"/>
              </a:ext>
            </a:extLst>
          </p:cNvPr>
          <p:cNvSpPr>
            <a:spLocks noGrp="1"/>
          </p:cNvSpPr>
          <p:nvPr>
            <p:ph type="title"/>
          </p:nvPr>
        </p:nvSpPr>
        <p:spPr/>
        <p:txBody>
          <a:bodyPr/>
          <a:lstStyle/>
          <a:p>
            <a:r>
              <a:rPr lang="en-IN" dirty="0"/>
              <a:t>Acknowledgements </a:t>
            </a:r>
          </a:p>
        </p:txBody>
      </p:sp>
      <p:sp>
        <p:nvSpPr>
          <p:cNvPr id="3" name="Content Placeholder 2">
            <a:extLst>
              <a:ext uri="{FF2B5EF4-FFF2-40B4-BE49-F238E27FC236}">
                <a16:creationId xmlns:a16="http://schemas.microsoft.com/office/drawing/2014/main" id="{510003E8-3BAB-4A7B-8C72-1999C0D022C4}"/>
              </a:ext>
            </a:extLst>
          </p:cNvPr>
          <p:cNvSpPr>
            <a:spLocks noGrp="1"/>
          </p:cNvSpPr>
          <p:nvPr>
            <p:ph idx="1"/>
          </p:nvPr>
        </p:nvSpPr>
        <p:spPr/>
        <p:txBody>
          <a:bodyPr/>
          <a:lstStyle/>
          <a:p>
            <a:r>
              <a:rPr lang="en-US" dirty="0"/>
              <a:t>Most thesis authors put in a page of thanks to those who have helped them in scientific matters, and also indirectly by providing such essentials as food, educational resources, genes, money, help, advice, friendship etc. If any of your work is collaborative, you should make it quite clear who did which sections</a:t>
            </a:r>
            <a:endParaRPr lang="en-IN" dirty="0"/>
          </a:p>
        </p:txBody>
      </p:sp>
    </p:spTree>
    <p:extLst>
      <p:ext uri="{BB962C8B-B14F-4D97-AF65-F5344CB8AC3E}">
        <p14:creationId xmlns:p14="http://schemas.microsoft.com/office/powerpoint/2010/main" val="4179195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D21F-75C3-4388-B677-3473F48EB596}"/>
              </a:ext>
            </a:extLst>
          </p:cNvPr>
          <p:cNvSpPr>
            <a:spLocks noGrp="1"/>
          </p:cNvSpPr>
          <p:nvPr>
            <p:ph type="title"/>
          </p:nvPr>
        </p:nvSpPr>
        <p:spPr/>
        <p:txBody>
          <a:bodyPr/>
          <a:lstStyle/>
          <a:p>
            <a:r>
              <a:rPr lang="en-IN" dirty="0"/>
              <a:t>Table of Content</a:t>
            </a:r>
          </a:p>
        </p:txBody>
      </p:sp>
      <p:sp>
        <p:nvSpPr>
          <p:cNvPr id="4" name="Content Placeholder 2">
            <a:extLst>
              <a:ext uri="{FF2B5EF4-FFF2-40B4-BE49-F238E27FC236}">
                <a16:creationId xmlns:a16="http://schemas.microsoft.com/office/drawing/2014/main" id="{68FABD7F-3A1E-42BD-AB0D-0BBBC033FED4}"/>
              </a:ext>
            </a:extLst>
          </p:cNvPr>
          <p:cNvSpPr>
            <a:spLocks noGrp="1"/>
          </p:cNvSpPr>
          <p:nvPr>
            <p:ph idx="1"/>
          </p:nvPr>
        </p:nvSpPr>
        <p:spPr>
          <a:xfrm>
            <a:off x="2933700" y="2438400"/>
            <a:ext cx="8770938" cy="3651250"/>
          </a:xfrm>
        </p:spPr>
        <p:txBody>
          <a:bodyPr>
            <a:normAutofit/>
          </a:bodyPr>
          <a:lstStyle/>
          <a:p>
            <a:pPr>
              <a:defRPr/>
            </a:pPr>
            <a:r>
              <a:rPr lang="en-US" sz="2000" dirty="0"/>
              <a:t>You should list all the main sections of the report in sequence with the page numbers they begin on. </a:t>
            </a:r>
          </a:p>
          <a:p>
            <a:pPr>
              <a:buFont typeface="Wingdings" panose="05000000000000000000" pitchFamily="2" charset="2"/>
              <a:buNone/>
              <a:defRPr/>
            </a:pPr>
            <a:endParaRPr lang="en-US" sz="2000" dirty="0"/>
          </a:p>
          <a:p>
            <a:pPr>
              <a:defRPr/>
            </a:pPr>
            <a:r>
              <a:rPr lang="en-US" sz="2000" dirty="0"/>
              <a:t>If there are maps, charts, diagrams ,graphs, drawings included in your report, these should be listed separately under a title such as ‘List of Illustrations’ together with the page numbers on which they appear.</a:t>
            </a:r>
          </a:p>
          <a:p>
            <a:pPr>
              <a:defRPr/>
            </a:pPr>
            <a:endParaRPr lang="en-US" sz="2000" dirty="0"/>
          </a:p>
          <a:p>
            <a:pPr>
              <a:defRPr/>
            </a:pPr>
            <a:r>
              <a:rPr lang="en-US" sz="2000" dirty="0"/>
              <a:t>They are grouped under the heading ‘Figures’</a:t>
            </a:r>
          </a:p>
          <a:p>
            <a:pPr>
              <a:defRPr/>
            </a:pPr>
            <a:endParaRPr lang="en-US" sz="2000" dirty="0"/>
          </a:p>
        </p:txBody>
      </p:sp>
    </p:spTree>
    <p:extLst>
      <p:ext uri="{BB962C8B-B14F-4D97-AF65-F5344CB8AC3E}">
        <p14:creationId xmlns:p14="http://schemas.microsoft.com/office/powerpoint/2010/main" val="97653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6FED-63FD-4864-BD14-C8FCA0EE920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1779D19-1144-4A00-8929-5676C398EEBD}"/>
              </a:ext>
            </a:extLst>
          </p:cNvPr>
          <p:cNvSpPr>
            <a:spLocks noGrp="1"/>
          </p:cNvSpPr>
          <p:nvPr>
            <p:ph idx="1"/>
          </p:nvPr>
        </p:nvSpPr>
        <p:spPr/>
        <p:txBody>
          <a:bodyPr/>
          <a:lstStyle/>
          <a:p>
            <a:r>
              <a:rPr lang="en-US" dirty="0"/>
              <a:t>Of all your thesis, this part will be the most widely published and most read because it will be published in thesis abstracts. It is best written towards the end, but not at the very last minute because you will probably need several drafts. It should be a distillation of the thesis: a concise description of the problem(s) addressed, your method of solving it/them, your results and conclusions. An abstract must be self-contained. Usually it does not contain references. When a reference is necessary, the relevant details should be included in the text of the abstract. Check the word limit. </a:t>
            </a:r>
            <a:endParaRPr lang="en-IN" dirty="0"/>
          </a:p>
        </p:txBody>
      </p:sp>
    </p:spTree>
    <p:extLst>
      <p:ext uri="{BB962C8B-B14F-4D97-AF65-F5344CB8AC3E}">
        <p14:creationId xmlns:p14="http://schemas.microsoft.com/office/powerpoint/2010/main" val="143601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FAA5-F304-47B8-A5A4-8F2976528457}"/>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45E4CAFC-A605-47B1-BCD1-F5AAB90508E6}"/>
              </a:ext>
            </a:extLst>
          </p:cNvPr>
          <p:cNvSpPr>
            <a:spLocks noGrp="1"/>
          </p:cNvSpPr>
          <p:nvPr>
            <p:ph idx="1"/>
          </p:nvPr>
        </p:nvSpPr>
        <p:spPr/>
        <p:txBody>
          <a:bodyPr>
            <a:normAutofit fontScale="92500" lnSpcReduction="20000"/>
          </a:bodyPr>
          <a:lstStyle/>
          <a:p>
            <a:r>
              <a:rPr lang="en-US" dirty="0"/>
              <a:t>What is the topic and why is it important? State the problem(s) as simply as you can. Remember that you have been working on this project for a few years, so you will be very close to it. Try to step back mentally and take a broader view of the problem. How does it fit into the broader world of your discipline?</a:t>
            </a:r>
          </a:p>
          <a:p>
            <a:r>
              <a:rPr lang="en-US" dirty="0"/>
              <a:t>The introduction should be interesting. If you bore the reader here, then you are unlikely to revive his/her interest in the Materials and Methods section. Go to the library and read several thesis introductions. This section might go through several drafts to make it read well and logical, while keeping it short. For this section, it is a good idea to ask someone who is not a specialist to read it and to comment. Is it an adequate introduction? Is it easy to follow? There is an argument for writing this section—or at least making a major revision of it—towards the end of the thesis writing. Your introduction should tell where the thesis is going, and this may become clearer during the writing. </a:t>
            </a:r>
            <a:endParaRPr lang="en-IN" dirty="0"/>
          </a:p>
        </p:txBody>
      </p:sp>
    </p:spTree>
    <p:extLst>
      <p:ext uri="{BB962C8B-B14F-4D97-AF65-F5344CB8AC3E}">
        <p14:creationId xmlns:p14="http://schemas.microsoft.com/office/powerpoint/2010/main" val="4142838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8439-42B8-4FF7-9E6C-93B9FC5B150B}"/>
              </a:ext>
            </a:extLst>
          </p:cNvPr>
          <p:cNvSpPr>
            <a:spLocks noGrp="1"/>
          </p:cNvSpPr>
          <p:nvPr>
            <p:ph type="title"/>
          </p:nvPr>
        </p:nvSpPr>
        <p:spPr/>
        <p:txBody>
          <a:bodyPr/>
          <a:lstStyle/>
          <a:p>
            <a:r>
              <a:rPr lang="en-IN" dirty="0"/>
              <a:t>Literature Review </a:t>
            </a:r>
          </a:p>
        </p:txBody>
      </p:sp>
      <p:sp>
        <p:nvSpPr>
          <p:cNvPr id="3" name="Content Placeholder 2">
            <a:extLst>
              <a:ext uri="{FF2B5EF4-FFF2-40B4-BE49-F238E27FC236}">
                <a16:creationId xmlns:a16="http://schemas.microsoft.com/office/drawing/2014/main" id="{B7E86DB1-4920-454A-8536-116CFFF9E8B6}"/>
              </a:ext>
            </a:extLst>
          </p:cNvPr>
          <p:cNvSpPr>
            <a:spLocks noGrp="1"/>
          </p:cNvSpPr>
          <p:nvPr>
            <p:ph idx="1"/>
          </p:nvPr>
        </p:nvSpPr>
        <p:spPr/>
        <p:txBody>
          <a:bodyPr/>
          <a:lstStyle/>
          <a:p>
            <a:r>
              <a:rPr lang="en-US" dirty="0"/>
              <a:t>Where did the problem come from? What is already known about this problem? What other methods have been tried to solve it? Ideally, you will already have much of the hard work done, if you have been keeping up with the literature as you vowed to do at the beginning of your study, and if you have made notes about important papers over the years. If you have summarized those papers, then you have some good starting points for the review. </a:t>
            </a:r>
          </a:p>
          <a:p>
            <a:r>
              <a:rPr lang="en-US" dirty="0"/>
              <a:t>How many papers? How relevant do they have to be before you include them? Well, that is a matter of judgement. About a hundred is reasonable, but it will depend on the field. You are the world expert on the (narrow) topic of your thesis: you must demonstrate this.</a:t>
            </a:r>
            <a:endParaRPr lang="en-IN" dirty="0"/>
          </a:p>
        </p:txBody>
      </p:sp>
    </p:spTree>
    <p:extLst>
      <p:ext uri="{BB962C8B-B14F-4D97-AF65-F5344CB8AC3E}">
        <p14:creationId xmlns:p14="http://schemas.microsoft.com/office/powerpoint/2010/main" val="4047674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C3F1-FDFC-499D-A10D-1EF55B6BAA11}"/>
              </a:ext>
            </a:extLst>
          </p:cNvPr>
          <p:cNvSpPr>
            <a:spLocks noGrp="1"/>
          </p:cNvSpPr>
          <p:nvPr>
            <p:ph type="title"/>
          </p:nvPr>
        </p:nvSpPr>
        <p:spPr/>
        <p:txBody>
          <a:bodyPr/>
          <a:lstStyle/>
          <a:p>
            <a:r>
              <a:rPr lang="en-IN" dirty="0"/>
              <a:t>Materials and Methods</a:t>
            </a:r>
          </a:p>
        </p:txBody>
      </p:sp>
      <p:sp>
        <p:nvSpPr>
          <p:cNvPr id="3" name="Content Placeholder 2">
            <a:extLst>
              <a:ext uri="{FF2B5EF4-FFF2-40B4-BE49-F238E27FC236}">
                <a16:creationId xmlns:a16="http://schemas.microsoft.com/office/drawing/2014/main" id="{A73B1FAA-F679-4D7E-8646-84F1AA07C2ED}"/>
              </a:ext>
            </a:extLst>
          </p:cNvPr>
          <p:cNvSpPr>
            <a:spLocks noGrp="1"/>
          </p:cNvSpPr>
          <p:nvPr>
            <p:ph idx="1"/>
          </p:nvPr>
        </p:nvSpPr>
        <p:spPr/>
        <p:txBody>
          <a:bodyPr>
            <a:normAutofit lnSpcReduction="10000"/>
          </a:bodyPr>
          <a:lstStyle/>
          <a:p>
            <a:r>
              <a:rPr lang="en-US" dirty="0"/>
              <a:t>This varies enormously from thesis to thesis and may be absent in theoretical theses. It should be possible for a competent researcher to reproduce exactly what you have done by following your description. There is a good chance that this test will be applied: sometimes after you have left, another researcher will want to do a similar experiment either with your gear, or on a new set-up in a foreign country. </a:t>
            </a:r>
            <a:br>
              <a:rPr lang="en-US" dirty="0"/>
            </a:br>
            <a:endParaRPr lang="en-US" dirty="0"/>
          </a:p>
          <a:p>
            <a:r>
              <a:rPr lang="en-US" dirty="0"/>
              <a:t>Please write for the benefit of that researcher. In some theses, particularly multi-disciplinary or developmental ones, there may be more than one such chapter. In this case, the different disciplines should be indicated in the chapter titles.</a:t>
            </a:r>
            <a:endParaRPr lang="en-IN" dirty="0"/>
          </a:p>
        </p:txBody>
      </p:sp>
    </p:spTree>
    <p:extLst>
      <p:ext uri="{BB962C8B-B14F-4D97-AF65-F5344CB8AC3E}">
        <p14:creationId xmlns:p14="http://schemas.microsoft.com/office/powerpoint/2010/main" val="2032926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8056-5F22-460D-97DF-5D4BF86615F9}"/>
              </a:ext>
            </a:extLst>
          </p:cNvPr>
          <p:cNvSpPr>
            <a:spLocks noGrp="1"/>
          </p:cNvSpPr>
          <p:nvPr>
            <p:ph type="title"/>
          </p:nvPr>
        </p:nvSpPr>
        <p:spPr/>
        <p:txBody>
          <a:bodyPr/>
          <a:lstStyle/>
          <a:p>
            <a:r>
              <a:rPr lang="en-IN" dirty="0"/>
              <a:t>Theory</a:t>
            </a:r>
          </a:p>
        </p:txBody>
      </p:sp>
      <p:sp>
        <p:nvSpPr>
          <p:cNvPr id="3" name="Content Placeholder 2">
            <a:extLst>
              <a:ext uri="{FF2B5EF4-FFF2-40B4-BE49-F238E27FC236}">
                <a16:creationId xmlns:a16="http://schemas.microsoft.com/office/drawing/2014/main" id="{4C452242-F4ED-4D6E-8DF6-53DC63C2E36A}"/>
              </a:ext>
            </a:extLst>
          </p:cNvPr>
          <p:cNvSpPr>
            <a:spLocks noGrp="1"/>
          </p:cNvSpPr>
          <p:nvPr>
            <p:ph idx="1"/>
          </p:nvPr>
        </p:nvSpPr>
        <p:spPr/>
        <p:txBody>
          <a:bodyPr/>
          <a:lstStyle/>
          <a:p>
            <a:r>
              <a:rPr lang="en-US" dirty="0"/>
              <a:t>If your thesis belongs to science category, you should include one chapter for discussing the basic theory on which your thesis is built. Of course this chapter is not exclusive for science subjects alone. For example when you write a thesis on any management topic, you can as well include this section explaining the basic concepts and theories involved in your detailed research</a:t>
            </a:r>
            <a:endParaRPr lang="en-IN" dirty="0"/>
          </a:p>
        </p:txBody>
      </p:sp>
    </p:spTree>
    <p:extLst>
      <p:ext uri="{BB962C8B-B14F-4D97-AF65-F5344CB8AC3E}">
        <p14:creationId xmlns:p14="http://schemas.microsoft.com/office/powerpoint/2010/main" val="1831638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DB27-34BB-4201-B975-EFE2B93A132D}"/>
              </a:ext>
            </a:extLst>
          </p:cNvPr>
          <p:cNvSpPr>
            <a:spLocks noGrp="1"/>
          </p:cNvSpPr>
          <p:nvPr>
            <p:ph type="title"/>
          </p:nvPr>
        </p:nvSpPr>
        <p:spPr/>
        <p:txBody>
          <a:bodyPr/>
          <a:lstStyle/>
          <a:p>
            <a:r>
              <a:rPr lang="en-IN" dirty="0"/>
              <a:t>Results and Discussion</a:t>
            </a:r>
          </a:p>
        </p:txBody>
      </p:sp>
      <p:sp>
        <p:nvSpPr>
          <p:cNvPr id="3" name="Content Placeholder 2">
            <a:extLst>
              <a:ext uri="{FF2B5EF4-FFF2-40B4-BE49-F238E27FC236}">
                <a16:creationId xmlns:a16="http://schemas.microsoft.com/office/drawing/2014/main" id="{1D545018-D83B-44A6-8A9A-0C88498D76E2}"/>
              </a:ext>
            </a:extLst>
          </p:cNvPr>
          <p:cNvSpPr>
            <a:spLocks noGrp="1"/>
          </p:cNvSpPr>
          <p:nvPr>
            <p:ph idx="1"/>
          </p:nvPr>
        </p:nvSpPr>
        <p:spPr/>
        <p:txBody>
          <a:bodyPr/>
          <a:lstStyle/>
          <a:p>
            <a:r>
              <a:rPr lang="en-US" dirty="0"/>
              <a:t>The division of Results and Discussion material into chapters is usually best done according to subject matter. Make sure that you have described the conditions which obtained each set of results. What was held constant? What were the other relevant parameters? Also make sure that you have used appropriate statistical analyses. Where applicable, show measurement errors and standard errors on the graphs. Use appropriate statistical tests. In most cases, your results need discussion. What do they mean? How do they fit into the existing body of knowledge? Are they consistent with current theories? Do they give new insights? Do they suggest new theories or mechanisms?</a:t>
            </a:r>
            <a:endParaRPr lang="en-IN" dirty="0"/>
          </a:p>
        </p:txBody>
      </p:sp>
    </p:spTree>
    <p:extLst>
      <p:ext uri="{BB962C8B-B14F-4D97-AF65-F5344CB8AC3E}">
        <p14:creationId xmlns:p14="http://schemas.microsoft.com/office/powerpoint/2010/main" val="1763150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A86328-47B3-407D-8D4D-ABC9632173A5}"/>
              </a:ext>
            </a:extLst>
          </p:cNvPr>
          <p:cNvSpPr txBox="1">
            <a:spLocks/>
          </p:cNvSpPr>
          <p:nvPr/>
        </p:nvSpPr>
        <p:spPr>
          <a:xfrm>
            <a:off x="3464560" y="308293"/>
            <a:ext cx="8229600" cy="1139825"/>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defRPr/>
            </a:pPr>
            <a:r>
              <a:rPr lang="en-US"/>
              <a:t>Conclusion</a:t>
            </a:r>
            <a:endParaRPr lang="en-US" dirty="0"/>
          </a:p>
        </p:txBody>
      </p:sp>
      <p:sp>
        <p:nvSpPr>
          <p:cNvPr id="5" name="Content Placeholder 2">
            <a:extLst>
              <a:ext uri="{FF2B5EF4-FFF2-40B4-BE49-F238E27FC236}">
                <a16:creationId xmlns:a16="http://schemas.microsoft.com/office/drawing/2014/main" id="{4B1D8F35-0AD2-413A-AF70-36B6B9F763DB}"/>
              </a:ext>
            </a:extLst>
          </p:cNvPr>
          <p:cNvSpPr txBox="1">
            <a:spLocks/>
          </p:cNvSpPr>
          <p:nvPr/>
        </p:nvSpPr>
        <p:spPr>
          <a:xfrm>
            <a:off x="3464560" y="1249680"/>
            <a:ext cx="8229600" cy="4911725"/>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defRPr/>
            </a:pPr>
            <a:r>
              <a:rPr lang="en-US" sz="2400"/>
              <a:t>Purpose: States briefly the major inferences that can be drawn from the discussion.</a:t>
            </a:r>
          </a:p>
          <a:p>
            <a:pPr>
              <a:defRPr/>
            </a:pPr>
            <a:r>
              <a:rPr lang="en-US" sz="2400"/>
              <a:t>Content:</a:t>
            </a:r>
          </a:p>
          <a:p>
            <a:pPr>
              <a:defRPr/>
            </a:pPr>
            <a:r>
              <a:rPr lang="en-US" sz="2400"/>
              <a:t>must be based on information presented in the discussion.</a:t>
            </a:r>
          </a:p>
          <a:p>
            <a:pPr>
              <a:defRPr/>
            </a:pPr>
            <a:r>
              <a:rPr lang="en-US" sz="2400"/>
              <a:t>each conclusion should be presented as a separate paragraph, </a:t>
            </a:r>
          </a:p>
          <a:p>
            <a:pPr>
              <a:defRPr/>
            </a:pPr>
            <a:r>
              <a:rPr lang="en-US" sz="2400"/>
              <a:t>with paragraphs numbered in sequence for easy reference</a:t>
            </a:r>
          </a:p>
          <a:p>
            <a:pPr>
              <a:defRPr/>
            </a:pPr>
            <a:r>
              <a:rPr lang="en-US" sz="2400"/>
              <a:t>never suggest or recommend future action.</a:t>
            </a:r>
            <a:endParaRPr lang="en-US" sz="2400" dirty="0"/>
          </a:p>
        </p:txBody>
      </p:sp>
    </p:spTree>
    <p:extLst>
      <p:ext uri="{BB962C8B-B14F-4D97-AF65-F5344CB8AC3E}">
        <p14:creationId xmlns:p14="http://schemas.microsoft.com/office/powerpoint/2010/main" val="154573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95FC-FA50-4734-BDF9-B6A41379310D}"/>
              </a:ext>
            </a:extLst>
          </p:cNvPr>
          <p:cNvSpPr>
            <a:spLocks noGrp="1"/>
          </p:cNvSpPr>
          <p:nvPr>
            <p:ph type="title"/>
          </p:nvPr>
        </p:nvSpPr>
        <p:spPr/>
        <p:txBody>
          <a:bodyPr/>
          <a:lstStyle/>
          <a:p>
            <a:r>
              <a:rPr lang="en-IN" dirty="0"/>
              <a:t>Importance of Research Analysis and Findings</a:t>
            </a:r>
          </a:p>
        </p:txBody>
      </p:sp>
      <p:sp>
        <p:nvSpPr>
          <p:cNvPr id="3" name="Content Placeholder 2">
            <a:extLst>
              <a:ext uri="{FF2B5EF4-FFF2-40B4-BE49-F238E27FC236}">
                <a16:creationId xmlns:a16="http://schemas.microsoft.com/office/drawing/2014/main" id="{302ABB7A-BFAA-4F08-9FED-58C81F984AD3}"/>
              </a:ext>
            </a:extLst>
          </p:cNvPr>
          <p:cNvSpPr>
            <a:spLocks noGrp="1"/>
          </p:cNvSpPr>
          <p:nvPr>
            <p:ph idx="1"/>
          </p:nvPr>
        </p:nvSpPr>
        <p:spPr/>
        <p:txBody>
          <a:bodyPr/>
          <a:lstStyle/>
          <a:p>
            <a:r>
              <a:rPr lang="en-US" dirty="0"/>
              <a:t>To inform others about the research </a:t>
            </a:r>
          </a:p>
          <a:p>
            <a:r>
              <a:rPr lang="en-US" dirty="0"/>
              <a:t>To record the research process and results </a:t>
            </a:r>
          </a:p>
          <a:p>
            <a:r>
              <a:rPr lang="en-US" dirty="0"/>
              <a:t>To provide a detailed insight into the various concepts and steps involved .</a:t>
            </a:r>
          </a:p>
          <a:p>
            <a:r>
              <a:rPr lang="en-US" dirty="0"/>
              <a:t>To publish the report to get approval from experts </a:t>
            </a:r>
          </a:p>
          <a:p>
            <a:r>
              <a:rPr lang="en-US" dirty="0"/>
              <a:t>To ensure that the research is not reproduced </a:t>
            </a:r>
          </a:p>
          <a:p>
            <a:r>
              <a:rPr lang="en-US" dirty="0"/>
              <a:t>To enable the readers to pursue further research </a:t>
            </a:r>
            <a:endParaRPr lang="en-IN" dirty="0"/>
          </a:p>
        </p:txBody>
      </p:sp>
    </p:spTree>
    <p:extLst>
      <p:ext uri="{BB962C8B-B14F-4D97-AF65-F5344CB8AC3E}">
        <p14:creationId xmlns:p14="http://schemas.microsoft.com/office/powerpoint/2010/main" val="2789278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A89D-808E-4EC0-8203-6BD0D689AC27}"/>
              </a:ext>
            </a:extLst>
          </p:cNvPr>
          <p:cNvSpPr txBox="1">
            <a:spLocks/>
          </p:cNvSpPr>
          <p:nvPr/>
        </p:nvSpPr>
        <p:spPr>
          <a:xfrm>
            <a:off x="2865120" y="277813"/>
            <a:ext cx="8229600" cy="1139825"/>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defRPr/>
            </a:pPr>
            <a:r>
              <a:rPr lang="en-US"/>
              <a:t>Recommendations</a:t>
            </a:r>
            <a:br>
              <a:rPr lang="en-US"/>
            </a:br>
            <a:endParaRPr lang="en-US" dirty="0"/>
          </a:p>
        </p:txBody>
      </p:sp>
      <p:sp>
        <p:nvSpPr>
          <p:cNvPr id="3" name="Content Placeholder 2">
            <a:extLst>
              <a:ext uri="{FF2B5EF4-FFF2-40B4-BE49-F238E27FC236}">
                <a16:creationId xmlns:a16="http://schemas.microsoft.com/office/drawing/2014/main" id="{75D37C2F-8CFF-425F-9AA3-661B13681E10}"/>
              </a:ext>
            </a:extLst>
          </p:cNvPr>
          <p:cNvSpPr txBox="1">
            <a:spLocks/>
          </p:cNvSpPr>
          <p:nvPr/>
        </p:nvSpPr>
        <p:spPr>
          <a:xfrm>
            <a:off x="2865120" y="1143000"/>
            <a:ext cx="8229600" cy="4987925"/>
          </a:xfrm>
          <a:prstGeom prst="rect">
            <a:avLst/>
          </a:prstGeom>
        </p:spPr>
        <p:txBody>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defRPr/>
            </a:pPr>
            <a:endParaRPr lang="en-US" sz="2400"/>
          </a:p>
          <a:p>
            <a:pPr>
              <a:defRPr/>
            </a:pPr>
            <a:r>
              <a:rPr lang="en-US" sz="2400"/>
              <a:t>Purpose: Suggests a course of action based on the findings and conclusions.</a:t>
            </a:r>
          </a:p>
          <a:p>
            <a:pPr>
              <a:defRPr/>
            </a:pPr>
            <a:r>
              <a:rPr lang="en-US" sz="2400"/>
              <a:t>Content:</a:t>
            </a:r>
          </a:p>
          <a:p>
            <a:pPr>
              <a:defRPr/>
            </a:pPr>
            <a:r>
              <a:rPr lang="en-US" sz="2400"/>
              <a:t> must follow logically from the conclusions</a:t>
            </a:r>
          </a:p>
          <a:p>
            <a:pPr>
              <a:defRPr/>
            </a:pPr>
            <a:r>
              <a:rPr lang="en-US" sz="2400"/>
              <a:t>must be supported both by the conclusions and by the data in the discussion</a:t>
            </a:r>
            <a:endParaRPr lang="en-US" sz="2400" dirty="0"/>
          </a:p>
        </p:txBody>
      </p:sp>
    </p:spTree>
    <p:extLst>
      <p:ext uri="{BB962C8B-B14F-4D97-AF65-F5344CB8AC3E}">
        <p14:creationId xmlns:p14="http://schemas.microsoft.com/office/powerpoint/2010/main" val="2187738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B2AD-D25D-468E-89A0-ACEBD5D59946}"/>
              </a:ext>
            </a:extLst>
          </p:cNvPr>
          <p:cNvSpPr>
            <a:spLocks noGrp="1"/>
          </p:cNvSpPr>
          <p:nvPr>
            <p:ph type="title"/>
          </p:nvPr>
        </p:nvSpPr>
        <p:spPr/>
        <p:txBody>
          <a:bodyPr/>
          <a:lstStyle/>
          <a:p>
            <a:r>
              <a:rPr lang="en-IN" dirty="0"/>
              <a:t>Reference/Bibliography</a:t>
            </a:r>
          </a:p>
        </p:txBody>
      </p:sp>
      <p:sp>
        <p:nvSpPr>
          <p:cNvPr id="4" name="Content Placeholder 2">
            <a:extLst>
              <a:ext uri="{FF2B5EF4-FFF2-40B4-BE49-F238E27FC236}">
                <a16:creationId xmlns:a16="http://schemas.microsoft.com/office/drawing/2014/main" id="{B3C16120-3244-4DD7-B71D-DA7E920D3C59}"/>
              </a:ext>
            </a:extLst>
          </p:cNvPr>
          <p:cNvSpPr>
            <a:spLocks noGrp="1"/>
          </p:cNvSpPr>
          <p:nvPr>
            <p:ph idx="1"/>
          </p:nvPr>
        </p:nvSpPr>
        <p:spPr>
          <a:xfrm>
            <a:off x="2933700" y="2438400"/>
            <a:ext cx="8770938" cy="3651250"/>
          </a:xfrm>
        </p:spPr>
        <p:txBody>
          <a:bodyPr>
            <a:normAutofit fontScale="92500" lnSpcReduction="20000"/>
          </a:bodyPr>
          <a:lstStyle/>
          <a:p>
            <a:pPr algn="just">
              <a:defRPr/>
            </a:pPr>
            <a:r>
              <a:rPr lang="en-US" u="sng" dirty="0"/>
              <a:t>Purpose</a:t>
            </a:r>
            <a:r>
              <a:rPr lang="en-US" dirty="0"/>
              <a:t>: Acknowledge use of materials from printed sources in the preparation of your report. Indicate exact source of all quotations and/or results of previous work.</a:t>
            </a:r>
          </a:p>
          <a:p>
            <a:pPr algn="just">
              <a:defRPr/>
            </a:pPr>
            <a:r>
              <a:rPr lang="en-US" u="sng" dirty="0"/>
              <a:t>Content</a:t>
            </a:r>
            <a:r>
              <a:rPr lang="en-US" dirty="0"/>
              <a:t>: Author's name, title of book, year published, publisher's name, city, ISBN number, page number.</a:t>
            </a:r>
          </a:p>
          <a:p>
            <a:pPr algn="just">
              <a:defRPr/>
            </a:pPr>
            <a:r>
              <a:rPr lang="en-US" dirty="0"/>
              <a:t>Bibliographic entries are listed alphabetically by the name of the author or by the first major work of the title.</a:t>
            </a:r>
          </a:p>
          <a:p>
            <a:pPr algn="just">
              <a:defRPr/>
            </a:pPr>
            <a:r>
              <a:rPr lang="en-US" u="sng" dirty="0"/>
              <a:t>Example</a:t>
            </a:r>
            <a:r>
              <a:rPr lang="en-US" dirty="0"/>
              <a:t>: </a:t>
            </a:r>
            <a:r>
              <a:rPr lang="en-US" dirty="0" err="1"/>
              <a:t>Vetterli</a:t>
            </a:r>
            <a:r>
              <a:rPr lang="en-US" dirty="0"/>
              <a:t>, C. “Technical Report Guidelines”, </a:t>
            </a:r>
            <a:r>
              <a:rPr lang="en-US" i="1" dirty="0"/>
              <a:t>Internship Journal, Vol. 1 No. 1,</a:t>
            </a:r>
            <a:r>
              <a:rPr lang="en-US" dirty="0"/>
              <a:t>August 1992. </a:t>
            </a:r>
          </a:p>
          <a:p>
            <a:pPr algn="just">
              <a:defRPr/>
            </a:pPr>
            <a:r>
              <a:rPr lang="en-US" dirty="0"/>
              <a:t>Common knowledge does not require a reference, e.g. the speed of light the atomic weight of some element. If a new value for a commonly accepted quantity is cited, the source should be referenced.</a:t>
            </a:r>
          </a:p>
          <a:p>
            <a:endParaRPr lang="en-US" dirty="0"/>
          </a:p>
        </p:txBody>
      </p:sp>
    </p:spTree>
    <p:extLst>
      <p:ext uri="{BB962C8B-B14F-4D97-AF65-F5344CB8AC3E}">
        <p14:creationId xmlns:p14="http://schemas.microsoft.com/office/powerpoint/2010/main" val="4111943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Bib_A.jpg">
            <a:extLst>
              <a:ext uri="{FF2B5EF4-FFF2-40B4-BE49-F238E27FC236}">
                <a16:creationId xmlns:a16="http://schemas.microsoft.com/office/drawing/2014/main" id="{C0FBF49F-BA8C-4DB2-BF52-85451CD054B9}"/>
              </a:ext>
            </a:extLst>
          </p:cNvPr>
          <p:cNvPicPr>
            <a:picLocks noChangeAspect="1"/>
          </p:cNvPicPr>
          <p:nvPr/>
        </p:nvPicPr>
        <p:blipFill>
          <a:blip r:embed="rId2"/>
          <a:stretch>
            <a:fillRect/>
          </a:stretch>
        </p:blipFill>
        <p:spPr>
          <a:xfrm>
            <a:off x="2232074" y="578417"/>
            <a:ext cx="9791113" cy="5598546"/>
          </a:xfrm>
          <a:prstGeom prst="rect">
            <a:avLst/>
          </a:prstGeom>
        </p:spPr>
      </p:pic>
    </p:spTree>
    <p:extLst>
      <p:ext uri="{BB962C8B-B14F-4D97-AF65-F5344CB8AC3E}">
        <p14:creationId xmlns:p14="http://schemas.microsoft.com/office/powerpoint/2010/main" val="1791976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CF19E-75DB-4AFC-B835-4B44E40E9A93}"/>
              </a:ext>
            </a:extLst>
          </p:cNvPr>
          <p:cNvSpPr>
            <a:spLocks noGrp="1"/>
          </p:cNvSpPr>
          <p:nvPr>
            <p:ph type="title"/>
          </p:nvPr>
        </p:nvSpPr>
        <p:spPr/>
        <p:txBody>
          <a:bodyPr/>
          <a:lstStyle/>
          <a:p>
            <a:r>
              <a:rPr lang="en-US" dirty="0"/>
              <a:t>Appendices</a:t>
            </a:r>
            <a:endParaRPr lang="en-IN" dirty="0"/>
          </a:p>
        </p:txBody>
      </p:sp>
      <p:sp>
        <p:nvSpPr>
          <p:cNvPr id="7" name="TextBox 6">
            <a:extLst>
              <a:ext uri="{FF2B5EF4-FFF2-40B4-BE49-F238E27FC236}">
                <a16:creationId xmlns:a16="http://schemas.microsoft.com/office/drawing/2014/main" id="{1DB80FC4-EE57-4ABE-8371-C51B89783C66}"/>
              </a:ext>
            </a:extLst>
          </p:cNvPr>
          <p:cNvSpPr txBox="1"/>
          <p:nvPr/>
        </p:nvSpPr>
        <p:spPr>
          <a:xfrm>
            <a:off x="3048000" y="2413338"/>
            <a:ext cx="8006080" cy="2677656"/>
          </a:xfrm>
          <a:prstGeom prst="rect">
            <a:avLst/>
          </a:prstGeom>
          <a:noFill/>
        </p:spPr>
        <p:txBody>
          <a:bodyPr wrap="square">
            <a:spAutoFit/>
          </a:bodyPr>
          <a:lstStyle/>
          <a:p>
            <a:r>
              <a:rPr lang="en-US" sz="2400" dirty="0"/>
              <a:t>If there is material that should be in the thesis but which would break up the flow or bore the reader unbearably, include it as an appendix. Some things which are typically included in appendices are: important and original computer programs, data files that are too large to be represented simply in the results chapters, and pictures or diagrams of results which are not important enough to keep in the main text. </a:t>
            </a:r>
            <a:endParaRPr lang="en-IN" sz="2400" dirty="0"/>
          </a:p>
        </p:txBody>
      </p:sp>
    </p:spTree>
    <p:extLst>
      <p:ext uri="{BB962C8B-B14F-4D97-AF65-F5344CB8AC3E}">
        <p14:creationId xmlns:p14="http://schemas.microsoft.com/office/powerpoint/2010/main" val="404498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6CEC-1D58-4D99-A084-75E7D38523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26E845-1EDB-4A8C-846C-A66C4DD02BFD}"/>
              </a:ext>
            </a:extLst>
          </p:cNvPr>
          <p:cNvSpPr>
            <a:spLocks noGrp="1"/>
          </p:cNvSpPr>
          <p:nvPr>
            <p:ph idx="1"/>
          </p:nvPr>
        </p:nvSpPr>
        <p:spPr/>
        <p:txBody>
          <a:bodyPr/>
          <a:lstStyle/>
          <a:p>
            <a:pPr marL="0" indent="0">
              <a:buNone/>
            </a:pPr>
            <a:r>
              <a:rPr lang="en-US" dirty="0"/>
              <a:t>Though the project report or a thesis may vary in length, the style of writing involved is the same—factual, precise, concise, clear, well-structured, free from grammatical and syntactical errors and supported by appropriate illustrations. Hence, the project report and thesis strictly adheres to the elements of effective technical writing. </a:t>
            </a:r>
            <a:endParaRPr lang="en-IN" dirty="0"/>
          </a:p>
        </p:txBody>
      </p:sp>
    </p:spTree>
    <p:extLst>
      <p:ext uri="{BB962C8B-B14F-4D97-AF65-F5344CB8AC3E}">
        <p14:creationId xmlns:p14="http://schemas.microsoft.com/office/powerpoint/2010/main" val="127868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6FB2-932F-4051-AA63-565A1B7D415F}"/>
              </a:ext>
            </a:extLst>
          </p:cNvPr>
          <p:cNvSpPr>
            <a:spLocks noGrp="1"/>
          </p:cNvSpPr>
          <p:nvPr>
            <p:ph type="title"/>
          </p:nvPr>
        </p:nvSpPr>
        <p:spPr/>
        <p:txBody>
          <a:bodyPr/>
          <a:lstStyle/>
          <a:p>
            <a:r>
              <a:rPr lang="en-IN" dirty="0"/>
              <a:t>Steps Involved/ Structural elements  of Project</a:t>
            </a:r>
          </a:p>
        </p:txBody>
      </p:sp>
      <p:sp>
        <p:nvSpPr>
          <p:cNvPr id="3" name="Content Placeholder 2">
            <a:extLst>
              <a:ext uri="{FF2B5EF4-FFF2-40B4-BE49-F238E27FC236}">
                <a16:creationId xmlns:a16="http://schemas.microsoft.com/office/drawing/2014/main" id="{71CAC1B6-A446-455A-A899-88D4A30E74F4}"/>
              </a:ext>
            </a:extLst>
          </p:cNvPr>
          <p:cNvSpPr>
            <a:spLocks noGrp="1"/>
          </p:cNvSpPr>
          <p:nvPr>
            <p:ph idx="1"/>
          </p:nvPr>
        </p:nvSpPr>
        <p:spPr/>
        <p:txBody>
          <a:bodyPr/>
          <a:lstStyle/>
          <a:p>
            <a:r>
              <a:rPr lang="en-US" dirty="0"/>
              <a:t>Problem / Need for the project/ Background </a:t>
            </a:r>
          </a:p>
          <a:p>
            <a:r>
              <a:rPr lang="en-IN" dirty="0"/>
              <a:t>Literature Review </a:t>
            </a:r>
            <a:endParaRPr lang="en-US" dirty="0"/>
          </a:p>
          <a:p>
            <a:r>
              <a:rPr lang="en-IN" dirty="0"/>
              <a:t>Description of the project </a:t>
            </a:r>
            <a:endParaRPr lang="en-US" dirty="0"/>
          </a:p>
          <a:p>
            <a:r>
              <a:rPr lang="en-IN" dirty="0"/>
              <a:t>Summary, Conclusions and Recommendations </a:t>
            </a:r>
            <a:endParaRPr lang="en-US" dirty="0"/>
          </a:p>
          <a:p>
            <a:r>
              <a:rPr lang="en-IN" dirty="0"/>
              <a:t>References </a:t>
            </a:r>
          </a:p>
        </p:txBody>
      </p:sp>
    </p:spTree>
    <p:extLst>
      <p:ext uri="{BB962C8B-B14F-4D97-AF65-F5344CB8AC3E}">
        <p14:creationId xmlns:p14="http://schemas.microsoft.com/office/powerpoint/2010/main" val="246373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7589-BE94-4654-B3C4-AE11742D95D9}"/>
              </a:ext>
            </a:extLst>
          </p:cNvPr>
          <p:cNvSpPr>
            <a:spLocks noGrp="1"/>
          </p:cNvSpPr>
          <p:nvPr>
            <p:ph type="title"/>
          </p:nvPr>
        </p:nvSpPr>
        <p:spPr/>
        <p:txBody>
          <a:bodyPr/>
          <a:lstStyle/>
          <a:p>
            <a:r>
              <a:rPr lang="en-IN" dirty="0"/>
              <a:t>Problem / Need</a:t>
            </a:r>
          </a:p>
        </p:txBody>
      </p:sp>
      <p:sp>
        <p:nvSpPr>
          <p:cNvPr id="3" name="Content Placeholder 2">
            <a:extLst>
              <a:ext uri="{FF2B5EF4-FFF2-40B4-BE49-F238E27FC236}">
                <a16:creationId xmlns:a16="http://schemas.microsoft.com/office/drawing/2014/main" id="{08747A35-6C90-40AF-A33F-6E2DACA8CD97}"/>
              </a:ext>
            </a:extLst>
          </p:cNvPr>
          <p:cNvSpPr>
            <a:spLocks noGrp="1"/>
          </p:cNvSpPr>
          <p:nvPr>
            <p:ph idx="1"/>
          </p:nvPr>
        </p:nvSpPr>
        <p:spPr/>
        <p:txBody>
          <a:bodyPr>
            <a:normAutofit lnSpcReduction="10000"/>
          </a:bodyPr>
          <a:lstStyle/>
          <a:p>
            <a:r>
              <a:rPr lang="en-US" dirty="0"/>
              <a:t>Introduction, Statement of the problem, Purpose &amp; Scope, Limitations, Concept/ definition, Significance </a:t>
            </a:r>
          </a:p>
          <a:p>
            <a:r>
              <a:rPr lang="en-US" dirty="0"/>
              <a:t>Introduction This section provides a general introduction to the project topic. It throws light on the answers to the following questions: </a:t>
            </a:r>
          </a:p>
          <a:p>
            <a:r>
              <a:rPr lang="en-US" dirty="0"/>
              <a:t>What is the need for this project or why is this project important? </a:t>
            </a:r>
          </a:p>
          <a:p>
            <a:r>
              <a:rPr lang="en-US" dirty="0"/>
              <a:t>What is the problem involved? </a:t>
            </a:r>
          </a:p>
          <a:p>
            <a:r>
              <a:rPr lang="en-US" dirty="0"/>
              <a:t>What are the objectives? </a:t>
            </a:r>
          </a:p>
          <a:p>
            <a:r>
              <a:rPr lang="en-US" dirty="0"/>
              <a:t>What is the scope and what are the limitations? </a:t>
            </a:r>
          </a:p>
          <a:p>
            <a:r>
              <a:rPr lang="en-US" dirty="0"/>
              <a:t>What concepts and definitions does the topic area involve? </a:t>
            </a:r>
            <a:endParaRPr lang="en-IN" dirty="0"/>
          </a:p>
        </p:txBody>
      </p:sp>
    </p:spTree>
    <p:extLst>
      <p:ext uri="{BB962C8B-B14F-4D97-AF65-F5344CB8AC3E}">
        <p14:creationId xmlns:p14="http://schemas.microsoft.com/office/powerpoint/2010/main" val="262716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583F-FAC5-4DBE-A2EB-FDD1D8FE4A18}"/>
              </a:ext>
            </a:extLst>
          </p:cNvPr>
          <p:cNvSpPr>
            <a:spLocks noGrp="1"/>
          </p:cNvSpPr>
          <p:nvPr>
            <p:ph type="title"/>
          </p:nvPr>
        </p:nvSpPr>
        <p:spPr/>
        <p:txBody>
          <a:bodyPr/>
          <a:lstStyle/>
          <a:p>
            <a:r>
              <a:rPr lang="en-IN" dirty="0"/>
              <a:t>Statement of the problem </a:t>
            </a:r>
          </a:p>
        </p:txBody>
      </p:sp>
      <p:sp>
        <p:nvSpPr>
          <p:cNvPr id="3" name="Content Placeholder 2">
            <a:extLst>
              <a:ext uri="{FF2B5EF4-FFF2-40B4-BE49-F238E27FC236}">
                <a16:creationId xmlns:a16="http://schemas.microsoft.com/office/drawing/2014/main" id="{167E2AA9-A65E-4933-92BF-E523CDEBBDD8}"/>
              </a:ext>
            </a:extLst>
          </p:cNvPr>
          <p:cNvSpPr>
            <a:spLocks noGrp="1"/>
          </p:cNvSpPr>
          <p:nvPr>
            <p:ph idx="1"/>
          </p:nvPr>
        </p:nvSpPr>
        <p:spPr/>
        <p:txBody>
          <a:bodyPr/>
          <a:lstStyle/>
          <a:p>
            <a:r>
              <a:rPr lang="en-US" dirty="0"/>
              <a:t>Here you need to be very specific to the problem. Focus on the significance of the problem or how it impacts the environment. For instance, if you are taking up a project on setting up solar water systems for various hostels in your campus, the problem would be—the difficulties faced on campus with frequent power cuts, the increasing electricity charges, maintenance of geysers, etc. All problems need to be described in detail. If your pursue a project on some research topic, you need to explain the problems that the existing research are posing and the need for looking into the topic from a different angle. </a:t>
            </a:r>
            <a:endParaRPr lang="en-IN" dirty="0"/>
          </a:p>
        </p:txBody>
      </p:sp>
    </p:spTree>
    <p:extLst>
      <p:ext uri="{BB962C8B-B14F-4D97-AF65-F5344CB8AC3E}">
        <p14:creationId xmlns:p14="http://schemas.microsoft.com/office/powerpoint/2010/main" val="350110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32C7-71D1-4CC8-A243-C362059130FE}"/>
              </a:ext>
            </a:extLst>
          </p:cNvPr>
          <p:cNvSpPr>
            <a:spLocks noGrp="1"/>
          </p:cNvSpPr>
          <p:nvPr>
            <p:ph type="title"/>
          </p:nvPr>
        </p:nvSpPr>
        <p:spPr/>
        <p:txBody>
          <a:bodyPr/>
          <a:lstStyle/>
          <a:p>
            <a:r>
              <a:rPr lang="en-IN" dirty="0"/>
              <a:t>Purpose, Scope and Limitations </a:t>
            </a:r>
          </a:p>
        </p:txBody>
      </p:sp>
      <p:sp>
        <p:nvSpPr>
          <p:cNvPr id="3" name="Content Placeholder 2">
            <a:extLst>
              <a:ext uri="{FF2B5EF4-FFF2-40B4-BE49-F238E27FC236}">
                <a16:creationId xmlns:a16="http://schemas.microsoft.com/office/drawing/2014/main" id="{4BCA453E-5779-469B-80BB-FE3F300C2F44}"/>
              </a:ext>
            </a:extLst>
          </p:cNvPr>
          <p:cNvSpPr>
            <a:spLocks noGrp="1"/>
          </p:cNvSpPr>
          <p:nvPr>
            <p:ph idx="1"/>
          </p:nvPr>
        </p:nvSpPr>
        <p:spPr/>
        <p:txBody>
          <a:bodyPr>
            <a:normAutofit fontScale="92500" lnSpcReduction="10000"/>
          </a:bodyPr>
          <a:lstStyle/>
          <a:p>
            <a:r>
              <a:rPr lang="en-US" dirty="0"/>
              <a:t>Very important part of your report, this topic requires your clear and sound thinking to arrive at the project objectives. You can write down questions or statements to tell the readers what your project aims at. Keep in mind the following: </a:t>
            </a:r>
          </a:p>
          <a:p>
            <a:r>
              <a:rPr lang="en-US" dirty="0"/>
              <a:t>Emanate from your reading of previous works on the topic in hand </a:t>
            </a:r>
          </a:p>
          <a:p>
            <a:r>
              <a:rPr lang="en-US" dirty="0"/>
              <a:t>Clarify the problem statement stated in the previous section </a:t>
            </a:r>
          </a:p>
          <a:p>
            <a:r>
              <a:rPr lang="en-IN" dirty="0"/>
              <a:t>Are clear and unambiguous </a:t>
            </a:r>
            <a:endParaRPr lang="en-US" dirty="0"/>
          </a:p>
          <a:p>
            <a:r>
              <a:rPr lang="en-US" dirty="0"/>
              <a:t>Are specific and not repeated </a:t>
            </a:r>
          </a:p>
          <a:p>
            <a:r>
              <a:rPr lang="en-IN" dirty="0"/>
              <a:t>Are verifiable </a:t>
            </a:r>
          </a:p>
          <a:p>
            <a:r>
              <a:rPr lang="en-US" dirty="0"/>
              <a:t>Are completely relevant to the topic without any deviation </a:t>
            </a:r>
            <a:endParaRPr lang="en-IN" dirty="0"/>
          </a:p>
        </p:txBody>
      </p:sp>
    </p:spTree>
    <p:extLst>
      <p:ext uri="{BB962C8B-B14F-4D97-AF65-F5344CB8AC3E}">
        <p14:creationId xmlns:p14="http://schemas.microsoft.com/office/powerpoint/2010/main" val="364392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3C01AA-9A44-435A-A181-29509453CE04}"/>
              </a:ext>
            </a:extLst>
          </p:cNvPr>
          <p:cNvSpPr>
            <a:spLocks noGrp="1"/>
          </p:cNvSpPr>
          <p:nvPr>
            <p:ph idx="4294967295"/>
          </p:nvPr>
        </p:nvSpPr>
        <p:spPr>
          <a:xfrm>
            <a:off x="2466023" y="599440"/>
            <a:ext cx="8770937" cy="4826000"/>
          </a:xfrm>
        </p:spPr>
        <p:txBody>
          <a:bodyPr>
            <a:noAutofit/>
          </a:bodyPr>
          <a:lstStyle/>
          <a:p>
            <a:r>
              <a:rPr lang="en-US" sz="2400" b="1" dirty="0"/>
              <a:t>Concept definition </a:t>
            </a:r>
            <a:r>
              <a:rPr lang="en-US" sz="2400" dirty="0"/>
              <a:t>Most of the academic research projects involve various terms and concepts. Analyze and define each one of them in simple terms. A project on biogas plant installation may involve concepts and terms such as renewable energy, sustainable investment, anaerobic digester, landfill gas, etc. Definitions enable the readers understand the project in its true perspective. </a:t>
            </a:r>
          </a:p>
          <a:p>
            <a:r>
              <a:rPr lang="en-US" sz="2400" b="1" dirty="0"/>
              <a:t>Significance</a:t>
            </a:r>
            <a:r>
              <a:rPr lang="en-US" sz="2400" dirty="0"/>
              <a:t> Every project should have some value and should be useful to the society, industry or academia. The introductory section of your project ends by stating the significance, value or usefulness of your project—how it is going to help your organization or how it can enrich the knowledge on a particular topic. </a:t>
            </a:r>
            <a:endParaRPr lang="en-IN" sz="2400" dirty="0"/>
          </a:p>
        </p:txBody>
      </p:sp>
    </p:spTree>
    <p:extLst>
      <p:ext uri="{BB962C8B-B14F-4D97-AF65-F5344CB8AC3E}">
        <p14:creationId xmlns:p14="http://schemas.microsoft.com/office/powerpoint/2010/main" val="1875665512"/>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4" ma:contentTypeDescription="Create a new document." ma:contentTypeScope="" ma:versionID="f9cfb8fa27991a30dd9e3bdc6b69b844">
  <xsd:schema xmlns:xsd="http://www.w3.org/2001/XMLSchema" xmlns:xs="http://www.w3.org/2001/XMLSchema" xmlns:p="http://schemas.microsoft.com/office/2006/metadata/properties" xmlns:ns2="096d8380-acb4-43f1-b154-828ce32864f4" xmlns:ns3="06ca1288-74ea-444d-a1ba-c600a4a2625e" targetNamespace="http://schemas.microsoft.com/office/2006/metadata/properties" ma:root="true" ma:fieldsID="6021b43d7607a9665aa1cc9ec9566bb6" ns2:_="" ns3:_="">
    <xsd:import namespace="096d8380-acb4-43f1-b154-828ce32864f4"/>
    <xsd:import namespace="06ca1288-74ea-444d-a1ba-c600a4a2625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ca1288-74ea-444d-a1ba-c600a4a262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1F1692-A0D0-4AD0-BA30-16D0E1530BB7}"/>
</file>

<file path=customXml/itemProps2.xml><?xml version="1.0" encoding="utf-8"?>
<ds:datastoreItem xmlns:ds="http://schemas.openxmlformats.org/officeDocument/2006/customXml" ds:itemID="{EDDD8569-0789-4EAD-BFD7-B594EC9B8BD7}"/>
</file>

<file path=customXml/itemProps3.xml><?xml version="1.0" encoding="utf-8"?>
<ds:datastoreItem xmlns:ds="http://schemas.openxmlformats.org/officeDocument/2006/customXml" ds:itemID="{45414C82-2625-4EF5-BA6F-2BB7E05CC071}"/>
</file>

<file path=docProps/app.xml><?xml version="1.0" encoding="utf-8"?>
<Properties xmlns="http://schemas.openxmlformats.org/officeDocument/2006/extended-properties" xmlns:vt="http://schemas.openxmlformats.org/officeDocument/2006/docPropsVTypes">
  <Template>Feathered</Template>
  <TotalTime>132</TotalTime>
  <Words>2597</Words>
  <Application>Microsoft Office PowerPoint</Application>
  <PresentationFormat>Widescreen</PresentationFormat>
  <Paragraphs>127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Century Schoolbook</vt:lpstr>
      <vt:lpstr>Corbel</vt:lpstr>
      <vt:lpstr>Wingdings</vt:lpstr>
      <vt:lpstr>Feathered</vt:lpstr>
      <vt:lpstr>Thesis/ Project Writing </vt:lpstr>
      <vt:lpstr>Project/Thesis</vt:lpstr>
      <vt:lpstr>Importance of Research Analysis and Findings</vt:lpstr>
      <vt:lpstr>PowerPoint Presentation</vt:lpstr>
      <vt:lpstr>Steps Involved/ Structural elements  of Project</vt:lpstr>
      <vt:lpstr>Problem / Need</vt:lpstr>
      <vt:lpstr>Statement of the problem </vt:lpstr>
      <vt:lpstr>Purpose, Scope and Limitations </vt:lpstr>
      <vt:lpstr>PowerPoint Presentation</vt:lpstr>
      <vt:lpstr>Literature Review</vt:lpstr>
      <vt:lpstr>PowerPoint Presentation</vt:lpstr>
      <vt:lpstr>Description of the project </vt:lpstr>
      <vt:lpstr>PowerPoint Presentation</vt:lpstr>
      <vt:lpstr>Summary, Conclusions and Recommendations </vt:lpstr>
      <vt:lpstr>References </vt:lpstr>
      <vt:lpstr>Thesis Writing </vt:lpstr>
      <vt:lpstr>Structure of Thesis</vt:lpstr>
      <vt:lpstr>Structure of Thesis</vt:lpstr>
      <vt:lpstr>Title page </vt:lpstr>
      <vt:lpstr>PowerPoint Presentation</vt:lpstr>
      <vt:lpstr>Acknowledgements </vt:lpstr>
      <vt:lpstr>Table of Content</vt:lpstr>
      <vt:lpstr>Abstract</vt:lpstr>
      <vt:lpstr>Introduction </vt:lpstr>
      <vt:lpstr>Literature Review </vt:lpstr>
      <vt:lpstr>Materials and Methods</vt:lpstr>
      <vt:lpstr>Theory</vt:lpstr>
      <vt:lpstr>Results and Discussion</vt:lpstr>
      <vt:lpstr>PowerPoint Presentation</vt:lpstr>
      <vt:lpstr>PowerPoint Presentation</vt:lpstr>
      <vt:lpstr>Reference/Bibliography</vt:lpstr>
      <vt:lpstr>PowerPoint Presentation</vt:lpstr>
      <vt:lpstr>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Project Writing </dc:title>
  <dc:creator>91987</dc:creator>
  <cp:lastModifiedBy>Seema Verma</cp:lastModifiedBy>
  <cp:revision>14</cp:revision>
  <dcterms:created xsi:type="dcterms:W3CDTF">2020-09-21T04:55:04Z</dcterms:created>
  <dcterms:modified xsi:type="dcterms:W3CDTF">2022-06-23T16:04:30Z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